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15"/>
  </p:notesMasterIdLst>
  <p:handoutMasterIdLst>
    <p:handoutMasterId r:id="rId16"/>
  </p:handoutMasterIdLst>
  <p:sldIdLst>
    <p:sldId id="330" r:id="rId2"/>
    <p:sldId id="371" r:id="rId3"/>
    <p:sldId id="370" r:id="rId4"/>
    <p:sldId id="372" r:id="rId5"/>
    <p:sldId id="373" r:id="rId6"/>
    <p:sldId id="358" r:id="rId7"/>
    <p:sldId id="364" r:id="rId8"/>
    <p:sldId id="365" r:id="rId9"/>
    <p:sldId id="366" r:id="rId10"/>
    <p:sldId id="368" r:id="rId11"/>
    <p:sldId id="369" r:id="rId12"/>
    <p:sldId id="367" r:id="rId13"/>
    <p:sldId id="258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66"/>
    <a:srgbClr val="004A82"/>
    <a:srgbClr val="415783"/>
    <a:srgbClr val="4F784C"/>
    <a:srgbClr val="FFFF99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88" d="100"/>
          <a:sy n="88" d="100"/>
        </p:scale>
        <p:origin x="1334" y="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0" d="100"/>
          <a:sy n="90" d="100"/>
        </p:scale>
        <p:origin x="3696" y="72"/>
      </p:cViewPr>
      <p:guideLst/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7C3E9-2372-4D2D-A8FE-578D26F0CAB8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126D6-8CEA-47E8-B467-8C3047BBCA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4075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C3899-2E4F-4D3A-8D29-BF4BDDE21DE2}" type="datetimeFigureOut">
              <a:rPr lang="ko-KR" altLang="en-US" smtClean="0"/>
              <a:pPr/>
              <a:t>2020-09-08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363BF-43B7-4F43-ABD0-D052F59FCD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480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 userDrawn="1"/>
        </p:nvGrpSpPr>
        <p:grpSpPr>
          <a:xfrm>
            <a:off x="-63515" y="-8316"/>
            <a:ext cx="9207515" cy="6866316"/>
            <a:chOff x="250985" y="267478"/>
            <a:chExt cx="9148833" cy="6866316"/>
          </a:xfrm>
        </p:grpSpPr>
        <p:sp>
          <p:nvSpPr>
            <p:cNvPr id="6" name="직사각형 5"/>
            <p:cNvSpPr/>
            <p:nvPr userDrawn="1"/>
          </p:nvSpPr>
          <p:spPr>
            <a:xfrm>
              <a:off x="250985" y="267478"/>
              <a:ext cx="3991768" cy="68663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" name="Picture 2" descr="C:\Users\박희숙\Desktop\캡처1.JPG"/>
            <p:cNvPicPr>
              <a:picLocks noChangeAspect="1" noChangeArrowheads="1"/>
            </p:cNvPicPr>
            <p:nvPr userDrawn="1"/>
          </p:nvPicPr>
          <p:blipFill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92" t="6280" b="89802"/>
            <a:stretch/>
          </p:blipFill>
          <p:spPr bwMode="auto">
            <a:xfrm rot="5400000">
              <a:off x="-2990482" y="3508945"/>
              <a:ext cx="6856794" cy="3738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직사각형 24"/>
            <p:cNvSpPr/>
            <p:nvPr userDrawn="1"/>
          </p:nvSpPr>
          <p:spPr>
            <a:xfrm>
              <a:off x="3295462" y="267478"/>
              <a:ext cx="6104356" cy="68663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00005" y="5949300"/>
            <a:ext cx="2448000" cy="54159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00005" y="5491377"/>
            <a:ext cx="2381250" cy="381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00005" y="3136631"/>
            <a:ext cx="2520000" cy="2003567"/>
          </a:xfrm>
          <a:prstGeom prst="rect">
            <a:avLst/>
          </a:prstGeom>
        </p:spPr>
      </p:pic>
      <p:sp>
        <p:nvSpPr>
          <p:cNvPr id="12" name="직사각형 11"/>
          <p:cNvSpPr/>
          <p:nvPr userDrawn="1"/>
        </p:nvSpPr>
        <p:spPr>
          <a:xfrm>
            <a:off x="1586565" y="5043644"/>
            <a:ext cx="495055" cy="2700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66639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_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/36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 hasCustomPrompt="1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solidFill>
                  <a:schemeClr val="accent1">
                    <a:lumMod val="75000"/>
                  </a:schemeClr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mtClean="0"/>
              <a:t>학습목표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449263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Wingdings" panose="05000000000000000000" pitchFamily="2" charset="2"/>
              <a:buChar char="Ø"/>
              <a:defRPr sz="2200" b="1">
                <a:solidFill>
                  <a:schemeClr val="accent1">
                    <a:lumMod val="50000"/>
                  </a:schemeClr>
                </a:solidFill>
              </a:defRPr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8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08140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/30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20000"/>
              </a:lnSpc>
              <a:buClr>
                <a:schemeClr val="tx2">
                  <a:lumMod val="60000"/>
                  <a:lumOff val="40000"/>
                </a:schemeClr>
              </a:buClr>
              <a:buSzPct val="130000"/>
              <a:buFont typeface="Wingdings" panose="05000000000000000000" pitchFamily="2" charset="2"/>
              <a:buChar char="§"/>
              <a:defRPr sz="2000" b="1">
                <a:solidFill>
                  <a:srgbClr val="004A82"/>
                </a:solidFill>
              </a:defRPr>
            </a:lvl1pPr>
            <a:lvl2pPr marL="627063" indent="-169863">
              <a:lnSpc>
                <a:spcPct val="12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3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2306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139700" y="6525345"/>
            <a:ext cx="8756650" cy="280046"/>
          </a:xfrm>
          <a:prstGeom prst="rect">
            <a:avLst/>
          </a:prstGeom>
        </p:spPr>
        <p:txBody>
          <a:bodyPr/>
          <a:lstStyle>
            <a:lvl1pPr>
              <a:defRPr b="1" i="1"/>
            </a:lvl1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sp>
        <p:nvSpPr>
          <p:cNvPr id="9" name="AutoShap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6" name="AutoShape 3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5"/>
          <p:cNvSpPr>
            <a:spLocks noChangeShapeType="1"/>
          </p:cNvSpPr>
          <p:nvPr userDrawn="1">
            <p:custDataLst>
              <p:tags r:id="rId5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Text Box 4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chemeClr val="tx2">
                  <a:lumMod val="40000"/>
                  <a:lumOff val="6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1429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백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/28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57208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2FD9B6-DC5A-4644-B01F-335E6DD2CDD1}" type="datetimeFigureOut">
              <a:rPr lang="ko-KR" altLang="en-US" smtClean="0"/>
              <a:pPr/>
              <a:t>2020-09-08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C740F2-65F4-46F1-8462-F5CEAE10BBF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8358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2" r:id="rId3"/>
    <p:sldLayoutId id="2147483681" r:id="rId4"/>
    <p:sldLayoutId id="2147483684" r:id="rId5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ernel.org/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880134" y="683695"/>
            <a:ext cx="684221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b="1" spc="-150" dirty="0" err="1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+mn-ea"/>
              </a:rPr>
              <a:t>Chatpter</a:t>
            </a:r>
            <a:r>
              <a:rPr lang="en-US" altLang="ko-KR" sz="4000" b="1" kern="1200" spc="-30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+mn-ea"/>
              </a:rPr>
              <a:t> </a:t>
            </a:r>
            <a:r>
              <a:rPr lang="en-US" altLang="ko-KR" sz="6600" b="1" kern="1200" spc="-30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+mn-ea"/>
              </a:rPr>
              <a:t>01</a:t>
            </a:r>
          </a:p>
          <a:p>
            <a:endParaRPr lang="en-US" altLang="ko-KR" sz="6600" b="1" kern="1200" spc="-300" dirty="0" smtClean="0">
              <a:gradFill flip="none" rotWithShape="1">
                <a:gsLst>
                  <a:gs pos="0">
                    <a:srgbClr val="0070C0">
                      <a:shade val="30000"/>
                      <a:satMod val="115000"/>
                    </a:srgbClr>
                  </a:gs>
                  <a:gs pos="50000">
                    <a:srgbClr val="0070C0">
                      <a:shade val="67500"/>
                      <a:satMod val="115000"/>
                    </a:srgbClr>
                  </a:gs>
                  <a:gs pos="100000">
                    <a:srgbClr val="0070C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atin typeface="+mn-ea"/>
            </a:endParaRPr>
          </a:p>
          <a:p>
            <a:pPr lvl="0"/>
            <a:r>
              <a:rPr lang="ko-KR" altLang="en-US" sz="5400" b="1" spc="-300" dirty="0" smtClean="0">
                <a:gradFill flip="none" rotWithShape="1">
                  <a:gsLst>
                    <a:gs pos="0">
                      <a:srgbClr val="1F497D">
                        <a:lumMod val="75000"/>
                        <a:shade val="30000"/>
                        <a:satMod val="115000"/>
                      </a:srgbClr>
                    </a:gs>
                    <a:gs pos="50000">
                      <a:srgbClr val="1F497D">
                        <a:lumMod val="75000"/>
                        <a:shade val="67500"/>
                        <a:satMod val="115000"/>
                      </a:srgbClr>
                    </a:gs>
                    <a:gs pos="100000">
                      <a:srgbClr val="1F497D">
                        <a:lumMod val="75000"/>
                        <a:shade val="100000"/>
                        <a:satMod val="115000"/>
                      </a:srgbClr>
                    </a:gs>
                  </a:gsLst>
                  <a:lin ang="13500000" scaled="1"/>
                  <a:tileRect/>
                </a:gradFill>
                <a:latin typeface="맑은 고딕" panose="020B0503020000020004" pitchFamily="50" charset="-127"/>
              </a:rPr>
              <a:t>운영체제</a:t>
            </a:r>
            <a:r>
              <a:rPr lang="en-US" altLang="ko-KR" sz="5400" b="1" spc="-300" dirty="0" smtClean="0">
                <a:gradFill flip="none" rotWithShape="1">
                  <a:gsLst>
                    <a:gs pos="0">
                      <a:srgbClr val="1F497D">
                        <a:lumMod val="75000"/>
                        <a:shade val="30000"/>
                        <a:satMod val="115000"/>
                      </a:srgbClr>
                    </a:gs>
                    <a:gs pos="50000">
                      <a:srgbClr val="1F497D">
                        <a:lumMod val="75000"/>
                        <a:shade val="67500"/>
                        <a:satMod val="115000"/>
                      </a:srgbClr>
                    </a:gs>
                    <a:gs pos="100000">
                      <a:srgbClr val="1F497D">
                        <a:lumMod val="75000"/>
                        <a:shade val="100000"/>
                        <a:satMod val="115000"/>
                      </a:srgbClr>
                    </a:gs>
                  </a:gsLst>
                  <a:lin ang="13500000" scaled="1"/>
                  <a:tileRect/>
                </a:gradFill>
                <a:latin typeface="맑은 고딕" panose="020B0503020000020004" pitchFamily="50" charset="-127"/>
              </a:rPr>
              <a:t>(OS)</a:t>
            </a:r>
          </a:p>
          <a:p>
            <a:pPr lvl="0"/>
            <a:r>
              <a:rPr lang="en-US" altLang="ko-KR" sz="5400" b="1" spc="-300" dirty="0" smtClean="0">
                <a:gradFill flip="none" rotWithShape="1">
                  <a:gsLst>
                    <a:gs pos="0">
                      <a:srgbClr val="1F497D">
                        <a:lumMod val="75000"/>
                        <a:shade val="30000"/>
                        <a:satMod val="115000"/>
                      </a:srgbClr>
                    </a:gs>
                    <a:gs pos="50000">
                      <a:srgbClr val="1F497D">
                        <a:lumMod val="75000"/>
                        <a:shade val="67500"/>
                        <a:satMod val="115000"/>
                      </a:srgbClr>
                    </a:gs>
                    <a:gs pos="100000">
                      <a:srgbClr val="1F497D">
                        <a:lumMod val="75000"/>
                        <a:shade val="100000"/>
                        <a:satMod val="115000"/>
                      </a:srgbClr>
                    </a:gs>
                  </a:gsLst>
                  <a:lin ang="13500000" scaled="1"/>
                  <a:tileRect/>
                </a:gradFill>
                <a:latin typeface="맑은 고딕" panose="020B0503020000020004" pitchFamily="50" charset="-127"/>
              </a:rPr>
              <a:t>      : </a:t>
            </a:r>
            <a:r>
              <a:rPr lang="ko-KR" altLang="en-US" sz="5400" b="1" spc="-300" dirty="0" smtClean="0">
                <a:gradFill flip="none" rotWithShape="1">
                  <a:gsLst>
                    <a:gs pos="0">
                      <a:srgbClr val="1F497D">
                        <a:lumMod val="75000"/>
                        <a:shade val="30000"/>
                        <a:satMod val="115000"/>
                      </a:srgbClr>
                    </a:gs>
                    <a:gs pos="50000">
                      <a:srgbClr val="1F497D">
                        <a:lumMod val="75000"/>
                        <a:shade val="67500"/>
                        <a:satMod val="115000"/>
                      </a:srgbClr>
                    </a:gs>
                    <a:gs pos="100000">
                      <a:srgbClr val="1F497D">
                        <a:lumMod val="75000"/>
                        <a:shade val="100000"/>
                        <a:satMod val="115000"/>
                      </a:srgbClr>
                    </a:gs>
                  </a:gsLst>
                  <a:lin ang="13500000" scaled="1"/>
                  <a:tileRect/>
                </a:gradFill>
                <a:latin typeface="맑은 고딕" panose="020B0503020000020004" pitchFamily="50" charset="-127"/>
              </a:rPr>
              <a:t>리눅스의</a:t>
            </a:r>
            <a:r>
              <a:rPr lang="en-US" altLang="ko-KR" sz="5400" b="1" spc="-300" dirty="0">
                <a:gradFill flip="none" rotWithShape="1">
                  <a:gsLst>
                    <a:gs pos="0">
                      <a:srgbClr val="1F497D">
                        <a:lumMod val="75000"/>
                        <a:shade val="30000"/>
                        <a:satMod val="115000"/>
                      </a:srgbClr>
                    </a:gs>
                    <a:gs pos="50000">
                      <a:srgbClr val="1F497D">
                        <a:lumMod val="75000"/>
                        <a:shade val="67500"/>
                        <a:satMod val="115000"/>
                      </a:srgbClr>
                    </a:gs>
                    <a:gs pos="100000">
                      <a:srgbClr val="1F497D">
                        <a:lumMod val="75000"/>
                        <a:shade val="100000"/>
                        <a:satMod val="115000"/>
                      </a:srgbClr>
                    </a:gs>
                  </a:gsLst>
                  <a:lin ang="13500000" scaled="1"/>
                  <a:tileRect/>
                </a:gradFill>
                <a:latin typeface="맑은 고딕" panose="020B0503020000020004" pitchFamily="50" charset="-127"/>
              </a:rPr>
              <a:t> </a:t>
            </a:r>
            <a:r>
              <a:rPr lang="ko-KR" altLang="en-US" sz="5400" b="1" spc="-300" dirty="0" smtClean="0">
                <a:gradFill flip="none" rotWithShape="1">
                  <a:gsLst>
                    <a:gs pos="0">
                      <a:srgbClr val="1F497D">
                        <a:lumMod val="75000"/>
                        <a:shade val="30000"/>
                        <a:satMod val="115000"/>
                      </a:srgbClr>
                    </a:gs>
                    <a:gs pos="50000">
                      <a:srgbClr val="1F497D">
                        <a:lumMod val="75000"/>
                        <a:shade val="67500"/>
                        <a:satMod val="115000"/>
                      </a:srgbClr>
                    </a:gs>
                    <a:gs pos="100000">
                      <a:srgbClr val="1F497D">
                        <a:lumMod val="75000"/>
                        <a:shade val="100000"/>
                        <a:satMod val="115000"/>
                      </a:srgbClr>
                    </a:gs>
                  </a:gsLst>
                  <a:lin ang="13500000" scaled="1"/>
                  <a:tileRect/>
                </a:gradFill>
                <a:latin typeface="맑은 고딕" panose="020B0503020000020004" pitchFamily="50" charset="-127"/>
              </a:rPr>
              <a:t>구조</a:t>
            </a:r>
            <a:endParaRPr lang="ko-KR" altLang="en-US" sz="5400" b="1" spc="-300" dirty="0">
              <a:gradFill flip="none" rotWithShape="1">
                <a:gsLst>
                  <a:gs pos="0">
                    <a:srgbClr val="1F497D">
                      <a:lumMod val="75000"/>
                      <a:shade val="30000"/>
                      <a:satMod val="115000"/>
                    </a:srgbClr>
                  </a:gs>
                  <a:gs pos="50000">
                    <a:srgbClr val="1F497D">
                      <a:lumMod val="75000"/>
                      <a:shade val="67500"/>
                      <a:satMod val="115000"/>
                    </a:srgbClr>
                  </a:gs>
                  <a:gs pos="100000">
                    <a:srgbClr val="1F497D">
                      <a:lumMod val="75000"/>
                      <a:shade val="100000"/>
                      <a:satMod val="115000"/>
                    </a:srgbClr>
                  </a:gs>
                </a:gsLst>
                <a:lin ang="13500000" scaled="1"/>
                <a:tileRect/>
              </a:gra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6243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리눅스에서 프로그램의 실행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리눅스는 디바이스의 종류가 같으면 같은 인터페이스로 조작함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디바이스 드라이버를 통하여 디바이스에 접근하도록 되어 있음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/>
              <a:t>버그나 해킹 목적으로 멀티프로세스를 통하여 디바이스를 동시에 조작하려고 함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프로세스가 </a:t>
            </a:r>
            <a:r>
              <a:rPr lang="ko-KR" altLang="en-US" dirty="0"/>
              <a:t>직접 </a:t>
            </a:r>
            <a:r>
              <a:rPr lang="ko-KR" altLang="en-US" dirty="0" smtClean="0"/>
              <a:t>하드웨어</a:t>
            </a:r>
            <a:r>
              <a:rPr lang="en-US" altLang="ko-KR" dirty="0" smtClean="0"/>
              <a:t>(</a:t>
            </a:r>
            <a:r>
              <a:rPr lang="ko-KR" altLang="en-US" dirty="0" smtClean="0"/>
              <a:t>디바이스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 </a:t>
            </a:r>
            <a:r>
              <a:rPr lang="ko-KR" altLang="en-US" dirty="0"/>
              <a:t>접근할 수 </a:t>
            </a:r>
            <a:r>
              <a:rPr lang="ko-KR" altLang="en-US" dirty="0" smtClean="0"/>
              <a:t>없음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551763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CPU</a:t>
            </a:r>
            <a:r>
              <a:rPr lang="ko-KR" altLang="en-US" dirty="0" smtClean="0"/>
              <a:t>의 모드</a:t>
            </a:r>
            <a:endParaRPr lang="ko-KR" altLang="en-US" dirty="0"/>
          </a:p>
        </p:txBody>
      </p:sp>
      <p:grpSp>
        <p:nvGrpSpPr>
          <p:cNvPr id="38" name="그룹 37"/>
          <p:cNvGrpSpPr/>
          <p:nvPr/>
        </p:nvGrpSpPr>
        <p:grpSpPr>
          <a:xfrm>
            <a:off x="926594" y="1313765"/>
            <a:ext cx="5265585" cy="3735415"/>
            <a:chOff x="926595" y="1313765"/>
            <a:chExt cx="7247644" cy="3330370"/>
          </a:xfrm>
        </p:grpSpPr>
        <p:sp>
          <p:nvSpPr>
            <p:cNvPr id="39" name="아래쪽 화살표 38"/>
            <p:cNvSpPr/>
            <p:nvPr/>
          </p:nvSpPr>
          <p:spPr>
            <a:xfrm>
              <a:off x="7139124" y="2123854"/>
              <a:ext cx="450050" cy="40504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0" name="그룹 39"/>
            <p:cNvGrpSpPr/>
            <p:nvPr/>
          </p:nvGrpSpPr>
          <p:grpSpPr>
            <a:xfrm>
              <a:off x="926595" y="1313765"/>
              <a:ext cx="7247644" cy="3330370"/>
              <a:chOff x="926595" y="1313765"/>
              <a:chExt cx="7247644" cy="3330370"/>
            </a:xfrm>
          </p:grpSpPr>
          <p:sp>
            <p:nvSpPr>
              <p:cNvPr id="41" name="아래쪽 화살표 40"/>
              <p:cNvSpPr/>
              <p:nvPr/>
            </p:nvSpPr>
            <p:spPr>
              <a:xfrm>
                <a:off x="4160856" y="2123854"/>
                <a:ext cx="450050" cy="405045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2" name="그룹 41"/>
              <p:cNvGrpSpPr/>
              <p:nvPr/>
            </p:nvGrpSpPr>
            <p:grpSpPr>
              <a:xfrm>
                <a:off x="926595" y="1313765"/>
                <a:ext cx="7247644" cy="3330370"/>
                <a:chOff x="476545" y="1628800"/>
                <a:chExt cx="7247644" cy="3330370"/>
              </a:xfrm>
            </p:grpSpPr>
            <p:sp>
              <p:nvSpPr>
                <p:cNvPr id="43" name="직사각형 42"/>
                <p:cNvSpPr/>
                <p:nvPr/>
              </p:nvSpPr>
              <p:spPr>
                <a:xfrm>
                  <a:off x="3152447" y="2978949"/>
                  <a:ext cx="1620180" cy="67507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 smtClean="0">
                      <a:solidFill>
                        <a:schemeClr val="tx1"/>
                      </a:solidFill>
                    </a:rPr>
                    <a:t>디바이스</a:t>
                  </a:r>
                  <a:endParaRPr lang="en-US" altLang="ko-KR" dirty="0" smtClean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ko-KR" altLang="en-US" dirty="0" smtClean="0">
                      <a:solidFill>
                        <a:schemeClr val="tx1"/>
                      </a:solidFill>
                    </a:rPr>
                    <a:t>조작 처리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44" name="그룹 43"/>
                <p:cNvGrpSpPr/>
                <p:nvPr/>
              </p:nvGrpSpPr>
              <p:grpSpPr>
                <a:xfrm>
                  <a:off x="476545" y="1628800"/>
                  <a:ext cx="7247644" cy="3330370"/>
                  <a:chOff x="476545" y="1628800"/>
                  <a:chExt cx="7247644" cy="3330370"/>
                </a:xfrm>
              </p:grpSpPr>
              <p:sp>
                <p:nvSpPr>
                  <p:cNvPr id="45" name="직사각형 44"/>
                  <p:cNvSpPr/>
                  <p:nvPr/>
                </p:nvSpPr>
                <p:spPr>
                  <a:xfrm>
                    <a:off x="476545" y="1628800"/>
                    <a:ext cx="1620180" cy="675075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dirty="0" smtClean="0">
                        <a:solidFill>
                          <a:schemeClr val="tx1"/>
                        </a:solidFill>
                      </a:rPr>
                      <a:t>프로세스</a:t>
                    </a:r>
                    <a:r>
                      <a:rPr lang="en-US" altLang="ko-KR" dirty="0" smtClean="0">
                        <a:solidFill>
                          <a:schemeClr val="tx1"/>
                        </a:solidFill>
                      </a:rPr>
                      <a:t>0</a:t>
                    </a:r>
                    <a:endParaRPr lang="ko-KR" alt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6" name="아래쪽 화살표 45"/>
                  <p:cNvSpPr/>
                  <p:nvPr/>
                </p:nvSpPr>
                <p:spPr>
                  <a:xfrm>
                    <a:off x="1061610" y="2438890"/>
                    <a:ext cx="450050" cy="405045"/>
                  </a:xfrm>
                  <a:prstGeom prst="downArrow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7" name="직사각형 46"/>
                  <p:cNvSpPr/>
                  <p:nvPr/>
                </p:nvSpPr>
                <p:spPr>
                  <a:xfrm>
                    <a:off x="476545" y="2978950"/>
                    <a:ext cx="1620180" cy="675075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dirty="0" smtClean="0">
                        <a:solidFill>
                          <a:schemeClr val="tx1"/>
                        </a:solidFill>
                      </a:rPr>
                      <a:t>디바이스</a:t>
                    </a:r>
                    <a:endParaRPr lang="en-US" altLang="ko-KR" dirty="0" smtClean="0">
                      <a:solidFill>
                        <a:schemeClr val="tx1"/>
                      </a:solidFill>
                    </a:endParaRPr>
                  </a:p>
                  <a:p>
                    <a:pPr algn="ctr"/>
                    <a:r>
                      <a:rPr lang="ko-KR" altLang="en-US" dirty="0" smtClean="0">
                        <a:solidFill>
                          <a:schemeClr val="tx1"/>
                        </a:solidFill>
                      </a:rPr>
                      <a:t>조작 처리</a:t>
                    </a:r>
                    <a:endParaRPr lang="ko-KR" alt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8" name="아래쪽 화살표 47"/>
                  <p:cNvSpPr/>
                  <p:nvPr/>
                </p:nvSpPr>
                <p:spPr>
                  <a:xfrm>
                    <a:off x="1061610" y="3789040"/>
                    <a:ext cx="450050" cy="405045"/>
                  </a:xfrm>
                  <a:prstGeom prst="downArrow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9" name="직사각형 48"/>
                  <p:cNvSpPr/>
                  <p:nvPr/>
                </p:nvSpPr>
                <p:spPr>
                  <a:xfrm>
                    <a:off x="3152447" y="1628800"/>
                    <a:ext cx="1620180" cy="675075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dirty="0" smtClean="0">
                        <a:solidFill>
                          <a:schemeClr val="tx1"/>
                        </a:solidFill>
                      </a:rPr>
                      <a:t>프로세스</a:t>
                    </a:r>
                    <a:r>
                      <a:rPr lang="en-US" altLang="ko-KR" dirty="0" smtClean="0">
                        <a:solidFill>
                          <a:schemeClr val="tx1"/>
                        </a:solidFill>
                      </a:rPr>
                      <a:t>1</a:t>
                    </a:r>
                    <a:endParaRPr lang="ko-KR" alt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0" name="아래쪽 화살표 49"/>
                  <p:cNvSpPr/>
                  <p:nvPr/>
                </p:nvSpPr>
                <p:spPr>
                  <a:xfrm>
                    <a:off x="3737512" y="3789040"/>
                    <a:ext cx="450050" cy="405045"/>
                  </a:xfrm>
                  <a:prstGeom prst="downArrow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1" name="직사각형 50"/>
                  <p:cNvSpPr/>
                  <p:nvPr/>
                </p:nvSpPr>
                <p:spPr>
                  <a:xfrm>
                    <a:off x="6089971" y="1628800"/>
                    <a:ext cx="1620180" cy="675075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dirty="0" smtClean="0">
                        <a:solidFill>
                          <a:schemeClr val="tx1"/>
                        </a:solidFill>
                      </a:rPr>
                      <a:t>프로세스</a:t>
                    </a:r>
                    <a:r>
                      <a:rPr lang="en-US" altLang="ko-KR" dirty="0" smtClean="0">
                        <a:solidFill>
                          <a:schemeClr val="tx1"/>
                        </a:solidFill>
                      </a:rPr>
                      <a:t>2</a:t>
                    </a:r>
                    <a:endParaRPr lang="ko-KR" alt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2" name="아래쪽 화살표 51"/>
                  <p:cNvSpPr/>
                  <p:nvPr/>
                </p:nvSpPr>
                <p:spPr>
                  <a:xfrm>
                    <a:off x="6675036" y="3789040"/>
                    <a:ext cx="450050" cy="405045"/>
                  </a:xfrm>
                  <a:prstGeom prst="downArrow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3" name="직사각형 52"/>
                  <p:cNvSpPr/>
                  <p:nvPr/>
                </p:nvSpPr>
                <p:spPr>
                  <a:xfrm>
                    <a:off x="6104009" y="2978949"/>
                    <a:ext cx="1620180" cy="675075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dirty="0" smtClean="0">
                        <a:solidFill>
                          <a:schemeClr val="tx1"/>
                        </a:solidFill>
                      </a:rPr>
                      <a:t>디바이스</a:t>
                    </a:r>
                    <a:endParaRPr lang="en-US" altLang="ko-KR" dirty="0" smtClean="0">
                      <a:solidFill>
                        <a:schemeClr val="tx1"/>
                      </a:solidFill>
                    </a:endParaRPr>
                  </a:p>
                  <a:p>
                    <a:pPr algn="ctr"/>
                    <a:r>
                      <a:rPr lang="ko-KR" altLang="en-US" dirty="0" smtClean="0">
                        <a:solidFill>
                          <a:schemeClr val="tx1"/>
                        </a:solidFill>
                      </a:rPr>
                      <a:t>조작 처리</a:t>
                    </a:r>
                    <a:endParaRPr lang="ko-KR" alt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4" name="직사각형 53"/>
                  <p:cNvSpPr/>
                  <p:nvPr/>
                </p:nvSpPr>
                <p:spPr>
                  <a:xfrm>
                    <a:off x="476545" y="4464115"/>
                    <a:ext cx="7247644" cy="495055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dirty="0" smtClean="0">
                        <a:solidFill>
                          <a:schemeClr val="tx1"/>
                        </a:solidFill>
                      </a:rPr>
                      <a:t>디바이스</a:t>
                    </a:r>
                    <a:endParaRPr lang="ko-KR" alt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</p:grpSp>
      </p:grpSp>
      <p:sp>
        <p:nvSpPr>
          <p:cNvPr id="55" name="직사각형 54"/>
          <p:cNvSpPr/>
          <p:nvPr/>
        </p:nvSpPr>
        <p:spPr>
          <a:xfrm>
            <a:off x="875898" y="2753925"/>
            <a:ext cx="5316281" cy="9001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디바이스 드라이버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1" name="직선 화살표 연결선 60"/>
          <p:cNvCxnSpPr/>
          <p:nvPr/>
        </p:nvCxnSpPr>
        <p:spPr>
          <a:xfrm flipV="1">
            <a:off x="6552220" y="1313765"/>
            <a:ext cx="0" cy="108012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/>
          <p:nvPr/>
        </p:nvCxnSpPr>
        <p:spPr>
          <a:xfrm>
            <a:off x="6552220" y="2753925"/>
            <a:ext cx="0" cy="229525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>
            <a:off x="7047275" y="1493785"/>
            <a:ext cx="1350150" cy="5771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사용자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모드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6987482" y="3448157"/>
            <a:ext cx="1350150" cy="5771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커널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모드</a:t>
            </a:r>
            <a:endParaRPr lang="ko-KR" alt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656565" y="5544235"/>
            <a:ext cx="7681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커널 모드로 동작할 때만 디바이스에 접근 가능함</a:t>
            </a:r>
            <a:r>
              <a:rPr lang="en-US" altLang="ko-KR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커널 모드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프로세스 관리 시스템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스케줄링</a:t>
            </a:r>
            <a:r>
              <a:rPr lang="en-US" altLang="ko-KR" dirty="0" smtClean="0"/>
              <a:t>, </a:t>
            </a:r>
            <a:r>
              <a:rPr lang="ko-KR" altLang="en-US" dirty="0" smtClean="0"/>
              <a:t>메모리 관리 시스템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9481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앞으로 배울 내용들</a:t>
            </a:r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커널이란 커널 </a:t>
            </a:r>
            <a:r>
              <a:rPr lang="ko-KR" altLang="en-US" dirty="0" smtClean="0"/>
              <a:t>모드에서 동작하는 </a:t>
            </a:r>
            <a:r>
              <a:rPr lang="en-US" altLang="ko-KR" dirty="0" smtClean="0"/>
              <a:t>OS</a:t>
            </a:r>
            <a:r>
              <a:rPr lang="ko-KR" altLang="en-US" dirty="0" smtClean="0"/>
              <a:t>의 </a:t>
            </a:r>
            <a:r>
              <a:rPr lang="ko-KR" altLang="en-US" dirty="0" smtClean="0"/>
              <a:t>핵심 부분이 되는 처리를 모아 담당하는 프로그램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커널 이외의 사용자 모드에서 동작하는 </a:t>
            </a:r>
            <a:r>
              <a:rPr lang="en-US" altLang="ko-KR" dirty="0" smtClean="0"/>
              <a:t>OS</a:t>
            </a:r>
            <a:r>
              <a:rPr lang="ko-KR" altLang="en-US" dirty="0" smtClean="0"/>
              <a:t>의 기능 및 프로세스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시스템 콜</a:t>
            </a:r>
            <a:endParaRPr lang="en-US" altLang="ko-KR" dirty="0" smtClean="0"/>
          </a:p>
          <a:p>
            <a:pPr marL="93662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:</a:t>
            </a:r>
            <a:r>
              <a:rPr lang="en-US" altLang="ko-KR" dirty="0" smtClean="0"/>
              <a:t>2</a:t>
            </a:r>
            <a:r>
              <a:rPr lang="ko-KR" altLang="en-US" dirty="0" smtClean="0"/>
              <a:t>장</a:t>
            </a:r>
            <a:endParaRPr lang="en-US" altLang="ko-KR" dirty="0" smtClean="0"/>
          </a:p>
          <a:p>
            <a:pPr marL="93662" indent="0">
              <a:buNone/>
            </a:pPr>
            <a:endParaRPr lang="en-US" altLang="ko-KR" dirty="0" smtClean="0"/>
          </a:p>
          <a:p>
            <a:r>
              <a:rPr lang="ko-KR" altLang="en-US" dirty="0" smtClean="0"/>
              <a:t>커널의 프로세스 생성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파괴</a:t>
            </a:r>
            <a:r>
              <a:rPr lang="en-US" altLang="ko-KR" dirty="0" smtClean="0"/>
              <a:t>(</a:t>
            </a:r>
            <a:r>
              <a:rPr lang="ko-KR" altLang="en-US" dirty="0" smtClean="0"/>
              <a:t>프로세스 관리 시스템</a:t>
            </a:r>
            <a:r>
              <a:rPr lang="en-US" altLang="ko-KR" dirty="0" smtClean="0"/>
              <a:t>) : 3</a:t>
            </a:r>
            <a:r>
              <a:rPr lang="ko-KR" altLang="en-US" dirty="0" smtClean="0"/>
              <a:t>장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시스템에 탑재된 </a:t>
            </a:r>
            <a:r>
              <a:rPr lang="en-US" altLang="ko-KR" dirty="0" smtClean="0"/>
              <a:t>CPU</a:t>
            </a:r>
            <a:r>
              <a:rPr lang="ko-KR" altLang="en-US" dirty="0" smtClean="0"/>
              <a:t> 자원의 관리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분배</a:t>
            </a:r>
            <a:r>
              <a:rPr lang="en-US" altLang="ko-KR" dirty="0" smtClean="0"/>
              <a:t>(</a:t>
            </a:r>
            <a:r>
              <a:rPr lang="ko-KR" altLang="en-US" dirty="0" smtClean="0"/>
              <a:t>스케줄링</a:t>
            </a:r>
            <a:r>
              <a:rPr lang="en-US" altLang="ko-KR" dirty="0" smtClean="0"/>
              <a:t>) : 4</a:t>
            </a:r>
            <a:r>
              <a:rPr lang="ko-KR" altLang="en-US" dirty="0" smtClean="0"/>
              <a:t>장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메모리 자원의 관리 </a:t>
            </a:r>
            <a:r>
              <a:rPr lang="en-US" altLang="ko-KR" dirty="0" smtClean="0"/>
              <a:t>: 5</a:t>
            </a:r>
            <a:r>
              <a:rPr lang="ko-KR" altLang="en-US" dirty="0" smtClean="0"/>
              <a:t>장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레지스터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저장장치 등의 기억장치의 계층 </a:t>
            </a:r>
            <a:r>
              <a:rPr lang="en-US" altLang="ko-KR" dirty="0" smtClean="0"/>
              <a:t>: 6</a:t>
            </a:r>
            <a:r>
              <a:rPr lang="ko-KR" altLang="en-US" dirty="0" smtClean="0"/>
              <a:t>장</a:t>
            </a:r>
            <a:endParaRPr lang="en-US" altLang="ko-KR" dirty="0" smtClean="0"/>
          </a:p>
          <a:p>
            <a:pPr marL="93662" indent="0">
              <a:buNone/>
            </a:pPr>
            <a:endParaRPr lang="en-US" altLang="ko-KR" dirty="0"/>
          </a:p>
          <a:p>
            <a:r>
              <a:rPr lang="ko-KR" altLang="en-US" dirty="0" smtClean="0"/>
              <a:t>파일 시스템 </a:t>
            </a:r>
            <a:r>
              <a:rPr lang="en-US" altLang="ko-KR" dirty="0" smtClean="0"/>
              <a:t>: 7</a:t>
            </a:r>
            <a:r>
              <a:rPr lang="ko-KR" altLang="en-US" dirty="0" smtClean="0"/>
              <a:t>장 </a:t>
            </a:r>
            <a:r>
              <a:rPr lang="en-US" altLang="ko-KR" dirty="0" smtClean="0"/>
              <a:t>--&gt; </a:t>
            </a:r>
            <a:r>
              <a:rPr lang="ko-KR" altLang="en-US" dirty="0" smtClean="0"/>
              <a:t>장치에 접근하기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67625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370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우리가 쓰고 있는 운영체제</a:t>
            </a:r>
            <a:r>
              <a:rPr lang="en-US" altLang="ko-KR" dirty="0" smtClean="0"/>
              <a:t>(OS)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https://gs.statcounter.com/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3132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즉</a:t>
            </a:r>
            <a:r>
              <a:rPr lang="en-US" altLang="ko-KR" dirty="0" smtClean="0"/>
              <a:t>, </a:t>
            </a:r>
            <a:r>
              <a:rPr lang="ko-KR" altLang="en-US" dirty="0" smtClean="0"/>
              <a:t>리눅스</a:t>
            </a:r>
            <a:r>
              <a:rPr lang="en-US" altLang="ko-KR" dirty="0" smtClean="0"/>
              <a:t>(</a:t>
            </a:r>
            <a:r>
              <a:rPr lang="ko-KR" altLang="en-US" dirty="0" smtClean="0"/>
              <a:t>커널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배우는 이유는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너무 많이 쓴다</a:t>
            </a:r>
            <a:r>
              <a:rPr lang="en-US" altLang="ko-KR" dirty="0" smtClean="0"/>
              <a:t>.</a:t>
            </a:r>
          </a:p>
          <a:p>
            <a:pPr marL="93662" indent="0">
              <a:buNone/>
            </a:pPr>
            <a:endParaRPr lang="en-US" altLang="ko-KR" dirty="0" smtClean="0"/>
          </a:p>
          <a:p>
            <a:r>
              <a:rPr lang="ko-KR" altLang="en-US" dirty="0" smtClean="0"/>
              <a:t>휴대폰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클라우드</a:t>
            </a:r>
            <a:r>
              <a:rPr lang="ko-KR" altLang="en-US" dirty="0" smtClean="0"/>
              <a:t> 서버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네트워크 장비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웹 어플리케이션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보안 유틸리티</a:t>
            </a:r>
            <a:r>
              <a:rPr lang="en-US" altLang="ko-KR" dirty="0" smtClean="0"/>
              <a:t>….</a:t>
            </a:r>
          </a:p>
          <a:p>
            <a:endParaRPr lang="en-US" altLang="ko-KR" dirty="0"/>
          </a:p>
          <a:p>
            <a:r>
              <a:rPr lang="ko-KR" altLang="en-US" dirty="0" smtClean="0"/>
              <a:t>오픈 소스이다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운영체제의 핵심 기능</a:t>
            </a:r>
            <a:r>
              <a:rPr lang="en-US" altLang="ko-KR" dirty="0" smtClean="0"/>
              <a:t>, </a:t>
            </a:r>
            <a:r>
              <a:rPr lang="ko-KR" altLang="en-US" dirty="0" smtClean="0"/>
              <a:t>네트워크 패킷 통신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메모리 시스템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파일 시스템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각종 보안 기술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센서 드라이버</a:t>
            </a:r>
            <a:r>
              <a:rPr lang="en-US" altLang="ko-KR" dirty="0" smtClean="0"/>
              <a:t>, CPU </a:t>
            </a:r>
            <a:r>
              <a:rPr lang="ko-KR" altLang="en-US" dirty="0" smtClean="0"/>
              <a:t>아키텍처</a:t>
            </a:r>
            <a:r>
              <a:rPr lang="en-US" altLang="ko-KR" dirty="0" smtClean="0"/>
              <a:t>(ARM, x86)</a:t>
            </a:r>
            <a:r>
              <a:rPr lang="ko-KR" altLang="en-US" dirty="0" smtClean="0"/>
              <a:t>과 같은 것들이 리눅스 디바이스 드라이버에 구현되어 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4429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리눅스의 커널 커뮤니티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/>
          <a:lstStyle/>
          <a:p>
            <a:r>
              <a:rPr lang="ko-KR" altLang="en-US" dirty="0" smtClean="0"/>
              <a:t>리눅스의 커널 코드는 커뮤니티를 통하여 만들어 짐</a:t>
            </a:r>
            <a:endParaRPr lang="en-US" altLang="ko-KR" dirty="0" smtClean="0"/>
          </a:p>
          <a:p>
            <a:r>
              <a:rPr lang="ko-KR" altLang="en-US" dirty="0" smtClean="0"/>
              <a:t>버그 수정 패치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코드 </a:t>
            </a:r>
            <a:r>
              <a:rPr lang="ko-KR" altLang="en-US" dirty="0" err="1" smtClean="0"/>
              <a:t>리팩터링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신규 알고리즘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문서화 등</a:t>
            </a:r>
            <a:endParaRPr lang="en-US" altLang="ko-KR" dirty="0" smtClean="0"/>
          </a:p>
          <a:p>
            <a:r>
              <a:rPr lang="en-US" altLang="ko-KR" dirty="0" smtClean="0">
                <a:hlinkClick r:id="rId2"/>
              </a:rPr>
              <a:t>https://www.kernel.org/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브로드컴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삼성전자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퀄컴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인텔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미디어텍</a:t>
            </a:r>
            <a:r>
              <a:rPr lang="en-US" altLang="ko-KR" dirty="0" smtClean="0"/>
              <a:t>, NVIDIA</a:t>
            </a:r>
            <a:r>
              <a:rPr lang="en-US" altLang="ko-KR" dirty="0"/>
              <a:t> </a:t>
            </a:r>
            <a:r>
              <a:rPr lang="en-US" altLang="ko-KR" dirty="0" smtClean="0"/>
              <a:t>--&gt; </a:t>
            </a:r>
            <a:r>
              <a:rPr lang="en-US" altLang="ko-KR" dirty="0" err="1" smtClean="0"/>
              <a:t>SoC</a:t>
            </a:r>
            <a:r>
              <a:rPr lang="en-US" altLang="ko-KR" dirty="0" smtClean="0"/>
              <a:t> </a:t>
            </a:r>
            <a:r>
              <a:rPr lang="ko-KR" altLang="en-US" dirty="0" smtClean="0"/>
              <a:t>벤더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칩을 제조하고 스펙에 맞게 리눅스 커널 코드를 수정하고 드라이버를 추가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909683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리눅스 개발자로서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/>
          <a:lstStyle/>
          <a:p>
            <a:r>
              <a:rPr lang="ko-KR" altLang="en-US" dirty="0" smtClean="0"/>
              <a:t>우선 많이 써본다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따 라 하 기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ko-KR" altLang="en-US" dirty="0" smtClean="0"/>
              <a:t>코드를 작성하거나 소스코드를 면밀히 분석해본다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디바이스 드라이버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커널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컴퓨터 구조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SoC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추가적으로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, </a:t>
            </a:r>
            <a:r>
              <a:rPr lang="ko-KR" altLang="en-US" dirty="0" smtClean="0"/>
              <a:t>형상 관리</a:t>
            </a:r>
            <a:r>
              <a:rPr lang="en-US" altLang="ko-KR" dirty="0" smtClean="0"/>
              <a:t>(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/>
              <a:t>소프트웨어공학 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1831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컴퓨터 </a:t>
            </a:r>
            <a:r>
              <a:rPr lang="ko-KR" altLang="en-US" dirty="0"/>
              <a:t>하드웨어의 구성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컴퓨터 시스템</a:t>
            </a:r>
            <a:endParaRPr lang="en-US" altLang="ko-KR" dirty="0" smtClean="0"/>
          </a:p>
          <a:p>
            <a:pPr lvl="1"/>
            <a:r>
              <a:rPr lang="ko-KR" altLang="en-US" dirty="0"/>
              <a:t>데이터를 처리하는 물리적인 기계장치인 하드웨어</a:t>
            </a:r>
            <a:r>
              <a:rPr lang="en-US" altLang="ko-KR" baseline="30000" dirty="0"/>
              <a:t>hardware</a:t>
            </a:r>
            <a:r>
              <a:rPr lang="ko-KR" altLang="en-US" dirty="0"/>
              <a:t>와 어떤 </a:t>
            </a:r>
            <a:r>
              <a:rPr lang="ko-KR" altLang="en-US" dirty="0" smtClean="0"/>
              <a:t>작업을 지시하는 </a:t>
            </a:r>
            <a:r>
              <a:rPr lang="ko-KR" altLang="en-US" dirty="0"/>
              <a:t>명령어로 작성한 프로그램인 소프트웨어</a:t>
            </a:r>
            <a:r>
              <a:rPr lang="en-US" altLang="ko-KR" baseline="30000" dirty="0"/>
              <a:t>software</a:t>
            </a:r>
            <a:r>
              <a:rPr lang="ko-KR" altLang="en-US" dirty="0"/>
              <a:t>로 </a:t>
            </a:r>
            <a:r>
              <a:rPr lang="ko-KR" altLang="en-US" dirty="0" smtClean="0"/>
              <a:t>구성</a:t>
            </a:r>
            <a:endParaRPr lang="en-US" altLang="ko-KR" dirty="0" smtClean="0"/>
          </a:p>
          <a:p>
            <a:pPr lvl="1"/>
            <a:endParaRPr lang="ko-KR" altLang="en-US" sz="800" dirty="0"/>
          </a:p>
          <a:p>
            <a:r>
              <a:rPr lang="ko-KR" altLang="en-US" dirty="0"/>
              <a:t>컴퓨터 </a:t>
            </a:r>
            <a:r>
              <a:rPr lang="ko-KR" altLang="en-US" dirty="0" smtClean="0"/>
              <a:t>하드웨어</a:t>
            </a:r>
            <a:endParaRPr lang="en-US" altLang="ko-KR" dirty="0"/>
          </a:p>
          <a:p>
            <a:pPr lvl="1"/>
            <a:r>
              <a:rPr lang="ko-KR" altLang="en-US" dirty="0"/>
              <a:t>하드웨어는 </a:t>
            </a:r>
            <a:r>
              <a:rPr lang="ko-KR" altLang="en-US" dirty="0" smtClean="0"/>
              <a:t>프로세서</a:t>
            </a:r>
            <a:r>
              <a:rPr lang="en-US" altLang="ko-KR" dirty="0"/>
              <a:t>, </a:t>
            </a:r>
            <a:r>
              <a:rPr lang="ko-KR" altLang="en-US" dirty="0"/>
              <a:t>메모리</a:t>
            </a:r>
            <a:r>
              <a:rPr lang="en-US" altLang="ko-KR" dirty="0"/>
              <a:t>(</a:t>
            </a:r>
            <a:r>
              <a:rPr lang="ko-KR" altLang="en-US" dirty="0"/>
              <a:t>기억장치</a:t>
            </a:r>
            <a:r>
              <a:rPr lang="en-US" altLang="ko-KR" dirty="0"/>
              <a:t>), </a:t>
            </a:r>
            <a:r>
              <a:rPr lang="ko-KR" altLang="en-US" dirty="0"/>
              <a:t>주변장치로 구성되고</a:t>
            </a:r>
            <a:r>
              <a:rPr lang="en-US" altLang="ko-KR" dirty="0"/>
              <a:t>, </a:t>
            </a:r>
            <a:r>
              <a:rPr lang="ko-KR" altLang="en-US" dirty="0"/>
              <a:t>이들은 </a:t>
            </a:r>
            <a:r>
              <a:rPr lang="ko-KR" altLang="en-US" dirty="0" smtClean="0"/>
              <a:t>시스템 버스로 연결</a:t>
            </a:r>
            <a:r>
              <a:rPr lang="en-US" altLang="ko-KR" dirty="0" smtClean="0"/>
              <a:t> </a:t>
            </a:r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580" y="2843935"/>
            <a:ext cx="7399439" cy="374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메모리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메모리 계층 </a:t>
            </a:r>
            <a:r>
              <a:rPr lang="ko-KR" altLang="en-US" dirty="0" smtClean="0"/>
              <a:t>구조</a:t>
            </a:r>
            <a:endParaRPr lang="en-US" altLang="ko-KR" dirty="0" smtClean="0"/>
          </a:p>
          <a:p>
            <a:pPr lvl="1"/>
            <a:r>
              <a:rPr lang="en-US" altLang="ko-KR" dirty="0"/>
              <a:t>1950~1960</a:t>
            </a:r>
            <a:r>
              <a:rPr lang="ko-KR" altLang="en-US" dirty="0"/>
              <a:t>년대 너무 비싼 메인 메모리의 가격 문제 때문에 제안한 방법</a:t>
            </a:r>
          </a:p>
          <a:p>
            <a:pPr lvl="1"/>
            <a:r>
              <a:rPr lang="ko-KR" altLang="en-US" dirty="0" smtClean="0"/>
              <a:t>메모리를 계층적으로 구성하여 비용</a:t>
            </a:r>
            <a:r>
              <a:rPr lang="en-US" altLang="ko-KR" dirty="0"/>
              <a:t>, </a:t>
            </a:r>
            <a:r>
              <a:rPr lang="ko-KR" altLang="en-US" dirty="0"/>
              <a:t>속도</a:t>
            </a:r>
            <a:r>
              <a:rPr lang="en-US" altLang="ko-KR" dirty="0"/>
              <a:t>, </a:t>
            </a:r>
            <a:r>
              <a:rPr lang="ko-KR" altLang="en-US" dirty="0"/>
              <a:t>용량</a:t>
            </a:r>
            <a:r>
              <a:rPr lang="en-US" altLang="ko-KR" dirty="0"/>
              <a:t>, </a:t>
            </a:r>
            <a:r>
              <a:rPr lang="ko-KR" altLang="en-US" dirty="0"/>
              <a:t>접근시간 등을 상호 </a:t>
            </a:r>
            <a:r>
              <a:rPr lang="ko-KR" altLang="en-US" dirty="0" smtClean="0"/>
              <a:t>보완</a:t>
            </a:r>
            <a:endParaRPr lang="en-US" altLang="ko-KR" dirty="0" smtClean="0"/>
          </a:p>
        </p:txBody>
      </p:sp>
      <p:grpSp>
        <p:nvGrpSpPr>
          <p:cNvPr id="22" name="그룹 21"/>
          <p:cNvGrpSpPr/>
          <p:nvPr/>
        </p:nvGrpSpPr>
        <p:grpSpPr>
          <a:xfrm>
            <a:off x="611560" y="2235012"/>
            <a:ext cx="8130821" cy="4221212"/>
            <a:chOff x="431541" y="2485750"/>
            <a:chExt cx="8130821" cy="4221212"/>
          </a:xfrm>
        </p:grpSpPr>
        <p:grpSp>
          <p:nvGrpSpPr>
            <p:cNvPr id="20" name="그룹 19"/>
            <p:cNvGrpSpPr/>
            <p:nvPr/>
          </p:nvGrpSpPr>
          <p:grpSpPr>
            <a:xfrm>
              <a:off x="431541" y="2485750"/>
              <a:ext cx="7830869" cy="4221212"/>
              <a:chOff x="431541" y="2485750"/>
              <a:chExt cx="7830869" cy="4221212"/>
            </a:xfrm>
          </p:grpSpPr>
          <p:pic>
            <p:nvPicPr>
              <p:cNvPr id="4" name="그림 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166458" y="3025401"/>
                <a:ext cx="6480720" cy="3090580"/>
              </a:xfrm>
              <a:prstGeom prst="rect">
                <a:avLst/>
              </a:prstGeom>
            </p:spPr>
          </p:pic>
          <p:cxnSp>
            <p:nvCxnSpPr>
              <p:cNvPr id="8" name="직선 화살표 연결선 7"/>
              <p:cNvCxnSpPr/>
              <p:nvPr/>
            </p:nvCxnSpPr>
            <p:spPr>
              <a:xfrm>
                <a:off x="4121950" y="5415183"/>
                <a:ext cx="900100" cy="94510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9" name="직사각형 8"/>
              <p:cNvSpPr/>
              <p:nvPr/>
            </p:nvSpPr>
            <p:spPr>
              <a:xfrm>
                <a:off x="5022050" y="6060631"/>
                <a:ext cx="3240360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ko-KR" altLang="en-US" sz="1200" dirty="0">
                    <a:solidFill>
                      <a:srgbClr val="C00000"/>
                    </a:solidFill>
                    <a:latin typeface="HY엽서L" panose="02030600000101010101" pitchFamily="18" charset="-127"/>
                    <a:ea typeface="HY엽서L" panose="02030600000101010101" pitchFamily="18" charset="-127"/>
                  </a:rPr>
                  <a:t>대용량의 자기디스크, </a:t>
                </a:r>
                <a:endParaRPr lang="en-US" altLang="ko-KR" sz="1200" dirty="0" smtClean="0">
                  <a:solidFill>
                    <a:srgbClr val="C00000"/>
                  </a:solidFill>
                  <a:latin typeface="HY엽서L" panose="02030600000101010101" pitchFamily="18" charset="-127"/>
                  <a:ea typeface="HY엽서L" panose="02030600000101010101" pitchFamily="18" charset="-127"/>
                </a:endParaRPr>
              </a:p>
              <a:p>
                <a:r>
                  <a:rPr lang="ko-KR" altLang="en-US" sz="1200" dirty="0" smtClean="0">
                    <a:solidFill>
                      <a:srgbClr val="C00000"/>
                    </a:solidFill>
                    <a:latin typeface="HY엽서L" panose="02030600000101010101" pitchFamily="18" charset="-127"/>
                    <a:ea typeface="HY엽서L" panose="02030600000101010101" pitchFamily="18" charset="-127"/>
                  </a:rPr>
                  <a:t>이동이 </a:t>
                </a:r>
                <a:r>
                  <a:rPr lang="ko-KR" altLang="en-US" sz="1200" dirty="0">
                    <a:solidFill>
                      <a:srgbClr val="C00000"/>
                    </a:solidFill>
                    <a:latin typeface="HY엽서L" panose="02030600000101010101" pitchFamily="18" charset="-127"/>
                    <a:ea typeface="HY엽서L" panose="02030600000101010101" pitchFamily="18" charset="-127"/>
                  </a:rPr>
                  <a:t>편리한 광디스크, </a:t>
                </a:r>
                <a:endParaRPr lang="en-US" altLang="ko-KR" sz="1200" dirty="0" smtClean="0">
                  <a:solidFill>
                    <a:srgbClr val="C00000"/>
                  </a:solidFill>
                  <a:latin typeface="HY엽서L" panose="02030600000101010101" pitchFamily="18" charset="-127"/>
                  <a:ea typeface="HY엽서L" panose="02030600000101010101" pitchFamily="18" charset="-127"/>
                </a:endParaRPr>
              </a:p>
              <a:p>
                <a:r>
                  <a:rPr lang="ko-KR" altLang="en-US" sz="1200" dirty="0" smtClean="0">
                    <a:solidFill>
                      <a:srgbClr val="C00000"/>
                    </a:solidFill>
                    <a:latin typeface="HY엽서L" panose="02030600000101010101" pitchFamily="18" charset="-127"/>
                    <a:ea typeface="HY엽서L" panose="02030600000101010101" pitchFamily="18" charset="-127"/>
                  </a:rPr>
                  <a:t>파일을 </a:t>
                </a:r>
                <a:r>
                  <a:rPr lang="ko-KR" altLang="en-US" sz="1200" dirty="0">
                    <a:solidFill>
                      <a:srgbClr val="C00000"/>
                    </a:solidFill>
                    <a:latin typeface="HY엽서L" panose="02030600000101010101" pitchFamily="18" charset="-127"/>
                    <a:ea typeface="HY엽서L" panose="02030600000101010101" pitchFamily="18" charset="-127"/>
                  </a:rPr>
                  <a:t>저장하는 속도가 느린 자기테이프</a:t>
                </a:r>
              </a:p>
            </p:txBody>
          </p:sp>
          <p:cxnSp>
            <p:nvCxnSpPr>
              <p:cNvPr id="10" name="직선 화살표 연결선 9"/>
              <p:cNvCxnSpPr/>
              <p:nvPr/>
            </p:nvCxnSpPr>
            <p:spPr>
              <a:xfrm flipV="1">
                <a:off x="3896925" y="3078407"/>
                <a:ext cx="1440160" cy="125665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5" name="직선 화살표 연결선 14"/>
              <p:cNvCxnSpPr/>
              <p:nvPr/>
            </p:nvCxnSpPr>
            <p:spPr>
              <a:xfrm flipH="1" flipV="1">
                <a:off x="2411760" y="2762749"/>
                <a:ext cx="1071738" cy="83814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7" name="직사각형 16"/>
              <p:cNvSpPr/>
              <p:nvPr/>
            </p:nvSpPr>
            <p:spPr>
              <a:xfrm>
                <a:off x="431541" y="2485750"/>
                <a:ext cx="418666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ko-KR" altLang="en-US" sz="1200" dirty="0">
                    <a:solidFill>
                      <a:srgbClr val="C00000"/>
                    </a:solidFill>
                    <a:latin typeface="HY엽서L" panose="02030600000101010101" pitchFamily="18" charset="-127"/>
                    <a:ea typeface="HY엽서L" panose="02030600000101010101" pitchFamily="18" charset="-127"/>
                  </a:rPr>
                  <a:t>프로세서가 사용한 데이터를 보관하는 가장 빠른 메모리</a:t>
                </a:r>
              </a:p>
            </p:txBody>
          </p:sp>
        </p:grpSp>
        <p:sp>
          <p:nvSpPr>
            <p:cNvPr id="21" name="직사각형 20"/>
            <p:cNvSpPr/>
            <p:nvPr/>
          </p:nvSpPr>
          <p:spPr>
            <a:xfrm>
              <a:off x="5322002" y="2939907"/>
              <a:ext cx="324036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200" dirty="0">
                  <a:solidFill>
                    <a:srgbClr val="C00000"/>
                  </a:solidFill>
                  <a:latin typeface="HY엽서L" panose="02030600000101010101" pitchFamily="18" charset="-127"/>
                  <a:ea typeface="HY엽서L" panose="02030600000101010101" pitchFamily="18" charset="-127"/>
                </a:rPr>
                <a:t>프로세서의 속도 차이를 보완하는 메모리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4706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프로그램의 동작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251520" y="1088739"/>
            <a:ext cx="4590510" cy="4320480"/>
          </a:xfrm>
          <a:prstGeom prst="rect">
            <a:avLst/>
          </a:prstGeom>
        </p:spPr>
      </p:pic>
      <p:sp>
        <p:nvSpPr>
          <p:cNvPr id="6" name="내용 개체 틀 3"/>
          <p:cNvSpPr txBox="1">
            <a:spLocks/>
          </p:cNvSpPr>
          <p:nvPr/>
        </p:nvSpPr>
        <p:spPr>
          <a:xfrm>
            <a:off x="4932039" y="1088739"/>
            <a:ext cx="4095455" cy="53549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5600" indent="-261938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tx2">
                  <a:lumMod val="60000"/>
                  <a:lumOff val="40000"/>
                </a:schemeClr>
              </a:buClr>
              <a:buSzPct val="130000"/>
              <a:buFont typeface="Wingdings" panose="05000000000000000000" pitchFamily="2" charset="2"/>
              <a:buChar char="§"/>
              <a:defRPr sz="2000" b="1" kern="1200">
                <a:solidFill>
                  <a:srgbClr val="004A8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27063" indent="-169863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804863" indent="-1778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982663" indent="-1778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168400" indent="-185738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애플리케이션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User</a:t>
            </a:r>
          </a:p>
          <a:p>
            <a:pPr lvl="1"/>
            <a:endParaRPr lang="ko-KR" altLang="en-US" sz="800" dirty="0" smtClean="0"/>
          </a:p>
          <a:p>
            <a:r>
              <a:rPr lang="ko-KR" altLang="en-US" dirty="0" err="1" smtClean="0"/>
              <a:t>미들웨어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애플리케이션이 공통으로 사용하는 처리를 묶어서 애플리케이션의 실행을 도와줌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웹서버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데이터베이스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OS</a:t>
            </a:r>
            <a:endParaRPr lang="en-US" altLang="ko-KR" dirty="0"/>
          </a:p>
          <a:p>
            <a:pPr lvl="1"/>
            <a:r>
              <a:rPr lang="ko-KR" altLang="en-US" dirty="0" smtClean="0"/>
              <a:t>하드웨어를 직접 조작하여 애플리케이션이나 </a:t>
            </a:r>
            <a:r>
              <a:rPr lang="ko-KR" altLang="en-US" dirty="0" err="1" smtClean="0"/>
              <a:t>미들웨어의</a:t>
            </a:r>
            <a:r>
              <a:rPr lang="ko-KR" altLang="en-US" dirty="0" smtClean="0"/>
              <a:t> 실행에 필요한 기능을 제공함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리눅스</a:t>
            </a:r>
            <a:r>
              <a:rPr lang="en-US" altLang="ko-KR" dirty="0" smtClean="0"/>
              <a:t>, MS </a:t>
            </a:r>
            <a:r>
              <a:rPr lang="ko-KR" altLang="en-US" dirty="0" smtClean="0"/>
              <a:t>윈도우 등</a:t>
            </a:r>
            <a:endParaRPr lang="ko-KR" altLang="en-US" dirty="0"/>
          </a:p>
          <a:p>
            <a:pPr lvl="1"/>
            <a:endParaRPr lang="en-US" altLang="ko-KR" dirty="0" smtClean="0"/>
          </a:p>
          <a:p>
            <a:pPr marL="457200" lvl="1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3865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프로그램의 실행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리눅스</a:t>
            </a:r>
            <a:r>
              <a:rPr lang="en-US" altLang="ko-KR" dirty="0" smtClean="0"/>
              <a:t>(OS)</a:t>
            </a:r>
            <a:r>
              <a:rPr lang="ko-KR" altLang="en-US" dirty="0" smtClean="0"/>
              <a:t>가 없다면</a:t>
            </a:r>
            <a:r>
              <a:rPr lang="en-US" altLang="ko-KR" dirty="0" smtClean="0"/>
              <a:t>?</a:t>
            </a:r>
          </a:p>
          <a:p>
            <a:pPr marL="93662" indent="0">
              <a:buNone/>
            </a:pP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marL="93662" indent="0">
              <a:buNone/>
            </a:pPr>
            <a:r>
              <a:rPr lang="en-US" altLang="ko-KR" dirty="0" smtClean="0"/>
              <a:t>1. </a:t>
            </a:r>
            <a:r>
              <a:rPr lang="ko-KR" altLang="en-US" dirty="0" smtClean="0"/>
              <a:t>모든 개발자가</a:t>
            </a:r>
            <a:r>
              <a:rPr lang="en-US" altLang="ko-KR" dirty="0" smtClean="0"/>
              <a:t> </a:t>
            </a:r>
            <a:r>
              <a:rPr lang="ko-KR" altLang="en-US" dirty="0" smtClean="0"/>
              <a:t>디바이스의 사양을 알아야 함</a:t>
            </a:r>
            <a:r>
              <a:rPr lang="en-US" altLang="ko-KR" dirty="0" smtClean="0"/>
              <a:t>.</a:t>
            </a:r>
          </a:p>
          <a:p>
            <a:pPr marL="93662" indent="0">
              <a:buNone/>
            </a:pPr>
            <a:r>
              <a:rPr lang="en-US" altLang="ko-KR" dirty="0" smtClean="0"/>
              <a:t>2. </a:t>
            </a:r>
            <a:r>
              <a:rPr lang="ko-KR" altLang="en-US" dirty="0" smtClean="0"/>
              <a:t>개별 개발로 인한 개발 비용이 커진다</a:t>
            </a:r>
            <a:r>
              <a:rPr lang="en-US" altLang="ko-KR" dirty="0" smtClean="0"/>
              <a:t>.</a:t>
            </a:r>
          </a:p>
          <a:p>
            <a:pPr marL="93662" indent="0">
              <a:buNone/>
            </a:pPr>
            <a:r>
              <a:rPr lang="en-US" altLang="ko-KR" dirty="0" smtClean="0"/>
              <a:t>3. </a:t>
            </a:r>
            <a:r>
              <a:rPr lang="ko-KR" altLang="en-US" dirty="0" smtClean="0"/>
              <a:t>멀티 프로세스가 동시에 디바이스를 조작할 경우 동작을 예상하지 못함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ko-KR" altLang="en-US" dirty="0"/>
          </a:p>
          <a:p>
            <a:pPr marL="93662" indent="0">
              <a:buNone/>
            </a:pPr>
            <a:endParaRPr lang="en-US" altLang="ko-KR" dirty="0" smtClean="0"/>
          </a:p>
          <a:p>
            <a:pPr marL="93662" indent="0">
              <a:buNone/>
            </a:pPr>
            <a:endParaRPr lang="en-US" altLang="ko-KR" dirty="0" smtClean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ko-KR" altLang="en-US" dirty="0"/>
          </a:p>
        </p:txBody>
      </p:sp>
      <p:grpSp>
        <p:nvGrpSpPr>
          <p:cNvPr id="27" name="그룹 26"/>
          <p:cNvGrpSpPr/>
          <p:nvPr/>
        </p:nvGrpSpPr>
        <p:grpSpPr>
          <a:xfrm>
            <a:off x="881590" y="1358770"/>
            <a:ext cx="7200800" cy="2745305"/>
            <a:chOff x="926595" y="1313765"/>
            <a:chExt cx="7247644" cy="3330370"/>
          </a:xfrm>
        </p:grpSpPr>
        <p:sp>
          <p:nvSpPr>
            <p:cNvPr id="18" name="아래쪽 화살표 17"/>
            <p:cNvSpPr/>
            <p:nvPr/>
          </p:nvSpPr>
          <p:spPr>
            <a:xfrm>
              <a:off x="7139124" y="2123854"/>
              <a:ext cx="450050" cy="40504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6" name="그룹 25"/>
            <p:cNvGrpSpPr/>
            <p:nvPr/>
          </p:nvGrpSpPr>
          <p:grpSpPr>
            <a:xfrm>
              <a:off x="926595" y="1313765"/>
              <a:ext cx="7247644" cy="3330370"/>
              <a:chOff x="926595" y="1313765"/>
              <a:chExt cx="7247644" cy="3330370"/>
            </a:xfrm>
          </p:grpSpPr>
          <p:sp>
            <p:nvSpPr>
              <p:cNvPr id="14" name="아래쪽 화살표 13"/>
              <p:cNvSpPr/>
              <p:nvPr/>
            </p:nvSpPr>
            <p:spPr>
              <a:xfrm>
                <a:off x="4160856" y="2123854"/>
                <a:ext cx="450050" cy="405045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5" name="그룹 24"/>
              <p:cNvGrpSpPr/>
              <p:nvPr/>
            </p:nvGrpSpPr>
            <p:grpSpPr>
              <a:xfrm>
                <a:off x="926595" y="1313765"/>
                <a:ext cx="7247644" cy="3330370"/>
                <a:chOff x="476545" y="1628800"/>
                <a:chExt cx="7247644" cy="3330370"/>
              </a:xfrm>
            </p:grpSpPr>
            <p:sp>
              <p:nvSpPr>
                <p:cNvPr id="21" name="직사각형 20"/>
                <p:cNvSpPr/>
                <p:nvPr/>
              </p:nvSpPr>
              <p:spPr>
                <a:xfrm>
                  <a:off x="3152447" y="2978949"/>
                  <a:ext cx="1620180" cy="67507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 smtClean="0">
                      <a:solidFill>
                        <a:schemeClr val="tx1"/>
                      </a:solidFill>
                    </a:rPr>
                    <a:t>디바이스</a:t>
                  </a:r>
                  <a:endParaRPr lang="en-US" altLang="ko-KR" dirty="0" smtClean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ko-KR" altLang="en-US" dirty="0" smtClean="0">
                      <a:solidFill>
                        <a:schemeClr val="tx1"/>
                      </a:solidFill>
                    </a:rPr>
                    <a:t>조작 처리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24" name="그룹 23"/>
                <p:cNvGrpSpPr/>
                <p:nvPr/>
              </p:nvGrpSpPr>
              <p:grpSpPr>
                <a:xfrm>
                  <a:off x="476545" y="1628800"/>
                  <a:ext cx="7247644" cy="3330370"/>
                  <a:chOff x="476545" y="1628800"/>
                  <a:chExt cx="7247644" cy="3330370"/>
                </a:xfrm>
              </p:grpSpPr>
              <p:sp>
                <p:nvSpPr>
                  <p:cNvPr id="4" name="직사각형 3"/>
                  <p:cNvSpPr/>
                  <p:nvPr/>
                </p:nvSpPr>
                <p:spPr>
                  <a:xfrm>
                    <a:off x="476545" y="1628800"/>
                    <a:ext cx="1620180" cy="675075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dirty="0" smtClean="0">
                        <a:solidFill>
                          <a:schemeClr val="tx1"/>
                        </a:solidFill>
                      </a:rPr>
                      <a:t>프로세스</a:t>
                    </a:r>
                    <a:r>
                      <a:rPr lang="en-US" altLang="ko-KR" dirty="0" smtClean="0">
                        <a:solidFill>
                          <a:schemeClr val="tx1"/>
                        </a:solidFill>
                      </a:rPr>
                      <a:t>0</a:t>
                    </a:r>
                    <a:endParaRPr lang="ko-KR" alt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" name="아래쪽 화살표 4"/>
                  <p:cNvSpPr/>
                  <p:nvPr/>
                </p:nvSpPr>
                <p:spPr>
                  <a:xfrm>
                    <a:off x="1061610" y="2438890"/>
                    <a:ext cx="450050" cy="405045"/>
                  </a:xfrm>
                  <a:prstGeom prst="downArrow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" name="직사각형 5"/>
                  <p:cNvSpPr/>
                  <p:nvPr/>
                </p:nvSpPr>
                <p:spPr>
                  <a:xfrm>
                    <a:off x="476545" y="2978950"/>
                    <a:ext cx="1620180" cy="675075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dirty="0" smtClean="0">
                        <a:solidFill>
                          <a:schemeClr val="tx1"/>
                        </a:solidFill>
                      </a:rPr>
                      <a:t>디바이스</a:t>
                    </a:r>
                    <a:endParaRPr lang="en-US" altLang="ko-KR" dirty="0" smtClean="0">
                      <a:solidFill>
                        <a:schemeClr val="tx1"/>
                      </a:solidFill>
                    </a:endParaRPr>
                  </a:p>
                  <a:p>
                    <a:pPr algn="ctr"/>
                    <a:r>
                      <a:rPr lang="ko-KR" altLang="en-US" dirty="0" smtClean="0">
                        <a:solidFill>
                          <a:schemeClr val="tx1"/>
                        </a:solidFill>
                      </a:rPr>
                      <a:t>조작 처리</a:t>
                    </a:r>
                    <a:endParaRPr lang="ko-KR" alt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" name="아래쪽 화살표 6"/>
                  <p:cNvSpPr/>
                  <p:nvPr/>
                </p:nvSpPr>
                <p:spPr>
                  <a:xfrm>
                    <a:off x="1061610" y="3789040"/>
                    <a:ext cx="450050" cy="405045"/>
                  </a:xfrm>
                  <a:prstGeom prst="downArrow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3" name="직사각형 12"/>
                  <p:cNvSpPr/>
                  <p:nvPr/>
                </p:nvSpPr>
                <p:spPr>
                  <a:xfrm>
                    <a:off x="3152447" y="1628800"/>
                    <a:ext cx="1620180" cy="675075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dirty="0" smtClean="0">
                        <a:solidFill>
                          <a:schemeClr val="tx1"/>
                        </a:solidFill>
                      </a:rPr>
                      <a:t>프로세스</a:t>
                    </a:r>
                    <a:r>
                      <a:rPr lang="en-US" altLang="ko-KR" dirty="0" smtClean="0">
                        <a:solidFill>
                          <a:schemeClr val="tx1"/>
                        </a:solidFill>
                      </a:rPr>
                      <a:t>1</a:t>
                    </a:r>
                    <a:endParaRPr lang="ko-KR" alt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6" name="아래쪽 화살표 15"/>
                  <p:cNvSpPr/>
                  <p:nvPr/>
                </p:nvSpPr>
                <p:spPr>
                  <a:xfrm>
                    <a:off x="3737512" y="3789040"/>
                    <a:ext cx="450050" cy="405045"/>
                  </a:xfrm>
                  <a:prstGeom prst="downArrow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7" name="직사각형 16"/>
                  <p:cNvSpPr/>
                  <p:nvPr/>
                </p:nvSpPr>
                <p:spPr>
                  <a:xfrm>
                    <a:off x="6089971" y="1628800"/>
                    <a:ext cx="1620180" cy="675075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dirty="0" smtClean="0">
                        <a:solidFill>
                          <a:schemeClr val="tx1"/>
                        </a:solidFill>
                      </a:rPr>
                      <a:t>프로세스</a:t>
                    </a:r>
                    <a:r>
                      <a:rPr lang="en-US" altLang="ko-KR" dirty="0" smtClean="0">
                        <a:solidFill>
                          <a:schemeClr val="tx1"/>
                        </a:solidFill>
                      </a:rPr>
                      <a:t>2</a:t>
                    </a:r>
                    <a:endParaRPr lang="ko-KR" alt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0" name="아래쪽 화살표 19"/>
                  <p:cNvSpPr/>
                  <p:nvPr/>
                </p:nvSpPr>
                <p:spPr>
                  <a:xfrm>
                    <a:off x="6675036" y="3789040"/>
                    <a:ext cx="450050" cy="405045"/>
                  </a:xfrm>
                  <a:prstGeom prst="downArrow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2" name="직사각형 21"/>
                  <p:cNvSpPr/>
                  <p:nvPr/>
                </p:nvSpPr>
                <p:spPr>
                  <a:xfrm>
                    <a:off x="6104009" y="2978949"/>
                    <a:ext cx="1620180" cy="675075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dirty="0" smtClean="0">
                        <a:solidFill>
                          <a:schemeClr val="tx1"/>
                        </a:solidFill>
                      </a:rPr>
                      <a:t>디바이스</a:t>
                    </a:r>
                    <a:endParaRPr lang="en-US" altLang="ko-KR" dirty="0" smtClean="0">
                      <a:solidFill>
                        <a:schemeClr val="tx1"/>
                      </a:solidFill>
                    </a:endParaRPr>
                  </a:p>
                  <a:p>
                    <a:pPr algn="ctr"/>
                    <a:r>
                      <a:rPr lang="ko-KR" altLang="en-US" dirty="0" smtClean="0">
                        <a:solidFill>
                          <a:schemeClr val="tx1"/>
                        </a:solidFill>
                      </a:rPr>
                      <a:t>조작 처리</a:t>
                    </a:r>
                    <a:endParaRPr lang="ko-KR" alt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3" name="직사각형 22"/>
                  <p:cNvSpPr/>
                  <p:nvPr/>
                </p:nvSpPr>
                <p:spPr>
                  <a:xfrm>
                    <a:off x="476545" y="4464115"/>
                    <a:ext cx="7247644" cy="495055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dirty="0" smtClean="0">
                        <a:solidFill>
                          <a:schemeClr val="tx1"/>
                        </a:solidFill>
                      </a:rPr>
                      <a:t>디바이스</a:t>
                    </a:r>
                    <a:endParaRPr lang="ko-KR" alt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</p:grpSp>
      </p:grpSp>
      <p:sp>
        <p:nvSpPr>
          <p:cNvPr id="30" name="직사각형 29"/>
          <p:cNvSpPr/>
          <p:nvPr/>
        </p:nvSpPr>
        <p:spPr>
          <a:xfrm>
            <a:off x="701570" y="2360434"/>
            <a:ext cx="7515835" cy="779074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디바이스 드라이버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0660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A7ftul0JWsMpeaCqdWE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1958E5hvUyXmqsZauhVzj8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1169</TotalTime>
  <Words>520</Words>
  <Application>Microsoft Office PowerPoint</Application>
  <PresentationFormat>화면 슬라이드 쇼(4:3)</PresentationFormat>
  <Paragraphs>125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0" baseType="lpstr">
      <vt:lpstr>HY견명조</vt:lpstr>
      <vt:lpstr>HY엽서L</vt:lpstr>
      <vt:lpstr>Arial</vt:lpstr>
      <vt:lpstr>Verdana</vt:lpstr>
      <vt:lpstr>Wingdings</vt:lpstr>
      <vt:lpstr>맑은 고딕</vt:lpstr>
      <vt:lpstr>Office 테마</vt:lpstr>
      <vt:lpstr>PowerPoint 프레젠테이션</vt:lpstr>
      <vt:lpstr>우리가 쓰고 있는 운영체제(OS)</vt:lpstr>
      <vt:lpstr>즉, 리눅스(커널)를 배우는 이유는?</vt:lpstr>
      <vt:lpstr>리눅스의 커널 커뮤니티</vt:lpstr>
      <vt:lpstr>리눅스 개발자로서</vt:lpstr>
      <vt:lpstr>컴퓨터 하드웨어의 구성</vt:lpstr>
      <vt:lpstr>메모리</vt:lpstr>
      <vt:lpstr>프로그램의 동작</vt:lpstr>
      <vt:lpstr>프로그램의 실행</vt:lpstr>
      <vt:lpstr>리눅스에서 프로그램의 실행</vt:lpstr>
      <vt:lpstr>CPU의 모드</vt:lpstr>
      <vt:lpstr>앞으로 배울 내용들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ch01. 소프트웨어 공학 소개</dc:title>
  <dc:creator>한빛아카데미(주)</dc:creator>
  <cp:lastModifiedBy>강민우</cp:lastModifiedBy>
  <cp:revision>239</cp:revision>
  <dcterms:created xsi:type="dcterms:W3CDTF">2012-07-23T02:34:37Z</dcterms:created>
  <dcterms:modified xsi:type="dcterms:W3CDTF">2020-09-08T08:38:47Z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1NCUCeAsLTdgs0g0NVq39g0UxrcrxPknXzBwH4Bd9mpo</vt:lpwstr>
  </property>
  <property fmtid="{D5CDD505-2E9C-101B-9397-08002B2CF9AE}" pid="4" name="Google.Documents.RevisionId">
    <vt:lpwstr>16204708356322461875</vt:lpwstr>
  </property>
  <property fmtid="{D5CDD505-2E9C-101B-9397-08002B2CF9AE}" pid="5" name="Google.Documents.PreviousRevisionId">
    <vt:lpwstr>06215226093729447614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