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330" r:id="rId2"/>
    <p:sldId id="412" r:id="rId3"/>
    <p:sldId id="413" r:id="rId4"/>
    <p:sldId id="414" r:id="rId5"/>
    <p:sldId id="415" r:id="rId6"/>
    <p:sldId id="418" r:id="rId7"/>
    <p:sldId id="417" r:id="rId8"/>
    <p:sldId id="419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25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133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0134" y="683695"/>
            <a:ext cx="7517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</a:t>
            </a:r>
          </a:p>
          <a:p>
            <a:endParaRPr lang="en-US" altLang="ko-KR" sz="6600" b="1" kern="1200" spc="-30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 lvl="0"/>
            <a:r>
              <a:rPr lang="ko-KR" altLang="en-US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운영체제</a:t>
            </a:r>
            <a:r>
              <a:rPr lang="en-US" altLang="ko-KR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(OS)</a:t>
            </a:r>
          </a:p>
          <a:p>
            <a:pPr lvl="0"/>
            <a:r>
              <a:rPr lang="en-US" altLang="ko-KR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      : </a:t>
            </a:r>
            <a:r>
              <a:rPr lang="ko-KR" altLang="en-US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메모리 관리</a:t>
            </a:r>
            <a:r>
              <a:rPr lang="en-US" altLang="ko-KR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(1)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페이지 테이블</a:t>
            </a:r>
            <a:endParaRPr lang="ko-KR" altLang="en-US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가상 주소에서 물리 주소로의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테이블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테이블 엔트리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주소와 물리 주소가 대응되어 있음</a:t>
            </a:r>
            <a:endParaRPr lang="en-US" altLang="ko-KR" dirty="0" smtClean="0"/>
          </a:p>
          <a:p>
            <a:r>
              <a:rPr lang="en-US" altLang="ko-KR" dirty="0"/>
              <a:t>(x86_64 </a:t>
            </a:r>
            <a:r>
              <a:rPr lang="ko-KR" altLang="en-US" dirty="0"/>
              <a:t>아키텍처의 페이지 사이즈는 </a:t>
            </a:r>
            <a:r>
              <a:rPr lang="en-US" altLang="ko-KR" dirty="0"/>
              <a:t>4</a:t>
            </a:r>
            <a:r>
              <a:rPr lang="ko-KR" altLang="en-US" dirty="0"/>
              <a:t>킬로바이트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가상 주소 공간보다 큰 곳에 프로세스가 접근하는 경우에는 가상 주소가 물리 주소에 </a:t>
            </a:r>
            <a:r>
              <a:rPr lang="ko-KR" altLang="en-US" dirty="0" err="1" smtClean="0"/>
              <a:t>매핑되어</a:t>
            </a:r>
            <a:r>
              <a:rPr lang="ko-KR" altLang="en-US" dirty="0" smtClean="0"/>
              <a:t> 있지 않으므로 페이지 폴트가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폴트가 발생하면 실행 중인 </a:t>
            </a:r>
            <a:r>
              <a:rPr lang="ko-KR" altLang="en-US" dirty="0" err="1" smtClean="0"/>
              <a:t>명렁이</a:t>
            </a:r>
            <a:r>
              <a:rPr lang="ko-KR" altLang="en-US" dirty="0" smtClean="0"/>
              <a:t> 중단되고 커널 내의 페이지 폴트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동작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176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 smtClean="0"/>
              <a:t>실험해보기</a:t>
            </a:r>
            <a:r>
              <a:rPr lang="en-US" altLang="ko-KR" dirty="0" smtClean="0"/>
              <a:t>(</a:t>
            </a:r>
            <a:r>
              <a:rPr lang="en-US" altLang="ko-KR" dirty="0" smtClean="0"/>
              <a:t>p.130)</a:t>
            </a:r>
            <a:endParaRPr lang="ko-KR" altLang="en-US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잘못된 주소에 접근하는 프로그램 만들어보기</a:t>
            </a:r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&lt; </a:t>
            </a:r>
            <a:r>
              <a:rPr lang="ko-KR" altLang="en-US" dirty="0" smtClean="0"/>
              <a:t>주요 사양 </a:t>
            </a:r>
            <a:r>
              <a:rPr lang="en-US" altLang="ko-KR" dirty="0" smtClean="0"/>
              <a:t>&gt;</a:t>
            </a:r>
          </a:p>
          <a:p>
            <a:pPr>
              <a:buFontTx/>
              <a:buChar char="-"/>
            </a:pPr>
            <a:r>
              <a:rPr lang="en-US" altLang="ko-KR" dirty="0" smtClean="0"/>
              <a:t>‘before invalid access’ </a:t>
            </a:r>
            <a:r>
              <a:rPr lang="ko-KR" altLang="en-US" dirty="0" smtClean="0"/>
              <a:t>문자열을 출력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반드시 접근이 실패하는 </a:t>
            </a:r>
            <a:r>
              <a:rPr lang="en-US" altLang="ko-KR" dirty="0" smtClean="0"/>
              <a:t>‘NULL’ </a:t>
            </a:r>
            <a:r>
              <a:rPr lang="ko-KR" altLang="en-US" dirty="0" smtClean="0"/>
              <a:t>주소에 적절한 값</a:t>
            </a:r>
            <a:r>
              <a:rPr lang="en-US" altLang="ko-KR" dirty="0" smtClean="0"/>
              <a:t>(0)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넣어본다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‘after invalid access’ </a:t>
            </a:r>
            <a:r>
              <a:rPr lang="ko-KR" altLang="en-US" dirty="0" smtClean="0"/>
              <a:t>문자열을 출력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(man 7 signal </a:t>
            </a:r>
            <a:r>
              <a:rPr lang="ko-KR" altLang="en-US" dirty="0" smtClean="0"/>
              <a:t>로 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104075"/>
            <a:ext cx="8612729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9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프로세스에 메모리를 할당할 때</a:t>
            </a:r>
            <a:endParaRPr lang="ko-KR" altLang="en-US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프로그램을 실행하는데 필요한 메모리 사이즈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영역의 사이즈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데이터 영역의 사이즈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영역을 물리 메모리에 할당하여 필요한 데이터를 복사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디맨드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페이지 테이블을 생성하고 가상 주소 공간을 물리 주소 공간에 매핑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엔트리 포인트의 주소에서 실행 시작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519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 smtClean="0"/>
              <a:t>실험해보기</a:t>
            </a:r>
            <a:r>
              <a:rPr lang="en-US" altLang="ko-KR" dirty="0" smtClean="0"/>
              <a:t>(p.135)</a:t>
            </a:r>
            <a:endParaRPr lang="ko-KR" altLang="en-US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프로세스의 메모리 맵 정보</a:t>
            </a:r>
            <a:r>
              <a:rPr lang="en-US" altLang="ko-KR" dirty="0" smtClean="0"/>
              <a:t>(/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/maps) </a:t>
            </a:r>
            <a:r>
              <a:rPr lang="ko-KR" altLang="en-US" dirty="0" smtClean="0"/>
              <a:t>를 표시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&lt; </a:t>
            </a:r>
            <a:r>
              <a:rPr lang="ko-KR" altLang="en-US" dirty="0" smtClean="0"/>
              <a:t>캡처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메모리를 새로 </a:t>
            </a:r>
            <a:r>
              <a:rPr lang="en-US" altLang="ko-KR" dirty="0" smtClean="0"/>
              <a:t>100Mbyte </a:t>
            </a:r>
            <a:r>
              <a:rPr lang="ko-KR" altLang="en-US" dirty="0" smtClean="0"/>
              <a:t>확보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다시 메모리 맵 정보를 표시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/>
              <a:t> </a:t>
            </a:r>
            <a:r>
              <a:rPr lang="ko-KR" altLang="en-US" dirty="0" smtClean="0"/>
              <a:t>캡처 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해당 영역의 사이즈 확인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python –c “print(0x_____________ - 0x___________________)”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&lt; </a:t>
            </a:r>
            <a:r>
              <a:rPr lang="ko-KR" altLang="en-US" dirty="0" smtClean="0"/>
              <a:t>캡처 </a:t>
            </a:r>
            <a:r>
              <a:rPr lang="en-US" altLang="ko-KR" dirty="0" smtClean="0"/>
              <a:t>&gt;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220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가상 메모리로 해결하기</a:t>
            </a:r>
            <a:endParaRPr lang="ko-KR" altLang="en-US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메모리 단편화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주소 공간을 활용하여 단편화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되어 있는 프로세스 영역을 하나의 큰 영역처럼 보이게 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용도의 메모리에 접근 가능한 문제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/>
              <a:t>가상 주소 공간은 프로세스 별로 만들어지므로 페이지 테이블도 별도임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커널 자체가 사용하는 페이지 엔트리는 </a:t>
            </a:r>
            <a:r>
              <a:rPr lang="en-US" altLang="ko-KR" dirty="0"/>
              <a:t>‘</a:t>
            </a:r>
            <a:r>
              <a:rPr lang="ko-KR" altLang="en-US" dirty="0"/>
              <a:t>커널 전용 모드</a:t>
            </a:r>
            <a:r>
              <a:rPr lang="en-US" altLang="ko-KR" dirty="0"/>
              <a:t>’</a:t>
            </a:r>
            <a:r>
              <a:rPr lang="ko-KR" altLang="en-US" dirty="0"/>
              <a:t>가 있으므로 사용자 모드로 동작하는 프로세스도 접근할 수 없음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프로세스를 다루기 곤란한 문제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각자의 전용 주소 공간이 있으므로 사용할 실제 물리 메모리가 어디에 위치하는지는 신경 안써도 된다</a:t>
            </a:r>
            <a:r>
              <a:rPr lang="en-US" altLang="ko-KR" dirty="0" smtClean="0"/>
              <a:t>.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615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가상 메모리의 응용</a:t>
            </a:r>
            <a:endParaRPr lang="ko-KR" altLang="en-US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파일 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디맨드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Copy On Write </a:t>
            </a:r>
            <a:r>
              <a:rPr lang="ko-KR" altLang="en-US" dirty="0" smtClean="0"/>
              <a:t>방식의 고속 프로세스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Swap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계층형</a:t>
            </a:r>
            <a:r>
              <a:rPr lang="ko-KR" altLang="en-US" dirty="0" smtClean="0"/>
              <a:t> 페이지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Huge Page</a:t>
            </a:r>
          </a:p>
          <a:p>
            <a:pPr marL="93662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667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메모리 통계 정보 확인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815" y="735897"/>
            <a:ext cx="8963994" cy="58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3500" y="2054060"/>
            <a:ext cx="8768660" cy="186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Total : </a:t>
            </a:r>
            <a:r>
              <a:rPr lang="ko-KR" altLang="en-US" dirty="0" smtClean="0"/>
              <a:t>시스템에 탑재된 전체 메모리 용량</a:t>
            </a:r>
            <a:r>
              <a:rPr lang="en-US" altLang="ko-KR" dirty="0" smtClean="0"/>
              <a:t>(20GByte)</a:t>
            </a:r>
          </a:p>
          <a:p>
            <a:r>
              <a:rPr lang="en-US" altLang="ko-KR" dirty="0" smtClean="0"/>
              <a:t>Free : </a:t>
            </a:r>
            <a:r>
              <a:rPr lang="ko-KR" altLang="en-US" dirty="0" smtClean="0"/>
              <a:t>표기상 이용하지 않는 메모리</a:t>
            </a:r>
            <a:endParaRPr lang="en-US" altLang="ko-KR" dirty="0" smtClean="0"/>
          </a:p>
          <a:p>
            <a:r>
              <a:rPr lang="en-US" altLang="ko-KR" dirty="0" smtClean="0"/>
              <a:t>Buff/cache : </a:t>
            </a:r>
            <a:r>
              <a:rPr lang="ko-KR" altLang="en-US" dirty="0" smtClean="0"/>
              <a:t>버퍼 캐시 또는 페이지 캐시</a:t>
            </a:r>
            <a:r>
              <a:rPr lang="en-US" altLang="ko-KR" dirty="0" smtClean="0"/>
              <a:t>(6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이용하는</a:t>
            </a:r>
            <a:endParaRPr lang="en-US" altLang="ko-KR" dirty="0" smtClean="0"/>
          </a:p>
          <a:p>
            <a:r>
              <a:rPr lang="en-US" altLang="ko-KR" dirty="0" smtClean="0"/>
              <a:t>Available : </a:t>
            </a:r>
            <a:r>
              <a:rPr lang="ko-KR" altLang="en-US" dirty="0" smtClean="0"/>
              <a:t>실제 사용 가능한 메모리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638690"/>
            <a:ext cx="8798623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초 간격으로 메모리 통계 정보 얻기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815" y="735897"/>
            <a:ext cx="8963994" cy="58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616241"/>
            <a:ext cx="8550950" cy="28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3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Out of Memory(OOM)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815" y="735897"/>
            <a:ext cx="8963994" cy="58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메모리 사용량이 증가하는 경우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의 공간이 줄어들게 되며 메모리 관리 시스템은 커널 내부의 해제 가능한 메모리 영역</a:t>
            </a:r>
            <a:r>
              <a:rPr lang="en-US" altLang="ko-KR" dirty="0" smtClean="0"/>
              <a:t>(available)</a:t>
            </a:r>
            <a:r>
              <a:rPr lang="ko-KR" altLang="en-US" dirty="0" smtClean="0"/>
              <a:t>을 해제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OOM Killer : </a:t>
            </a:r>
            <a:r>
              <a:rPr lang="ko-KR" altLang="en-US" dirty="0" smtClean="0"/>
              <a:t>메모리 관리 시스템이 프로세스를 선택해 강제 종료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244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단순한 메모리 할당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815" y="735897"/>
            <a:ext cx="8963994" cy="58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커널이 프로세스에 메모리를 할당할 때는 크게 두가지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/>
              <a:t>프로세스를 생성할 때 </a:t>
            </a:r>
            <a:r>
              <a:rPr lang="en-US" altLang="ko-KR" dirty="0"/>
              <a:t>(fork)</a:t>
            </a:r>
          </a:p>
          <a:p>
            <a:pPr>
              <a:buFontTx/>
              <a:buChar char="-"/>
            </a:pPr>
            <a:r>
              <a:rPr lang="ko-KR" altLang="en-US" dirty="0"/>
              <a:t>프로세스를 생성한 뒤 추가로 동적 메모리를 할당할 때 </a:t>
            </a:r>
            <a:r>
              <a:rPr lang="en-US" altLang="ko-KR" dirty="0"/>
              <a:t>(</a:t>
            </a:r>
            <a:r>
              <a:rPr lang="en-US" altLang="ko-KR" dirty="0" err="1"/>
              <a:t>malloc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메모리 할당 요청을 받고 난 후</a:t>
            </a:r>
            <a:r>
              <a:rPr lang="en-US" altLang="ko-KR" dirty="0" smtClean="0"/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 메모리 영역에서 필요한 만큼 잘라내고 그 영역의 시작 </a:t>
            </a:r>
            <a:r>
              <a:rPr lang="ko-KR" altLang="en-US" dirty="0" err="1" smtClean="0">
                <a:sym typeface="Wingdings" panose="05000000000000000000" pitchFamily="2" charset="2"/>
              </a:rPr>
              <a:t>주소값을</a:t>
            </a:r>
            <a:r>
              <a:rPr lang="ko-KR" altLang="en-US" dirty="0" smtClean="0">
                <a:sym typeface="Wingdings" panose="05000000000000000000" pitchFamily="2" charset="2"/>
              </a:rPr>
              <a:t> 반환함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93662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9366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&lt; </a:t>
            </a:r>
            <a:r>
              <a:rPr lang="ko-KR" altLang="en-US" dirty="0" smtClean="0">
                <a:sym typeface="Wingdings" panose="05000000000000000000" pitchFamily="2" charset="2"/>
              </a:rPr>
              <a:t>문제발생 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메모리 단편화</a:t>
            </a:r>
            <a:r>
              <a:rPr lang="en-US" altLang="ko-KR" dirty="0" smtClean="0"/>
              <a:t>(Memory fragmentation)</a:t>
            </a:r>
          </a:p>
          <a:p>
            <a:pPr marL="9366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다른 용도의 메모리에 접근 가능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여러 프로세스를 다루기 곤란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526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메모리 단편화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815" y="735897"/>
            <a:ext cx="8963994" cy="58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286635" y="1269949"/>
            <a:ext cx="1575175" cy="8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6635" y="2104165"/>
            <a:ext cx="1575175" cy="6745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빈 공간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6635" y="2798930"/>
            <a:ext cx="1575175" cy="96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85992" y="3766876"/>
            <a:ext cx="1575175" cy="6253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빈 공간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85991" y="4410328"/>
            <a:ext cx="1575175" cy="96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프로세스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85991" y="5408708"/>
            <a:ext cx="1575175" cy="6253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빈 공간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1580" y="1088740"/>
            <a:ext cx="40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6555" y="1919499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6555" y="2531572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6555" y="3568170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555" y="4181548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6555" y="5192184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545" y="58246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418139" y="947018"/>
            <a:ext cx="544611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빈 공간이 있으나 영역이 나누어져 있으므로 프로세스가 메모리를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바이트보다 큰 영역을 확보하려고 하면 실패함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메모리가 몇 개 나누어져 있는지 모름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300</a:t>
            </a:r>
            <a:r>
              <a:rPr lang="ko-KR" altLang="en-US" dirty="0" smtClean="0"/>
              <a:t>바이트의 배열을 만드는 것은 안됨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배열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포인터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330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다른 용도의 메모리에 접근 가능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815" y="735897"/>
            <a:ext cx="8963994" cy="58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286635" y="1269949"/>
            <a:ext cx="3232540" cy="8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6635" y="2104165"/>
            <a:ext cx="3232540" cy="6745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빈 공간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6635" y="2798929"/>
            <a:ext cx="3232540" cy="22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86635" y="5004175"/>
            <a:ext cx="3232540" cy="6253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빈 공간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1580" y="1088740"/>
            <a:ext cx="40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6555" y="1919499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6555" y="2531572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</a:t>
            </a:r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418139" y="947018"/>
            <a:ext cx="544611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cxnSp>
        <p:nvCxnSpPr>
          <p:cNvPr id="25" name="직선 연결선 24"/>
          <p:cNvCxnSpPr>
            <a:stCxn id="9" idx="3"/>
          </p:cNvCxnSpPr>
          <p:nvPr/>
        </p:nvCxnSpPr>
        <p:spPr>
          <a:xfrm flipV="1">
            <a:off x="4519175" y="2531572"/>
            <a:ext cx="997930" cy="1369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4609185" y="1808820"/>
            <a:ext cx="907920" cy="722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7105" y="2033845"/>
            <a:ext cx="256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자유롭게 접근 가능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데이터를 파괴할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6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여러 프로세스를 다루기 곤란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815" y="735897"/>
            <a:ext cx="8963994" cy="583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5589" y="733398"/>
            <a:ext cx="8768660" cy="598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598754"/>
            <a:ext cx="8477714" cy="4581842"/>
          </a:xfrm>
          <a:prstGeom prst="rect">
            <a:avLst/>
          </a:prstGeom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241062" y="5411568"/>
            <a:ext cx="8768660" cy="10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코드는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번지에 배치되지 않으면 안됨</a:t>
            </a:r>
            <a:endParaRPr lang="en-US" altLang="ko-KR" dirty="0" smtClean="0"/>
          </a:p>
          <a:p>
            <a:r>
              <a:rPr lang="ko-KR" altLang="en-US" dirty="0" smtClean="0"/>
              <a:t>강제로 다른 곳에 매핑한다고 해도 위험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28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00" y="15995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가상 메모리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38063" y="1634712"/>
            <a:ext cx="1575175" cy="8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38063" y="2468928"/>
            <a:ext cx="1575175" cy="6745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빈 공간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38063" y="3163692"/>
            <a:ext cx="1575175" cy="22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38063" y="5368938"/>
            <a:ext cx="1575175" cy="6253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빈 공간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4631" y="1511114"/>
            <a:ext cx="40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0495" y="2956577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99606" y="5184271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28073" y="1079465"/>
            <a:ext cx="15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물리 메모리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22628" y="2255583"/>
            <a:ext cx="540060" cy="530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27037" y="1079465"/>
            <a:ext cx="15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가상 메모리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35356" y="1448797"/>
            <a:ext cx="40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7543" y="3594448"/>
            <a:ext cx="6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688848" y="1643911"/>
            <a:ext cx="3259205" cy="143096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29209" y="3839686"/>
            <a:ext cx="3259205" cy="143096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22628" y="1724722"/>
            <a:ext cx="540060" cy="53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22628" y="2806188"/>
            <a:ext cx="540060" cy="1033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98697" y="2359391"/>
            <a:ext cx="6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577" y="1234115"/>
            <a:ext cx="159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프로세스가 접근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2"/>
          </p:cNvCxnSpPr>
          <p:nvPr/>
        </p:nvCxnSpPr>
        <p:spPr>
          <a:xfrm>
            <a:off x="893319" y="1880446"/>
            <a:ext cx="1139299" cy="4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38062" y="3649286"/>
            <a:ext cx="1575175" cy="530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57626" y="2634884"/>
            <a:ext cx="3190427" cy="127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21708" y="3376475"/>
            <a:ext cx="159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주소변환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1119" y="5553603"/>
            <a:ext cx="460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프로세스로부터 물리 메모리에 직접 접근하는 방법은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42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</TotalTime>
  <Words>580</Words>
  <Application>Microsoft Office PowerPoint</Application>
  <PresentationFormat>화면 슬라이드 쇼(4:3)</PresentationFormat>
  <Paragraphs>286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HY견명조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강민우</cp:lastModifiedBy>
  <cp:revision>688</cp:revision>
  <dcterms:created xsi:type="dcterms:W3CDTF">2012-07-23T02:34:37Z</dcterms:created>
  <dcterms:modified xsi:type="dcterms:W3CDTF">2020-10-28T02:44:58Z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