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931" autoAdjust="0"/>
  </p:normalViewPr>
  <p:slideViewPr>
    <p:cSldViewPr snapToGrid="0">
      <p:cViewPr varScale="1">
        <p:scale>
          <a:sx n="24" d="100"/>
          <a:sy n="24" d="100"/>
        </p:scale>
        <p:origin x="919" y="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D6877-DE64-4533-B2C1-8717772D565B}" type="datetimeFigureOut">
              <a:rPr lang="en-US" smtClean="0"/>
              <a:t>11/13/2020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191EB-A4B4-4724-AA7A-C58409B3840B}" type="slidenum">
              <a:rPr lang="en-US" smtClean="0"/>
              <a:t>‹#›</a:t>
            </a:fld>
            <a:endParaRPr lang="en-US"/>
          </a:p>
        </p:txBody>
      </p:sp>
    </p:spTree>
    <p:extLst>
      <p:ext uri="{BB962C8B-B14F-4D97-AF65-F5344CB8AC3E}">
        <p14:creationId xmlns:p14="http://schemas.microsoft.com/office/powerpoint/2010/main" val="261060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a:t>
            </a:r>
            <a:r>
              <a:rPr lang="en-US" dirty="0" smtClean="0"/>
              <a:t>This is the “traditional” poster layout. The</a:t>
            </a:r>
            <a:r>
              <a:rPr lang="en-US" baseline="0" dirty="0" smtClean="0"/>
              <a:t> colors, fonts, </a:t>
            </a:r>
            <a:r>
              <a:rPr lang="en-US" baseline="0" dirty="0" err="1" smtClean="0"/>
              <a:t>etc</a:t>
            </a:r>
            <a:r>
              <a:rPr lang="en-US" baseline="0" dirty="0" smtClean="0"/>
              <a:t> can all be changed (but keep good design principles </a:t>
            </a:r>
            <a:r>
              <a:rPr lang="en-US" baseline="0" smtClean="0"/>
              <a:t>in </a:t>
            </a:r>
            <a:endParaRPr lang="en-US" dirty="0"/>
          </a:p>
        </p:txBody>
      </p:sp>
      <p:sp>
        <p:nvSpPr>
          <p:cNvPr id="4" name="Slide Number Placeholder 3"/>
          <p:cNvSpPr>
            <a:spLocks noGrp="1"/>
          </p:cNvSpPr>
          <p:nvPr>
            <p:ph type="sldNum" sz="quarter" idx="10"/>
          </p:nvPr>
        </p:nvSpPr>
        <p:spPr/>
        <p:txBody>
          <a:bodyPr/>
          <a:lstStyle/>
          <a:p>
            <a:fld id="{FAF191EB-A4B4-4724-AA7A-C58409B3840B}" type="slidenum">
              <a:rPr lang="en-US" smtClean="0"/>
              <a:t>1</a:t>
            </a:fld>
            <a:endParaRPr lang="en-US"/>
          </a:p>
        </p:txBody>
      </p:sp>
    </p:spTree>
    <p:extLst>
      <p:ext uri="{BB962C8B-B14F-4D97-AF65-F5344CB8AC3E}">
        <p14:creationId xmlns:p14="http://schemas.microsoft.com/office/powerpoint/2010/main" val="400068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a:t>
            </a:r>
            <a:r>
              <a:rPr lang="en-US" dirty="0" smtClean="0"/>
              <a:t>This is an adaptation of the “Better </a:t>
            </a:r>
            <a:r>
              <a:rPr lang="en-US" dirty="0" err="1" smtClean="0"/>
              <a:t>Better</a:t>
            </a:r>
            <a:r>
              <a:rPr lang="en-US" baseline="0" dirty="0" smtClean="0"/>
              <a:t> Poster” template, created by Dr. Amy Burgin</a:t>
            </a:r>
          </a:p>
          <a:p>
            <a:r>
              <a:rPr lang="en-US" baseline="0" dirty="0" smtClean="0"/>
              <a:t>Change the headings [Statement of Line of Evidence] to a brief (4-5 words) of the data that support the conclusion</a:t>
            </a:r>
            <a:endParaRPr lang="en-US" dirty="0"/>
          </a:p>
        </p:txBody>
      </p:sp>
      <p:sp>
        <p:nvSpPr>
          <p:cNvPr id="4" name="Slide Number Placeholder 3"/>
          <p:cNvSpPr>
            <a:spLocks noGrp="1"/>
          </p:cNvSpPr>
          <p:nvPr>
            <p:ph type="sldNum" sz="quarter" idx="10"/>
          </p:nvPr>
        </p:nvSpPr>
        <p:spPr/>
        <p:txBody>
          <a:bodyPr/>
          <a:lstStyle/>
          <a:p>
            <a:fld id="{FAF191EB-A4B4-4724-AA7A-C58409B3840B}" type="slidenum">
              <a:rPr lang="en-US" smtClean="0"/>
              <a:t>2</a:t>
            </a:fld>
            <a:endParaRPr lang="en-US"/>
          </a:p>
        </p:txBody>
      </p:sp>
    </p:spTree>
    <p:extLst>
      <p:ext uri="{BB962C8B-B14F-4D97-AF65-F5344CB8AC3E}">
        <p14:creationId xmlns:p14="http://schemas.microsoft.com/office/powerpoint/2010/main" val="314841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BC098B-BFCD-4999-8C26-124B282FDB64}"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405198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C098B-BFCD-4999-8C26-124B282FDB64}"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146720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C098B-BFCD-4999-8C26-124B282FDB64}"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86623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C098B-BFCD-4999-8C26-124B282FDB64}"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316693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C098B-BFCD-4999-8C26-124B282FDB64}"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318981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BC098B-BFCD-4999-8C26-124B282FDB64}"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347467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BC098B-BFCD-4999-8C26-124B282FDB64}"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149365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BC098B-BFCD-4999-8C26-124B282FDB64}"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235702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098B-BFCD-4999-8C26-124B282FDB64}"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360744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52BC098B-BFCD-4999-8C26-124B282FDB64}"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58517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52BC098B-BFCD-4999-8C26-124B282FDB64}"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D25-927C-4987-8FB3-80BAECE7E2C9}" type="slidenum">
              <a:rPr lang="en-US" smtClean="0"/>
              <a:t>‹#›</a:t>
            </a:fld>
            <a:endParaRPr lang="en-US"/>
          </a:p>
        </p:txBody>
      </p:sp>
    </p:spTree>
    <p:extLst>
      <p:ext uri="{BB962C8B-B14F-4D97-AF65-F5344CB8AC3E}">
        <p14:creationId xmlns:p14="http://schemas.microsoft.com/office/powerpoint/2010/main" val="327721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2BC098B-BFCD-4999-8C26-124B282FDB64}" type="datetimeFigureOut">
              <a:rPr lang="en-US" smtClean="0"/>
              <a:t>11/13/2020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A5E0D25-927C-4987-8FB3-80BAECE7E2C9}" type="slidenum">
              <a:rPr lang="en-US" smtClean="0"/>
              <a:t>‹#›</a:t>
            </a:fld>
            <a:endParaRPr lang="en-US"/>
          </a:p>
        </p:txBody>
      </p:sp>
    </p:spTree>
    <p:extLst>
      <p:ext uri="{BB962C8B-B14F-4D97-AF65-F5344CB8AC3E}">
        <p14:creationId xmlns:p14="http://schemas.microsoft.com/office/powerpoint/2010/main" val="971031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1361014"/>
            <a:ext cx="4744766" cy="3005018"/>
          </a:xfrm>
          <a:prstGeom prst="rect">
            <a:avLst/>
          </a:prstGeom>
        </p:spPr>
      </p:pic>
      <p:sp>
        <p:nvSpPr>
          <p:cNvPr id="12" name="TextBox 11"/>
          <p:cNvSpPr txBox="1"/>
          <p:nvPr/>
        </p:nvSpPr>
        <p:spPr>
          <a:xfrm>
            <a:off x="4796171" y="1070342"/>
            <a:ext cx="33947100" cy="1631216"/>
          </a:xfrm>
          <a:prstGeom prst="rect">
            <a:avLst/>
          </a:prstGeom>
          <a:noFill/>
        </p:spPr>
        <p:txBody>
          <a:bodyPr wrap="square" rtlCol="0">
            <a:spAutoFit/>
          </a:bodyPr>
          <a:lstStyle/>
          <a:p>
            <a:pPr algn="ctr"/>
            <a:r>
              <a:rPr lang="en-US" sz="10000" b="1" dirty="0" smtClean="0">
                <a:latin typeface="Century Gothic" panose="020B0502020202020204" pitchFamily="34" charset="0"/>
                <a:cs typeface="Arial" panose="020B0604020202020204" pitchFamily="34" charset="0"/>
              </a:rPr>
              <a:t>SHORT TITLE: WRITTEN LIKE A NEWS HEADLINE</a:t>
            </a:r>
            <a:endParaRPr lang="en-US" sz="10000" b="1" dirty="0">
              <a:latin typeface="Century Gothic" panose="020B0502020202020204" pitchFamily="34" charset="0"/>
              <a:cs typeface="Arial" panose="020B0604020202020204" pitchFamily="34" charset="0"/>
            </a:endParaRPr>
          </a:p>
        </p:txBody>
      </p:sp>
      <p:sp>
        <p:nvSpPr>
          <p:cNvPr id="13" name="TextBox 12"/>
          <p:cNvSpPr txBox="1"/>
          <p:nvPr/>
        </p:nvSpPr>
        <p:spPr>
          <a:xfrm>
            <a:off x="6858000" y="2590800"/>
            <a:ext cx="29832300" cy="1661993"/>
          </a:xfrm>
          <a:prstGeom prst="rect">
            <a:avLst/>
          </a:prstGeom>
          <a:noFill/>
        </p:spPr>
        <p:txBody>
          <a:bodyPr wrap="square" rtlCol="0">
            <a:spAutoFit/>
          </a:bodyPr>
          <a:lstStyle/>
          <a:p>
            <a:pPr algn="ctr"/>
            <a:r>
              <a:rPr lang="en-US" sz="5400" b="1" dirty="0" smtClean="0">
                <a:latin typeface="Calibri Light" panose="020F0302020204030204" pitchFamily="34" charset="0"/>
                <a:cs typeface="Calibri Light" panose="020F0302020204030204" pitchFamily="34" charset="0"/>
              </a:rPr>
              <a:t>Your First and Last Name</a:t>
            </a:r>
            <a:r>
              <a:rPr lang="en-US" sz="5400" dirty="0" smtClean="0">
                <a:latin typeface="Calibri Light" panose="020F0302020204030204" pitchFamily="34" charset="0"/>
                <a:cs typeface="Calibri Light" panose="020F0302020204030204" pitchFamily="34" charset="0"/>
              </a:rPr>
              <a:t>, Other Co-Authors First and Last Names, Grace M. Wilkinson</a:t>
            </a:r>
          </a:p>
          <a:p>
            <a:pPr algn="ctr"/>
            <a:r>
              <a:rPr lang="en-US" sz="4400" dirty="0" smtClean="0">
                <a:latin typeface="Calibri Light" panose="020F0302020204030204" pitchFamily="34" charset="0"/>
                <a:cs typeface="Calibri Light" panose="020F0302020204030204" pitchFamily="34" charset="0"/>
              </a:rPr>
              <a:t>Ecology, Evolution and Organismal Biology, Iowa State University 	EMAIL: (yourname@iastate.edu)</a:t>
            </a:r>
            <a:endParaRPr lang="en-US" sz="4400" dirty="0">
              <a:latin typeface="Calibri Light" panose="020F0302020204030204" pitchFamily="34" charset="0"/>
              <a:cs typeface="Calibri Light" panose="020F0302020204030204" pitchFamily="34" charset="0"/>
            </a:endParaRPr>
          </a:p>
        </p:txBody>
      </p:sp>
      <p:sp>
        <p:nvSpPr>
          <p:cNvPr id="14" name="Rectangle 13"/>
          <p:cNvSpPr/>
          <p:nvPr/>
        </p:nvSpPr>
        <p:spPr>
          <a:xfrm>
            <a:off x="1143000" y="5070882"/>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INTRODUCTION</a:t>
            </a:r>
            <a:endParaRPr lang="en-US" sz="6000" b="1" dirty="0">
              <a:solidFill>
                <a:schemeClr val="tx1"/>
              </a:solidFill>
              <a:latin typeface="Century Gothic" panose="020B0502020202020204" pitchFamily="34" charset="0"/>
              <a:cs typeface="Arial" panose="020B0604020202020204" pitchFamily="34" charset="0"/>
            </a:endParaRPr>
          </a:p>
        </p:txBody>
      </p:sp>
      <p:pic>
        <p:nvPicPr>
          <p:cNvPr id="15" name="Picture 14"/>
          <p:cNvPicPr>
            <a:picLocks noChangeAspect="1"/>
          </p:cNvPicPr>
          <p:nvPr/>
        </p:nvPicPr>
        <p:blipFill>
          <a:blip r:embed="rId4"/>
          <a:stretch>
            <a:fillRect/>
          </a:stretch>
        </p:blipFill>
        <p:spPr>
          <a:xfrm>
            <a:off x="37821268" y="509747"/>
            <a:ext cx="5157788" cy="3424078"/>
          </a:xfrm>
          <a:prstGeom prst="rect">
            <a:avLst/>
          </a:prstGeom>
        </p:spPr>
      </p:pic>
      <p:sp>
        <p:nvSpPr>
          <p:cNvPr id="17" name="TextBox 16"/>
          <p:cNvSpPr txBox="1"/>
          <p:nvPr/>
        </p:nvSpPr>
        <p:spPr>
          <a:xfrm>
            <a:off x="37821268" y="3519647"/>
            <a:ext cx="5157788" cy="584775"/>
          </a:xfrm>
          <a:prstGeom prst="rect">
            <a:avLst/>
          </a:prstGeom>
          <a:noFill/>
        </p:spPr>
        <p:txBody>
          <a:bodyPr wrap="square" rtlCol="0">
            <a:spAutoFit/>
          </a:bodyPr>
          <a:lstStyle/>
          <a:p>
            <a:r>
              <a:rPr lang="en-US" sz="3200" dirty="0" smtClean="0"/>
              <a:t>@</a:t>
            </a:r>
            <a:r>
              <a:rPr lang="en-US" sz="3200" dirty="0" err="1" smtClean="0"/>
              <a:t>yoursciencetwitterhandle</a:t>
            </a:r>
            <a:endParaRPr lang="en-US" sz="3200" dirty="0"/>
          </a:p>
        </p:txBody>
      </p:sp>
      <p:sp>
        <p:nvSpPr>
          <p:cNvPr id="19" name="Rectangle 18"/>
          <p:cNvSpPr/>
          <p:nvPr/>
        </p:nvSpPr>
        <p:spPr>
          <a:xfrm>
            <a:off x="1143000" y="21282432"/>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METHODS</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20" name="Rectangle 19"/>
          <p:cNvSpPr/>
          <p:nvPr/>
        </p:nvSpPr>
        <p:spPr>
          <a:xfrm>
            <a:off x="15336378" y="14672612"/>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Q1 RESULTS &amp; DISCUSSION</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22" name="Rectangle 21"/>
          <p:cNvSpPr/>
          <p:nvPr/>
        </p:nvSpPr>
        <p:spPr>
          <a:xfrm>
            <a:off x="29529756" y="5070882"/>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Q2 RESULTS &amp; DISCUSSION</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23" name="Rectangle 22"/>
          <p:cNvSpPr/>
          <p:nvPr/>
        </p:nvSpPr>
        <p:spPr>
          <a:xfrm>
            <a:off x="29527500" y="18728754"/>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CONCLUSIONS</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24" name="Rectangle 23"/>
          <p:cNvSpPr/>
          <p:nvPr/>
        </p:nvSpPr>
        <p:spPr>
          <a:xfrm>
            <a:off x="29527500" y="26509097"/>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b="1" dirty="0" smtClean="0">
                <a:solidFill>
                  <a:schemeClr val="tx1"/>
                </a:solidFill>
                <a:latin typeface="Century Gothic" panose="020B0502020202020204" pitchFamily="34" charset="0"/>
                <a:cs typeface="Arial" panose="020B0604020202020204" pitchFamily="34" charset="0"/>
              </a:rPr>
              <a:t>CITATIONS &amp; ACKNOWLEDGEMENTS</a:t>
            </a:r>
            <a:endParaRPr lang="en-US" sz="4800" b="1" dirty="0">
              <a:solidFill>
                <a:schemeClr val="tx1"/>
              </a:solidFill>
              <a:latin typeface="Century Gothic" panose="020B0502020202020204" pitchFamily="34" charset="0"/>
              <a:cs typeface="Arial" panose="020B0604020202020204" pitchFamily="34" charset="0"/>
            </a:endParaRPr>
          </a:p>
        </p:txBody>
      </p:sp>
      <p:sp>
        <p:nvSpPr>
          <p:cNvPr id="25" name="Rectangle 24"/>
          <p:cNvSpPr/>
          <p:nvPr/>
        </p:nvSpPr>
        <p:spPr>
          <a:xfrm>
            <a:off x="15336378" y="5070882"/>
            <a:ext cx="13106400" cy="140970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METHODS</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18" name="Rectangle 17"/>
          <p:cNvSpPr/>
          <p:nvPr/>
        </p:nvSpPr>
        <p:spPr>
          <a:xfrm>
            <a:off x="1143000" y="6480582"/>
            <a:ext cx="13106400" cy="1424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43000" y="22692132"/>
            <a:ext cx="13106400" cy="8858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336378" y="6480582"/>
            <a:ext cx="13106400" cy="7692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5336378" y="16082312"/>
            <a:ext cx="13106400" cy="154680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9529756" y="20132392"/>
            <a:ext cx="13106400" cy="59755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9529756" y="6480581"/>
            <a:ext cx="13106400" cy="11854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529756" y="26502132"/>
            <a:ext cx="13106400" cy="5048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43000" y="16305858"/>
            <a:ext cx="13106400" cy="861774"/>
          </a:xfrm>
          <a:prstGeom prst="rect">
            <a:avLst/>
          </a:prstGeom>
          <a:noFill/>
        </p:spPr>
        <p:txBody>
          <a:bodyPr wrap="square" rtlCol="0">
            <a:spAutoFit/>
          </a:bodyPr>
          <a:lstStyle/>
          <a:p>
            <a:pPr algn="ctr"/>
            <a:r>
              <a:rPr lang="en-US" sz="5000" b="1" i="1" dirty="0" smtClean="0">
                <a:solidFill>
                  <a:schemeClr val="accent4">
                    <a:lumMod val="75000"/>
                  </a:schemeClr>
                </a:solidFill>
              </a:rPr>
              <a:t>RESEARCH</a:t>
            </a:r>
            <a:r>
              <a:rPr lang="en-US" sz="4000" b="1" i="1" dirty="0" smtClean="0">
                <a:solidFill>
                  <a:schemeClr val="accent4">
                    <a:lumMod val="75000"/>
                  </a:schemeClr>
                </a:solidFill>
              </a:rPr>
              <a:t> </a:t>
            </a:r>
            <a:r>
              <a:rPr lang="en-US" sz="5000" b="1" i="1" dirty="0" smtClean="0">
                <a:solidFill>
                  <a:schemeClr val="accent4">
                    <a:lumMod val="75000"/>
                  </a:schemeClr>
                </a:solidFill>
              </a:rPr>
              <a:t>QUESTIONS</a:t>
            </a:r>
            <a:endParaRPr lang="en-US" sz="5000" b="1" i="1" dirty="0">
              <a:solidFill>
                <a:schemeClr val="accent4">
                  <a:lumMod val="75000"/>
                </a:schemeClr>
              </a:solidFill>
            </a:endParaRPr>
          </a:p>
        </p:txBody>
      </p:sp>
      <p:sp>
        <p:nvSpPr>
          <p:cNvPr id="33" name="TextBox 32"/>
          <p:cNvSpPr txBox="1"/>
          <p:nvPr/>
        </p:nvSpPr>
        <p:spPr>
          <a:xfrm>
            <a:off x="1485900" y="17167632"/>
            <a:ext cx="12496800" cy="3293209"/>
          </a:xfrm>
          <a:prstGeom prst="rect">
            <a:avLst/>
          </a:prstGeom>
          <a:noFill/>
        </p:spPr>
        <p:txBody>
          <a:bodyPr wrap="square" rtlCol="0">
            <a:spAutoFit/>
          </a:bodyPr>
          <a:lstStyle/>
          <a:p>
            <a:pPr marL="742950" indent="-742950">
              <a:buFont typeface="+mj-lt"/>
              <a:buAutoNum type="arabicPeriod"/>
            </a:pPr>
            <a:r>
              <a:rPr lang="en-US" sz="3600" b="1" dirty="0" smtClean="0"/>
              <a:t>Your specific main research objective, phrased as a question. </a:t>
            </a:r>
            <a:br>
              <a:rPr lang="en-US" sz="3600" b="1" dirty="0" smtClean="0"/>
            </a:br>
            <a:r>
              <a:rPr lang="en-US" sz="3200" i="1" dirty="0" smtClean="0"/>
              <a:t>Consider adding a hypothesis or prediction below the question.</a:t>
            </a:r>
            <a:br>
              <a:rPr lang="en-US" sz="3200" i="1" dirty="0" smtClean="0"/>
            </a:br>
            <a:r>
              <a:rPr lang="en-US" sz="3200" i="1" dirty="0" smtClean="0"/>
              <a:t> </a:t>
            </a:r>
          </a:p>
          <a:p>
            <a:pPr marL="742950" indent="-742950">
              <a:buFont typeface="+mj-lt"/>
              <a:buAutoNum type="arabicPeriod"/>
            </a:pPr>
            <a:r>
              <a:rPr lang="en-US" sz="3600" b="1" dirty="0" smtClean="0"/>
              <a:t>Your second research objective, phrased as a question. </a:t>
            </a:r>
            <a:br>
              <a:rPr lang="en-US" sz="3600" b="1" dirty="0" smtClean="0"/>
            </a:br>
            <a:r>
              <a:rPr lang="en-US" sz="3200" i="1" dirty="0" smtClean="0"/>
              <a:t>This question will likely tie into the first question, or may even be dependent on the outcome of the first question</a:t>
            </a:r>
          </a:p>
        </p:txBody>
      </p:sp>
      <p:sp>
        <p:nvSpPr>
          <p:cNvPr id="35" name="TextBox 34"/>
          <p:cNvSpPr txBox="1"/>
          <p:nvPr/>
        </p:nvSpPr>
        <p:spPr>
          <a:xfrm>
            <a:off x="1447800" y="6967875"/>
            <a:ext cx="12496800" cy="5755422"/>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Big picture background statement. What is the intro piece of information people outside your field would need to know? </a:t>
            </a:r>
            <a:br>
              <a:rPr lang="en-US" sz="3200" dirty="0" smtClean="0"/>
            </a:br>
            <a:endParaRPr lang="en-US" sz="1600" dirty="0" smtClean="0"/>
          </a:p>
          <a:p>
            <a:pPr marL="742950" indent="-742950">
              <a:buFont typeface="Arial" panose="020B0604020202020204" pitchFamily="34" charset="0"/>
              <a:buChar char="•"/>
            </a:pPr>
            <a:r>
              <a:rPr lang="en-US" sz="3200" dirty="0" smtClean="0"/>
              <a:t>More specific background on your particular topic – what is currently known?</a:t>
            </a:r>
          </a:p>
          <a:p>
            <a:endParaRPr lang="en-US" sz="1600" dirty="0" smtClean="0"/>
          </a:p>
          <a:p>
            <a:pPr marL="742950" indent="-742950">
              <a:buFont typeface="Arial" panose="020B0604020202020204" pitchFamily="34" charset="0"/>
              <a:buChar char="•"/>
            </a:pPr>
            <a:r>
              <a:rPr lang="en-US" sz="3200" dirty="0" smtClean="0"/>
              <a:t>What is the knowledge gap that your research question is specifically addressing? This should be related to the bullet points above of what we already know. Should be in language of “however, we still don’t know (how, when, if, </a:t>
            </a:r>
            <a:r>
              <a:rPr lang="en-US" sz="3200" dirty="0" err="1" smtClean="0"/>
              <a:t>etc</a:t>
            </a:r>
            <a:r>
              <a:rPr lang="en-US" sz="3200" dirty="0" smtClean="0"/>
              <a:t>)…”</a:t>
            </a:r>
            <a:br>
              <a:rPr lang="en-US" sz="3200" dirty="0" smtClean="0"/>
            </a:br>
            <a:endParaRPr lang="en-US" sz="1600" dirty="0" smtClean="0"/>
          </a:p>
          <a:p>
            <a:pPr marL="742950" indent="-742950">
              <a:buFont typeface="Arial" panose="020B0604020202020204" pitchFamily="34" charset="0"/>
              <a:buChar char="•"/>
            </a:pPr>
            <a:r>
              <a:rPr lang="en-US" sz="3200" dirty="0" smtClean="0"/>
              <a:t>Why it is necessary to fill this knowledge gap. What will we gain by understanding the answer to this key question you have identified? </a:t>
            </a:r>
          </a:p>
        </p:txBody>
      </p:sp>
      <p:sp>
        <p:nvSpPr>
          <p:cNvPr id="34" name="Rectangle 33"/>
          <p:cNvSpPr/>
          <p:nvPr/>
        </p:nvSpPr>
        <p:spPr>
          <a:xfrm>
            <a:off x="1485900" y="13012650"/>
            <a:ext cx="12496800" cy="3024068"/>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Conceptual diagram or cartoon that illustrates the main question or mechanisms being tested </a:t>
            </a:r>
            <a:endParaRPr lang="en-US" sz="4000" i="1" dirty="0"/>
          </a:p>
        </p:txBody>
      </p:sp>
      <p:sp>
        <p:nvSpPr>
          <p:cNvPr id="37" name="Rectangle 36"/>
          <p:cNvSpPr/>
          <p:nvPr/>
        </p:nvSpPr>
        <p:spPr>
          <a:xfrm>
            <a:off x="1485900" y="23102729"/>
            <a:ext cx="6248400" cy="444357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Map or diagram of your study system(s) or the experimental set up</a:t>
            </a:r>
            <a:endParaRPr lang="en-US" sz="4000" i="1" dirty="0"/>
          </a:p>
        </p:txBody>
      </p:sp>
      <p:sp>
        <p:nvSpPr>
          <p:cNvPr id="38" name="Rectangle 37"/>
          <p:cNvSpPr/>
          <p:nvPr/>
        </p:nvSpPr>
        <p:spPr>
          <a:xfrm>
            <a:off x="7734300" y="23089721"/>
            <a:ext cx="6134100" cy="444357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Photos of field work or experimental set up that illustrate the methods</a:t>
            </a:r>
            <a:endParaRPr lang="en-US" sz="4000" i="1" dirty="0"/>
          </a:p>
        </p:txBody>
      </p:sp>
      <p:sp>
        <p:nvSpPr>
          <p:cNvPr id="39" name="TextBox 38"/>
          <p:cNvSpPr txBox="1"/>
          <p:nvPr/>
        </p:nvSpPr>
        <p:spPr>
          <a:xfrm>
            <a:off x="1485900" y="27956897"/>
            <a:ext cx="12496800" cy="2062103"/>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Brief description of the study site and pertinent details</a:t>
            </a:r>
          </a:p>
          <a:p>
            <a:endParaRPr lang="en-US" sz="3200" dirty="0"/>
          </a:p>
          <a:p>
            <a:pPr marL="742950" indent="-742950">
              <a:buFont typeface="Arial" panose="020B0604020202020204" pitchFamily="34" charset="0"/>
              <a:buChar char="•"/>
            </a:pPr>
            <a:r>
              <a:rPr lang="en-US" sz="3200" dirty="0" smtClean="0"/>
              <a:t>If it was an experimental set up, potentially include a diagram that shows the steps instead of listing the experimental steps</a:t>
            </a:r>
          </a:p>
        </p:txBody>
      </p:sp>
      <p:sp>
        <p:nvSpPr>
          <p:cNvPr id="40" name="TextBox 39"/>
          <p:cNvSpPr txBox="1"/>
          <p:nvPr/>
        </p:nvSpPr>
        <p:spPr>
          <a:xfrm>
            <a:off x="15641178" y="6885540"/>
            <a:ext cx="12496800" cy="2062103"/>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Where, when, why, and how much for data collection</a:t>
            </a:r>
          </a:p>
          <a:p>
            <a:endParaRPr lang="en-US" sz="3200" dirty="0"/>
          </a:p>
          <a:p>
            <a:pPr marL="742950" indent="-742950">
              <a:buFont typeface="Arial" panose="020B0604020202020204" pitchFamily="34" charset="0"/>
              <a:buChar char="•"/>
            </a:pPr>
            <a:r>
              <a:rPr lang="en-US" sz="3200" dirty="0" smtClean="0"/>
              <a:t>Consider a diagram of the experimental or analysis methods to help the reader understand what you did so they can interpret the results</a:t>
            </a:r>
          </a:p>
        </p:txBody>
      </p:sp>
      <p:sp>
        <p:nvSpPr>
          <p:cNvPr id="41" name="Rectangle 40"/>
          <p:cNvSpPr/>
          <p:nvPr/>
        </p:nvSpPr>
        <p:spPr>
          <a:xfrm>
            <a:off x="15812628" y="9338636"/>
            <a:ext cx="12325350" cy="4443571"/>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Photos of field work or experimental set up that illustrate the methods. This is the main focal point of the poster, so whatever you put here needs to be important and attractive to the reader. </a:t>
            </a:r>
            <a:endParaRPr lang="en-US" sz="4000" i="1" dirty="0"/>
          </a:p>
        </p:txBody>
      </p:sp>
      <p:sp>
        <p:nvSpPr>
          <p:cNvPr id="42" name="Rectangle 41"/>
          <p:cNvSpPr/>
          <p:nvPr/>
        </p:nvSpPr>
        <p:spPr>
          <a:xfrm>
            <a:off x="15812628" y="16484645"/>
            <a:ext cx="12325350" cy="6207487"/>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KEY FIGURE ADDRESSING THE MAIN RESEARCH QUESTION. </a:t>
            </a:r>
            <a:r>
              <a:rPr lang="en-US" sz="4000" i="1" dirty="0" smtClean="0"/>
              <a:t>Make sure the text is big enough for the axis numbers and labels. Remove all ancillary components (figure legend if it’s not needed, no grid lines, </a:t>
            </a:r>
            <a:r>
              <a:rPr lang="en-US" sz="4000" i="1" dirty="0" err="1" smtClean="0"/>
              <a:t>etc</a:t>
            </a:r>
            <a:r>
              <a:rPr lang="en-US" sz="4000" i="1" dirty="0" smtClean="0"/>
              <a:t>). Feel free to add arrows and textboxes on the figure pointing out key results!</a:t>
            </a:r>
            <a:endParaRPr lang="en-US" sz="4000" i="1" dirty="0"/>
          </a:p>
        </p:txBody>
      </p:sp>
      <p:sp>
        <p:nvSpPr>
          <p:cNvPr id="43" name="TextBox 42"/>
          <p:cNvSpPr txBox="1"/>
          <p:nvPr/>
        </p:nvSpPr>
        <p:spPr>
          <a:xfrm>
            <a:off x="15812628" y="22901801"/>
            <a:ext cx="12496800" cy="892552"/>
          </a:xfrm>
          <a:prstGeom prst="rect">
            <a:avLst/>
          </a:prstGeom>
          <a:noFill/>
        </p:spPr>
        <p:txBody>
          <a:bodyPr wrap="square" rtlCol="0">
            <a:spAutoFit/>
          </a:bodyPr>
          <a:lstStyle/>
          <a:p>
            <a:r>
              <a:rPr lang="en-US" sz="2600" i="1" dirty="0" smtClean="0"/>
              <a:t>Figure 1. This is a figure legend that describes what is in the figure and any important statistical results and annotations. </a:t>
            </a:r>
          </a:p>
        </p:txBody>
      </p:sp>
      <p:sp>
        <p:nvSpPr>
          <p:cNvPr id="44" name="Rectangle 43"/>
          <p:cNvSpPr/>
          <p:nvPr/>
        </p:nvSpPr>
        <p:spPr>
          <a:xfrm>
            <a:off x="15812628" y="23979019"/>
            <a:ext cx="4551822" cy="4731465"/>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SUPPORTING DATA FOR Q1</a:t>
            </a:r>
            <a:endParaRPr lang="en-US" sz="4000" i="1" dirty="0"/>
          </a:p>
        </p:txBody>
      </p:sp>
      <p:sp>
        <p:nvSpPr>
          <p:cNvPr id="45" name="TextBox 44"/>
          <p:cNvSpPr txBox="1"/>
          <p:nvPr/>
        </p:nvSpPr>
        <p:spPr>
          <a:xfrm>
            <a:off x="15812628" y="28853160"/>
            <a:ext cx="4551822" cy="2092881"/>
          </a:xfrm>
          <a:prstGeom prst="rect">
            <a:avLst/>
          </a:prstGeom>
          <a:noFill/>
        </p:spPr>
        <p:txBody>
          <a:bodyPr wrap="square" rtlCol="0">
            <a:spAutoFit/>
          </a:bodyPr>
          <a:lstStyle/>
          <a:p>
            <a:r>
              <a:rPr lang="en-US" sz="2600" i="1" dirty="0" smtClean="0"/>
              <a:t>Figure 2. This is a figure legend that describes what is in the figure and any important statistical results and annotations. </a:t>
            </a:r>
          </a:p>
        </p:txBody>
      </p:sp>
      <p:sp>
        <p:nvSpPr>
          <p:cNvPr id="46" name="TextBox 45"/>
          <p:cNvSpPr txBox="1"/>
          <p:nvPr/>
        </p:nvSpPr>
        <p:spPr>
          <a:xfrm>
            <a:off x="20840700" y="23963134"/>
            <a:ext cx="7297278" cy="7294305"/>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Main take away, supported by the data, that directly addresses the research question.</a:t>
            </a:r>
          </a:p>
          <a:p>
            <a:endParaRPr lang="en-US" sz="3600" b="1" dirty="0" smtClean="0"/>
          </a:p>
          <a:p>
            <a:pPr marL="742950" indent="-742950">
              <a:buFont typeface="Arial" panose="020B0604020202020204" pitchFamily="34" charset="0"/>
              <a:buChar char="•"/>
            </a:pPr>
            <a:r>
              <a:rPr lang="en-US" sz="3600" b="1" dirty="0" smtClean="0"/>
              <a:t> </a:t>
            </a:r>
            <a:r>
              <a:rPr lang="en-US" sz="3200" dirty="0" smtClean="0"/>
              <a:t>Other take away points, or interesting patterns related to the research question. </a:t>
            </a:r>
            <a:br>
              <a:rPr lang="en-US" sz="3200" dirty="0" smtClean="0"/>
            </a:br>
            <a:endParaRPr lang="en-US" sz="3200" dirty="0" smtClean="0"/>
          </a:p>
          <a:p>
            <a:pPr marL="742950" indent="-742950">
              <a:buFont typeface="Arial" panose="020B0604020202020204" pitchFamily="34" charset="0"/>
              <a:buChar char="•"/>
            </a:pPr>
            <a:r>
              <a:rPr lang="en-US" sz="3200" dirty="0" smtClean="0"/>
              <a:t>Other data or information collected to address the question, but not necessarily shown. </a:t>
            </a:r>
            <a:br>
              <a:rPr lang="en-US" sz="3200" dirty="0" smtClean="0"/>
            </a:br>
            <a:endParaRPr lang="en-US" sz="3200" dirty="0" smtClean="0"/>
          </a:p>
          <a:p>
            <a:pPr marL="742950" indent="-742950">
              <a:buFont typeface="Arial" panose="020B0604020202020204" pitchFamily="34" charset="0"/>
              <a:buChar char="•"/>
            </a:pPr>
            <a:r>
              <a:rPr lang="en-US" sz="3200" dirty="0" smtClean="0"/>
              <a:t>Any caveats that the reader needs to know about, or experimental issues</a:t>
            </a:r>
            <a:endParaRPr lang="en-US" sz="3600" dirty="0" smtClean="0"/>
          </a:p>
        </p:txBody>
      </p:sp>
      <p:sp>
        <p:nvSpPr>
          <p:cNvPr id="47" name="Rectangle 46"/>
          <p:cNvSpPr/>
          <p:nvPr/>
        </p:nvSpPr>
        <p:spPr>
          <a:xfrm>
            <a:off x="29871528" y="6741851"/>
            <a:ext cx="7275972" cy="6017380"/>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KEY FIGURE ADDRESSING THE SECOND RESEARCH QUESTION. </a:t>
            </a:r>
            <a:endParaRPr lang="en-US" sz="4000" i="1" dirty="0"/>
          </a:p>
        </p:txBody>
      </p:sp>
      <p:sp>
        <p:nvSpPr>
          <p:cNvPr id="48" name="TextBox 47"/>
          <p:cNvSpPr txBox="1"/>
          <p:nvPr/>
        </p:nvSpPr>
        <p:spPr>
          <a:xfrm>
            <a:off x="37474734" y="6725086"/>
            <a:ext cx="4816266" cy="1692771"/>
          </a:xfrm>
          <a:prstGeom prst="rect">
            <a:avLst/>
          </a:prstGeom>
          <a:noFill/>
        </p:spPr>
        <p:txBody>
          <a:bodyPr wrap="square" rtlCol="0">
            <a:spAutoFit/>
          </a:bodyPr>
          <a:lstStyle/>
          <a:p>
            <a:r>
              <a:rPr lang="en-US" sz="2600" i="1" dirty="0" smtClean="0"/>
              <a:t>Figure 3. This is a figure legend that describes what is in the figure and any important statistical results and annotations. </a:t>
            </a:r>
          </a:p>
        </p:txBody>
      </p:sp>
      <p:sp>
        <p:nvSpPr>
          <p:cNvPr id="49" name="TextBox 48"/>
          <p:cNvSpPr txBox="1"/>
          <p:nvPr/>
        </p:nvSpPr>
        <p:spPr>
          <a:xfrm>
            <a:off x="29869272" y="12958110"/>
            <a:ext cx="12418344" cy="5170646"/>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Main take away, supported by the data, that directly addresses the research question.</a:t>
            </a:r>
          </a:p>
          <a:p>
            <a:endParaRPr lang="en-US" sz="1000" b="1" dirty="0" smtClean="0"/>
          </a:p>
          <a:p>
            <a:pPr marL="742950" indent="-742950">
              <a:buFont typeface="Arial" panose="020B0604020202020204" pitchFamily="34" charset="0"/>
              <a:buChar char="•"/>
            </a:pPr>
            <a:r>
              <a:rPr lang="en-US" sz="3600" b="1" dirty="0" smtClean="0"/>
              <a:t> </a:t>
            </a:r>
            <a:r>
              <a:rPr lang="en-US" sz="3200" dirty="0" smtClean="0"/>
              <a:t>Other take away points, or interesting patterns related to the research question. </a:t>
            </a:r>
            <a:br>
              <a:rPr lang="en-US" sz="3200" dirty="0" smtClean="0"/>
            </a:br>
            <a:endParaRPr lang="en-US" sz="3200" dirty="0" smtClean="0"/>
          </a:p>
          <a:p>
            <a:pPr marL="742950" indent="-742950">
              <a:buFont typeface="Arial" panose="020B0604020202020204" pitchFamily="34" charset="0"/>
              <a:buChar char="•"/>
            </a:pPr>
            <a:r>
              <a:rPr lang="en-US" sz="3200" dirty="0"/>
              <a:t>Other data or information collected to address the question, but not necessarily shown</a:t>
            </a:r>
            <a:r>
              <a:rPr lang="en-US" sz="3200" dirty="0" smtClean="0"/>
              <a:t>.</a:t>
            </a:r>
            <a:br>
              <a:rPr lang="en-US" sz="3200" dirty="0" smtClean="0"/>
            </a:br>
            <a:r>
              <a:rPr lang="en-US" sz="1000" dirty="0" smtClean="0"/>
              <a:t/>
            </a:r>
            <a:br>
              <a:rPr lang="en-US" sz="1000" dirty="0" smtClean="0"/>
            </a:br>
            <a:endParaRPr lang="en-US" sz="1000" dirty="0" smtClean="0"/>
          </a:p>
          <a:p>
            <a:pPr marL="742950" indent="-742950">
              <a:buFont typeface="Arial" panose="020B0604020202020204" pitchFamily="34" charset="0"/>
              <a:buChar char="•"/>
            </a:pPr>
            <a:r>
              <a:rPr lang="en-US" sz="3200" dirty="0" smtClean="0"/>
              <a:t>Any caveats that the reader needs to know about, or experimental issues with this particular data set</a:t>
            </a:r>
            <a:endParaRPr lang="en-US" sz="3600" dirty="0" smtClean="0"/>
          </a:p>
        </p:txBody>
      </p:sp>
      <p:sp>
        <p:nvSpPr>
          <p:cNvPr id="50" name="TextBox 49"/>
          <p:cNvSpPr txBox="1"/>
          <p:nvPr/>
        </p:nvSpPr>
        <p:spPr>
          <a:xfrm>
            <a:off x="29871528" y="20553961"/>
            <a:ext cx="12418344" cy="5355312"/>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Restate the knowledge gap and define how this research addressed that gap (what information did we explicitly gain)</a:t>
            </a:r>
          </a:p>
          <a:p>
            <a:endParaRPr lang="en-US" sz="3600" b="1" dirty="0" smtClean="0"/>
          </a:p>
          <a:p>
            <a:pPr marL="742950" indent="-742950">
              <a:buFont typeface="Arial" panose="020B0604020202020204" pitchFamily="34" charset="0"/>
              <a:buChar char="•"/>
            </a:pPr>
            <a:r>
              <a:rPr lang="en-US" sz="3200" dirty="0" smtClean="0"/>
              <a:t>What do we now know because of this research? What are the implications (e.g. for lake management)?</a:t>
            </a:r>
          </a:p>
          <a:p>
            <a:endParaRPr lang="en-US" sz="3200" dirty="0" smtClean="0"/>
          </a:p>
          <a:p>
            <a:pPr marL="742950" indent="-742950">
              <a:buFont typeface="Arial" panose="020B0604020202020204" pitchFamily="34" charset="0"/>
              <a:buChar char="•"/>
            </a:pPr>
            <a:r>
              <a:rPr lang="en-US" sz="3200" dirty="0" smtClean="0"/>
              <a:t>What questions remain, or what new questions are generated that are the next step or a future direction (make sure this is couched as the “new knowledge gap” your work revealed. Why is this the next step? It’s not just a research wish list!)</a:t>
            </a:r>
          </a:p>
          <a:p>
            <a:endParaRPr lang="en-US" sz="1000" dirty="0" smtClean="0"/>
          </a:p>
        </p:txBody>
      </p:sp>
      <p:sp>
        <p:nvSpPr>
          <p:cNvPr id="36" name="TextBox 35"/>
          <p:cNvSpPr txBox="1"/>
          <p:nvPr/>
        </p:nvSpPr>
        <p:spPr>
          <a:xfrm>
            <a:off x="29869272" y="28045479"/>
            <a:ext cx="12418344" cy="492443"/>
          </a:xfrm>
          <a:prstGeom prst="rect">
            <a:avLst/>
          </a:prstGeom>
          <a:noFill/>
        </p:spPr>
        <p:txBody>
          <a:bodyPr wrap="square" rtlCol="0">
            <a:spAutoFit/>
          </a:bodyPr>
          <a:lstStyle/>
          <a:p>
            <a:r>
              <a:rPr lang="en-US" sz="2600" dirty="0" smtClean="0"/>
              <a:t>Literature citations, make sure to include the authors, year, title, and journal</a:t>
            </a:r>
          </a:p>
        </p:txBody>
      </p:sp>
      <p:sp>
        <p:nvSpPr>
          <p:cNvPr id="52" name="TextBox 51"/>
          <p:cNvSpPr txBox="1"/>
          <p:nvPr/>
        </p:nvSpPr>
        <p:spPr>
          <a:xfrm>
            <a:off x="29869272" y="28582958"/>
            <a:ext cx="12418344" cy="492443"/>
          </a:xfrm>
          <a:prstGeom prst="rect">
            <a:avLst/>
          </a:prstGeom>
          <a:noFill/>
        </p:spPr>
        <p:txBody>
          <a:bodyPr wrap="square" rtlCol="0">
            <a:spAutoFit/>
          </a:bodyPr>
          <a:lstStyle/>
          <a:p>
            <a:r>
              <a:rPr lang="en-US" sz="2600" dirty="0" smtClean="0"/>
              <a:t>Thank key people that helped with the research but aren’t co-authors</a:t>
            </a:r>
          </a:p>
        </p:txBody>
      </p:sp>
      <p:sp>
        <p:nvSpPr>
          <p:cNvPr id="53" name="Rectangle 52"/>
          <p:cNvSpPr/>
          <p:nvPr/>
        </p:nvSpPr>
        <p:spPr>
          <a:xfrm>
            <a:off x="30669372" y="29139411"/>
            <a:ext cx="2972928" cy="213700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Funder Symbols</a:t>
            </a:r>
            <a:endParaRPr lang="en-US" sz="4000" i="1" dirty="0"/>
          </a:p>
        </p:txBody>
      </p:sp>
      <p:sp>
        <p:nvSpPr>
          <p:cNvPr id="54" name="Rectangle 53"/>
          <p:cNvSpPr/>
          <p:nvPr/>
        </p:nvSpPr>
        <p:spPr>
          <a:xfrm>
            <a:off x="34442400" y="29139411"/>
            <a:ext cx="2972928" cy="213700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Funder Symbols</a:t>
            </a:r>
            <a:endParaRPr lang="en-US" sz="4000" i="1" dirty="0"/>
          </a:p>
        </p:txBody>
      </p:sp>
      <p:sp>
        <p:nvSpPr>
          <p:cNvPr id="55" name="Rectangle 54"/>
          <p:cNvSpPr/>
          <p:nvPr/>
        </p:nvSpPr>
        <p:spPr>
          <a:xfrm>
            <a:off x="38215428" y="29094374"/>
            <a:ext cx="2972928" cy="213700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Funder Symbols</a:t>
            </a:r>
            <a:endParaRPr lang="en-US" sz="4000" i="1" dirty="0"/>
          </a:p>
        </p:txBody>
      </p:sp>
    </p:spTree>
    <p:extLst>
      <p:ext uri="{BB962C8B-B14F-4D97-AF65-F5344CB8AC3E}">
        <p14:creationId xmlns:p14="http://schemas.microsoft.com/office/powerpoint/2010/main" val="325250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750" y="1199049"/>
            <a:ext cx="4744766" cy="3005018"/>
          </a:xfrm>
          <a:prstGeom prst="rect">
            <a:avLst/>
          </a:prstGeom>
        </p:spPr>
      </p:pic>
      <p:sp>
        <p:nvSpPr>
          <p:cNvPr id="5" name="TextBox 4"/>
          <p:cNvSpPr txBox="1"/>
          <p:nvPr/>
        </p:nvSpPr>
        <p:spPr>
          <a:xfrm>
            <a:off x="4796171" y="1070342"/>
            <a:ext cx="33947100" cy="1631216"/>
          </a:xfrm>
          <a:prstGeom prst="rect">
            <a:avLst/>
          </a:prstGeom>
          <a:noFill/>
        </p:spPr>
        <p:txBody>
          <a:bodyPr wrap="square" rtlCol="0">
            <a:spAutoFit/>
          </a:bodyPr>
          <a:lstStyle/>
          <a:p>
            <a:pPr algn="ctr"/>
            <a:r>
              <a:rPr lang="en-US" sz="10000" b="1" dirty="0" smtClean="0">
                <a:latin typeface="Century Gothic" panose="020B0502020202020204" pitchFamily="34" charset="0"/>
                <a:cs typeface="Arial" panose="020B0604020202020204" pitchFamily="34" charset="0"/>
              </a:rPr>
              <a:t>SHORT TITLE: WRITTEN LIKE A NEWS HEADLINE</a:t>
            </a:r>
            <a:endParaRPr lang="en-US" sz="10000" b="1" dirty="0">
              <a:latin typeface="Century Gothic" panose="020B0502020202020204" pitchFamily="34" charset="0"/>
              <a:cs typeface="Arial" panose="020B0604020202020204" pitchFamily="34" charset="0"/>
            </a:endParaRPr>
          </a:p>
        </p:txBody>
      </p:sp>
      <p:sp>
        <p:nvSpPr>
          <p:cNvPr id="6" name="TextBox 5"/>
          <p:cNvSpPr txBox="1"/>
          <p:nvPr/>
        </p:nvSpPr>
        <p:spPr>
          <a:xfrm>
            <a:off x="6858000" y="2590800"/>
            <a:ext cx="29832300" cy="1661993"/>
          </a:xfrm>
          <a:prstGeom prst="rect">
            <a:avLst/>
          </a:prstGeom>
          <a:noFill/>
        </p:spPr>
        <p:txBody>
          <a:bodyPr wrap="square" rtlCol="0">
            <a:spAutoFit/>
          </a:bodyPr>
          <a:lstStyle/>
          <a:p>
            <a:pPr algn="ctr"/>
            <a:r>
              <a:rPr lang="en-US" sz="5400" b="1" dirty="0" smtClean="0">
                <a:latin typeface="Calibri Light" panose="020F0302020204030204" pitchFamily="34" charset="0"/>
                <a:cs typeface="Calibri Light" panose="020F0302020204030204" pitchFamily="34" charset="0"/>
              </a:rPr>
              <a:t>Your First and Last Name</a:t>
            </a:r>
            <a:r>
              <a:rPr lang="en-US" sz="5400" dirty="0" smtClean="0">
                <a:latin typeface="Calibri Light" panose="020F0302020204030204" pitchFamily="34" charset="0"/>
                <a:cs typeface="Calibri Light" panose="020F0302020204030204" pitchFamily="34" charset="0"/>
              </a:rPr>
              <a:t>, Other Co-Authors First and Last Names, Grace M. Wilkinson</a:t>
            </a:r>
          </a:p>
          <a:p>
            <a:pPr algn="ctr"/>
            <a:r>
              <a:rPr lang="en-US" sz="4400" dirty="0" smtClean="0">
                <a:latin typeface="Calibri Light" panose="020F0302020204030204" pitchFamily="34" charset="0"/>
                <a:cs typeface="Calibri Light" panose="020F0302020204030204" pitchFamily="34" charset="0"/>
              </a:rPr>
              <a:t>Ecology, Evolution and Organismal Biology, Iowa State University 	</a:t>
            </a:r>
            <a:r>
              <a:rPr lang="en-US" sz="4400" b="1" dirty="0" smtClean="0">
                <a:latin typeface="Calibri Light" panose="020F0302020204030204" pitchFamily="34" charset="0"/>
                <a:cs typeface="Calibri Light" panose="020F0302020204030204" pitchFamily="34" charset="0"/>
              </a:rPr>
              <a:t>EMAIL: </a:t>
            </a:r>
            <a:r>
              <a:rPr lang="en-US" sz="4400" dirty="0" smtClean="0">
                <a:latin typeface="Calibri Light" panose="020F0302020204030204" pitchFamily="34" charset="0"/>
                <a:cs typeface="Calibri Light" panose="020F0302020204030204" pitchFamily="34" charset="0"/>
              </a:rPr>
              <a:t>(yourname@iastate.edu)</a:t>
            </a:r>
            <a:endParaRPr lang="en-US" sz="4400" dirty="0">
              <a:latin typeface="Calibri Light" panose="020F0302020204030204" pitchFamily="34" charset="0"/>
              <a:cs typeface="Calibri Light" panose="020F0302020204030204" pitchFamily="34" charset="0"/>
            </a:endParaRPr>
          </a:p>
        </p:txBody>
      </p:sp>
      <p:pic>
        <p:nvPicPr>
          <p:cNvPr id="7" name="Picture 6"/>
          <p:cNvPicPr>
            <a:picLocks noChangeAspect="1"/>
          </p:cNvPicPr>
          <p:nvPr/>
        </p:nvPicPr>
        <p:blipFill>
          <a:blip r:embed="rId4"/>
          <a:stretch>
            <a:fillRect/>
          </a:stretch>
        </p:blipFill>
        <p:spPr>
          <a:xfrm>
            <a:off x="37821268" y="509747"/>
            <a:ext cx="5157788" cy="3424078"/>
          </a:xfrm>
          <a:prstGeom prst="rect">
            <a:avLst/>
          </a:prstGeom>
        </p:spPr>
      </p:pic>
      <p:sp>
        <p:nvSpPr>
          <p:cNvPr id="8" name="TextBox 7"/>
          <p:cNvSpPr txBox="1"/>
          <p:nvPr/>
        </p:nvSpPr>
        <p:spPr>
          <a:xfrm>
            <a:off x="37821268" y="3519647"/>
            <a:ext cx="5157788" cy="584775"/>
          </a:xfrm>
          <a:prstGeom prst="rect">
            <a:avLst/>
          </a:prstGeom>
          <a:noFill/>
        </p:spPr>
        <p:txBody>
          <a:bodyPr wrap="square" rtlCol="0">
            <a:spAutoFit/>
          </a:bodyPr>
          <a:lstStyle/>
          <a:p>
            <a:r>
              <a:rPr lang="en-US" sz="3200" dirty="0" smtClean="0"/>
              <a:t>@</a:t>
            </a:r>
            <a:r>
              <a:rPr lang="en-US" sz="3200" dirty="0" err="1" smtClean="0"/>
              <a:t>yoursciencetwitterhandle</a:t>
            </a:r>
            <a:endParaRPr lang="en-US" sz="3200" dirty="0"/>
          </a:p>
        </p:txBody>
      </p:sp>
      <p:sp>
        <p:nvSpPr>
          <p:cNvPr id="9" name="Rectangle 8"/>
          <p:cNvSpPr/>
          <p:nvPr/>
        </p:nvSpPr>
        <p:spPr>
          <a:xfrm>
            <a:off x="15544800" y="7946454"/>
            <a:ext cx="13106400" cy="1409700"/>
          </a:xfrm>
          <a:prstGeom prst="rect">
            <a:avLst/>
          </a:prstGeom>
          <a:solidFill>
            <a:schemeClr val="tx1">
              <a:lumMod val="85000"/>
              <a:lumOff val="1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bg1"/>
                </a:solidFill>
                <a:latin typeface="Century Gothic" panose="020B0502020202020204" pitchFamily="34" charset="0"/>
                <a:cs typeface="Arial" panose="020B0604020202020204" pitchFamily="34" charset="0"/>
              </a:rPr>
              <a:t>MAIN CONCLUSION</a:t>
            </a:r>
            <a:endParaRPr lang="en-US" sz="6000" b="1" dirty="0">
              <a:solidFill>
                <a:schemeClr val="bg1"/>
              </a:solidFill>
              <a:latin typeface="Century Gothic" panose="020B0502020202020204" pitchFamily="34" charset="0"/>
              <a:cs typeface="Arial" panose="020B0604020202020204" pitchFamily="34" charset="0"/>
            </a:endParaRPr>
          </a:p>
        </p:txBody>
      </p:sp>
      <p:sp>
        <p:nvSpPr>
          <p:cNvPr id="10" name="Rectangle 9"/>
          <p:cNvSpPr/>
          <p:nvPr/>
        </p:nvSpPr>
        <p:spPr>
          <a:xfrm>
            <a:off x="15547056" y="9350093"/>
            <a:ext cx="13106400" cy="7604407"/>
          </a:xfrm>
          <a:prstGeom prst="rect">
            <a:avLst/>
          </a:prstGeom>
          <a:solidFill>
            <a:schemeClr val="bg1">
              <a:lumMod val="65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TextBox 12"/>
          <p:cNvSpPr txBox="1"/>
          <p:nvPr/>
        </p:nvSpPr>
        <p:spPr>
          <a:xfrm>
            <a:off x="16135350" y="9385227"/>
            <a:ext cx="11772900" cy="7478970"/>
          </a:xfrm>
          <a:prstGeom prst="rect">
            <a:avLst/>
          </a:prstGeom>
          <a:noFill/>
        </p:spPr>
        <p:txBody>
          <a:bodyPr wrap="square" rtlCol="0">
            <a:spAutoFit/>
          </a:bodyPr>
          <a:lstStyle/>
          <a:p>
            <a:pPr algn="ctr"/>
            <a:r>
              <a:rPr lang="en-US" sz="8000" dirty="0" smtClean="0">
                <a:latin typeface="Century Gothic" panose="020B0502020202020204" pitchFamily="34" charset="0"/>
              </a:rPr>
              <a:t>Bold, large-lettered statement of the </a:t>
            </a:r>
            <a:r>
              <a:rPr lang="en-US" sz="8000" b="1" dirty="0" smtClean="0">
                <a:solidFill>
                  <a:schemeClr val="bg1"/>
                </a:solidFill>
                <a:latin typeface="Century Gothic" panose="020B0502020202020204" pitchFamily="34" charset="0"/>
              </a:rPr>
              <a:t>main conclusion </a:t>
            </a:r>
            <a:r>
              <a:rPr lang="en-US" sz="8000" dirty="0" smtClean="0">
                <a:latin typeface="Century Gothic" panose="020B0502020202020204" pitchFamily="34" charset="0"/>
              </a:rPr>
              <a:t>of your research that is phrased to answer your </a:t>
            </a:r>
            <a:r>
              <a:rPr lang="en-US" sz="8000" b="1" dirty="0" smtClean="0">
                <a:solidFill>
                  <a:schemeClr val="bg1"/>
                </a:solidFill>
                <a:latin typeface="Century Gothic" panose="020B0502020202020204" pitchFamily="34" charset="0"/>
              </a:rPr>
              <a:t>research question</a:t>
            </a:r>
            <a:endParaRPr lang="en-US" sz="8000" b="1" dirty="0">
              <a:solidFill>
                <a:schemeClr val="bg1"/>
              </a:solidFill>
              <a:latin typeface="Century Gothic" panose="020B0502020202020204" pitchFamily="34" charset="0"/>
            </a:endParaRPr>
          </a:p>
        </p:txBody>
      </p:sp>
      <p:sp>
        <p:nvSpPr>
          <p:cNvPr id="14" name="Rectangle 13"/>
          <p:cNvSpPr/>
          <p:nvPr/>
        </p:nvSpPr>
        <p:spPr>
          <a:xfrm>
            <a:off x="1143000" y="5070882"/>
            <a:ext cx="13106400" cy="1409700"/>
          </a:xfrm>
          <a:prstGeom prst="rect">
            <a:avLst/>
          </a:prstGeom>
          <a:solidFill>
            <a:schemeClr val="accent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bg1"/>
                </a:solidFill>
                <a:latin typeface="Century Gothic" panose="020B0502020202020204" pitchFamily="34" charset="0"/>
                <a:cs typeface="Arial" panose="020B0604020202020204" pitchFamily="34" charset="0"/>
              </a:rPr>
              <a:t>RESEARCH QUESTION</a:t>
            </a:r>
            <a:endParaRPr lang="en-US" sz="6000" b="1" dirty="0">
              <a:solidFill>
                <a:schemeClr val="bg1"/>
              </a:solidFill>
              <a:latin typeface="Century Gothic" panose="020B0502020202020204" pitchFamily="34" charset="0"/>
              <a:cs typeface="Arial" panose="020B0604020202020204" pitchFamily="34" charset="0"/>
            </a:endParaRPr>
          </a:p>
        </p:txBody>
      </p:sp>
      <p:sp>
        <p:nvSpPr>
          <p:cNvPr id="15" name="Rectangle 14"/>
          <p:cNvSpPr/>
          <p:nvPr/>
        </p:nvSpPr>
        <p:spPr>
          <a:xfrm>
            <a:off x="1143000" y="6480582"/>
            <a:ext cx="13106400" cy="6359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43000" y="13449300"/>
            <a:ext cx="13106400" cy="1409700"/>
          </a:xfrm>
          <a:prstGeom prst="rect">
            <a:avLst/>
          </a:prstGeom>
          <a:solidFill>
            <a:schemeClr val="accent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bg1"/>
                </a:solidFill>
                <a:latin typeface="Century Gothic" panose="020B0502020202020204" pitchFamily="34" charset="0"/>
                <a:cs typeface="Arial" panose="020B0604020202020204" pitchFamily="34" charset="0"/>
              </a:rPr>
              <a:t>[Statement of Line of Evidence]</a:t>
            </a:r>
            <a:endParaRPr lang="en-US" sz="6000" b="1" dirty="0">
              <a:solidFill>
                <a:schemeClr val="bg1"/>
              </a:solidFill>
              <a:latin typeface="Century Gothic" panose="020B0502020202020204" pitchFamily="34" charset="0"/>
              <a:cs typeface="Arial" panose="020B0604020202020204" pitchFamily="34" charset="0"/>
            </a:endParaRPr>
          </a:p>
        </p:txBody>
      </p:sp>
      <p:sp>
        <p:nvSpPr>
          <p:cNvPr id="17" name="Rectangle 16"/>
          <p:cNvSpPr/>
          <p:nvPr/>
        </p:nvSpPr>
        <p:spPr>
          <a:xfrm>
            <a:off x="1143000" y="14859000"/>
            <a:ext cx="13106400" cy="708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94200" y="4922511"/>
            <a:ext cx="13106400" cy="1409700"/>
          </a:xfrm>
          <a:prstGeom prst="rect">
            <a:avLst/>
          </a:prstGeom>
          <a:solidFill>
            <a:schemeClr val="accent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bg1"/>
                </a:solidFill>
                <a:latin typeface="Century Gothic" panose="020B0502020202020204" pitchFamily="34" charset="0"/>
                <a:cs typeface="Arial" panose="020B0604020202020204" pitchFamily="34" charset="0"/>
              </a:rPr>
              <a:t>[Statement of Line of Evidence]</a:t>
            </a:r>
          </a:p>
        </p:txBody>
      </p:sp>
      <p:sp>
        <p:nvSpPr>
          <p:cNvPr id="19" name="Rectangle 18"/>
          <p:cNvSpPr/>
          <p:nvPr/>
        </p:nvSpPr>
        <p:spPr>
          <a:xfrm>
            <a:off x="29794200" y="6332211"/>
            <a:ext cx="13106400" cy="6359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867450" y="13180473"/>
            <a:ext cx="13106400" cy="1409700"/>
          </a:xfrm>
          <a:prstGeom prst="rect">
            <a:avLst/>
          </a:prstGeom>
          <a:solidFill>
            <a:schemeClr val="accent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bg1"/>
                </a:solidFill>
                <a:latin typeface="Century Gothic" panose="020B0502020202020204" pitchFamily="34" charset="0"/>
                <a:cs typeface="Arial" panose="020B0604020202020204" pitchFamily="34" charset="0"/>
              </a:rPr>
              <a:t>[Statement of Line of Evidence]</a:t>
            </a:r>
          </a:p>
        </p:txBody>
      </p:sp>
      <p:sp>
        <p:nvSpPr>
          <p:cNvPr id="21" name="Rectangle 20"/>
          <p:cNvSpPr/>
          <p:nvPr/>
        </p:nvSpPr>
        <p:spPr>
          <a:xfrm>
            <a:off x="29872656" y="14590173"/>
            <a:ext cx="13106400" cy="72796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p:nvPr/>
        </p:nvCxnSpPr>
        <p:spPr>
          <a:xfrm rot="10800000" flipV="1">
            <a:off x="24310056" y="5905499"/>
            <a:ext cx="5486400" cy="2034893"/>
          </a:xfrm>
          <a:prstGeom prst="bentConnector3">
            <a:avLst>
              <a:gd name="adj1" fmla="val 99979"/>
            </a:avLst>
          </a:prstGeom>
          <a:ln w="127000">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p:nvPr/>
        </p:nvCxnSpPr>
        <p:spPr>
          <a:xfrm rot="10800000">
            <a:off x="24388512" y="16954500"/>
            <a:ext cx="5486400" cy="2383016"/>
          </a:xfrm>
          <a:prstGeom prst="bentConnector3">
            <a:avLst>
              <a:gd name="adj1" fmla="val 99958"/>
            </a:avLst>
          </a:prstGeom>
          <a:ln w="127000">
            <a:tailEnd type="triangle"/>
          </a:ln>
        </p:spPr>
        <p:style>
          <a:lnRef idx="1">
            <a:schemeClr val="dk1"/>
          </a:lnRef>
          <a:fillRef idx="0">
            <a:schemeClr val="dk1"/>
          </a:fillRef>
          <a:effectRef idx="0">
            <a:schemeClr val="dk1"/>
          </a:effectRef>
          <a:fontRef idx="minor">
            <a:schemeClr val="tx1"/>
          </a:fontRef>
        </p:style>
      </p:cxnSp>
      <p:cxnSp>
        <p:nvCxnSpPr>
          <p:cNvPr id="30" name="Elbow Connector 29"/>
          <p:cNvCxnSpPr/>
          <p:nvPr/>
        </p:nvCxnSpPr>
        <p:spPr>
          <a:xfrm flipV="1">
            <a:off x="14249400" y="16992600"/>
            <a:ext cx="5486400" cy="2344918"/>
          </a:xfrm>
          <a:prstGeom prst="bentConnector3">
            <a:avLst>
              <a:gd name="adj1" fmla="val 99854"/>
            </a:avLst>
          </a:prstGeom>
          <a:ln w="1270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14249400" y="5845542"/>
            <a:ext cx="5486400" cy="2081982"/>
          </a:xfrm>
          <a:prstGeom prst="bentConnector3">
            <a:avLst>
              <a:gd name="adj1" fmla="val 99854"/>
            </a:avLst>
          </a:prstGeom>
          <a:ln w="127000">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1143000" y="22717856"/>
            <a:ext cx="14401800" cy="1409700"/>
          </a:xfrm>
          <a:prstGeom prst="rect">
            <a:avLst/>
          </a:prstGeom>
          <a:solidFill>
            <a:schemeClr val="accent2">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BACKGROUND</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40" name="Rectangle 39"/>
          <p:cNvSpPr/>
          <p:nvPr/>
        </p:nvSpPr>
        <p:spPr>
          <a:xfrm>
            <a:off x="1143000" y="24127556"/>
            <a:ext cx="14401800" cy="612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8651200" y="22687936"/>
            <a:ext cx="14249400" cy="1409700"/>
          </a:xfrm>
          <a:prstGeom prst="rect">
            <a:avLst/>
          </a:prstGeom>
          <a:solidFill>
            <a:schemeClr val="accent2">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METHODS</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42" name="Rectangle 41"/>
          <p:cNvSpPr/>
          <p:nvPr/>
        </p:nvSpPr>
        <p:spPr>
          <a:xfrm>
            <a:off x="28651200" y="24097636"/>
            <a:ext cx="14249400" cy="6153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6192500" y="22687936"/>
            <a:ext cx="11811000" cy="1409700"/>
          </a:xfrm>
          <a:prstGeom prst="rect">
            <a:avLst/>
          </a:prstGeom>
          <a:solidFill>
            <a:schemeClr val="accent2">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b="1" dirty="0" smtClean="0">
                <a:solidFill>
                  <a:schemeClr val="tx1"/>
                </a:solidFill>
                <a:latin typeface="Century Gothic" panose="020B0502020202020204" pitchFamily="34" charset="0"/>
                <a:cs typeface="Arial" panose="020B0604020202020204" pitchFamily="34" charset="0"/>
              </a:rPr>
              <a:t>FIELD SITE</a:t>
            </a:r>
            <a:endParaRPr lang="en-US" sz="6000" b="1" dirty="0">
              <a:solidFill>
                <a:schemeClr val="tx1"/>
              </a:solidFill>
              <a:latin typeface="Century Gothic" panose="020B0502020202020204" pitchFamily="34" charset="0"/>
              <a:cs typeface="Arial" panose="020B0604020202020204" pitchFamily="34" charset="0"/>
            </a:endParaRPr>
          </a:p>
        </p:txBody>
      </p:sp>
      <p:sp>
        <p:nvSpPr>
          <p:cNvPr id="44" name="Rectangle 43"/>
          <p:cNvSpPr/>
          <p:nvPr/>
        </p:nvSpPr>
        <p:spPr>
          <a:xfrm>
            <a:off x="16192500" y="24097636"/>
            <a:ext cx="11811000" cy="6153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143000" y="30556200"/>
            <a:ext cx="14401800" cy="1552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CITATIONS</a:t>
            </a:r>
            <a:endParaRPr lang="en-US" sz="3000" b="1" dirty="0">
              <a:solidFill>
                <a:schemeClr val="tx1"/>
              </a:solidFill>
            </a:endParaRPr>
          </a:p>
        </p:txBody>
      </p:sp>
      <p:sp>
        <p:nvSpPr>
          <p:cNvPr id="46" name="Rectangle 45"/>
          <p:cNvSpPr/>
          <p:nvPr/>
        </p:nvSpPr>
        <p:spPr>
          <a:xfrm>
            <a:off x="28651200" y="30556200"/>
            <a:ext cx="14249400" cy="1552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ACKNOWLEDGEMENTS</a:t>
            </a:r>
            <a:endParaRPr lang="en-US" sz="3600" b="1" dirty="0">
              <a:solidFill>
                <a:schemeClr val="tx1"/>
              </a:solidFill>
            </a:endParaRPr>
          </a:p>
        </p:txBody>
      </p:sp>
      <p:sp>
        <p:nvSpPr>
          <p:cNvPr id="47" name="Rectangle 46"/>
          <p:cNvSpPr/>
          <p:nvPr/>
        </p:nvSpPr>
        <p:spPr>
          <a:xfrm>
            <a:off x="7019925" y="15289432"/>
            <a:ext cx="6848475" cy="4965951"/>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KEY FIGURE ADDRESSING THE RESEARCH QUESTION </a:t>
            </a:r>
            <a:r>
              <a:rPr lang="en-US" sz="4000" i="1" dirty="0" smtClean="0"/>
              <a:t>used as a supporting line of evidence for the main conclusion. Make sure the text is big enough for the axis labels. </a:t>
            </a:r>
            <a:endParaRPr lang="en-US" sz="4000" i="1" dirty="0"/>
          </a:p>
        </p:txBody>
      </p:sp>
      <p:sp>
        <p:nvSpPr>
          <p:cNvPr id="49" name="Rectangle 48"/>
          <p:cNvSpPr/>
          <p:nvPr/>
        </p:nvSpPr>
        <p:spPr>
          <a:xfrm>
            <a:off x="30044356" y="6637011"/>
            <a:ext cx="6848475" cy="4335789"/>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KEY FIGURE ADDRESSING THE RESEARCH QUESTION </a:t>
            </a:r>
            <a:r>
              <a:rPr lang="en-US" sz="4000" i="1" dirty="0" smtClean="0"/>
              <a:t>used as a supporting line of evidence for the main conclusion. Make sure the text is big enough for the axis labels. </a:t>
            </a:r>
            <a:endParaRPr lang="en-US" sz="4000" i="1" dirty="0"/>
          </a:p>
        </p:txBody>
      </p:sp>
      <p:sp>
        <p:nvSpPr>
          <p:cNvPr id="51" name="TextBox 50"/>
          <p:cNvSpPr txBox="1"/>
          <p:nvPr/>
        </p:nvSpPr>
        <p:spPr>
          <a:xfrm>
            <a:off x="1335129" y="6680182"/>
            <a:ext cx="12582025" cy="2862322"/>
          </a:xfrm>
          <a:prstGeom prst="rect">
            <a:avLst/>
          </a:prstGeom>
          <a:noFill/>
        </p:spPr>
        <p:txBody>
          <a:bodyPr wrap="square" rtlCol="0">
            <a:spAutoFit/>
          </a:bodyPr>
          <a:lstStyle/>
          <a:p>
            <a:pPr algn="ctr"/>
            <a:r>
              <a:rPr lang="en-US" sz="6000" dirty="0" smtClean="0">
                <a:latin typeface="Century Gothic" panose="020B0502020202020204" pitchFamily="34" charset="0"/>
              </a:rPr>
              <a:t>Clearly state the </a:t>
            </a:r>
            <a:r>
              <a:rPr lang="en-US" sz="6000" b="1" dirty="0" smtClean="0">
                <a:latin typeface="Century Gothic" panose="020B0502020202020204" pitchFamily="34" charset="0"/>
              </a:rPr>
              <a:t>research question </a:t>
            </a:r>
            <a:r>
              <a:rPr lang="en-US" sz="6000" dirty="0" smtClean="0">
                <a:latin typeface="Century Gothic" panose="020B0502020202020204" pitchFamily="34" charset="0"/>
              </a:rPr>
              <a:t>and (if applicable) </a:t>
            </a:r>
            <a:br>
              <a:rPr lang="en-US" sz="6000" dirty="0" smtClean="0">
                <a:latin typeface="Century Gothic" panose="020B0502020202020204" pitchFamily="34" charset="0"/>
              </a:rPr>
            </a:br>
            <a:r>
              <a:rPr lang="en-US" sz="6000" dirty="0" smtClean="0">
                <a:latin typeface="Century Gothic" panose="020B0502020202020204" pitchFamily="34" charset="0"/>
              </a:rPr>
              <a:t>the hypothesis</a:t>
            </a:r>
            <a:endParaRPr lang="en-US" sz="6000" dirty="0">
              <a:latin typeface="Century Gothic" panose="020B0502020202020204" pitchFamily="34" charset="0"/>
            </a:endParaRPr>
          </a:p>
        </p:txBody>
      </p:sp>
      <p:sp>
        <p:nvSpPr>
          <p:cNvPr id="52" name="Rectangle 51"/>
          <p:cNvSpPr/>
          <p:nvPr/>
        </p:nvSpPr>
        <p:spPr>
          <a:xfrm>
            <a:off x="1420354" y="9821198"/>
            <a:ext cx="12496800" cy="2431435"/>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Conceptual diagram or cartoon that illustrates the main question or mechanisms being tested </a:t>
            </a:r>
            <a:endParaRPr lang="en-US" sz="4000" i="1" dirty="0"/>
          </a:p>
        </p:txBody>
      </p:sp>
      <p:sp>
        <p:nvSpPr>
          <p:cNvPr id="53" name="TextBox 52"/>
          <p:cNvSpPr txBox="1"/>
          <p:nvPr/>
        </p:nvSpPr>
        <p:spPr>
          <a:xfrm>
            <a:off x="1431820" y="24557988"/>
            <a:ext cx="13824159" cy="5262979"/>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Big picture background statement. What is the intro piece of information people outside your field would need to know? </a:t>
            </a:r>
            <a:br>
              <a:rPr lang="en-US" sz="3200" dirty="0" smtClean="0"/>
            </a:br>
            <a:endParaRPr lang="en-US" sz="1600" dirty="0" smtClean="0"/>
          </a:p>
          <a:p>
            <a:pPr marL="742950" indent="-742950">
              <a:buFont typeface="Arial" panose="020B0604020202020204" pitchFamily="34" charset="0"/>
              <a:buChar char="•"/>
            </a:pPr>
            <a:r>
              <a:rPr lang="en-US" sz="3200" dirty="0" smtClean="0"/>
              <a:t>More specific background on your particular topic – what is currently known?</a:t>
            </a:r>
          </a:p>
          <a:p>
            <a:endParaRPr lang="en-US" sz="1600" dirty="0" smtClean="0"/>
          </a:p>
          <a:p>
            <a:pPr marL="742950" indent="-742950">
              <a:buFont typeface="Arial" panose="020B0604020202020204" pitchFamily="34" charset="0"/>
              <a:buChar char="•"/>
            </a:pPr>
            <a:r>
              <a:rPr lang="en-US" sz="3200" dirty="0" smtClean="0"/>
              <a:t>What is the knowledge gap that your research question is specifically addressing? This should be related to the bullet points above of what we already know. Should be in language of “however, we still don’t know (how, when, if, </a:t>
            </a:r>
            <a:r>
              <a:rPr lang="en-US" sz="3200" dirty="0" err="1" smtClean="0"/>
              <a:t>etc</a:t>
            </a:r>
            <a:r>
              <a:rPr lang="en-US" sz="3200" dirty="0" smtClean="0"/>
              <a:t>)…”</a:t>
            </a:r>
            <a:br>
              <a:rPr lang="en-US" sz="3200" dirty="0" smtClean="0"/>
            </a:br>
            <a:endParaRPr lang="en-US" sz="1600" dirty="0" smtClean="0"/>
          </a:p>
          <a:p>
            <a:pPr marL="742950" indent="-742950">
              <a:buFont typeface="Arial" panose="020B0604020202020204" pitchFamily="34" charset="0"/>
              <a:buChar char="•"/>
            </a:pPr>
            <a:r>
              <a:rPr lang="en-US" sz="3200" dirty="0" smtClean="0"/>
              <a:t>Why it is necessary to fill this knowledge gap. What will we gain by understanding the answer to this key question you have identified? </a:t>
            </a:r>
          </a:p>
        </p:txBody>
      </p:sp>
      <p:sp>
        <p:nvSpPr>
          <p:cNvPr id="54" name="Rectangle 53"/>
          <p:cNvSpPr/>
          <p:nvPr/>
        </p:nvSpPr>
        <p:spPr>
          <a:xfrm>
            <a:off x="19450614" y="30556200"/>
            <a:ext cx="2172828" cy="1901313"/>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Funder Symbols</a:t>
            </a:r>
            <a:endParaRPr lang="en-US" sz="4000" i="1" dirty="0"/>
          </a:p>
        </p:txBody>
      </p:sp>
      <p:sp>
        <p:nvSpPr>
          <p:cNvPr id="55" name="Rectangle 54"/>
          <p:cNvSpPr/>
          <p:nvPr/>
        </p:nvSpPr>
        <p:spPr>
          <a:xfrm>
            <a:off x="23223642" y="30556200"/>
            <a:ext cx="2172828" cy="1901313"/>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Funder Symbols</a:t>
            </a:r>
            <a:endParaRPr lang="en-US" sz="4000" i="1" dirty="0"/>
          </a:p>
        </p:txBody>
      </p:sp>
      <p:sp>
        <p:nvSpPr>
          <p:cNvPr id="56" name="Rectangle 55"/>
          <p:cNvSpPr/>
          <p:nvPr/>
        </p:nvSpPr>
        <p:spPr>
          <a:xfrm>
            <a:off x="16686672" y="24776726"/>
            <a:ext cx="5337384" cy="479558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i="1" dirty="0" smtClean="0"/>
              <a:t>Map or diagram of your study system(s) or the experimental set up</a:t>
            </a:r>
            <a:endParaRPr lang="en-US" sz="4000" i="1" dirty="0"/>
          </a:p>
        </p:txBody>
      </p:sp>
      <p:sp>
        <p:nvSpPr>
          <p:cNvPr id="57" name="TextBox 56"/>
          <p:cNvSpPr txBox="1"/>
          <p:nvPr/>
        </p:nvSpPr>
        <p:spPr>
          <a:xfrm>
            <a:off x="22368084" y="24673705"/>
            <a:ext cx="5295900" cy="4524315"/>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Brief description of the study site and pertinent details</a:t>
            </a:r>
          </a:p>
          <a:p>
            <a:endParaRPr lang="en-US" sz="3200" dirty="0"/>
          </a:p>
          <a:p>
            <a:pPr marL="742950" indent="-742950">
              <a:buFont typeface="Arial" panose="020B0604020202020204" pitchFamily="34" charset="0"/>
              <a:buChar char="•"/>
            </a:pPr>
            <a:r>
              <a:rPr lang="en-US" sz="3200" dirty="0" smtClean="0"/>
              <a:t>If it was an experimental set up, potentially include a diagram that shows the steps instead of listing the experimental steps</a:t>
            </a:r>
          </a:p>
        </p:txBody>
      </p:sp>
      <p:sp>
        <p:nvSpPr>
          <p:cNvPr id="58" name="TextBox 57"/>
          <p:cNvSpPr txBox="1"/>
          <p:nvPr/>
        </p:nvSpPr>
        <p:spPr>
          <a:xfrm>
            <a:off x="29090478" y="24476284"/>
            <a:ext cx="12496800" cy="3046988"/>
          </a:xfrm>
          <a:prstGeom prst="rect">
            <a:avLst/>
          </a:prstGeom>
          <a:noFill/>
        </p:spPr>
        <p:txBody>
          <a:bodyPr wrap="square" rtlCol="0">
            <a:spAutoFit/>
          </a:bodyPr>
          <a:lstStyle/>
          <a:p>
            <a:pPr marL="742950" indent="-742950">
              <a:buFont typeface="Arial" panose="020B0604020202020204" pitchFamily="34" charset="0"/>
              <a:buChar char="•"/>
            </a:pPr>
            <a:r>
              <a:rPr lang="en-US" sz="3200" dirty="0" smtClean="0"/>
              <a:t>Where, when, why, and how much for data collection</a:t>
            </a:r>
            <a:br>
              <a:rPr lang="en-US" sz="3200" dirty="0" smtClean="0"/>
            </a:br>
            <a:endParaRPr lang="en-US" sz="3200" dirty="0" smtClean="0"/>
          </a:p>
          <a:p>
            <a:pPr marL="742950" indent="-742950">
              <a:buFont typeface="Arial" panose="020B0604020202020204" pitchFamily="34" charset="0"/>
              <a:buChar char="•"/>
            </a:pPr>
            <a:r>
              <a:rPr lang="en-US" sz="3200" dirty="0" smtClean="0"/>
              <a:t>Break this information down by each line of evidence</a:t>
            </a:r>
          </a:p>
          <a:p>
            <a:endParaRPr lang="en-US" sz="3200" dirty="0"/>
          </a:p>
          <a:p>
            <a:pPr marL="742950" indent="-742950">
              <a:buFont typeface="Arial" panose="020B0604020202020204" pitchFamily="34" charset="0"/>
              <a:buChar char="•"/>
            </a:pPr>
            <a:r>
              <a:rPr lang="en-US" sz="3200" dirty="0" smtClean="0"/>
              <a:t>Consider a diagram of the experimental or analysis methods to help the reader understand what you did so they can interpret the results</a:t>
            </a:r>
          </a:p>
        </p:txBody>
      </p:sp>
      <p:sp>
        <p:nvSpPr>
          <p:cNvPr id="59" name="TextBox 58"/>
          <p:cNvSpPr txBox="1"/>
          <p:nvPr/>
        </p:nvSpPr>
        <p:spPr>
          <a:xfrm>
            <a:off x="6961149" y="20452369"/>
            <a:ext cx="7068050" cy="1292662"/>
          </a:xfrm>
          <a:prstGeom prst="rect">
            <a:avLst/>
          </a:prstGeom>
          <a:noFill/>
        </p:spPr>
        <p:txBody>
          <a:bodyPr wrap="square" rtlCol="0">
            <a:spAutoFit/>
          </a:bodyPr>
          <a:lstStyle/>
          <a:p>
            <a:r>
              <a:rPr lang="en-US" sz="2600" i="1" dirty="0" smtClean="0"/>
              <a:t>Figure 1. This is a figure legend that describes what is in the figure and any important statistical results and annotations. </a:t>
            </a:r>
          </a:p>
        </p:txBody>
      </p:sp>
      <p:sp>
        <p:nvSpPr>
          <p:cNvPr id="60" name="TextBox 59"/>
          <p:cNvSpPr txBox="1"/>
          <p:nvPr/>
        </p:nvSpPr>
        <p:spPr>
          <a:xfrm>
            <a:off x="1244456" y="15222747"/>
            <a:ext cx="5613544" cy="5570756"/>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Main take away that directly addresses the research question.</a:t>
            </a:r>
          </a:p>
          <a:p>
            <a:endParaRPr lang="en-US" sz="2000" b="1" dirty="0" smtClean="0"/>
          </a:p>
          <a:p>
            <a:pPr marL="742950" indent="-742950">
              <a:buFont typeface="Arial" panose="020B0604020202020204" pitchFamily="34" charset="0"/>
              <a:buChar char="•"/>
            </a:pPr>
            <a:r>
              <a:rPr lang="en-US" sz="3600" b="1" dirty="0" smtClean="0"/>
              <a:t> </a:t>
            </a:r>
            <a:r>
              <a:rPr lang="en-US" sz="3200" dirty="0" smtClean="0"/>
              <a:t>Other take away points, or interesting patterns related to the research question (only if needed)</a:t>
            </a:r>
            <a:endParaRPr lang="en-US" sz="3200" dirty="0"/>
          </a:p>
          <a:p>
            <a:pPr marL="742950" indent="-742950">
              <a:buFont typeface="Arial" panose="020B0604020202020204" pitchFamily="34" charset="0"/>
              <a:buChar char="•"/>
            </a:pPr>
            <a:r>
              <a:rPr lang="en-US" sz="3200" dirty="0" smtClean="0"/>
              <a:t>Any caveats that the reader needs to know about, or experimental issues</a:t>
            </a:r>
            <a:endParaRPr lang="en-US" sz="3600" dirty="0" smtClean="0"/>
          </a:p>
        </p:txBody>
      </p:sp>
      <p:sp>
        <p:nvSpPr>
          <p:cNvPr id="62" name="TextBox 61"/>
          <p:cNvSpPr txBox="1"/>
          <p:nvPr/>
        </p:nvSpPr>
        <p:spPr>
          <a:xfrm>
            <a:off x="30044356" y="11270098"/>
            <a:ext cx="7068050" cy="1292662"/>
          </a:xfrm>
          <a:prstGeom prst="rect">
            <a:avLst/>
          </a:prstGeom>
          <a:noFill/>
        </p:spPr>
        <p:txBody>
          <a:bodyPr wrap="square" rtlCol="0">
            <a:spAutoFit/>
          </a:bodyPr>
          <a:lstStyle/>
          <a:p>
            <a:r>
              <a:rPr lang="en-US" sz="2600" i="1" dirty="0" smtClean="0"/>
              <a:t>Figure 2. This is a figure legend that describes what is in the figure and any important statistical results and annotations. </a:t>
            </a:r>
          </a:p>
        </p:txBody>
      </p:sp>
      <p:sp>
        <p:nvSpPr>
          <p:cNvPr id="64" name="TextBox 63"/>
          <p:cNvSpPr txBox="1"/>
          <p:nvPr/>
        </p:nvSpPr>
        <p:spPr>
          <a:xfrm>
            <a:off x="30082456" y="20293597"/>
            <a:ext cx="7068050" cy="1292662"/>
          </a:xfrm>
          <a:prstGeom prst="rect">
            <a:avLst/>
          </a:prstGeom>
          <a:noFill/>
        </p:spPr>
        <p:txBody>
          <a:bodyPr wrap="square" rtlCol="0">
            <a:spAutoFit/>
          </a:bodyPr>
          <a:lstStyle/>
          <a:p>
            <a:r>
              <a:rPr lang="en-US" sz="2600" i="1" dirty="0" smtClean="0"/>
              <a:t>Figure 3. This is a figure legend that describes what is in the figure and any important statistical results and annotations. </a:t>
            </a:r>
          </a:p>
        </p:txBody>
      </p:sp>
      <p:sp>
        <p:nvSpPr>
          <p:cNvPr id="65" name="Rectangle 64"/>
          <p:cNvSpPr/>
          <p:nvPr/>
        </p:nvSpPr>
        <p:spPr>
          <a:xfrm>
            <a:off x="30316193" y="14894973"/>
            <a:ext cx="6848475" cy="5256345"/>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i="1" dirty="0" smtClean="0"/>
              <a:t>KEY FIGURE ADDRESSING THE RESEARCH QUESTION </a:t>
            </a:r>
            <a:r>
              <a:rPr lang="en-US" sz="4000" i="1" dirty="0" smtClean="0"/>
              <a:t>used as a supporting line of evidence for the main conclusion. Make sure the text is big enough for the axis labels. </a:t>
            </a:r>
            <a:endParaRPr lang="en-US" sz="4000" i="1" dirty="0"/>
          </a:p>
        </p:txBody>
      </p:sp>
      <p:sp>
        <p:nvSpPr>
          <p:cNvPr id="66" name="TextBox 65"/>
          <p:cNvSpPr txBox="1"/>
          <p:nvPr/>
        </p:nvSpPr>
        <p:spPr>
          <a:xfrm>
            <a:off x="37164668" y="6571587"/>
            <a:ext cx="5613544" cy="5570756"/>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Main take away that directly addresses the research question.</a:t>
            </a:r>
          </a:p>
          <a:p>
            <a:endParaRPr lang="en-US" sz="2000" b="1" dirty="0" smtClean="0"/>
          </a:p>
          <a:p>
            <a:pPr marL="742950" indent="-742950">
              <a:buFont typeface="Arial" panose="020B0604020202020204" pitchFamily="34" charset="0"/>
              <a:buChar char="•"/>
            </a:pPr>
            <a:r>
              <a:rPr lang="en-US" sz="3600" b="1" dirty="0" smtClean="0"/>
              <a:t> </a:t>
            </a:r>
            <a:r>
              <a:rPr lang="en-US" sz="3200" dirty="0" smtClean="0"/>
              <a:t>Other take away points, or interesting patterns related to the research question (only if needed)</a:t>
            </a:r>
            <a:endParaRPr lang="en-US" sz="3200" dirty="0"/>
          </a:p>
          <a:p>
            <a:pPr marL="742950" indent="-742950">
              <a:buFont typeface="Arial" panose="020B0604020202020204" pitchFamily="34" charset="0"/>
              <a:buChar char="•"/>
            </a:pPr>
            <a:r>
              <a:rPr lang="en-US" sz="3200" dirty="0" smtClean="0"/>
              <a:t>Any caveats that the reader needs to know about, or experimental issues</a:t>
            </a:r>
            <a:endParaRPr lang="en-US" sz="3600" dirty="0" smtClean="0"/>
          </a:p>
        </p:txBody>
      </p:sp>
      <p:sp>
        <p:nvSpPr>
          <p:cNvPr id="67" name="TextBox 66"/>
          <p:cNvSpPr txBox="1"/>
          <p:nvPr/>
        </p:nvSpPr>
        <p:spPr>
          <a:xfrm>
            <a:off x="37360306" y="15110725"/>
            <a:ext cx="5613544" cy="5570756"/>
          </a:xfrm>
          <a:prstGeom prst="rect">
            <a:avLst/>
          </a:prstGeom>
          <a:noFill/>
        </p:spPr>
        <p:txBody>
          <a:bodyPr wrap="square" rtlCol="0">
            <a:spAutoFit/>
          </a:bodyPr>
          <a:lstStyle/>
          <a:p>
            <a:pPr marL="742950" indent="-742950">
              <a:buFont typeface="Arial" panose="020B0604020202020204" pitchFamily="34" charset="0"/>
              <a:buChar char="•"/>
            </a:pPr>
            <a:r>
              <a:rPr lang="en-US" sz="3600" b="1" dirty="0" smtClean="0"/>
              <a:t>Main take away that directly addresses the research question.</a:t>
            </a:r>
          </a:p>
          <a:p>
            <a:endParaRPr lang="en-US" sz="2000" b="1" dirty="0" smtClean="0"/>
          </a:p>
          <a:p>
            <a:pPr marL="742950" indent="-742950">
              <a:buFont typeface="Arial" panose="020B0604020202020204" pitchFamily="34" charset="0"/>
              <a:buChar char="•"/>
            </a:pPr>
            <a:r>
              <a:rPr lang="en-US" sz="3600" b="1" dirty="0" smtClean="0"/>
              <a:t> </a:t>
            </a:r>
            <a:r>
              <a:rPr lang="en-US" sz="3200" dirty="0" smtClean="0"/>
              <a:t>Other take away points, or interesting patterns related to the research question (only if needed)</a:t>
            </a:r>
            <a:endParaRPr lang="en-US" sz="3200" dirty="0"/>
          </a:p>
          <a:p>
            <a:pPr marL="742950" indent="-742950">
              <a:buFont typeface="Arial" panose="020B0604020202020204" pitchFamily="34" charset="0"/>
              <a:buChar char="•"/>
            </a:pPr>
            <a:r>
              <a:rPr lang="en-US" sz="3200" dirty="0" smtClean="0"/>
              <a:t>Any caveats that the reader needs to know about, or experimental issues</a:t>
            </a:r>
            <a:endParaRPr lang="en-US" sz="3600" dirty="0" smtClean="0"/>
          </a:p>
        </p:txBody>
      </p:sp>
    </p:spTree>
    <p:extLst>
      <p:ext uri="{BB962C8B-B14F-4D97-AF65-F5344CB8AC3E}">
        <p14:creationId xmlns:p14="http://schemas.microsoft.com/office/powerpoint/2010/main" val="495187359"/>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1442</Words>
  <Application>Microsoft Office PowerPoint</Application>
  <PresentationFormat>Custom</PresentationFormat>
  <Paragraphs>110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Century Gothic</vt:lpstr>
      <vt:lpstr>Office Theme</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Wilkinson, Grace M [EEOB]</dc:creator>
  <cp:lastModifiedBy>Wilkinson, Grace M [EEOB]</cp:lastModifiedBy>
  <cp:revision>22</cp:revision>
  <dcterms:created xsi:type="dcterms:W3CDTF">2019-07-23T13:41:31Z</dcterms:created>
  <dcterms:modified xsi:type="dcterms:W3CDTF">2020-11-13T19:05:01Z</dcterms:modified>
</cp:coreProperties>
</file>