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4"/>
  </p:notesMasterIdLst>
  <p:sldIdLst>
    <p:sldId id="256" r:id="rId2"/>
    <p:sldId id="258" r:id="rId3"/>
    <p:sldId id="257" r:id="rId4"/>
    <p:sldId id="261" r:id="rId5"/>
    <p:sldId id="308" r:id="rId6"/>
    <p:sldId id="306" r:id="rId7"/>
    <p:sldId id="307" r:id="rId8"/>
    <p:sldId id="309" r:id="rId9"/>
    <p:sldId id="316" r:id="rId10"/>
    <p:sldId id="310" r:id="rId11"/>
    <p:sldId id="262" r:id="rId12"/>
    <p:sldId id="311" r:id="rId13"/>
    <p:sldId id="312" r:id="rId14"/>
    <p:sldId id="313" r:id="rId15"/>
    <p:sldId id="314" r:id="rId16"/>
    <p:sldId id="315" r:id="rId17"/>
    <p:sldId id="335" r:id="rId18"/>
    <p:sldId id="336" r:id="rId19"/>
    <p:sldId id="337" r:id="rId20"/>
    <p:sldId id="338" r:id="rId21"/>
    <p:sldId id="339" r:id="rId22"/>
    <p:sldId id="340" r:id="rId23"/>
    <p:sldId id="318" r:id="rId24"/>
    <p:sldId id="330" r:id="rId25"/>
    <p:sldId id="331" r:id="rId26"/>
    <p:sldId id="321" r:id="rId27"/>
    <p:sldId id="332" r:id="rId28"/>
    <p:sldId id="333" r:id="rId29"/>
    <p:sldId id="319" r:id="rId30"/>
    <p:sldId id="341" r:id="rId31"/>
    <p:sldId id="320" r:id="rId32"/>
    <p:sldId id="323" r:id="rId33"/>
    <p:sldId id="324" r:id="rId34"/>
    <p:sldId id="329" r:id="rId35"/>
    <p:sldId id="328" r:id="rId36"/>
    <p:sldId id="326" r:id="rId37"/>
    <p:sldId id="325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27" r:id="rId55"/>
    <p:sldId id="358" r:id="rId56"/>
    <p:sldId id="359" r:id="rId57"/>
    <p:sldId id="360" r:id="rId58"/>
    <p:sldId id="361" r:id="rId59"/>
    <p:sldId id="362" r:id="rId60"/>
    <p:sldId id="363" r:id="rId61"/>
    <p:sldId id="300" r:id="rId62"/>
    <p:sldId id="334" r:id="rId63"/>
  </p:sldIdLst>
  <p:sldSz cx="9144000" cy="5143500" type="screen16x9"/>
  <p:notesSz cx="6858000" cy="9144000"/>
  <p:embeddedFontLst>
    <p:embeddedFont>
      <p:font typeface="배달의민족 주아" panose="02020603020101020101" pitchFamily="18" charset="-127"/>
      <p:regular r:id="rId65"/>
    </p:embeddedFont>
    <p:embeddedFont>
      <p:font typeface="Cambria Math" panose="02040503050406030204" pitchFamily="18" charset="0"/>
      <p:regular r:id="rId66"/>
    </p:embeddedFont>
    <p:embeddedFont>
      <p:font typeface="Raleway" panose="020B0600000101010101" charset="0"/>
      <p:regular r:id="rId67"/>
      <p:bold r:id="rId68"/>
      <p:italic r:id="rId69"/>
      <p:boldItalic r:id="rId70"/>
    </p:embeddedFont>
    <p:embeddedFont>
      <p:font typeface="Raleway ExtraBold" panose="020B0600000101010101" charset="0"/>
      <p:bold r:id="rId71"/>
      <p:boldItalic r:id="rId72"/>
    </p:embeddedFont>
    <p:embeddedFont>
      <p:font typeface="Raleway Light" panose="020B0600000101010101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8" autoAdjust="0"/>
  </p:normalViewPr>
  <p:slideViewPr>
    <p:cSldViewPr snapToGrid="0">
      <p:cViewPr varScale="1">
        <p:scale>
          <a:sx n="79" d="100"/>
          <a:sy n="79" d="100"/>
        </p:scale>
        <p:origin x="5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배달의민족 주아" panose="02020603020101020101" pitchFamily="18" charset="-127"/>
        <a:ea typeface="배달의민족 주아" panose="0202060302010102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34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8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30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53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45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55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상단의 경우 </a:t>
            </a:r>
            <a:r>
              <a:rPr lang="en-US" altLang="ko-KR" dirty="0"/>
              <a:t>10</a:t>
            </a:r>
            <a:r>
              <a:rPr lang="ko-KR" altLang="en-US" dirty="0"/>
              <a:t>년 전 대비 위험의 변화정도</a:t>
            </a:r>
            <a:r>
              <a:rPr lang="en-US" altLang="ko-KR" dirty="0"/>
              <a:t>, </a:t>
            </a:r>
            <a:r>
              <a:rPr lang="ko-KR" altLang="en-US" dirty="0"/>
              <a:t>하단의 경우 </a:t>
            </a:r>
            <a:r>
              <a:rPr lang="en-US" altLang="ko-KR" dirty="0"/>
              <a:t>10</a:t>
            </a:r>
            <a:r>
              <a:rPr lang="ko-KR" altLang="en-US" dirty="0"/>
              <a:t>년 후 위험의 변화정도가 </a:t>
            </a:r>
            <a:r>
              <a:rPr lang="ko-KR" altLang="en-US" dirty="0" err="1"/>
              <a:t>어떤지에</a:t>
            </a:r>
            <a:r>
              <a:rPr lang="ko-KR" altLang="en-US" dirty="0"/>
              <a:t> </a:t>
            </a:r>
            <a:r>
              <a:rPr lang="ko-KR" altLang="en-US" dirty="0" err="1"/>
              <a:t>관해서입니다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로 갈수록 위험도가 많이 커졌다 혹은 </a:t>
            </a:r>
            <a:r>
              <a:rPr lang="ko-KR" altLang="en-US" dirty="0" err="1"/>
              <a:t>커질것이라</a:t>
            </a:r>
            <a:r>
              <a:rPr lang="ko-KR" altLang="en-US" dirty="0"/>
              <a:t> 응답한 경우입니다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항목별 행복도의 평균 그래프</a:t>
            </a:r>
            <a:r>
              <a:rPr lang="en-US" altLang="ko-KR" dirty="0"/>
              <a:t>, boxplot, </a:t>
            </a:r>
            <a:r>
              <a:rPr lang="ko-KR" altLang="en-US" dirty="0" err="1"/>
              <a:t>산점도를</a:t>
            </a:r>
            <a:r>
              <a:rPr lang="ko-KR" altLang="en-US" dirty="0"/>
              <a:t> 그려보니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단변량적으로</a:t>
            </a:r>
            <a:r>
              <a:rPr lang="ko-KR" altLang="en-US" dirty="0"/>
              <a:t> 봤을 때에는 </a:t>
            </a:r>
            <a:r>
              <a:rPr lang="ko-KR" altLang="en-US" dirty="0" err="1"/>
              <a:t>위험해졌거나</a:t>
            </a:r>
            <a:r>
              <a:rPr lang="ko-KR" altLang="en-US" dirty="0"/>
              <a:t> </a:t>
            </a:r>
            <a:r>
              <a:rPr lang="ko-KR" altLang="en-US" dirty="0" err="1"/>
              <a:t>위험해질수록</a:t>
            </a:r>
            <a:r>
              <a:rPr lang="ko-KR" altLang="en-US" dirty="0"/>
              <a:t> 오히려 행복도가 증가하는 관계를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50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대체로 스트레스를 덜 받을 수록</a:t>
            </a:r>
            <a:r>
              <a:rPr lang="en-US" altLang="ko-KR" dirty="0"/>
              <a:t>, </a:t>
            </a:r>
            <a:r>
              <a:rPr lang="ko-KR" altLang="en-US" dirty="0"/>
              <a:t>그리고 녹지만족도가 높을수록 행복도는 높다고 </a:t>
            </a:r>
            <a:r>
              <a:rPr lang="ko-KR" altLang="en-US" dirty="0" err="1"/>
              <a:t>기록되어있는</a:t>
            </a:r>
            <a:r>
              <a:rPr lang="ko-KR" altLang="en-US" dirty="0"/>
              <a:t> 점을 볼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329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문화 경험횟수가 높은 사람일 수록 행복도가 높다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16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주변 문화 환경에 대한 만족도가 클 수록 행복도가 대체로 크다는 점을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0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ko-KR" altLang="en-US" dirty="0" err="1"/>
              <a:t>취미별</a:t>
            </a:r>
            <a:r>
              <a:rPr lang="ko-KR" altLang="en-US" dirty="0"/>
              <a:t> 행복도의 평균을 그린 그래프입니다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문화활동을 주로 취미로 삼는 그룹인 </a:t>
            </a:r>
            <a:r>
              <a:rPr lang="en-US" altLang="ko-KR" dirty="0"/>
              <a:t>2</a:t>
            </a:r>
            <a:r>
              <a:rPr lang="ko-KR" altLang="en-US" dirty="0"/>
              <a:t>번이 평균 행복도가 가장 높은 것으로 보이며</a:t>
            </a:r>
            <a:r>
              <a:rPr lang="en-US" altLang="ko-KR" dirty="0"/>
              <a:t>, TV</a:t>
            </a:r>
            <a:r>
              <a:rPr lang="ko-KR" altLang="en-US" dirty="0"/>
              <a:t>나 컴퓨터 등 집에서 주로 취미생활을 하는 사람들의 행복도가 낮아 보입니다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5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왼쪽취미활동을</a:t>
            </a:r>
            <a:r>
              <a:rPr lang="ko-KR" altLang="en-US" dirty="0"/>
              <a:t> 혼자 하는지 같이 하는지에 대해서 평균 행복도를 조사한 그래프입니다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혼자 취미 활동을 할 수록 평균 행복도가 낮은 편임을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오른쪽 그래프는 </a:t>
            </a:r>
            <a:r>
              <a:rPr lang="en-US" altLang="ko-KR" dirty="0"/>
              <a:t>1~4</a:t>
            </a:r>
            <a:r>
              <a:rPr lang="ko-KR" altLang="en-US" dirty="0"/>
              <a:t>로 갈수록 운동량이 적다고 항목이며</a:t>
            </a:r>
            <a:r>
              <a:rPr lang="en-US" altLang="ko-KR" dirty="0"/>
              <a:t>, </a:t>
            </a:r>
            <a:r>
              <a:rPr lang="ko-KR" altLang="en-US" dirty="0"/>
              <a:t>각 항목별 행복도의 평균을 내봤을 </a:t>
            </a:r>
            <a:r>
              <a:rPr lang="ko-KR" altLang="en-US" dirty="0" err="1"/>
              <a:t>떄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운동을 적게 하는 사람일수록 평균 행복도가 낮다고 생각해볼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8128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 시민으로서의 자부심이 개인의 행복도에 어떤 영향을 주는지에 관한 설문입니다</a:t>
            </a:r>
            <a:r>
              <a:rPr lang="en-US" altLang="ko-KR" dirty="0"/>
              <a:t>. </a:t>
            </a:r>
            <a:r>
              <a:rPr lang="ko-KR" altLang="en-US" dirty="0"/>
              <a:t>개인적으로 별 관계가 없을 것 같았는데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의외로 매우 높은 선형 관계를 보여서 신기했습니다</a:t>
            </a:r>
            <a:r>
              <a:rPr lang="en-US" altLang="ko-KR" dirty="0"/>
              <a:t>. </a:t>
            </a:r>
            <a:r>
              <a:rPr lang="ko-KR" altLang="en-US" dirty="0"/>
              <a:t>회귀선 자체가 상당히 가파른 편인데</a:t>
            </a:r>
            <a:r>
              <a:rPr lang="en-US" altLang="ko-KR" dirty="0"/>
              <a:t>, </a:t>
            </a:r>
            <a:r>
              <a:rPr lang="ko-KR" altLang="en-US" dirty="0"/>
              <a:t>데이터가 밀집되있는 부분</a:t>
            </a:r>
            <a:r>
              <a:rPr lang="en-US" altLang="ko-KR" dirty="0"/>
              <a:t>(</a:t>
            </a:r>
            <a:r>
              <a:rPr lang="ko-KR" altLang="en-US" dirty="0"/>
              <a:t>빨간 부분</a:t>
            </a:r>
            <a:r>
              <a:rPr lang="en-US" altLang="ko-KR" dirty="0"/>
              <a:t>)</a:t>
            </a:r>
            <a:r>
              <a:rPr lang="ko-KR" altLang="en-US" dirty="0"/>
              <a:t>을 보면 이보다도 더 가팔라 보여서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유의미한 변수가 될 것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926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0</a:t>
            </a:r>
            <a:r>
              <a:rPr lang="ko-KR" altLang="en-US" dirty="0"/>
              <a:t>이 매우 진보</a:t>
            </a:r>
            <a:r>
              <a:rPr lang="en-US" altLang="ko-KR" dirty="0"/>
              <a:t>, 5</a:t>
            </a:r>
            <a:r>
              <a:rPr lang="ko-KR" altLang="en-US" dirty="0"/>
              <a:t>가 중도</a:t>
            </a:r>
            <a:r>
              <a:rPr lang="en-US" altLang="ko-KR" dirty="0"/>
              <a:t>, 10</a:t>
            </a:r>
            <a:r>
              <a:rPr lang="ko-KR" altLang="en-US" dirty="0"/>
              <a:t>이 매우 보수로 되는 데이터입니다</a:t>
            </a:r>
            <a:r>
              <a:rPr lang="en-US" altLang="ko-KR" dirty="0"/>
              <a:t>. </a:t>
            </a:r>
            <a:r>
              <a:rPr lang="ko-KR" altLang="en-US" dirty="0"/>
              <a:t>본인이 진보라고 생각한 사람들 사이에서는 행복도의 큰 차이가 나지 않지만</a:t>
            </a:r>
            <a:r>
              <a:rPr lang="en-US" altLang="ko-KR" dirty="0"/>
              <a:t>, </a:t>
            </a:r>
            <a:r>
              <a:rPr lang="ko-KR" altLang="en-US" dirty="0"/>
              <a:t>보수인 사람일수롣 행복도가 대체로 낮아지는 경향을 보였습니다</a:t>
            </a:r>
            <a:r>
              <a:rPr lang="en-US" altLang="ko-KR" dirty="0"/>
              <a:t>. </a:t>
            </a:r>
            <a:r>
              <a:rPr lang="ko-KR" altLang="en-US" dirty="0"/>
              <a:t>그렇지만</a:t>
            </a:r>
            <a:r>
              <a:rPr lang="en-US" altLang="ko-KR" dirty="0"/>
              <a:t>, </a:t>
            </a:r>
            <a:r>
              <a:rPr lang="ko-KR" altLang="en-US" dirty="0"/>
              <a:t>보수인 사람의 데이터 수 자체가 적어서 살짝 신빙성이 떨어지긴 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960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본래 통근 안함</a:t>
            </a:r>
            <a:r>
              <a:rPr lang="en-US" altLang="ko-KR" dirty="0"/>
              <a:t>, </a:t>
            </a:r>
            <a:r>
              <a:rPr lang="ko-KR" altLang="en-US" dirty="0"/>
              <a:t>도보</a:t>
            </a:r>
            <a:r>
              <a:rPr lang="en-US" altLang="ko-KR" dirty="0"/>
              <a:t>, </a:t>
            </a:r>
            <a:r>
              <a:rPr lang="ko-KR" altLang="en-US" dirty="0"/>
              <a:t>자전거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자가용</a:t>
            </a:r>
            <a:r>
              <a:rPr lang="en-US" altLang="ko-KR" dirty="0"/>
              <a:t>, </a:t>
            </a:r>
            <a:r>
              <a:rPr lang="ko-KR" altLang="en-US" dirty="0"/>
              <a:t>오토바이</a:t>
            </a:r>
            <a:r>
              <a:rPr lang="en-US" altLang="ko-KR" dirty="0"/>
              <a:t>, </a:t>
            </a:r>
            <a:r>
              <a:rPr lang="ko-KR" altLang="en-US" dirty="0"/>
              <a:t>기타 로 이루어진 데이터를 </a:t>
            </a:r>
            <a:r>
              <a:rPr lang="en-US" altLang="ko-KR" dirty="0"/>
              <a:t>4</a:t>
            </a:r>
            <a:r>
              <a:rPr lang="ko-KR" altLang="en-US" dirty="0"/>
              <a:t>개의 카테고리로 합쳤습니다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차를 타고 다니는 사람들의 행복도가 대체로 높게 나타난다는 점이 살짝이지만 드러나서 의미있는 데이터라고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일을 안하는 사람들은 불행합니다</a:t>
            </a:r>
            <a:r>
              <a:rPr lang="en-US" altLang="ko-KR" dirty="0"/>
              <a:t>. </a:t>
            </a:r>
            <a:r>
              <a:rPr lang="ko-KR" altLang="en-US" dirty="0"/>
              <a:t>저 통근 안함이 재택 근무일 수도 있지만 실업자일 확률이 꽤 되겠죠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836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고용주</a:t>
            </a:r>
            <a:r>
              <a:rPr lang="en-US" altLang="ko-KR" dirty="0"/>
              <a:t>, </a:t>
            </a:r>
            <a:r>
              <a:rPr lang="ko-KR" altLang="en-US" dirty="0"/>
              <a:t>자영업자</a:t>
            </a:r>
            <a:r>
              <a:rPr lang="en-US" altLang="ko-KR" dirty="0"/>
              <a:t>, </a:t>
            </a:r>
            <a:r>
              <a:rPr lang="ko-KR" altLang="en-US" dirty="0"/>
              <a:t>상용근로자 </a:t>
            </a:r>
            <a:r>
              <a:rPr lang="en-US" altLang="ko-KR" dirty="0"/>
              <a:t>,</a:t>
            </a:r>
            <a:r>
              <a:rPr lang="ko-KR" altLang="en-US" dirty="0"/>
              <a:t>일용직</a:t>
            </a:r>
            <a:r>
              <a:rPr lang="en-US" altLang="ko-KR" dirty="0"/>
              <a:t>, </a:t>
            </a:r>
            <a:r>
              <a:rPr lang="ko-KR" altLang="en-US" dirty="0"/>
              <a:t>무급가족종사자</a:t>
            </a:r>
            <a:r>
              <a:rPr lang="en-US" altLang="ko-KR" dirty="0"/>
              <a:t>, </a:t>
            </a:r>
            <a:r>
              <a:rPr lang="ko-KR" altLang="en-US" dirty="0"/>
              <a:t>기타를 합쳐서 다음과 같이 데이터를 만들었습니다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아무래도 비정규직의 행복도가 낮은 모습이 보이는게 의미있게 느껴졌습니다</a:t>
            </a:r>
            <a:r>
              <a:rPr lang="en-US" altLang="ko-KR" dirty="0"/>
              <a:t>.  </a:t>
            </a:r>
            <a:r>
              <a:rPr lang="ko-KR" altLang="en-US" dirty="0"/>
              <a:t>하지만 카테고리 분류가 약간 작위적인 부분이 있긴 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578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아주 간단하고 직관적이고 의미있는 데이터입니다</a:t>
            </a:r>
            <a:r>
              <a:rPr lang="en-US" altLang="ko-KR" dirty="0"/>
              <a:t>. </a:t>
            </a:r>
            <a:r>
              <a:rPr lang="ko-KR" altLang="en-US" dirty="0"/>
              <a:t>고학력수록 행복도가 대체로 높게 나타납니다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18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좌상에 있는 문항들을 어떻게 합쳐볼까 하다가 그 아래에 있는 카테고리로 섞었습니다</a:t>
            </a:r>
            <a:r>
              <a:rPr lang="en-US" altLang="ko-KR" dirty="0"/>
              <a:t>. </a:t>
            </a:r>
            <a:r>
              <a:rPr lang="ko-KR" altLang="en-US" dirty="0"/>
              <a:t>아무래도 자전거로 운동하는 사람들은 행복도가 높고</a:t>
            </a:r>
            <a:r>
              <a:rPr lang="en-US" altLang="ko-KR" dirty="0"/>
              <a:t>, </a:t>
            </a:r>
            <a:r>
              <a:rPr lang="ko-KR" altLang="en-US" dirty="0"/>
              <a:t>자전거로 통근하는 사람들은 행복도가 낮은 경향을 보입니다</a:t>
            </a:r>
            <a:r>
              <a:rPr lang="en-US" altLang="ko-KR" dirty="0"/>
              <a:t>. </a:t>
            </a:r>
            <a:r>
              <a:rPr lang="ko-KR" altLang="en-US" dirty="0"/>
              <a:t>자전거 없는사람보다도 자전거로 통근하는 사람의 행복도가 더 낮구요 </a:t>
            </a:r>
            <a:r>
              <a:rPr lang="en-US" altLang="ko-KR" dirty="0"/>
              <a:t>.</a:t>
            </a:r>
            <a:r>
              <a:rPr lang="ko-KR" altLang="en-US" dirty="0"/>
              <a:t>아무래도 자전거 끌고 다니기가 힘든가 봅니다</a:t>
            </a:r>
            <a:r>
              <a:rPr lang="en-US" altLang="ko-KR" dirty="0"/>
              <a:t>. </a:t>
            </a:r>
            <a:r>
              <a:rPr lang="ko-KR" altLang="en-US" dirty="0"/>
              <a:t>환경은 약간이나마 안좋은 영향을 주는것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572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공교육 이외</a:t>
            </a:r>
            <a:r>
              <a:rPr lang="ko-KR" altLang="en-US" baseline="0" dirty="0"/>
              <a:t> 교육들의 수령에 대해서는 행복도가 별로 유의미하지 않았으나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9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3672f30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3672f30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앞으로 그러한 교육들을 받을 의향이 있는 사람들의 </a:t>
            </a:r>
            <a:r>
              <a:rPr lang="ko-KR" altLang="en-US" dirty="0" err="1"/>
              <a:t>행복도는</a:t>
            </a:r>
            <a:r>
              <a:rPr lang="ko-KR" altLang="en-US" dirty="0"/>
              <a:t> 상대적으로 더 높다고 분석할 수 있었습니다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690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자원봉사활동</a:t>
            </a:r>
            <a:r>
              <a:rPr lang="ko-KR" altLang="en-US" baseline="0" dirty="0"/>
              <a:t> 부문에 대해서는 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현재의 상태를 가장 잘 반영할 수 있는 봉사활동 참여 여부 및 </a:t>
            </a:r>
            <a:r>
              <a:rPr lang="ko-KR" altLang="en-US" baseline="0" dirty="0" err="1"/>
              <a:t>정도과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행복도의</a:t>
            </a:r>
            <a:r>
              <a:rPr lang="ko-KR" altLang="en-US" baseline="0" dirty="0"/>
              <a:t> 관계를 살펴봤습니다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확연하</a:t>
            </a:r>
            <a:r>
              <a:rPr lang="ko-KR" altLang="en-US" baseline="0" dirty="0"/>
              <a:t>게 봉사활동을 많이 한 사람의 행복도가 월등히 높다는 점을 파악할 수 있었습니다</a:t>
            </a:r>
            <a:r>
              <a:rPr lang="en-US" altLang="ko-KR" baseline="0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762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사회적 약자에 대한 주관적 태도는 </a:t>
            </a:r>
            <a:r>
              <a:rPr lang="ko-KR" altLang="en-US" dirty="0" err="1"/>
              <a:t>행복도에</a:t>
            </a:r>
            <a:r>
              <a:rPr lang="ko-KR" altLang="en-US" dirty="0"/>
              <a:t> 별 다른 영향을 끼치지 않는다는 분석</a:t>
            </a:r>
            <a:r>
              <a:rPr lang="ko-KR" altLang="en-US" baseline="0" dirty="0"/>
              <a:t> 결과가 나왔습니다</a:t>
            </a:r>
            <a:r>
              <a:rPr lang="en-US" altLang="ko-KR" baseline="0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664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본인의 계층 인식과 계층 이동 가능성에 대한 인식은 </a:t>
            </a:r>
            <a:r>
              <a:rPr lang="ko-KR" altLang="en-US" dirty="0" err="1"/>
              <a:t>행복도와</a:t>
            </a:r>
            <a:r>
              <a:rPr lang="ko-KR" altLang="en-US" dirty="0"/>
              <a:t> 비례하는 양상을 보였습니다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계층 인식의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본인을 상위 계층으로 여기는 사람일수록 행복도가 높았고 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계층 이동 가능성 측면에서는</a:t>
            </a:r>
            <a:r>
              <a:rPr lang="en-US" altLang="ko-KR" baseline="0" dirty="0"/>
              <a:t>,</a:t>
            </a:r>
            <a:r>
              <a:rPr lang="ko-KR" altLang="en-US" baseline="0" dirty="0"/>
              <a:t> 노력에 의한 계층 이동이 자유롭다고 여기는 사람일수록 행복도가 높았습니다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92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사회적 신뢰</a:t>
            </a:r>
            <a:r>
              <a:rPr lang="ko-KR" altLang="en-US" baseline="0" dirty="0"/>
              <a:t> 측면에서 평균적으로 가장 높은 신뢰도를 가지는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가족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에 대한 신뢰는 </a:t>
            </a:r>
            <a:r>
              <a:rPr lang="ko-KR" altLang="en-US" baseline="0" dirty="0" err="1"/>
              <a:t>행복도에</a:t>
            </a:r>
            <a:r>
              <a:rPr lang="ko-KR" altLang="en-US" baseline="0" dirty="0"/>
              <a:t> 별 다른 영향을 끼치지 않았으나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평균적으로 신뢰도가 가장 낮은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외부 사람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에 대해서 신뢰하는 사람일수록 행복도가 높다는 결과가 나왔습니다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i="1" baseline="0" dirty="0"/>
              <a:t>(</a:t>
            </a:r>
            <a:r>
              <a:rPr lang="ko-KR" altLang="en-US" i="1" baseline="0" dirty="0"/>
              <a:t>이 때</a:t>
            </a:r>
            <a:r>
              <a:rPr lang="en-US" altLang="ko-KR" i="1" baseline="0" dirty="0"/>
              <a:t>, </a:t>
            </a:r>
            <a:r>
              <a:rPr lang="ko-KR" altLang="en-US" i="1" baseline="0" dirty="0"/>
              <a:t>외부 사람은 처음 만난 사람과 다른 나라 사람을 묶어서 평균 낸 값</a:t>
            </a:r>
            <a:r>
              <a:rPr lang="en-US" altLang="ko-KR" i="1" baseline="0" dirty="0"/>
              <a:t>) </a:t>
            </a:r>
            <a:r>
              <a:rPr lang="ko-KR" altLang="en-US" i="1" dirty="0"/>
              <a:t>가족 평균 </a:t>
            </a:r>
            <a:r>
              <a:rPr lang="en-US" altLang="ko-KR" i="1" dirty="0"/>
              <a:t>1</a:t>
            </a:r>
            <a:r>
              <a:rPr lang="ko-KR" altLang="en-US" i="1" dirty="0"/>
              <a:t>등</a:t>
            </a:r>
            <a:r>
              <a:rPr lang="en-US" altLang="ko-KR" i="1" baseline="0" dirty="0"/>
              <a:t>  &amp; </a:t>
            </a:r>
            <a:r>
              <a:rPr lang="ko-KR" altLang="en-US" i="1" dirty="0" err="1"/>
              <a:t>외부사람</a:t>
            </a:r>
            <a:r>
              <a:rPr lang="ko-KR" altLang="en-US" i="1" dirty="0"/>
              <a:t> 평균 </a:t>
            </a:r>
            <a:r>
              <a:rPr lang="en-US" altLang="ko-KR" i="1" dirty="0"/>
              <a:t>4,5</a:t>
            </a:r>
            <a:r>
              <a:rPr lang="ko-KR" altLang="en-US" i="1" dirty="0"/>
              <a:t>등</a:t>
            </a:r>
            <a:endParaRPr lang="en-US" altLang="ko-KR" i="1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i="1" baseline="0" dirty="0"/>
              <a:t>(</a:t>
            </a:r>
            <a:r>
              <a:rPr lang="ko-KR" altLang="en-US" i="1" baseline="0" dirty="0"/>
              <a:t>사람을 더 잘 믿는 사람이 행복하다</a:t>
            </a:r>
            <a:r>
              <a:rPr lang="en-US" altLang="ko-KR" i="1" baseline="0" dirty="0"/>
              <a:t>???)</a:t>
            </a:r>
            <a:r>
              <a:rPr lang="ko-KR" altLang="en-US" i="1" baseline="0" dirty="0"/>
              <a:t>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79171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사회적 차별 부문에서는 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출신지역라는 요소들이 상대적으로 </a:t>
            </a:r>
            <a:r>
              <a:rPr lang="ko-KR" altLang="en-US" baseline="0" dirty="0" err="1"/>
              <a:t>행복도에</a:t>
            </a:r>
            <a:r>
              <a:rPr lang="ko-KR" altLang="en-US" baseline="0" dirty="0"/>
              <a:t> 더 영향을 끼치는 것으로 보였습니다</a:t>
            </a:r>
            <a:r>
              <a:rPr lang="en-US" altLang="ko-KR" baseline="0" dirty="0"/>
              <a:t>.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(1</a:t>
            </a:r>
            <a:r>
              <a:rPr lang="ko-KR" altLang="en-US" i="1" dirty="0"/>
              <a:t>순위만 남기</a:t>
            </a:r>
            <a:r>
              <a:rPr lang="ko-KR" altLang="en-US" i="1" baseline="0" dirty="0"/>
              <a:t>고 </a:t>
            </a:r>
            <a:r>
              <a:rPr lang="en-US" altLang="ko-KR" i="1" baseline="0" dirty="0"/>
              <a:t>2</a:t>
            </a:r>
            <a:r>
              <a:rPr lang="ko-KR" altLang="en-US" i="1" baseline="0" dirty="0"/>
              <a:t>순위는 지운 부분임</a:t>
            </a:r>
            <a:r>
              <a:rPr lang="en-US" i="1" dirty="0"/>
              <a:t>)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665825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</a:t>
            </a:r>
            <a:r>
              <a:rPr lang="ko-KR" altLang="en-US" baseline="0" dirty="0"/>
              <a:t>쪽의 표와 같이 저희는 </a:t>
            </a:r>
            <a:r>
              <a:rPr lang="en-US" altLang="ko-KR" baseline="0" dirty="0"/>
              <a:t>correlation</a:t>
            </a:r>
            <a:r>
              <a:rPr lang="ko-KR" altLang="en-US" baseline="0" dirty="0"/>
              <a:t>이 상대적으로 높은 </a:t>
            </a:r>
            <a:r>
              <a:rPr lang="en-US" altLang="ko-KR" baseline="0" dirty="0"/>
              <a:t>1)</a:t>
            </a:r>
            <a:r>
              <a:rPr lang="ko-KR" altLang="en-US" baseline="0" dirty="0"/>
              <a:t>이혼과 </a:t>
            </a:r>
            <a:r>
              <a:rPr lang="en-US" altLang="ko-KR" baseline="0" dirty="0"/>
              <a:t>2) </a:t>
            </a:r>
            <a:r>
              <a:rPr lang="ko-KR" altLang="en-US" baseline="0" dirty="0"/>
              <a:t>무자녀 또는 </a:t>
            </a:r>
            <a:r>
              <a:rPr lang="ko-KR" altLang="en-US" baseline="0" dirty="0" err="1"/>
              <a:t>저출산은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가족 형태 관련 위험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으로 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6)</a:t>
            </a:r>
            <a:r>
              <a:rPr lang="ko-KR" altLang="en-US" baseline="0" dirty="0"/>
              <a:t>가족의 상부상조에 기능 감소와 </a:t>
            </a:r>
            <a:r>
              <a:rPr lang="en-US" altLang="ko-KR" baseline="0" dirty="0"/>
              <a:t>7) </a:t>
            </a:r>
            <a:r>
              <a:rPr lang="ko-KR" altLang="en-US" baseline="0" dirty="0"/>
              <a:t>재산 분배에 대한 갈등은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가족 기능 관련 위험</a:t>
            </a:r>
            <a:r>
              <a:rPr lang="en-US" altLang="ko-KR" baseline="0" dirty="0"/>
              <a:t>＇</a:t>
            </a:r>
            <a:r>
              <a:rPr lang="ko-KR" altLang="en-US" baseline="0" dirty="0"/>
              <a:t>으로 묶어서 </a:t>
            </a:r>
            <a:r>
              <a:rPr lang="ko-KR" altLang="en-US" baseline="0" dirty="0" err="1"/>
              <a:t>행복도와의</a:t>
            </a:r>
            <a:r>
              <a:rPr lang="ko-KR" altLang="en-US" baseline="0" dirty="0"/>
              <a:t> 상관관계를 살펴봤습니다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부모의 가정교육 역할 감소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가족 기능 관련 위험에 대해서 무감각한 사람일 수록 행복도가 높다는 결과를 보였습니다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가족의 기능이 충실히 이행되고 있다고 여기는 사람의 행복도가 높다고 파악할 수 있었습니다</a:t>
            </a:r>
            <a:r>
              <a:rPr lang="en-US" altLang="ko-KR" baseline="0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850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이전에 본 가족 관련 위험과 같이 사회정의 부문 역시 왼쪽 표와 같이 </a:t>
            </a:r>
            <a:r>
              <a:rPr lang="en-US" altLang="ko-KR" dirty="0"/>
              <a:t>correlation</a:t>
            </a:r>
            <a:r>
              <a:rPr lang="ko-KR" altLang="en-US" dirty="0"/>
              <a:t>에 따라 변수들을 변환시켰습니다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각 부문에 대해서 공평하지 않다고 여기는 그룹의 행복도 변동성이 상대적으로 높았으며</a:t>
            </a:r>
            <a:r>
              <a:rPr lang="en-US" altLang="ko-KR" baseline="0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사회가 소득과 관련해서 공평하다고 여기는 사람들이 행복도가 높은 경향이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652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숫자형도 있지만</a:t>
            </a:r>
            <a:r>
              <a:rPr lang="en-US" altLang="ko-KR" dirty="0"/>
              <a:t>, </a:t>
            </a:r>
            <a:r>
              <a:rPr lang="ko-KR" altLang="en-US" dirty="0"/>
              <a:t>어차피 불연속적으로</a:t>
            </a:r>
            <a:r>
              <a:rPr lang="en-US" altLang="ko-KR" dirty="0"/>
              <a:t>(</a:t>
            </a:r>
            <a:r>
              <a:rPr lang="ko-KR" altLang="en-US" dirty="0"/>
              <a:t>정수로</a:t>
            </a:r>
            <a:r>
              <a:rPr lang="en-US" altLang="ko-KR" dirty="0"/>
              <a:t>) </a:t>
            </a:r>
            <a:r>
              <a:rPr lang="ko-KR" altLang="en-US" dirty="0"/>
              <a:t>측정되었기 때문에 순서형과 함께 계산하였습니다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329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10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263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316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391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154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draw_cramerv_corr</a:t>
            </a:r>
            <a:r>
              <a:rPr lang="en-US" dirty="0"/>
              <a:t>(category1)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0909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draw_cramerv_corr</a:t>
            </a:r>
            <a:r>
              <a:rPr lang="en-US" dirty="0"/>
              <a:t>(category2)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926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draw_cramerv_corr</a:t>
            </a:r>
            <a:r>
              <a:rPr lang="en-US" dirty="0"/>
              <a:t>(category3)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344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draw_cramerv_corr</a:t>
            </a:r>
            <a:r>
              <a:rPr lang="en-US" dirty="0"/>
              <a:t>(category4)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021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267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38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4512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5221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413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4359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# order 3 new</a:t>
            </a:r>
            <a:r>
              <a:rPr lang="ko-KR" altLang="en-US" dirty="0"/>
              <a:t> 넣기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256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056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54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8899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081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8321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03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6249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draw_spearmanr_corr</a:t>
            </a:r>
            <a:r>
              <a:rPr lang="en-US" dirty="0"/>
              <a:t>(order4)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26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65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9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672f3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672f3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5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231295" y="1480744"/>
            <a:ext cx="6761747" cy="852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ESC 20-1 Final Project</a:t>
            </a:r>
            <a:endParaRPr sz="4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3CD8F4FB-A5B8-4948-BAC9-23D4648F9D9A}"/>
              </a:ext>
            </a:extLst>
          </p:cNvPr>
          <p:cNvSpPr txBox="1">
            <a:spLocks/>
          </p:cNvSpPr>
          <p:nvPr/>
        </p:nvSpPr>
        <p:spPr>
          <a:xfrm>
            <a:off x="3324496" y="291874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2</a:t>
            </a:r>
          </a:p>
        </p:txBody>
      </p:sp>
      <p:sp>
        <p:nvSpPr>
          <p:cNvPr id="12" name="Google Shape;57;p12">
            <a:extLst>
              <a:ext uri="{FF2B5EF4-FFF2-40B4-BE49-F238E27FC236}">
                <a16:creationId xmlns:a16="http://schemas.microsoft.com/office/drawing/2014/main" id="{8793F84B-9EEB-4ED4-A1D0-1329CBE8EF40}"/>
              </a:ext>
            </a:extLst>
          </p:cNvPr>
          <p:cNvSpPr txBox="1">
            <a:spLocks/>
          </p:cNvSpPr>
          <p:nvPr/>
        </p:nvSpPr>
        <p:spPr>
          <a:xfrm>
            <a:off x="3324496" y="206378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Week1</a:t>
            </a:r>
          </a:p>
        </p:txBody>
      </p:sp>
      <p:sp>
        <p:nvSpPr>
          <p:cNvPr id="11" name="Google Shape;57;p12">
            <a:extLst>
              <a:ext uri="{FF2B5EF4-FFF2-40B4-BE49-F238E27FC236}">
                <a16:creationId xmlns:a16="http://schemas.microsoft.com/office/drawing/2014/main" id="{4FDC030C-B481-4220-BEAA-BD39CC61F77E}"/>
              </a:ext>
            </a:extLst>
          </p:cNvPr>
          <p:cNvSpPr txBox="1">
            <a:spLocks/>
          </p:cNvSpPr>
          <p:nvPr/>
        </p:nvSpPr>
        <p:spPr>
          <a:xfrm>
            <a:off x="1371600" y="361252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김윤환 조인식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신혜연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백채빈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이상완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손지우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변수변환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9" name="Google Shape;117;p17">
            <a:extLst>
              <a:ext uri="{FF2B5EF4-FFF2-40B4-BE49-F238E27FC236}">
                <a16:creationId xmlns:a16="http://schemas.microsoft.com/office/drawing/2014/main" id="{EE197CCD-C7D7-4784-8F8D-00507C66B76F}"/>
              </a:ext>
            </a:extLst>
          </p:cNvPr>
          <p:cNvSpPr txBox="1">
            <a:spLocks/>
          </p:cNvSpPr>
          <p:nvPr/>
        </p:nvSpPr>
        <p:spPr>
          <a:xfrm>
            <a:off x="607717" y="96180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카테고리가 너무 많다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반전세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단체활동경험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단체활동 개수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박물관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전시회 방문횟수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문화체험 연간 방문횟수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순위만 선택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응답내 의미가 겹친다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묶자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이어지는 문항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축제경험있다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번문항으로 가시오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관련변수 합쳐서 카테고리화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44" name="Google Shape;144;p1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298968-B712-422B-B691-8C63E1845AE0}"/>
              </a:ext>
            </a:extLst>
          </p:cNvPr>
          <p:cNvGrpSpPr/>
          <p:nvPr/>
        </p:nvGrpSpPr>
        <p:grpSpPr>
          <a:xfrm>
            <a:off x="2558069" y="392930"/>
            <a:ext cx="4828991" cy="4197370"/>
            <a:chOff x="1983564" y="625680"/>
            <a:chExt cx="4828991" cy="41973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D1CACED-61D5-4852-BC33-CAD0C6D53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564" y="2040546"/>
              <a:ext cx="4828991" cy="278250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50CBD16-59EE-4B65-80D4-51DE694C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2160" y="625680"/>
              <a:ext cx="4770395" cy="1414866"/>
            </a:xfrm>
            <a:prstGeom prst="rect">
              <a:avLst/>
            </a:prstGeom>
          </p:spPr>
        </p:pic>
      </p:grpSp>
      <p:sp>
        <p:nvSpPr>
          <p:cNvPr id="16" name="Google Shape;117;p17">
            <a:extLst>
              <a:ext uri="{FF2B5EF4-FFF2-40B4-BE49-F238E27FC236}">
                <a16:creationId xmlns:a16="http://schemas.microsoft.com/office/drawing/2014/main" id="{03370E4B-8B3D-40CD-94C4-CAC1CA31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960" y="35420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행정구역</a:t>
            </a:r>
            <a:r>
              <a:rPr lang="en-US" sz="4800" dirty="0"/>
              <a:t> </a:t>
            </a:r>
            <a:endParaRPr sz="4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36F499-6307-4251-BE14-D04BEF4D7924}"/>
              </a:ext>
            </a:extLst>
          </p:cNvPr>
          <p:cNvSpPr/>
          <p:nvPr/>
        </p:nvSpPr>
        <p:spPr>
          <a:xfrm>
            <a:off x="4632960" y="2571750"/>
            <a:ext cx="2674620" cy="1962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CB2A5-C244-4DEC-A6C7-5C9B39CCF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17" y="2428581"/>
            <a:ext cx="1600423" cy="2105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46050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소득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7C38951-785B-4BF0-9FBC-C5637EC6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" y="1199024"/>
            <a:ext cx="3101766" cy="29538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05032E-B444-46AA-8E50-E51A8057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00" y="595666"/>
            <a:ext cx="3802003" cy="3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6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혼인상태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종교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DA3AF37-4686-4FC2-BA14-9EFBAD46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93" y="1063897"/>
            <a:ext cx="2559174" cy="3311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450657-1D4F-4AC9-8395-309E1C9E0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52" y="1001434"/>
            <a:ext cx="2695313" cy="3311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F7CC5-5E21-4B1E-B0D3-BB3FE007E7BC}"/>
              </a:ext>
            </a:extLst>
          </p:cNvPr>
          <p:cNvSpPr txBox="1"/>
          <p:nvPr/>
        </p:nvSpPr>
        <p:spPr>
          <a:xfrm>
            <a:off x="1584960" y="4312819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기혼   미혼     이혼   사별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C63B2-8AD1-4EC5-A9AE-12B14566C780}"/>
              </a:ext>
            </a:extLst>
          </p:cNvPr>
          <p:cNvSpPr txBox="1"/>
          <p:nvPr/>
        </p:nvSpPr>
        <p:spPr>
          <a:xfrm>
            <a:off x="5150592" y="4209103"/>
            <a:ext cx="2934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개신교   불교 천주교 기타 무교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444A86-4D6B-4874-A0E2-120976ECF9EB}"/>
              </a:ext>
            </a:extLst>
          </p:cNvPr>
          <p:cNvSpPr/>
          <p:nvPr/>
        </p:nvSpPr>
        <p:spPr>
          <a:xfrm>
            <a:off x="3217776" y="1745288"/>
            <a:ext cx="637944" cy="1218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47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682E516-8DEE-4C1D-922A-2EA7068B7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98" y="508724"/>
            <a:ext cx="2897435" cy="3689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04DC6-CC4B-4C25-85BC-B65F7D5E6E8A}"/>
              </a:ext>
            </a:extLst>
          </p:cNvPr>
          <p:cNvSpPr txBox="1"/>
          <p:nvPr/>
        </p:nvSpPr>
        <p:spPr>
          <a:xfrm rot="20550874">
            <a:off x="206795" y="1188286"/>
            <a:ext cx="223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서울을 고향이라 느낌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0D556-0BC4-42EF-B7A1-31A787F9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34" y="470763"/>
            <a:ext cx="3033352" cy="3669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D23DB-5BC7-4134-9448-1EA27C249A1B}"/>
              </a:ext>
            </a:extLst>
          </p:cNvPr>
          <p:cNvSpPr txBox="1"/>
          <p:nvPr/>
        </p:nvSpPr>
        <p:spPr>
          <a:xfrm>
            <a:off x="4958248" y="2199783"/>
            <a:ext cx="223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태생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86BFC5-61C8-4AC1-A155-0B36E9EB86AF}"/>
              </a:ext>
            </a:extLst>
          </p:cNvPr>
          <p:cNvSpPr/>
          <p:nvPr/>
        </p:nvSpPr>
        <p:spPr>
          <a:xfrm rot="20108609">
            <a:off x="1196142" y="1538196"/>
            <a:ext cx="399511" cy="190417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72BE68-171B-439A-B16D-15A65EB3CE98}"/>
              </a:ext>
            </a:extLst>
          </p:cNvPr>
          <p:cNvSpPr/>
          <p:nvPr/>
        </p:nvSpPr>
        <p:spPr>
          <a:xfrm rot="18125909">
            <a:off x="5277338" y="1878907"/>
            <a:ext cx="399511" cy="190417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4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축제관련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043FDE2-43F9-4942-9F50-8F3E7407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0" y="1038023"/>
            <a:ext cx="2464001" cy="3348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CEE707-615D-4E1B-AC39-1CD39E9A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46" y="1085929"/>
            <a:ext cx="2639374" cy="32525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B72BBD-3714-4AB1-8FF1-D38FB7C9C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550" y="3885352"/>
            <a:ext cx="2229161" cy="70494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1607820" y="4465320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1499169" y="4511373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불만족                         만족</a:t>
            </a:r>
          </a:p>
        </p:txBody>
      </p:sp>
    </p:spTree>
    <p:extLst>
      <p:ext uri="{BB962C8B-B14F-4D97-AF65-F5344CB8AC3E}">
        <p14:creationId xmlns:p14="http://schemas.microsoft.com/office/powerpoint/2010/main" val="101637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단체활동 개수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C1EEBB3-A4ED-445D-AE6C-C8AC9EF1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084" y="954254"/>
            <a:ext cx="2933831" cy="363604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8832C7A-BFED-4DF4-9A3F-13D088A43AFA}"/>
              </a:ext>
            </a:extLst>
          </p:cNvPr>
          <p:cNvSpPr/>
          <p:nvPr/>
        </p:nvSpPr>
        <p:spPr>
          <a:xfrm>
            <a:off x="5232756" y="1231726"/>
            <a:ext cx="611993" cy="577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87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위험사회에 관한 인식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5CAFC9-E856-409E-9DA6-FABD52002803}"/>
              </a:ext>
            </a:extLst>
          </p:cNvPr>
          <p:cNvCxnSpPr>
            <a:cxnSpLocks/>
          </p:cNvCxnSpPr>
          <p:nvPr/>
        </p:nvCxnSpPr>
        <p:spPr>
          <a:xfrm>
            <a:off x="1118442" y="4343400"/>
            <a:ext cx="67876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4097215" y="4343402"/>
            <a:ext cx="94956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위험 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BA4011-C2DA-4F72-B698-914C0895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" y="1150936"/>
            <a:ext cx="8124092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5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스트레스와 녹지만족도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5CAFC9-E856-409E-9DA6-FABD52002803}"/>
              </a:ext>
            </a:extLst>
          </p:cNvPr>
          <p:cNvCxnSpPr>
            <a:cxnSpLocks/>
          </p:cNvCxnSpPr>
          <p:nvPr/>
        </p:nvCxnSpPr>
        <p:spPr>
          <a:xfrm>
            <a:off x="1118442" y="4177592"/>
            <a:ext cx="67876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3956538" y="4240934"/>
            <a:ext cx="158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스트레스가 없고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녹지만족함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1E807A-59E4-4E5A-8C8F-B6931E90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7" y="1196470"/>
            <a:ext cx="8071638" cy="298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0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문화경험수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5CAFC9-E856-409E-9DA6-FABD52002803}"/>
              </a:ext>
            </a:extLst>
          </p:cNvPr>
          <p:cNvCxnSpPr>
            <a:cxnSpLocks/>
          </p:cNvCxnSpPr>
          <p:nvPr/>
        </p:nvCxnSpPr>
        <p:spPr>
          <a:xfrm>
            <a:off x="1118442" y="4343400"/>
            <a:ext cx="67876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3930160" y="4361032"/>
            <a:ext cx="259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년간 문화경험 총 횟수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870A23-5471-4FC2-A251-F707CF73F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1" b="49975"/>
          <a:stretch/>
        </p:blipFill>
        <p:spPr bwMode="auto">
          <a:xfrm>
            <a:off x="1670538" y="1271141"/>
            <a:ext cx="5328191" cy="27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7571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ko-KR" altLang="en-US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가구원의 행복도 </a:t>
            </a:r>
            <a:endParaRPr lang="en-US" altLang="ko-KR" i="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>
              <a:buNone/>
            </a:pPr>
            <a:r>
              <a:rPr lang="ko-KR" altLang="en-US" i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모델 만들기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42925" y="412050"/>
            <a:ext cx="32145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 </a:t>
            </a:r>
            <a:r>
              <a:rPr lang="en" sz="4800" dirty="0">
                <a:solidFill>
                  <a:srgbClr val="4343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Raleway ExtraBold"/>
                <a:sym typeface="Raleway ExtraBold"/>
              </a:rPr>
              <a:t>Our Goal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문화환경 만족도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5CAFC9-E856-409E-9DA6-FABD52002803}"/>
              </a:ext>
            </a:extLst>
          </p:cNvPr>
          <p:cNvCxnSpPr>
            <a:cxnSpLocks/>
          </p:cNvCxnSpPr>
          <p:nvPr/>
        </p:nvCxnSpPr>
        <p:spPr>
          <a:xfrm>
            <a:off x="1118442" y="4343400"/>
            <a:ext cx="67876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3930161" y="4361032"/>
            <a:ext cx="158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 시설 만족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5388C1-18EA-45AF-B53C-2AED312DC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5"/>
          <a:stretch/>
        </p:blipFill>
        <p:spPr bwMode="auto">
          <a:xfrm>
            <a:off x="672185" y="1521073"/>
            <a:ext cx="7398821" cy="26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3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취미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5380891" y="2190180"/>
            <a:ext cx="3105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: TV,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창작 활동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사회봉사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DABEF1-AC5C-4B57-88F4-09BA84BD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7" y="1516167"/>
            <a:ext cx="4713792" cy="325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A39E1A7-AFE3-401B-B2DE-D25F2175F355}"/>
              </a:ext>
            </a:extLst>
          </p:cNvPr>
          <p:cNvSpPr txBox="1"/>
          <p:nvPr/>
        </p:nvSpPr>
        <p:spPr>
          <a:xfrm>
            <a:off x="2428482" y="3931022"/>
            <a:ext cx="158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 취미활동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혼자가 아님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39446E-6481-4F89-B73F-96018D498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3"/>
          <a:stretch/>
        </p:blipFill>
        <p:spPr bwMode="auto">
          <a:xfrm>
            <a:off x="1449370" y="460504"/>
            <a:ext cx="6326609" cy="3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84F217-510D-43B9-BD0C-893A91DABA47}"/>
              </a:ext>
            </a:extLst>
          </p:cNvPr>
          <p:cNvSpPr txBox="1"/>
          <p:nvPr/>
        </p:nvSpPr>
        <p:spPr>
          <a:xfrm>
            <a:off x="5289561" y="3931022"/>
            <a:ext cx="248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로 갈수록 운동량 적음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773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시민 자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부심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F6B7E48-1DEA-4BF8-95BC-6C4DB6FC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52" y="1390500"/>
            <a:ext cx="5372371" cy="3164095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431ADEA0-8CAE-47C0-BE20-7C85AAEAF548}"/>
              </a:ext>
            </a:extLst>
          </p:cNvPr>
          <p:cNvSpPr/>
          <p:nvPr/>
        </p:nvSpPr>
        <p:spPr>
          <a:xfrm rot="19911363">
            <a:off x="4572000" y="1906385"/>
            <a:ext cx="1734589" cy="493222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11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5BCE3-DB36-4CAB-A75E-3E98891B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6" y="1333437"/>
            <a:ext cx="3796370" cy="2446084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정치 성향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DD46D-664C-466F-B126-6BC5B8E7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476" y="934011"/>
            <a:ext cx="4928756" cy="3278159"/>
          </a:xfrm>
          <a:prstGeom prst="rect">
            <a:avLst/>
          </a:prstGeom>
        </p:spPr>
      </p:pic>
      <p:sp>
        <p:nvSpPr>
          <p:cNvPr id="12" name="타원 9">
            <a:extLst>
              <a:ext uri="{FF2B5EF4-FFF2-40B4-BE49-F238E27FC236}">
                <a16:creationId xmlns:a16="http://schemas.microsoft.com/office/drawing/2014/main" id="{3A4F8205-4029-4823-B736-30B708ED4180}"/>
              </a:ext>
            </a:extLst>
          </p:cNvPr>
          <p:cNvSpPr/>
          <p:nvPr/>
        </p:nvSpPr>
        <p:spPr>
          <a:xfrm>
            <a:off x="6684713" y="1500647"/>
            <a:ext cx="1871854" cy="1002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C81F3-6CD7-4DCC-9EBA-01030A3E2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775" y="3779521"/>
            <a:ext cx="875736" cy="2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통근 수단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2" name="타원 9">
            <a:extLst>
              <a:ext uri="{FF2B5EF4-FFF2-40B4-BE49-F238E27FC236}">
                <a16:creationId xmlns:a16="http://schemas.microsoft.com/office/drawing/2014/main" id="{3A4F8205-4029-4823-B736-30B708ED4180}"/>
              </a:ext>
            </a:extLst>
          </p:cNvPr>
          <p:cNvSpPr/>
          <p:nvPr/>
        </p:nvSpPr>
        <p:spPr>
          <a:xfrm>
            <a:off x="4362691" y="1701869"/>
            <a:ext cx="1871854" cy="1002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DD14FE-789A-4E98-BC9A-777035F0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8" y="1231726"/>
            <a:ext cx="8096596" cy="29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고용 형태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860DB710-468F-4701-8EFB-8F159B3F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33" y="1299148"/>
            <a:ext cx="4229317" cy="2692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963CA-8EC4-47E7-917A-E594F84E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2" y="1304861"/>
            <a:ext cx="3810196" cy="243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C56AE-F809-4C4E-B071-192596F6E5A1}"/>
              </a:ext>
            </a:extLst>
          </p:cNvPr>
          <p:cNvSpPr txBox="1"/>
          <p:nvPr/>
        </p:nvSpPr>
        <p:spPr>
          <a:xfrm>
            <a:off x="862905" y="3690095"/>
            <a:ext cx="3922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고용주</a:t>
            </a:r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자영업자      상용근로자    일용직  가족종사자   기타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E8054FC0-6EDF-4B3E-912A-DD30385DB437}"/>
              </a:ext>
            </a:extLst>
          </p:cNvPr>
          <p:cNvSpPr/>
          <p:nvPr/>
        </p:nvSpPr>
        <p:spPr>
          <a:xfrm>
            <a:off x="1478844" y="3920927"/>
            <a:ext cx="5102578" cy="7808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E0214F17-53CD-4C64-8C3D-87E79753D3A8}"/>
              </a:ext>
            </a:extLst>
          </p:cNvPr>
          <p:cNvSpPr/>
          <p:nvPr/>
        </p:nvSpPr>
        <p:spPr>
          <a:xfrm>
            <a:off x="2393244" y="3920927"/>
            <a:ext cx="5034845" cy="6693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E438DED5-A2D4-4046-A2AA-FF4F7D9A032E}"/>
              </a:ext>
            </a:extLst>
          </p:cNvPr>
          <p:cNvSpPr/>
          <p:nvPr/>
        </p:nvSpPr>
        <p:spPr>
          <a:xfrm>
            <a:off x="3375464" y="3920927"/>
            <a:ext cx="4916311" cy="8483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80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학력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2FBBFFA-F3DB-461C-B092-DAB28CEC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25" y="1177853"/>
            <a:ext cx="4850495" cy="34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0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자전거 이용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D0A3D8F-0DFC-48D0-B254-E86F7BB3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23" y="3219869"/>
            <a:ext cx="1987421" cy="1415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36230-61E7-4305-B8DC-0FC5EC1C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641" y="1266757"/>
            <a:ext cx="4038808" cy="2609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62E3B-0AFD-4FF0-8489-96120719D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48" y="1133128"/>
            <a:ext cx="3068947" cy="18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3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59" y="490798"/>
            <a:ext cx="3780983" cy="411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3413694" y="4455309"/>
            <a:ext cx="262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받음  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받음</a:t>
            </a:r>
          </a:p>
        </p:txBody>
      </p:sp>
    </p:spTree>
    <p:extLst>
      <p:ext uri="{BB962C8B-B14F-4D97-AF65-F5344CB8AC3E}">
        <p14:creationId xmlns:p14="http://schemas.microsoft.com/office/powerpoint/2010/main" val="1769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89462" y="353381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dirty="0">
              <a:solidFill>
                <a:srgbClr val="FFB6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129681" y="1768526"/>
            <a:ext cx="1733705" cy="1674027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9" name="Google Shape;89;p1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Google Shape;74;p13">
            <a:extLst>
              <a:ext uri="{FF2B5EF4-FFF2-40B4-BE49-F238E27FC236}">
                <a16:creationId xmlns:a16="http://schemas.microsoft.com/office/drawing/2014/main" id="{F7787270-52D0-4B87-81B1-C7054028F821}"/>
              </a:ext>
            </a:extLst>
          </p:cNvPr>
          <p:cNvSpPr/>
          <p:nvPr/>
        </p:nvSpPr>
        <p:spPr>
          <a:xfrm>
            <a:off x="1925539" y="1768526"/>
            <a:ext cx="1733705" cy="1674027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Google Shape;83;p13">
            <a:extLst>
              <a:ext uri="{FF2B5EF4-FFF2-40B4-BE49-F238E27FC236}">
                <a16:creationId xmlns:a16="http://schemas.microsoft.com/office/drawing/2014/main" id="{AEEB38F3-B3AC-4FA7-8373-7BB07F42F2B8}"/>
              </a:ext>
            </a:extLst>
          </p:cNvPr>
          <p:cNvSpPr txBox="1"/>
          <p:nvPr/>
        </p:nvSpPr>
        <p:spPr>
          <a:xfrm>
            <a:off x="4535876" y="2144440"/>
            <a:ext cx="2921313" cy="107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343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Raleway ExtraBold"/>
                <a:sym typeface="Raleway ExtraBold"/>
              </a:rPr>
              <a:t>Feature Extraction</a:t>
            </a:r>
            <a:endParaRPr sz="2800" dirty="0">
              <a:solidFill>
                <a:srgbClr val="43434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Raleway ExtraBold"/>
              <a:sym typeface="Raleway ExtraBold"/>
            </a:endParaRPr>
          </a:p>
        </p:txBody>
      </p:sp>
      <p:sp>
        <p:nvSpPr>
          <p:cNvPr id="28" name="Google Shape;83;p13">
            <a:extLst>
              <a:ext uri="{FF2B5EF4-FFF2-40B4-BE49-F238E27FC236}">
                <a16:creationId xmlns:a16="http://schemas.microsoft.com/office/drawing/2014/main" id="{099FB1CC-6952-4FC3-A2A2-D12FDE05BF3C}"/>
              </a:ext>
            </a:extLst>
          </p:cNvPr>
          <p:cNvSpPr txBox="1"/>
          <p:nvPr/>
        </p:nvSpPr>
        <p:spPr>
          <a:xfrm>
            <a:off x="1331734" y="2106235"/>
            <a:ext cx="2921313" cy="107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Raleway ExtraBold"/>
                <a:sym typeface="Raleway ExtraBold"/>
              </a:rPr>
              <a:t>Pre-processing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Raleway ExtraBold"/>
                <a:sym typeface="Raleway ExtraBold"/>
              </a:rPr>
              <a:t>Vi</a:t>
            </a:r>
            <a:r>
              <a:rPr lang="en-US" sz="2800" dirty="0" err="1">
                <a:solidFill>
                  <a:srgbClr val="4343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Raleway ExtraBold"/>
                <a:sym typeface="Raleway ExtraBold"/>
              </a:rPr>
              <a:t>sualization</a:t>
            </a:r>
            <a:endParaRPr sz="2800" dirty="0">
              <a:solidFill>
                <a:srgbClr val="43434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3413694" y="4455309"/>
            <a:ext cx="262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받을 의향           받을 의향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62" y="595666"/>
            <a:ext cx="2984937" cy="37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자원봉사활동 관련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AutoShape 2" descr="data:image/png;base64,iVBORw0KGgoAAAANSUhEUgAAAbwAAAJcCAYAAACCHBHAAAAABHNCSVQICAgIfAhkiAAAAAlwSFlzAAALEgAACxIB0t1+/AAAADh0RVh0U29mdHdhcmUAbWF0cGxvdGxpYiB2ZXJzaW9uMy4xLjMsIGh0dHA6Ly9tYXRwbG90bGliLm9yZy+AADFEAAAgAElEQVR4nO3dfXhc1X3u/fsny2CMY8DCYMuAiWKfnCTuaUnVlJLUFFEkQgLEPclpIidASEriUsjLsY3j0JymD4+xjdPT0lLloYSEUou8v9iEYHEQgTQ5IZFDSkwgsaxGgGWwkcHGsQHL+j1/zB6jkUcjWbNfRrO+n+vSJa09e9Zae0bSPWvPmrXN3QUAQLWryboDAACkgcADAASBwAMABIHAAwAEgcADAASBwAMABIHAAwAEgcADJhAze6eZ/cTMfmtm/Wb2b2Y2Z8jt7zCzfzezF8zsGTP7FzN7zZDb15rZU2a218x6zezTRdo43sz2mdk9aR0XkAYCD5ggzOzdktol/YOkkyW9SdIrkn5gZidGu50g6QZJ9ZLeIOk0STcNqeYLkv6ru0+XdI6kVjP7s2FNvVvSy5KazWx2QocDpI7AA1JgZsvM7BvDtv2jmf39GO9vkj4n6QZ3X+/uB9z9GUkflrRf0sckyd3b3f1ed9/v7s9L+hdJb83X4+6/cvffDql6UNK8Yc1dLunzkh6VtPioDhSoYAQekI5/k3RhfiRmZrWS/lzSnaXuFAWdJL1e0hmSvjb0dncflPQNSc0jVLFQ0mPD6lxhZvskPS3peOVGjfnbzpD0J5LWR1+XjX5owMRA4AEpcPcdkh6S9J5o04WSnnP3zWb2BjP7rpk9a2Y/MrMPmdmpZvZHygWllDuFKUk7ilS/Q9LM4RvN7ALlRmufGdaX1ZJeI+nNygXuniE3XybpUXf/paS7JL3JzM4axyEDFYfAA9Jzh6T3Rz+/X6+O7lolrZM0R9KnJL1duVHZ55R7z02Snou+F3tPbbakXUM3mNnZyo3c3u3uvx5+B895RNIBSZ8dctNlyo3s5O59kh5ULjSBCc+4WgKQDjObotxo7I8l/VjSG939STOriU5NlrqvSXpS0j+6+9oh22uUe69tg7uvjLadJWmTpA+5+8ZR6r1e0h+4+6Vmdo6kH0p6XrnJMFJuJLhP0hx3HzjqgwYqCCM8ICXu/pKkrys38vqJuz8ZbS8ZdtE+LmmppOvNrNXMjjOzWZJuU+505z9KkpktkHSvpGuGh52Z1ZjZR8zsJMt5i6SrJd0f7XK5pPskvVHS70VfCyRNVW7UCUxojPCAFJnZ2yT9QNKV7v7Fcdz/UknXK/eRhOMkbVHutOWvotu/qFxw7R9yt153f1M0GrxH0lskHSOpT9KXJN0o6VjlRp+XFQnKf5Z0iru/+2j7C1QSAg9IUTQL8glJs9x9b5l1NSs3seR8d/95HP0DqhmnNIGURCOsT0r6crlhJ0nu3iHpCklnl1sXEAJGeEAKzOx4Sc9K6pV0obs/lXGXgOAQeACAIHBKEwAQhNqsO1COk08+2c8888ysuwEAqCCbN29+zt2PWH1oQgfemWeeqa6urqy7AQCoIGbWW2w7pzQBAEEg8AAAQSDwAABBIPAAAEEg8AAAQSDwAABBIPAAAEEg8AAAQSDwAABBIPAAAEEg8AAAQSDwAABBIPAAAEEg8AAAQSDwAABBIPAAAEEg8AAAQSDwAABBIPAAAEEIJvBaWloOfyVl1apVamlp0Zo1axKpv7u7W4sWLVJPT08i9UvSxo0b1dLSonvuuSeR+tM4BgAoJrHAM7PbzWynmW0Zsm2Gmd1nZluj7ydF283MbjazbjN71MzenFS/kvTggw9Kkjo7OxOpf+3atdq/f79Wr16dSP2SdMstt0iSbr755kTqT+MYAKCYJEd4X5J04bBtKyTd7+7zJd0flSXp7ZLmR19XSWqLsyPDR3VJjPJWrVpVUI57lNfd3a3e3l5JUm9vbyIjpI0bN8rdJUnuHvsoL41jAICRWP4fXCKVm50p6W53XxCVfyXpT9x9h5nNlvR9d3+9mf1/0c93Dd+vVP2NjY3e1dU1aj+KBdymTZuO8miybeOqq646HBaSNHfuXN16662x1S9JF154oYb+PpiZ7r333tjqT+MYUJ3a2toKXiBt375dkjRnzpyC/RoaGrRkyZJU+4bKY2ab3b1x+Pa038M7NR9i0fdTou1zJD01ZL+no21HMLOrzKzLzLp27dqVaGcrydCgKFaOw/AXP3G/GErjGBCGl156SS+99FLW3cAEU5t1ByJWZFvR/7bufqukW6XcCC/JTlWSuXPnHjE6ipuZHTHCi1Max4DqNHzUtmzZMknSTTfdlEV3MEGlPcJ7NjqVqej7zmj705JOH7LfaZL6Uu5bWc4999yCclNTU6z1L1++vKC8YsWKEfYcv6uvvrqgfO2118ZafxrHAAAjSTvwNki6PPr5cknfGbL9smi25tmS9oz2/t3ROPvsswvKb33rW+Oq+rCPfOQjBeW/+Iu/iLX+efPmHR4RzZ07Vw0NDbHWL0nnnHNOQXn441auNI4BAEaS5McS7pL0fyW93syeNrMPSVot6QIz2yrpgqgsSfdI6pHULelfJP1lnH358Y9/XFD+4Q9/GGf1kqT29vaC8vr162NvY/ny5Zo6dWpiI6NqOAYAGEli7+G5+/tGuOn8Ivu6pKuL7DthDP/sXWdnp6655ppY25g3b56+9a1vxVrnUNVwDAAwkmBWWklaU1OTJk2aJEmaNGlS7O/hScmvUtLU1KSamtyvRE1NTSLHAABZCSLw0ngPr7W1teBD24sXL469jaRXKWltbdXg4KAkaXBwMJFjAICsBBF4P/3pTwvKDz/8cEY9Gb80Vil5/vnnC8ovvPBC7G0AQFYq5XN4iTp06FBBeWBgIPY22tvbVVNTo8HBQdXU1Gj9+vWxvv+1du3agvLq1atjX6UkjTbiNHz1DYkVOIoZ6+MU8mOEMAQxwktDZ2fn4SAdGBiIfQHpNFYpqYaVUFiBY2x4nBCiIEZ4aWhqatL3vvc9HTp0KJFJK2msUjLRVkIpNhphBY4jTbTHqdiIdLht27ZJevU4SmHkirwgAm/SpEkFpzVra+M/7NbWVn33u9+VlMyEj+XLlxeshJLE59jSaAMYTU9Pjx594teaVDd7xH0GPTcj+rFdL5as61B/bOtXoAoEEXjveMc7tGHDhsPliy++OPY2nn/++YJZmi+88IJmzJgRW/0nnXTS4bUuzUwnnnhibHWn2QYwFpPqZmvqxVeVXc/+jZX7HjTSF8R7eEPDTlIiH3wuNuEjTvlJMZIOT4qJWxptAEBWggi8NCQ94aOzs/PwadlDhw4lclX1NNoAgKwQeDEZPsEj7gkfTU1Nh997rK2tTWQVlDTaAICsBBF4l1xySUF50aJFsbeR9KVvWltbC043JrEKCiutAKhmQQTegw8+WFD+/ve/H3sbJ510UkE57gkfdXV1am5ulpmpubk51gkxABCCIGZp7tmzp6A8fAmtOLS3tx/++MOkSZPKXmml2GeRnnrqKU2aNEnbtm0r+PxRXJ8zam9vP3yVczOLfbUYAMhSECO8NKQx4eOVV17Rscceq8mTJ8det8SkFQDVLYgRXhqampp07733amBgIJYJH1msjhH3MQBAJQlihHfCCScUlIe/3xaHNCaVJK0ajgEARhJE4H31q18tKH/5y1+OvY1qmFRSDccAACOpylOaoy0+G8eEjywmlcRtrMcQ52PE5XsK8Rgdqa+vT4f27otlWbBD/TvUd7D0eptxa2tr03333Vewbf/+/YeXHhyNmWnq1KkF2y644IIgnvukVWXgFXP88cdLkl73utcl1kbSk0rSkPQxcEma0fEYAcmoysBLY8LHRLvkSjFJH0M1PEZJ4zE6Un19vZ6f/GJsi0fXz3xNDL0auyVLljAaq1BBvIcHAACBBwAIAoEHAAgCgQcACAKBBwAIAoEHAAgCgQcACAKBBwAIAoEHAAhCVa60AmBiO9S/o+RamoN7+iVJNSfUjVqPUl5pBZWLwANQURoaGkbdZ9venZKk140WZjNfM6b6EAYCD0BFGcs6lKGvN4rx4T08AEAQCDwAQBAIPABAEAg8AEAQCDwAQBAIPABAEAg8AEAQCDwAQBAIPABAEFhpBRNGW1ubenp6Su6zbds2Sa+uxFFKQ0PDqKt6FGtz+/btkqQ5c+YcdX1JG8tjJI39caqEY5KOPK6R+l8p/U1aW1ub7rvvvoJt+/fvl7uP6f5mpqlTpx4uX3DBBQWPW9z1F2sjCwQeJoyenh5teeJRHVdiveCXo7/HbbseLVnXgf7x9+Oll14a/50T1tPTo0efeFxWN6Pkfvl/XL/Y9ezI+/TvjrVvcZoyZUrWXcAEROBhQjmuTpr/Tiu7nq13j+2VarFXpJW+jqPVzVDtO1vKrmfg7k0x9CYeWY8MKs2SJUsSfUySrj8rvIcHAAgCgQcACAKBBwAIAoEHAAgCgQcACAKBBwAIAoEHAAgCgQcACAKBBwAIAoEHAAgCgQcACAKBBwAIAoEHAAgCgQcACAKBBwAIAoEHAAgCgQcACAKBBwAIAoEHAAgCgQcACAKBBwAIAoEHAAgCgQcACAKBBwAIAoEHAAgCgQcACAKBBwAIAoEHAAgCgQcACAKBBwAIAoEHAAgCgQcACAKBBwAIAoEHAAgCgQcACAKBBwAIAoEHAAhCbdYdADCxtbW1qaenp2Db9u3bJUlz5swp2N7Q0KAlS5ak1jdgKAIPQOxeeumlrLsAHIHAA1CWYiO2ZcuWSZJuuummtLsDjIj38AAAQSDwAABB4JQmgDErNkGlmG3btkl69dRmKUxkQVoIPABj1tPTo0efeEJWN7Pkfu6577/Y1V96v/5dcXUNGBWBB+CoWN1MHfvO98RS18t3fy2WeoCxyOQ9PDP7hJk9ZmZbzOwuM5tiZq81s4fNbKuZfcXMjsmibwCA6pR64JnZHEnXSmp09wWSJkl6r6Q1kv63u8+X9LykD6XdNwBA9crqlGatpOPM7KCkqZJ2SGqS1Brdfoekv5HUNpbKxvJGejlvosf9Rn3S9afRRhbH0NfXpwN7pa13+6j3Hc2BfqnvYF/BtqSPoRomfPT19cn7+/XSHf/86saBgVfftBuNmVQ75N/OwYPqO/hyvJ0ERpB64Ln7djNbJ+lJSQckdUjaLOkFdx+Idnta0pxi9zezqyRdJUlnnHGGpNwb6d2/fFxnnDBjxHaPOZT7g3xl+7Ml+/fknt1HbOvp6dHWX27RGSccV/K+xxzK/eG+vH1bifoPFK3/148/qlknWMn6a6Jj2Nv3i5L7PbPnyH8+PT09euLxR3XyiSXvKg3mvj2349ERd3nuhSO39fT06PHHH9UJJ5Wu/lBUf98zI9cvSXueL11PEnITMrZIJ08ZZc9XJEmPPtdderfnClcbydX/S6lueun7RX8Gj+56uvR+/XtL356A6dOn68CBwt/hlwcHNTg4OKb719TU6NjJk1/dMHmypk8f5fEAYpJ64JnZSZIulfRaSS9I+pqktxfZtehLRne/VdKtktTY2Hh4nzNOmKHr/7i57P7d8IOOotvPOOE4fept88uu/8Z/31p0+6wTTB9eOLnobUfrtocOFt1+8onSu5rKP4v97c7i/9xOOElaWP5TIEl6qMjTUF9frwOTn9P8d5Z+YTAWW+921c+sP/KGk6do0qUNZdcvSYe+U2Q0VzddtZecE0v9Axt+FEs9R6OtbUwnXYCKlMWklT+V9J/uvsvdD0r6pqRzJJ1oZvkAPk1S30gVAABwtLIIvCclnW1mU83MJJ0v6ZeSHpD07mifyyV9J4O+AQCqVOqB5+4PS/q6pJ9J+kXUh1slXSfpk2bWLalO0hfS7hsAoHplMkvT3f+XpP81bHOPpLdk0B0AQABYaQWx6Ovr0wt7ik82GY8Xnpc0yNu4AOLD1RIAAEFghIdY1NfXSzXPxfqxhPpZRT42AADjxAgPABAEAg8AEAQCDwAQBAIPABAEAg8AEAQCDwAQBAIPABAEAg8AEAQCDwAQBAIPABAEAg8AEAQCDwAQBAIPABAEAg8AEAQuDwSkpK+vT9q7VwMbfhRPhf171Xew8CK5fX198r17NHD3prKr9/7d6jt4qOx6gErBCA8AEARGeEBK6uvr9dzkQdVeck4s9Q1s+JHqZxZeJLe+vl79kyep9p0t5dd/9ybVzzy17HqASsEIDwAQBAIPABAETmlWgL6+Pr34guu2hw7GUt+OF1z71Df6jgAQEEZ4AIAgMMKrAPX19dqrfn144eRY6rvtoYOaXl8/+o4AEBBGeACAIBB4AIAgEHgAgCAQeACAIBB4AIAgEHgAgCAQeACAIPA5vDHo6+vTb/cc0I3/vrXsup7cc0DHW/qroPT19WnvHunbnYNl1/XcC9IrzkouACYWRngAgCAwwhuD+vp6vewH9Km3zS+7rhv/fauOzWAVlPr6eh1jz+ldTeW/xvl256BOns1KLgAmFkZ4AIAgEHgAgCBUxSnN3KSSPbrhBx1l19W7Z7eOt0Mx9AoAUEkY4QEAglAVI7z6+nq94pN0/R83l13XDT/o0DH1p8bQKwBAJWGEBwAIAoEHAAhCVZzSlKQn9+wuOWnl2d++KEk69fjXjFrPvDlHntJ8cgwrrez87cuSpFOOP7ZE/Qc0f07JahLz3Aujr7SyZ1/u+wnTStdz8uwi931eemiUeUP7ck+DppV+GrTneal+1pHbD/RLW+/2Ee/38p7c92NPKF3/gX5JMwu39fX1Sf37degLvyx954HoMawd5fXiwUH1vTJsRZr+vRrY8KNXy3t+Kw2McZJU7STphOML6hp+DJLk/bs1cPemklX5ntwTYSeM/ER4/25pJqf3UT2qIvAaGhpG3eeVbbn/5McUCbOh5s059Yj6xlJ/ro1tkqRj57xuxH3mzxl7fXEaa5t7omM4efbIx3Dy7CPrG2v9236bq79+1sj1524fXxvb9ubqf93M0vVr5pH1TZ8+XQcOHBi1jQMDuX2Om3xc6R0n5+rMK9b/voN9Y2pTko477jjVzxzygf8ixzDm52Fv7u/hdaUCbeaRfwvARGbuI79arnSNjY3e1dU1pn2XLVsmSbrpppsS689421i2bJn29v1CH144OZZ+3PbQQU2v/51xHWvSj9NErz+tNpJWDccAjMTMNrt74/DtvIcHAAgCgQcACEJVvIdXDZ7Z47rtoYMl9+nflzv9XDfNRq1rOms7A0ABAq8CjHViwK5oQsn0+tITMqbXZzMxBgAqGYFXAZYsWTKm/ZhoAADjx3t4AIAgEHgAgCAQeACAIBB4AIAgEHgAgCAQeACAIBB4AIAgEHgAgCAQeACAIBB4AIAgEHgAgCAQeACAIBB4AIAgEHgAgCAQeACAIBB4AIAgEHgAgCBwxXOghLa2NvX09BRs27Ztm6RXr0Cf19DQMOar1wNIH4EHHKUpU6Zk3QUA40DgASUwYgOqB+/hAQCCQOABAIJA4AEAgkDgAQCCQOABAIJA4AEAgkDgAQCCQOABAIJA4AEAgkDgAQCCQOABAIJA4AEAgkDgAQCCQOABAIJA4AEAgkDgAQCCQOABAIJA4AEAgkDgAQCCQOABAIKQSeCZ2Ylm9nUze8LMHjezPzKzGWZ2n5ltjb6flEXfAADVKasR3j9Iutfd/6uk35X0uKQVku539/mS7o/KAADEojbtBs1suqSFkq6QJHd/RdIrZnappD+JdrtD0vclXZd2/xCftrY29fT0FGzbtm2bJGnZsmUF2xsaGrRkyZLU+oZwtbW16b777ivYtn//frn7mO5vZpo6dWrBtgsuuIDf36NUzvMw3ucgixFeg6Rdkr5oZo+Y2W1mdrykU919hyRF308pdmczu8rMusysa9euXen1GrGYMmWKpkyZknU3AAQo9RFe1OabJV3j7g+b2T/oKE5fuvutkm6VpMbGxrG9JEMmeMWLSrRkyRJ+NytAFs9DFiO8pyU97e4PR+WvKxeAz5rZbEmKvu/MoG8AgCqVeuC5+zOSnjKz10ebzpf0S0kbJF0ebbtc0nfS7hsAoHplcUpTkq6RtN7MjpHUI+mDyoXvV83sQ5KelPSejPoGAKhCmQSeu/9cUmORm85Puy8AgDCw0goAIAgEHgAgCAQeACAIBB4AIAgEHgAgCAQeACAIBB4AIAgEHgAgCAQeACAIBB4AIAgEHgAgCAQeACAIBB4AIAgEHgAgCAQeACAIBB4AIAgEHgAgCJlc8TxpbW1t6unpKdi2bds2SdKyZcsKtjc0NGjJkiUV10YlHcN46weASlKVgVfMlClTJnwb1XAMAJCVqgy8YqORW265RRs2bNDChQv10Y9+NJE2uru7tWzZMi1ZskQNDQ2x1x83Rm0AQhLMe3gbNmyQJH3rW99KrI21a9dq//79Wr16dWJtAADGJ4jAu+WWWwrKn//852Nvo7u7W729vZKk3t7eI94bAwBkK4jAy4/u8pIY5a1du7agzCgPACpLEIGXhvzobqQyACBbBF5M5s6dW7IMAMhWEIF3ySWXFJQXLVoUexvLly8vKK9YsSL2NgAA4xdE4J199tkF5T/8wz+MvY158+YdHtXNnTu37I8lAADiFUTgrVq1qqB8ww03JNLO8uXLNXXqVEZ3AFCBqvKD58Pt27evZDku8+bNS/RzfgCA8QtihDdt2rSSZQBA9Qsi8FauXFlQvv766zPqCQAgK0EE3tatWwvK3d3dGfUEAJCVIALvi1/8YkH5tttuy6gnAICsBBF4AAAQeACAIBx14JnZyWZmSXQmKR/84AcLyh/+8Icz6gkAICslA8/Mzjaz75vZN83sLDPbImmLpGfN7MJ0uli++fPnF5TnzZuXUU8AAFkZbYT3T5JWSbpLUqekD7v7LEkLJd2YcN9ik9ZKKwCAyjVa4NW6e4e7f03SM+7+Y0ly9yeS71p80lppBQBQuUZbWmxwyM8Hht3mMfclMdOmTSsIuaRWWmlpaTn886ZNmyZc/ZJ0xRVXaMeOHZozZ45uv/322Ov/wAc+oJ07d2rWrFm64447Yq+/GvT39+vGG2/UypUrNWPGjKy7A1SN0UZ4v2tme83sRUn/Lfo5X/6dFPoXC1ZaGbsdO3ZIkrZv355I/Tt37pQkPfPMM4nUXw3a29u1ZcsWrV+/PuuuAFWlZOC5+yR3n+7ur3H32ujnfHlyWp0s1/DAS+JqBkNHX8XKlV6/lBvdDXXllVfGWv8HPvCBgvLll18ea/3VoL+/Xx0dHXJ3dXR0aPfu3Vl3CagaR321BDP7S3f/5yQ6g2zlR3d5cY/y8qO7vHJHeW1tberp6SnYtm3bNknSsmXLCrY3NDRoyZIlZbWXhvb2dg0O5t5JGBwc1Pr163XNNddk3CugOpQMPDP75PBNkj5lZlMkyd3/LqmOAeMxZcqUrLtQls7OTg0MDEiSBgYG1NnZSeABMRlthPdZSfdIeky5sJOkSZJek2SngLGYCCO2o9XU1KR7771XAwMDqq2tVVNTU9ZdAqrGaJNW3qRcwB0v6SZ3/6yk5939s9HPqCKzZ88uKM+ZMyfW+k855ZSC8qxZs2Ktvxq0traqpib3Z1lTU6PFixdn3COgeow2aeVJd3+3pP8r6T4ze3c63YrX8Ekqn/70p2NvY/jHBOL+2EB7e3tB+a677oq1fkn60pe+VFCO+2MJd955Z0GZjyUcqa6uTs3NzTIzNTc387EEIEZjXUuzQ9IySR+RtCu57iRj3bp1BeU1a9Zk1JPxGx54SU1Zz4/y4h7d5eVHeYzuRtba2qoFCxYwugNiNtqklcmSbpJ0maT/VC4gTzWzFe6+2szOcvdHUuhnWfKTAEYqxyWpD4NLuckMw8tJTGYYPsqL2/BRHo5UV1d3xIs0AOUbbYT3OUnTJM11999397MkvV5Sg5m1Sfpm0h2MQ21tbclyXPr7+7V06dJEPjvV1NR0uN9MZgCAozda4F0k6S/c/cX8hujnJZLeK+l9CfYtNkuXLi0oX3fddYm0k+QKGUxmAIDyjBZ4g+5+xJqZ7n5I0q78YtKV7vTTTy8on3baabG3kfQKGUxmAIDyjBZ4vzSzy4ZvNLP3S3o8mS7Fb+3atQXl1atXx95GsRUy4sZkBgAYv9HezLpa0jfN7EpJm5W7QsIfSDpO0qKE+xab3t7ekuU4pLFCBpMZAGD8Rvsc3nZ3/0NJfyvpN5KelPS37v4Wd09mOf0EzJ07t2Q5DkwqAYDKNqbP4bl7p7v/o7vf7O73J92puC1fvrygnMTVEphUAgCVbawfPMcomFQCAJUtiMBLY9KKxKQSAKhkyXwCu8KkMWlFYlIJAFSyIEZ4aUxaAQBUtiACL41JKwCAyhZE4O3Zs6dkGQBQ/YIIvFWrVhWUb7jhhox6AgDIShCBt2/fvpJlAED1CyLwpk2bVrIclwceeEAtLS166KGHEqkfADB+QQTeypUrC8rXX399Iu3kP5IwEa+oDgDVLojA+8xnPlNQ/uu//uvY23jggQcKFo9mlAcAlSWID57ngyjv4MGDsbcx/APna9as0cKFC2NvBzhabW1t6unpKdi2bds2SdKyZcsOb2toaNCSJUtS7RuQpiACLw3DQ3V4GagkU6ZMyboLQOoIvJjU1tYWhFz+UkFA1hi1ATlBvIc3PHwmT54cextLly4tKF933XWxtwEAGL8gAu+73/1uQfnuu++OvY3zzjuv4AKwvH8HAJUliMCTXh3lJTG6y8uP8hjdAUDlMXfPug/j1tjY6F1dXVl3AwBQQcxss7s3Dt8ezAgPABA2Ag8AEAQCDwAQBAIPABAEAg8AEAQCDwAQBAIPABAEAg8AEAQCDwAQBAIvRv39/Vq6dKl2796ddVcAAMMQeDFqb2/Xli1btH79+qy7AgAYhsCLSX9/vzo6OuTu6ujoYJQHABWGwItJe3u7BgcHJUmDg4OM8gCgwhB4Mens7Dx8xfOBgQF1dnZm3CMAwFDBBF5LS8vhryQ0NTWVLMdh1apVamlp0Zo1a2KvO2/z5s16+9vfrkceeSSR+h944AG1tLTooYceSqT+NDA5CZiYMgs8M5tkZo+Y2d1R+bVm9rCZbZD72OQAABqiSURBVDWzr5jZMVn1bTxaW1sLyosXL469jQcffFCSEh09rlq1SoODg7rhhhsSqX/dunWSlGhoJ43JScDElOUI72OSHh9SXiPpf7v7fEnPS/pQXA0NH9UlMcr7+Mc/XlD+xCc+EWv9q1atKignERibN2/Wvn37JEn79u2LfZT3wAMPFJz2nYijPCYnARNXJoFnZqdJeoek26KySWqS9PVolzskvSuLvo3Xzp07C8rPPPNMrPXnR3d5SYzyhodq3KO8/OgubyKO8picBExcWY3w/l7SckmDUblO0gvuPhCVn5Y0p9gdzewqM+sys65du3Yl39OA5Ed3I5XLlR/djVSeCJicBExcqQeemb1T0k533zx0c5Fdvdj93f1Wd29098aZM2cm0sdQTZs2rWS5XLW1tSXLE0FTU9PhftfW1iYyOQlAMrIY4b1V0iVm9htJX1buVObfSzrRzPL/AU+T1JdB38btlFNOKSjPmjUr1vrPPffcgnIS/2hXrlxZUL7++utjrX/p0qUF5euuuy7W+tPQ2tqqmprcn01NTU0ik5MAJCP1wHP3T7n7ae5+pqT3Sup098WSHpD07mi3yyV9J642N23aVLIchzvvvLOgfMcdd8Ra//AwSiIsfv/3f//wqG7atGk666yzYq3/vPPOKxgdLVy4MNb601BXV6fm5maZmZqbmzVjxoysuwRgjCrpc3jXSfqkmXUr957eFzLuz1HLj/LiHt3l5Ud5SZ5GW7lypWpqamIf3eXlR3kTcXSX19raqgULFjC6AyYYcy/6VtmE0NjY6F1dXVl3AwBQQcxss7s3Dt9eSSO8RKWxOgYrcABA5Qom8NJYHYMVOACgcgUReGmsjsEKHABQ2YIIvDRWx2AFDgCobEEEXhqrY7ACBwBUtiACL43VMViBAwAqWxCB19raWnC6MYnPT7ECBwBUtiACLw2swAEAlS2IwGtvb1fuCkSSmSU2oYQVOACgcgUReJ2dnTp06JAk6dChQ4lNKKmrq9O6desY3QFABQoi8JhQAgAIIvCYUAIACCLwmFACAJh4l5wep9bWVvX29jK6A4BABRN4+QklAIAwBXFKU5JWrVqllpYWrVmzJrE2uru7tWjRIvX09CTWBgBgfIIJvAcffFCSEl3jcu3atdq/f79Wr16dWBsAgPEJIvBWrVpVUE5ilNfd3a3e3l5JUm9vL6M8AKgwQQRefnSXl8Qob+3atQVlRnkAUFmCCLw05Ed3I5UBANki8GIyd+7ckmUAQLaCCLxzzz23oJzE0mLLly8vKK9YsSL2NgAA4xdE4K1cubKgfN1118Xexrx58w6P6ubOnauGhobY2wAAjF8QgSe9OspLcuHo5cuXa+rUqYzuAKACmbtn3Ydxa2xs9K6urqy7AQCoIGa22d0bh28PZoTX39+vpUuXavfu3Vl3BQCQgWACr729XVu2bEnsaucAgMoWROD19/ero6ND7q6Ojg5GeQAQoCACr729XYODg5KkwcFBRnkAEKAgAq+zs1MDAwOSpIGBgUQXkAYAVKYgAq+pqUm1tblL/9XW1ib60QQAQGUKIvBaW1tVU5M71JqaGq56DgABCiLw6urq1NzcLDNTc3OzZsyYkXWXAAApq826A2lpbW1Vb28vozsACFQwgVdXV6d169Zl3Q0AQEaCOKUJAACBBwAIAoEHAAgCgQcACAKBBwAIQjCB19LScvgrKRs3blRLS4vuueeeROrv7u7WokWL1NPTk0j9UvKXUUrjGACgmGACLw233HKLJOnmm29OpP61a9dq//79Wr16dSL1S8lfRimNYwCAYoIIvOGjuiRGeRs3blT+6vHuHvsor7u7W729vZKk3t7eREZISV9GKY1jAICRBBF4aciP7vLiHuWtXbu2oJzECCnpyyilcQwAMBICLyb50d1I5XLlR0YjleOQ9GWU0jgGABgJgRcTMytZLtfcuXNLluOQ9GWU0jgGABgJgReTq6++uqB87bXXxlr/8uXLC8orVqyItX4p+csopXEMADCSIAJv06ZNJctxuPjiiw+P6sxMF110Uaz1z5s37/CIaO7cuWpoaIi1fin5yyilcQwAMJIgAi8t+VFe3KO7vOXLl2vq1KmJjoxaW1u1YMGCxC6jlMYxAEAxFvfkijQ1NjZ6V1dX1t0AAFQQM9vs7o3Dtwczwkt6BREAQGULJvCSXkEEAFDZggi8pFcQAQBUviACL+kVRAAAlS+IwEt6BREAQOULIvCSXkEEAFD5ggi8pFcQAQBUviACL+kVRAAAla826w6kpbW1Vb29vYzuACBQwQReXV2d1q1bl3U3AAAZCeKUJgAABB4AIAgEHgAgCAQeACAIBB4AIAjBBN7GjRvV0tKie+65J+uujBuXOAKA8Qsm8G655RZJ0s0335xxT8aPSxwBwPgFEXgbN25U/sru7j4hR3lc4ggAyhNE4OVHd3kTcZTHJY4AoDxBBF5+dDdSeSLgEkcAUJ4gAs/MSpYnAi5xBADlCSLwrr766oLytddem1FPxo9LHAFAeYIIvIsvvvjwqM7MdNFFF2Xco6PHJY4AoDxBBJ706ihvIo7u8lpbW7VgwQJGdwAwDjYRJ3DkNTY2eldXV9bdAABUEDPb7O6Nw7cHM8IDAISNwAMABIHAAwAEgcADAASBwAMABIHAAwAEgcADAASBwAMABIHAAwAEgcADAASBwAMABIHAAwAEgcADAASBwAMABCGYwGtpaTn8lZT+/n4tXbpUu3fvnpD1S1J3d7cWLVqknp6eROpP4xgAoJjUA8/MTjezB8zscTN7zMw+Fm2fYWb3mdnW6PtJafetXO3t7dqyZYvWr18/IeuXpLVr12r//v1avXp1IvWncQwAUEwWI7wBSf/T3d8g6WxJV5vZGyWtkHS/u8+XdH9UjsXwUV0So7z+/n51dHTI3dXR0RH7CCbp+qXc6K63t1eS1NvbG/soL41jAICRpB547r7D3X8W/fyipMclzZF0qaQ7ot3ukPSutPtWjvb2dg0ODkqSBgcHYx/BJF2/lBvdDRX3KC+NYwCAkWT6Hp6ZnSnpLEkPSzrV3XdIuVCUdMoI97nKzLrMrGvXrl1pdXVUnZ2dGhgYkCQNDAyos7NzQtUv6fDobqRyudI4BgAYSWaBZ2bTJH1D0sfdfe9Y7+fut7p7o7s3zpw5M7kOHqWmpibV1tZKkmpra9XU1DSh6pekuXPnliyXK41jAICRZBJ4ZjZZubBb7+7fjDY/a2azo9tnS9qZRd/Gq7W1VTU1uYezpqZGixcvnlD1S9Ly5csLyitWxPY2qqR0jgEARpLFLE2T9AVJj7v73w25aYOky6OfL5f0nbja3LRpU8lyHOrq6tTc3CwzU3Nzs2bMmDGh6pekefPmHR7VzZ07Vw0NDbHWn8YxAMBIshjhvVXSByQ1mdnPo6+LJK2WdIGZbZV0QVSeUFpbW7VgwYLERi5J1y/lRnlTp06NfXSXl8YxAEAx5u5Z92HcGhsbvaurK+tuAAAqiJltdvfG4duDWWkFABA2Ag8AEAQCDwAQBAIPABAEAg8AEAQCDwAQBAIPABAEAg8AEAQCDwAQBAIPABAEAg8AEAQCDwAQBAIPABAEAg8AEAQCDwAQhGACr7+/X0uXLtXu3buz7goAIAPBBF57e7u2bNmi9evXZ90VAEAGggi8/v5+dXR0yN3V0dHBKA8AAhRE4LW3t2twcFCSNDg4yCgPAAIUROB1dnZqYGBAkjQwMKDOzs6MewQASFsQgdfU1KTa2lpJUm1trZqamjLuEQAgbUEEXmtrq2pqcodaU1OjxYsXZ9wjAEDaggi8uro6NTc3y8zU3NysGTNmZN0lAEDKarPuQFpaW1vV29vL6A4AAhVM4NXV1WndunVZdwMAkJEgTmkCAEDgAQCCQOABAIJA4AEAgkDgAQCCQOABAIJA4AEAgkDgAQCCQOABAIJA4AEAgkDgAQCCQOABAIJA4AEAgkDgAQCCQOABAIIQTOBdccUVamlp0ZVXXplYG/39/Vq6dKl2796dWBsAgPEJJvB27NghSdq+fXtibbS3t2vLli1av359Ym0AAMYniMC74oorCspJjPL6+/vV0dEhd1dHRwejPACoMEEEXn50l5fEKK+9vV2Dg4OSpMHBQUZ5AFBhggi8NHR2dmpgYECSNDAwoM7Ozox7BAAYisCLSVNTk2prayVJtbW1ampqyrhHAIChggi82bNnF5TnzJkTexutra2qqck9nDU1NVq8eHHsbQAAxi+IwPvc5z5XUF63bl3sbdTV1am5uVlmpubmZs2YMSP2NgAA4xdE4LW3txeUk5pQ0traqgULFjC6A4AKFETgDZ9AktSEkrq6Oq1bt47RHQBUoCACr6mpSWYmSTIzJpQAQICCCLzW1la5uyTJ3TnlCAABCiLwvvSlLxWU//Vf/zWbjgAAMhNE4HV0dBSUv/e972XUEwBAVoIIvLRwtQQAqFwEXoy4WgIAVK4gAu+UU04pKM+aNSv2NrhaAgBUtiACb+fOnQXlZ555JvY2uFoCAFS2IAIvDVwtAQAqG4EXE66WAACVLYjAO/fccwvKSYQRV0sAgMoWROC1tLQUlJubm2Nvg6slAEBlCyLwVq1aVVC+4YYbEmmHqyUAQOWqzboDadi3b1/JclzyV0sAAFSeIEZ406ZNK1kGAFS/IAJv5cqVBeXrr78+o54AALISROABABBE4KU1aQUAULmCCLy0Jq0AACpXEIGX1qSVarg8UNLHUA2PEYCJKYjAS2vSSjVcHijpY6iGxwjAxBRE4O3du7eg/OKLL8beRjVcHijpY6iGxwjAxBVE4A3/MPiaNWtib6MaLg+U9DFUw2MEYOIKIvDyl+0ZqRyHarg8UNLHUA2PEYCJK4jAy1+2Z6RyHKrh8kBJH0M1PEYAJq4gAm/p0qUF5euuuy72Nqrh8kBJH0M1PEYAJq4gAu+8884rGFksXLgw9jaq4fJASR9DNTxGACauIAJPenWUl8ToLq8aLg+U9DFUw2MEYGIyd8+6D+PW2NjoXV1dWXcDAFBBzGyzuzcO3x7MCA8AEDYCDwAQBAIPABAEAg8AEAQCDwAQBAIPABAEAg8AEAQCDwAQBAIPABAEAg8AEIRgAu/2229XS0uL7rjjjqy7AgDIQEUFnpldaGa/MrNuM1sRZ91f+cpXJOWuug0ACE/FBJ6ZTZJ0i6S3S3qjpPeZ2RvjqPv2228vKDPKA4DwVEzgSXqLpG5373H3VyR9WdKlcVScH93lMcoDgPBUUuDNkfTUkPLT0bYCZnaVmXWZWdeuXbtS6xwAYGKrpMCzItuOuFifu9/q7o3u3jhz5swUugUAqAaVFHhPSzp9SPk0SX1xVPznf/7nBeXW1tY4qgUATCCVFHg/lTTfzF5rZsdIeq+kDXFUfOWVVxaUL7/88jiqBQBMIBUTeO4+IOmvJG2S9Likr7r7Y3HVnx/lMboDgDCZ+xFvk00YjY2N3tXVlXU3AAAVxMw2u3vj8O0VM8IDACBJBB4AIAgEHgAgCAQeACAIBB4AIAgEHgAgCAQeACAIBB4AIAgEHgAgCAQeACAIBB4AIAgEHgAgCAQeACAIBB4AIAgEHgAgCAQeACAIBB4AIAgEHgAgCAQeACAI5u5Z92HczGyXpN6juMvJkp5LqDtptcExZF9/Gm1wDNnXn0YbHEMy9c9195nDN07owDtaZtbl7o0TuQ2OIfv602iDY8i+/jTa4BjSrZ9TmgCAIBB4AIAghBZ4t1ZBGxxD9vWn0QbHkH39abTBMaRYf1Dv4QEAwhXaCA8AECgCDwAQhKoMPDO70Mx+ZWbdZraiyO3HmtlXotsfNrMzj7L+281sp5ltGeF2M7Obo/ofNbM3H2X9p5vZA2b2uJk9ZmYfi7MNM5tiZj8xs/+I6v9skX3KeoyiOiaZ2SNmdndC9f/GzH5hZj83s64it5f1PER1nGhmXzezJ6Ln44/iasPMXh/1Pf+118w+HucxmNknoud4i5ndZWZTht0ex/Pwsaj+x4b3fzzHUOzvy8xmmNl9ZrY1+n7SCPe9PNpnq5ldfpRtvCc6hkEzG3EavI3y/6VE/TdFv0ePmtm3zOzE8dZfoo3/J6r/52bWYWb1I9x31MdphPr/xsy2D/mdvWi8x1Cs/mj7NdF9HzOzteOtvyh3r6ovSZMkbZPUIOkYSf8h6Y3D9vlLSZ+Pfn6vpK8cZRsLJb1Z0pYRbr9I0vckmaSzJT18lPXPlvTm6OfXSPp1kWMYdxvRfaZFP0+W9LCks+N8jKL7fVJSu6S7i9wWR/2/kXRyidvLeh6iOu6Q9OHo52MknRh3G0N+b59R7gOzcT3PcyT9p6TjovJXJV0R5/MgaYGkLZKmSqqV9H8kzS/nGIr9fUlaK2lF9PMKSWuK3G+GpJ7o+0nRzycdRRtvkPR6Sd+X1FjieSr5/6VE/c2SaqOf14xwDGOqv0Qb04f8fG3+uR3P4zRC/X8jaekYfpfH+xidF/0OHRuVTynnMRr+VY0jvLdI6nb3Hnd/RdKXJV06bJ9LlftHJklfl3S+mdlYG3D3hyTtLrHLpZL+1XN+LOlEM5t9FPXvcPefRT+/KOlx5f55xdJGdJ99UXFy9DV89lJZj5GZnSbpHZJuG2GXsuofo7KeBzObrtwf5Rckyd1fcfcX4mxjiPMlbXP34SsHlVt/raTjzKxWuVDqK1J/Oc/DGyT92N33u/uApAclLSrnGEb4+xrazzskvavIXVsk3efuu939eUn3SbpwrG24++Pu/quR+hUZy/+XkerviB4jSfqxpNPGW3+JNvYOKR6vI/+upTE+TmP4PzeScT9GkpZIWu3uL0f77Bxv/cVUY+DNkfTUkPLTOjIsDu8T/QLukVSXch/GJDrFdJZyo7DY2rDc6cafS9qp3C//iPWP8zH6e0nLJQ2OcHscz4FL6jCzzWZ2Vak2Ikf7PDRI2iXpi5Y7NXubmR0fcxt575V0V5Ht467f3bdLWifpSUk7JO1x946R6h/n87BF0kIzqzOzqcqN5k6P6xiGONXdd0T93CHplCL7xPZ3V0JcbVyp3Kg39vrN7P81s6ckLZb0mQTa+KvotOntI5xaLqf+/yLpj6PT6w+a2R/EWX81Bl6xV6fDX+WMZZ+k+zB6JWbTJH1D0seHvXIruw13P+Tuv6fcq8y3mNmCuOo3s3dK2unum0vtNt76h3iru79Z0tslXW1mC2Nuo1a5Uy5t7n6WpN8qdzotzjZkZsdIukTS14rdPN76o39Gl0p6raR6Sceb2fvjql/KjYqUOz13n6R7lTu9NDBst6T/3tJsJ47n+9PKPUbrk6jf3T/t7qdH9f9VzG20SXqdpN9T7kXU52Kuv1a506xnS1om6atFzjiMu/5qDLynVfgK8zQdeRrn8D7RqZ4TNL6hezl9KMnMJisXduvd/ZtJtCFJ0Sm67+vIUxrlPEZvlXSJmf1GudMNTWb2bzHWn+97X/R9p6RvKXeqo2gbkaN9jJ6W9PSQ0e/XlQvAONuQcoH9M3d/doQ+jLf+P5X0n+6+y90PSvqmpHNGqr+M5+EL7v5md18Y3XdrjMeQ92z+NGj0vdiprlj+JkZRVhvRBJF3Slrs0RtScdY/TLuk/x5nG+7+bPRieVDSv+jIv7my6o/u+83o9PdPlDtDdHJc9Vdj4P1U0nwze230yvm9kjYM22eDpPzMpHdL6hzhl2+8Nki6zHLOVu5U0o6x3jl6RfMFSY+7+9/F3YaZzczPEDOz45T7x/hEkfrH9Ri5+6fc/TR3P1O5x7/T3YePLMp6DszseDN7Tf5n5SYEDJ81W9bz4O7PSHrKzF4fbTpf0i/jbCPyPhU/nVlu/U9KOtvMpka/U+cr937w8PrL+lsws1Oi72dI+jMdeSxxPEZD+3m5pO8U2WeTpGYzOyka3TZH2+I0lv8vRZnZhZKuk3SJu++Pu/6ojflDipfoyL9rqYzHadh7r4t05N+cVN4xfFtSU9TWf1FuUsrwKyWMv34/ihlZE+VLufcRfq3cTJ5PR9v+VrlfNEmaotzpo25JP5HUcJT136XccP6gcq82PiTpo5I+Gt1ukm6J2v+FRpjxVaL+tyk3RH9U0s+jr4viakPSf5P0SFT/FkmfifsxGtLWnyiapRnzc9Cg3Omz/5D02JDnObbnIarj9yR1RY/Vt5U73RLncz1VUr+kE4Zsi7P+zyr3T2+LpDslHRv38yzpB8q9EPgPSeeXewwj/H3VSbpfudHj/ZJmRPs2SrptyH2vjI6lW9IHj7KNRdHPL0t6VtKmaN96SfcMue8R/1/GWH+3cu895f+mPz/e+ku08Y3ouX5U0kZJc8b7OI1Q/53Rc/iociEzO+bH6BhJ/xYdw88kNZXzGA3/YmkxAEAQqvGUJgAARyDwAABBIPAAAEEg8AAAQSDwAABBIPCACmRmp5nZdyy3mn2Pmf2T5a5scEG0lNovou9NQ+5zr716BYzPm9mkIbfVmtlzZnZjNkcEZI/AAypM9CHxb0r6trvPlzRf0nHKXTHgOUkXu/vvKPcB7DuH3PV/uPvvKncFg5mS3jPktmZJv5L0P4os1QQEgcADKk+TpJfc/YtSbt1TSZ+QdJmkrR4tqabcB+6nmNmx0X759VZrlfsA79AP2b5P0j8oWn0l8SMAKhCBB1SeN0kqWHg7CrPfSJo3ZPN/l/SIR5dSkSQz26TcOpMvKrf2Z375uPMl3a3c6hbvS7DvQMUi8IDKYyq++vvhU5Fm9iblrlLwkaE7uHuLchcQPlbRmoTKLVb8gOfWb/yGpEVD398DQkHgAZXnMeXWPjzMchejPVXSryx3cd1vSbrM3bcNv7O7v6TcOof5i2K+T9KfRlev2KzcupTnJdZ7oEIReEDluV/SVDO7TMpdrFe56479k3Ijt+9K+pS7/zB/BzObNuTyObXKLa77RBSUb5N0hruf6bkrWFwtTmsiQCweDVQgMztduSsMvEG5GZdfcfePmNn1kj6lwmvONSt3uvNu5QJxkqRO5Sa6vF/She7+3iF1z1BuxuZpQ9//A6odgQdUODM7R7nJJn/mpa8iD6AEAg8AEATewwMABIHAAwAEgcADAASBwAMABIHAAwAEgcADAATh/wcZEMn9fkHIP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5" y="1028474"/>
            <a:ext cx="2691767" cy="36617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78" y="1497950"/>
            <a:ext cx="4810322" cy="3092350"/>
          </a:xfrm>
          <a:prstGeom prst="rect">
            <a:avLst/>
          </a:prstGeom>
        </p:spPr>
      </p:pic>
      <p:sp>
        <p:nvSpPr>
          <p:cNvPr id="11" name="AutoShape 6" descr="data:image/png;base64,iVBORw0KGgoAAAANSUhEUgAAAbwAAAJcCAYAAACCHBHAAAAABHNCSVQICAgIfAhkiAAAAAlwSFlzAAALEgAACxIB0t1+/AAAADh0RVh0U29mdHdhcmUAbWF0cGxvdGxpYiB2ZXJzaW9uMy4xLjMsIGh0dHA6Ly9tYXRwbG90bGliLm9yZy+AADFEAAAgAElEQVR4nO3dfXhc1X3u/fsny2CMY8DCYMuAiWKfnCTuaUnVlJLUFFEkQgLEPclpIidASEriUsjLsY3j0JymD4+xjdPT0lLloYSEUou8v9iEYHEQgTQ5IZFDSkwgsaxGgGWwkcHGsQHL+j1/zB6jkUcjWbNfRrO+n+vSJa09e9Zae0bSPWvPmrXN3QUAQLWryboDAACkgcADAASBwAMABIHAAwAEgcADAASBwAMABIHAAwAEgcADJhAze6eZ/cTMfmtm/Wb2b2Y2Z8jt7zCzfzezF8zsGTP7FzN7zZDb15rZU2a218x6zezTRdo43sz2mdk9aR0XkAYCD5ggzOzdktol/YOkkyW9SdIrkn5gZidGu50g6QZJ9ZLeIOk0STcNqeYLkv6ru0+XdI6kVjP7s2FNvVvSy5KazWx2QocDpI7AA1JgZsvM7BvDtv2jmf39GO9vkj4n6QZ3X+/uB9z9GUkflrRf0sckyd3b3f1ed9/v7s9L+hdJb83X4+6/cvffDql6UNK8Yc1dLunzkh6VtPioDhSoYAQekI5/k3RhfiRmZrWS/lzSnaXuFAWdJL1e0hmSvjb0dncflPQNSc0jVLFQ0mPD6lxhZvskPS3peOVGjfnbzpD0J5LWR1+XjX5owMRA4AEpcPcdkh6S9J5o04WSnnP3zWb2BjP7rpk9a2Y/MrMPmdmpZvZHygWllDuFKUk7ilS/Q9LM4RvN7ALlRmufGdaX1ZJeI+nNygXuniE3XybpUXf/paS7JL3JzM4axyEDFYfAA9Jzh6T3Rz+/X6+O7lolrZM0R9KnJL1duVHZ55R7z02Snou+F3tPbbakXUM3mNnZyo3c3u3uvx5+B895RNIBSZ8dctNlyo3s5O59kh5ULjSBCc+4WgKQDjObotxo7I8l/VjSG939STOriU5NlrqvSXpS0j+6+9oh22uUe69tg7uvjLadJWmTpA+5+8ZR6r1e0h+4+6Vmdo6kH0p6XrnJMFJuJLhP0hx3HzjqgwYqCCM8ICXu/pKkrys38vqJuz8ZbS8ZdtE+LmmppOvNrNXMjjOzWZJuU+505z9KkpktkHSvpGuGh52Z1ZjZR8zsJMt5i6SrJd0f7XK5pPskvVHS70VfCyRNVW7UCUxojPCAFJnZ2yT9QNKV7v7Fcdz/UknXK/eRhOMkbVHutOWvotu/qFxw7R9yt153f1M0GrxH0lskHSOpT9KXJN0o6VjlRp+XFQnKf5Z0iru/+2j7C1QSAg9IUTQL8glJs9x9b5l1NSs3seR8d/95HP0DqhmnNIGURCOsT0r6crlhJ0nu3iHpCklnl1sXEAJGeEAKzOx4Sc9K6pV0obs/lXGXgOAQeACAIHBKEwAQhNqsO1COk08+2c8888ysuwEAqCCbN29+zt2PWH1oQgfemWeeqa6urqy7AQCoIGbWW2w7pzQBAEEg8AAAQSDwAABBIPAAAEEg8AAAQSDwAABBIPAAAEEg8AAAQSDwAABBIPAAAEEg8AAAQSDwAABBIPAAAEEg8AAAQSDwAABBIPAAAEEg8AAAQSDwAABBIPAAAEEIJvBaWloOfyVl1apVamlp0Zo1axKpv7u7W4sWLVJPT08i9UvSxo0b1dLSonvuuSeR+tM4BgAoJrHAM7PbzWynmW0Zsm2Gmd1nZluj7ydF283MbjazbjN71MzenFS/kvTggw9Kkjo7OxOpf+3atdq/f79Wr16dSP2SdMstt0iSbr755kTqT+MYAKCYJEd4X5J04bBtKyTd7+7zJd0flSXp7ZLmR19XSWqLsyPDR3VJjPJWrVpVUI57lNfd3a3e3l5JUm9vbyIjpI0bN8rdJUnuHvsoL41jAICRWP4fXCKVm50p6W53XxCVfyXpT9x9h5nNlvR9d3+9mf1/0c93Dd+vVP2NjY3e1dU1aj+KBdymTZuO8miybeOqq646HBaSNHfuXN16662x1S9JF154oYb+PpiZ7r333tjqT+MYUJ3a2toKXiBt375dkjRnzpyC/RoaGrRkyZJU+4bKY2ab3b1x+Pa038M7NR9i0fdTou1zJD01ZL+no21HMLOrzKzLzLp27dqVaGcrydCgKFaOw/AXP3G/GErjGBCGl156SS+99FLW3cAEU5t1ByJWZFvR/7bufqukW6XcCC/JTlWSuXPnHjE6ipuZHTHCi1Max4DqNHzUtmzZMknSTTfdlEV3MEGlPcJ7NjqVqej7zmj705JOH7LfaZL6Uu5bWc4999yCclNTU6z1L1++vKC8YsWKEfYcv6uvvrqgfO2118ZafxrHAAAjSTvwNki6PPr5cknfGbL9smi25tmS9oz2/t3ROPvsswvKb33rW+Oq+rCPfOQjBeW/+Iu/iLX+efPmHR4RzZ07Vw0NDbHWL0nnnHNOQXn441auNI4BAEaS5McS7pL0fyW93syeNrMPSVot6QIz2yrpgqgsSfdI6pHULelfJP1lnH358Y9/XFD+4Q9/GGf1kqT29vaC8vr162NvY/ny5Zo6dWpiI6NqOAYAGEli7+G5+/tGuOn8Ivu6pKuL7DthDP/sXWdnp6655ppY25g3b56+9a1vxVrnUNVwDAAwkmBWWklaU1OTJk2aJEmaNGlS7O/hScmvUtLU1KSamtyvRE1NTSLHAABZCSLw0ngPr7W1teBD24sXL469jaRXKWltbdXg4KAkaXBwMJFjAICsBBF4P/3pTwvKDz/8cEY9Gb80Vil5/vnnC8ovvPBC7G0AQFYq5XN4iTp06FBBeWBgIPY22tvbVVNTo8HBQdXU1Gj9+vWxvv+1du3agvLq1atjX6UkjTbiNHz1DYkVOIoZ6+MU8mOEMAQxwktDZ2fn4SAdGBiIfQHpNFYpqYaVUFiBY2x4nBCiIEZ4aWhqatL3vvc9HTp0KJFJK2msUjLRVkIpNhphBY4jTbTHqdiIdLht27ZJevU4SmHkirwgAm/SpEkFpzVra+M/7NbWVn33u9+VlMyEj+XLlxeshJLE59jSaAMYTU9Pjx594teaVDd7xH0GPTcj+rFdL5as61B/bOtXoAoEEXjveMc7tGHDhsPliy++OPY2nn/++YJZmi+88IJmzJgRW/0nnXTS4bUuzUwnnnhibHWn2QYwFpPqZmvqxVeVXc/+jZX7HjTSF8R7eEPDTlIiH3wuNuEjTvlJMZIOT4qJWxptAEBWggi8NCQ94aOzs/PwadlDhw4lclX1NNoAgKwQeDEZPsEj7gkfTU1Nh997rK2tTWQVlDTaAICsBBF4l1xySUF50aJFsbeR9KVvWltbC043JrEKCiutAKhmQQTegw8+WFD+/ve/H3sbJ510UkE57gkfdXV1am5ulpmpubk51gkxABCCIGZp7tmzp6A8fAmtOLS3tx/++MOkSZPKXmml2GeRnnrqKU2aNEnbtm0r+PxRXJ8zam9vP3yVczOLfbUYAMhSECO8NKQx4eOVV17Rscceq8mTJ8det8SkFQDVLYgRXhqampp07733amBgIJYJH1msjhH3MQBAJQlihHfCCScUlIe/3xaHNCaVJK0ajgEARhJE4H31q18tKH/5y1+OvY1qmFRSDccAACOpylOaoy0+G8eEjywmlcRtrMcQ52PE5XsK8Rgdqa+vT4f27otlWbBD/TvUd7D0eptxa2tr03333Vewbf/+/YeXHhyNmWnq1KkF2y644IIgnvukVWXgFXP88cdLkl73utcl1kbSk0rSkPQxcEma0fEYAcmoysBLY8LHRLvkSjFJH0M1PEZJ4zE6Un19vZ6f/GJsi0fXz3xNDL0auyVLljAaq1BBvIcHAACBBwAIAoEHAAgCgQcACAKBBwAIAoEHAAgCgQcACAKBBwAIAoEHAAhCVa60AmBiO9S/o+RamoN7+iVJNSfUjVqPUl5pBZWLwANQURoaGkbdZ9venZKk140WZjNfM6b6EAYCD0BFGcs6lKGvN4rx4T08AEAQCDwAQBAIPABAEAg8AEAQCDwAQBAIPABAEAg8AEAQCDwAQBAIPABAEFhpBRNGW1ubenp6Su6zbds2Sa+uxFFKQ0PDqKt6FGtz+/btkqQ5c+YcdX1JG8tjJI39caqEY5KOPK6R+l8p/U1aW1ub7rvvvoJt+/fvl7uP6f5mpqlTpx4uX3DBBQWPW9z1F2sjCwQeJoyenh5teeJRHVdiveCXo7/HbbseLVnXgf7x9+Oll14a/50T1tPTo0efeFxWN6Pkfvl/XL/Y9ezI+/TvjrVvcZoyZUrWXcAEROBhQjmuTpr/Tiu7nq13j+2VarFXpJW+jqPVzVDtO1vKrmfg7k0x9CYeWY8MKs2SJUsSfUySrj8rvIcHAAgCgQcACAKBBwAIAoEHAAgCgQcACAKBBwAIAoEHAAgCgQcACAKBBwAIAoEHAAgCgQcACAKBBwAIAoEHAAgCgQcACAKBBwAIAoEHAAgCgQcACAKBBwAIAoEHAAgCgQcACAKBBwAIAoEHAAgCgQcACAKBBwAIAoEHAAgCgQcACAKBBwAIAoEHAAgCgQcACAKBBwAIAoEHAAgCgQcACAKBBwAIAoEHAAgCgQcACAKBBwAIAoEHAAhCbdYdADCxtbW1qaenp2Db9u3bJUlz5swp2N7Q0KAlS5ak1jdgKAIPQOxeeumlrLsAHIHAA1CWYiO2ZcuWSZJuuummtLsDjIj38AAAQSDwAABB4JQmgDErNkGlmG3btkl69dRmKUxkQVoIPABj1tPTo0efeEJWN7Pkfu6577/Y1V96v/5dcXUNGBWBB+CoWN1MHfvO98RS18t3fy2WeoCxyOQ9PDP7hJk9ZmZbzOwuM5tiZq81s4fNbKuZfcXMjsmibwCA6pR64JnZHEnXSmp09wWSJkl6r6Q1kv63u8+X9LykD6XdNwBA9crqlGatpOPM7KCkqZJ2SGqS1Brdfoekv5HUNpbKxvJGejlvosf9Rn3S9afRRhbH0NfXpwN7pa13+6j3Hc2BfqnvYF/BtqSPoRomfPT19cn7+/XSHf/86saBgVfftBuNmVQ75N/OwYPqO/hyvJ0ERpB64Ln7djNbJ+lJSQckdUjaLOkFdx+Idnta0pxi9zezqyRdJUlnnHGGpNwb6d2/fFxnnDBjxHaPOZT7g3xl+7Ml+/fknt1HbOvp6dHWX27RGSccV/K+xxzK/eG+vH1bifoPFK3/148/qlknWMn6a6Jj2Nv3i5L7PbPnyH8+PT09euLxR3XyiSXvKg3mvj2349ERd3nuhSO39fT06PHHH9UJJ5Wu/lBUf98zI9cvSXueL11PEnITMrZIJ08ZZc9XJEmPPtdderfnClcbydX/S6lueun7RX8Gj+56uvR+/XtL356A6dOn68CBwt/hlwcHNTg4OKb719TU6NjJk1/dMHmypk8f5fEAYpJ64JnZSZIulfRaSS9I+pqktxfZtehLRne/VdKtktTY2Hh4nzNOmKHr/7i57P7d8IOOotvPOOE4fept88uu/8Z/31p0+6wTTB9eOLnobUfrtocOFt1+8onSu5rKP4v97c7i/9xOOElaWP5TIEl6qMjTUF9frwOTn9P8d5Z+YTAWW+921c+sP/KGk6do0qUNZdcvSYe+U2Q0VzddtZecE0v9Axt+FEs9R6OtbUwnXYCKlMWklT+V9J/uvsvdD0r6pqRzJJ1oZvkAPk1S30gVAABwtLIIvCclnW1mU83MJJ0v6ZeSHpD07mifyyV9J4O+AQCqVOqB5+4PS/q6pJ9J+kXUh1slXSfpk2bWLalO0hfS7hsAoHplMkvT3f+XpP81bHOPpLdk0B0AQABYaQWx6Ovr0wt7ik82GY8Xnpc0yNu4AOLD1RIAAEFghIdY1NfXSzXPxfqxhPpZRT42AADjxAgPABAEAg8AEAQCDwAQBAIPABAEAg8AEAQCDwAQBAIPABAEAg8AEAQCDwAQBAIPABAEAg8AEAQCDwAQBAIPABAEAg8AEAQuDwSkpK+vT9q7VwMbfhRPhf171Xew8CK5fX198r17NHD3prKr9/7d6jt4qOx6gErBCA8AEARGeEBK6uvr9dzkQdVeck4s9Q1s+JHqZxZeJLe+vl79kyep9p0t5dd/9ybVzzy17HqASsEIDwAQBAIPABAETmlWgL6+Pr34guu2hw7GUt+OF1z71Df6jgAQEEZ4AIAgMMKrAPX19dqrfn144eRY6rvtoYOaXl8/+o4AEBBGeACAIBB4AIAgEHgAgCAQeACAIBB4AIAgEHgAgCAQeACAIPA5vDHo6+vTb/cc0I3/vrXsup7cc0DHW/qroPT19WnvHunbnYNl1/XcC9IrzkouACYWRngAgCAwwhuD+vp6vewH9Km3zS+7rhv/fauOzWAVlPr6eh1jz+ldTeW/xvl256BOns1KLgAmFkZ4AIAgEHgAgCBUxSnN3KSSPbrhBx1l19W7Z7eOt0Mx9AoAUEkY4QEAglAVI7z6+nq94pN0/R83l13XDT/o0DH1p8bQKwBAJWGEBwAIAoEHAAhCVZzSlKQn9+wuOWnl2d++KEk69fjXjFrPvDlHntJ8cgwrrez87cuSpFOOP7ZE/Qc0f07JahLz3Aujr7SyZ1/u+wnTStdz8uwi931eemiUeUP7ck+DppV+GrTneal+1pHbD/RLW+/2Ee/38p7c92NPKF3/gX5JMwu39fX1Sf37degLvyx954HoMawd5fXiwUH1vTJsRZr+vRrY8KNXy3t+Kw2McZJU7STphOML6hp+DJLk/bs1cPemklX5ntwTYSeM/ER4/25pJqf3UT2qIvAaGhpG3eeVbbn/5McUCbOh5s059Yj6xlJ/ro1tkqRj57xuxH3mzxl7fXEaa5t7omM4efbIx3Dy7CPrG2v9236bq79+1sj1524fXxvb9ubqf93M0vVr5pH1TZ8+XQcOHBi1jQMDuX2Om3xc6R0n5+rMK9b/voN9Y2pTko477jjVzxzygf8ixzDm52Fv7u/hdaUCbeaRfwvARGbuI79arnSNjY3e1dU1pn2XLVsmSbrpppsS689421i2bJn29v1CH144OZZ+3PbQQU2v/51xHWvSj9NErz+tNpJWDccAjMTMNrt74/DtvIcHAAgCgQcACEJVvIdXDZ7Z47rtoYMl9+nflzv9XDfNRq1rOms7A0ABAq8CjHViwK5oQsn0+tITMqbXZzMxBgAqGYFXAZYsWTKm/ZhoAADjx3t4AIAgEHgAgCAQeACAIBB4AIAgEHgAgCAQeACAIBB4AIAgEHgAgCAQeACAIBB4AIAgEHgAgCAQeACAIBB4AIAgEHgAgCAQeACAIBB4AIAgEHgAgCBwxXOghLa2NvX09BRs27Ztm6RXr0Cf19DQMOar1wNIH4EHHKUpU6Zk3QUA40DgASUwYgOqB+/hAQCCQOABAIJA4AEAgkDgAQCCQOABAIJA4AEAgkDgAQCCQOABAIJA4AEAgkDgAQCCQOABAIJA4AEAgkDgAQCCQOABAIJA4AEAgkDgAQCCQOABAIJA4AEAgkDgAQCCQOABAIKQSeCZ2Ylm9nUze8LMHjezPzKzGWZ2n5ltjb6flEXfAADVKasR3j9Iutfd/6uk35X0uKQVku539/mS7o/KAADEojbtBs1suqSFkq6QJHd/RdIrZnappD+JdrtD0vclXZd2/xCftrY29fT0FGzbtm2bJGnZsmUF2xsaGrRkyZLU+oZwtbW16b777ivYtn//frn7mO5vZpo6dWrBtgsuuIDf36NUzvMw3ucgixFeg6Rdkr5oZo+Y2W1mdrykU919hyRF308pdmczu8rMusysa9euXen1GrGYMmWKpkyZknU3AAQo9RFe1OabJV3j7g+b2T/oKE5fuvutkm6VpMbGxrG9JEMmeMWLSrRkyRJ+NytAFs9DFiO8pyU97e4PR+WvKxeAz5rZbEmKvu/MoG8AgCqVeuC5+zOSnjKz10ebzpf0S0kbJF0ebbtc0nfS7hsAoHplcUpTkq6RtN7MjpHUI+mDyoXvV83sQ5KelPSejPoGAKhCmQSeu/9cUmORm85Puy8AgDCw0goAIAgEHgAgCAQeACAIBB4AIAgEHgAgCAQeACAIBB4AIAgEHgAgCAQeACAIBB4AIAgEHgAgCAQeACAIBB4AIAgEHgAgCAQeACAIBB4AIAgEHgAgCJlc8TxpbW1t6unpKdi2bds2SdKyZcsKtjc0NGjJkiUV10YlHcN46weASlKVgVfMlClTJnwb1XAMAJCVqgy8YqORW265RRs2bNDChQv10Y9+NJE2uru7tWzZMi1ZskQNDQ2x1x83Rm0AQhLMe3gbNmyQJH3rW99KrI21a9dq//79Wr16dWJtAADGJ4jAu+WWWwrKn//852Nvo7u7W729vZKk3t7eI94bAwBkK4jAy4/u8pIY5a1du7agzCgPACpLEIGXhvzobqQyACBbBF5M5s6dW7IMAMhWEIF3ySWXFJQXLVoUexvLly8vKK9YsSL2NgAA4xdE4J199tkF5T/8wz+MvY158+YdHtXNnTu37I8lAADiFUTgrVq1qqB8ww03JNLO8uXLNXXqVEZ3AFCBqvKD58Pt27evZDku8+bNS/RzfgCA8QtihDdt2rSSZQBA9Qsi8FauXFlQvv766zPqCQAgK0EE3tatWwvK3d3dGfUEAJCVIALvi1/8YkH5tttuy6gnAICsBBF4AAAQeACAIBx14JnZyWZmSXQmKR/84AcLyh/+8Icz6gkAICslA8/Mzjaz75vZN83sLDPbImmLpGfN7MJ0uli++fPnF5TnzZuXUU8AAFkZbYT3T5JWSbpLUqekD7v7LEkLJd2YcN9ik9ZKKwCAyjVa4NW6e4e7f03SM+7+Y0ly9yeS71p80lppBQBQuUZbWmxwyM8Hht3mMfclMdOmTSsIuaRWWmlpaTn886ZNmyZc/ZJ0xRVXaMeOHZozZ45uv/322Ov/wAc+oJ07d2rWrFm64447Yq+/GvT39+vGG2/UypUrNWPGjKy7A1SN0UZ4v2tme83sRUn/Lfo5X/6dFPoXC1ZaGbsdO3ZIkrZv355I/Tt37pQkPfPMM4nUXw3a29u1ZcsWrV+/PuuuAFWlZOC5+yR3n+7ur3H32ujnfHlyWp0s1/DAS+JqBkNHX8XKlV6/lBvdDXXllVfGWv8HPvCBgvLll18ea/3VoL+/Xx0dHXJ3dXR0aPfu3Vl3CagaR321BDP7S3f/5yQ6g2zlR3d5cY/y8qO7vHJHeW1tberp6SnYtm3bNknSsmXLCrY3NDRoyZIlZbWXhvb2dg0O5t5JGBwc1Pr163XNNddk3CugOpQMPDP75PBNkj5lZlMkyd3/LqmOAeMxZcqUrLtQls7OTg0MDEiSBgYG1NnZSeABMRlthPdZSfdIeky5sJOkSZJek2SngLGYCCO2o9XU1KR7771XAwMDqq2tVVNTU9ZdAqrGaJNW3qRcwB0v6SZ3/6yk5939s9HPqCKzZ88uKM+ZMyfW+k855ZSC8qxZs2Ktvxq0traqpib3Z1lTU6PFixdn3COgeow2aeVJd3+3pP8r6T4ze3c63YrX8Ekqn/70p2NvY/jHBOL+2EB7e3tB+a677oq1fkn60pe+VFCO+2MJd955Z0GZjyUcqa6uTs3NzTIzNTc387EEIEZjXUuzQ9IySR+RtCu57iRj3bp1BeU1a9Zk1JPxGx54SU1Zz4/y4h7d5eVHeYzuRtba2qoFCxYwugNiNtqklcmSbpJ0maT/VC4gTzWzFe6+2szOcvdHUuhnWfKTAEYqxyWpD4NLuckMw8tJTGYYPsqL2/BRHo5UV1d3xIs0AOUbbYT3OUnTJM11999397MkvV5Sg5m1Sfpm0h2MQ21tbclyXPr7+7V06dJEPjvV1NR0uN9MZgCAozda4F0k6S/c/cX8hujnJZLeK+l9CfYtNkuXLi0oX3fddYm0k+QKGUxmAIDyjBZ4g+5+xJqZ7n5I0q78YtKV7vTTTy8on3baabG3kfQKGUxmAIDyjBZ4vzSzy4ZvNLP3S3o8mS7Fb+3atQXl1atXx95GsRUy4sZkBgAYv9HezLpa0jfN7EpJm5W7QsIfSDpO0qKE+xab3t7ekuU4pLFCBpMZAGD8Rvsc3nZ3/0NJfyvpN5KelPS37v4Wd09mOf0EzJ07t2Q5DkwqAYDKNqbP4bl7p7v/o7vf7O73J92puC1fvrygnMTVEphUAgCVbawfPMcomFQCAJUtiMBLY9KKxKQSAKhkyXwCu8KkMWlFYlIJAFSyIEZ4aUxaAQBUtiACL41JKwCAyhZE4O3Zs6dkGQBQ/YIIvFWrVhWUb7jhhox6AgDIShCBt2/fvpJlAED1CyLwpk2bVrIclwceeEAtLS166KGHEqkfADB+QQTeypUrC8rXX399Iu3kP5IwEa+oDgDVLojA+8xnPlNQ/uu//uvY23jggQcKFo9mlAcAlSWID57ngyjv4MGDsbcx/APna9as0cKFC2NvBzhabW1t6unpKdi2bds2SdKyZcsOb2toaNCSJUtS7RuQpiACLw3DQ3V4GagkU6ZMyboLQOoIvJjU1tYWhFz+UkFA1hi1ATlBvIc3PHwmT54cextLly4tKF933XWxtwEAGL8gAu+73/1uQfnuu++OvY3zzjuv4AKwvH8HAJUliMCTXh3lJTG6y8uP8hjdAUDlMXfPug/j1tjY6F1dXVl3AwBQQcxss7s3Dt8ezAgPABA2Ag8AEAQCDwAQBAIPABAEAg8AEAQCDwAQBAIPABAEAg8AEAQCDwAQBAIvRv39/Vq6dKl2796ddVcAAMMQeDFqb2/Xli1btH79+qy7AgAYhsCLSX9/vzo6OuTu6ujoYJQHABWGwItJe3u7BgcHJUmDg4OM8gCgwhB4Mens7Dx8xfOBgQF1dnZm3CMAwFDBBF5LS8vhryQ0NTWVLMdh1apVamlp0Zo1a2KvO2/z5s16+9vfrkceeSSR+h944AG1tLTooYceSqT+NDA5CZiYMgs8M5tkZo+Y2d1R+bVm9rCZbZD72OQAABqiSURBVDWzr5jZMVn1bTxaW1sLyosXL469jQcffFCSEh09rlq1SoODg7rhhhsSqX/dunWSlGhoJ43JScDElOUI72OSHh9SXiPpf7v7fEnPS/pQXA0NH9UlMcr7+Mc/XlD+xCc+EWv9q1atKignERibN2/Wvn37JEn79u2LfZT3wAMPFJz2nYijPCYnARNXJoFnZqdJeoek26KySWqS9PVolzskvSuLvo3Xzp07C8rPPPNMrPXnR3d5SYzyhodq3KO8/OgubyKO8picBExcWY3w/l7SckmDUblO0gvuPhCVn5Y0p9gdzewqM+sys65du3Yl39OA5Ed3I5XLlR/djVSeCJicBExcqQeemb1T0k533zx0c5Fdvdj93f1Wd29098aZM2cm0sdQTZs2rWS5XLW1tSXLE0FTU9PhftfW1iYyOQlAMrIY4b1V0iVm9htJX1buVObfSzrRzPL/AU+T1JdB38btlFNOKSjPmjUr1vrPPffcgnIS/2hXrlxZUL7++utjrX/p0qUF5euuuy7W+tPQ2tqqmprcn01NTU0ik5MAJCP1wHP3T7n7ae5+pqT3Sup098WSHpD07mi3yyV9J642N23aVLIchzvvvLOgfMcdd8Ra//AwSiIsfv/3f//wqG7atGk666yzYq3/vPPOKxgdLVy4MNb601BXV6fm5maZmZqbmzVjxoysuwRgjCrpc3jXSfqkmXUr957eFzLuz1HLj/LiHt3l5Ud5SZ5GW7lypWpqamIf3eXlR3kTcXSX19raqgULFjC6AyYYcy/6VtmE0NjY6F1dXVl3AwBQQcxss7s3Dt9eSSO8RKWxOgYrcABA5Qom8NJYHYMVOACgcgUReGmsjsEKHABQ2YIIvDRWx2AFDgCobEEEXhqrY7ACBwBUtiACL43VMViBAwAqWxCB19raWnC6MYnPT7ECBwBUtiACLw2swAEAlS2IwGtvb1fuCkSSmSU2oYQVOACgcgUReJ2dnTp06JAk6dChQ4lNKKmrq9O6desY3QFABQoi8JhQAgAIIvCYUAIACCLwmFACAJh4l5wep9bWVvX29jK6A4BABRN4+QklAIAwBXFKU5JWrVqllpYWrVmzJrE2uru7tWjRIvX09CTWBgBgfIIJvAcffFCSEl3jcu3atdq/f79Wr16dWBsAgPEJIvBWrVpVUE5ilNfd3a3e3l5JUm9vL6M8AKgwQQRefnSXl8Qob+3atQVlRnkAUFmCCLw05Ed3I5UBANki8GIyd+7ckmUAQLaCCLxzzz23oJzE0mLLly8vKK9YsSL2NgAA4xdE4K1cubKgfN1118Xexrx58w6P6ubOnauGhobY2wAAjF8QgSe9OspLcuHo5cuXa+rUqYzuAKACmbtn3Ydxa2xs9K6urqy7AQCoIGa22d0bh28PZoTX39+vpUuXavfu3Vl3BQCQgWACr729XVu2bEnsaucAgMoWROD19/ero6ND7q6Ojg5GeQAQoCACr729XYODg5KkwcFBRnkAEKAgAq+zs1MDAwOSpIGBgUQXkAYAVKYgAq+pqUm1tblL/9XW1ib60QQAQGUKIvBaW1tVU5M71JqaGq56DgABCiLw6urq1NzcLDNTc3OzZsyYkXWXAAApq826A2lpbW1Vb28vozsACFQwgVdXV6d169Zl3Q0AQEaCOKUJAACBBwAIAoEHAAgCgQcACAKBBwAIQjCB19LScvgrKRs3blRLS4vuueeeROrv7u7WokWL1NPTk0j9UvKXUUrjGACgmGACLw233HKLJOnmm29OpP61a9dq//79Wr16dSL1S8lfRimNYwCAYoIIvOGjuiRGeRs3blT+6vHuHvsor7u7W729vZKk3t7eREZISV9GKY1jAICRBBF4aciP7vLiHuWtXbu2oJzECCnpyyilcQwAMBICLyb50d1I5XLlR0YjleOQ9GWU0jgGABgJgRcTMytZLtfcuXNLluOQ9GWU0jgGABgJgReTq6++uqB87bXXxlr/8uXLC8orVqyItX4p+csopXEMADCSIAJv06ZNJctxuPjiiw+P6sxMF110Uaz1z5s37/CIaO7cuWpoaIi1fin5yyilcQwAMJIgAi8t+VFe3KO7vOXLl2vq1KmJjoxaW1u1YMGCxC6jlMYxAEAxFvfkijQ1NjZ6V1dX1t0AAFQQM9vs7o3Dtwczwkt6BREAQGULJvCSXkEEAFDZggi8pFcQAQBUviACL+kVRAAAlS+IwEt6BREAQOULIvCSXkEEAFD5ggi8pFcQAQBUviACL+kVRAAAla826w6kpbW1Vb29vYzuACBQwQReXV2d1q1bl3U3AAAZCeKUJgAABB4AIAgEHgAgCAQeACAIBB4AIAjBBN7GjRvV0tKie+65J+uujBuXOAKA8Qsm8G655RZJ0s0335xxT8aPSxwBwPgFEXgbN25U/sru7j4hR3lc4ggAyhNE4OVHd3kTcZTHJY4AoDxBBF5+dDdSeSLgEkcAUJ4gAs/MSpYnAi5xBADlCSLwrr766oLytddem1FPxo9LHAFAeYIIvIsvvvjwqM7MdNFFF2Xco6PHJY4AoDxBBJ706ihvIo7u8lpbW7VgwQJGdwAwDjYRJ3DkNTY2eldXV9bdAABUEDPb7O6Nw7cHM8IDAISNwAMABIHAAwAEgcADAASBwAMABIHAAwAEgcADAASBwAMABIHAAwAEgcADAASBwAMABIHAAwAEgcADAASBwAMABCGYwGtpaTn8lZT+/n4tXbpUu3fvnpD1S1J3d7cWLVqknp6eROpP4xgAoJjUA8/MTjezB8zscTN7zMw+Fm2fYWb3mdnW6PtJafetXO3t7dqyZYvWr18/IeuXpLVr12r//v1avXp1IvWncQwAUEwWI7wBSf/T3d8g6WxJV5vZGyWtkHS/u8+XdH9UjsXwUV0So7z+/n51dHTI3dXR0RH7CCbp+qXc6K63t1eS1NvbG/soL41jAICRpB547r7D3X8W/fyipMclzZF0qaQ7ot3ukPSutPtWjvb2dg0ODkqSBgcHYx/BJF2/lBvdDRX3KC+NYwCAkWT6Hp6ZnSnpLEkPSzrV3XdIuVCUdMoI97nKzLrMrGvXrl1pdXVUnZ2dGhgYkCQNDAyos7NzQtUv6fDobqRyudI4BgAYSWaBZ2bTJH1D0sfdfe9Y7+fut7p7o7s3zpw5M7kOHqWmpibV1tZKkmpra9XU1DSh6pekuXPnliyXK41jAICRZBJ4ZjZZubBb7+7fjDY/a2azo9tnS9qZRd/Gq7W1VTU1uYezpqZGixcvnlD1S9Ly5csLyitWxPY2qqR0jgEARpLFLE2T9AVJj7v73w25aYOky6OfL5f0nbja3LRpU8lyHOrq6tTc3CwzU3Nzs2bMmDGh6pekefPmHR7VzZ07Vw0NDbHWn8YxAMBIshjhvVXSByQ1mdnPo6+LJK2WdIGZbZV0QVSeUFpbW7VgwYLERi5J1y/lRnlTp06NfXSXl8YxAEAx5u5Z92HcGhsbvaurK+tuAAAqiJltdvfG4duDWWkFABA2Ag8AEAQCDwAQBAIPABAEAg8AEAQCDwAQBAIPABAEAg8AEAQCDwAQBAIPABAEAg8AEAQCDwAQBAIPABAEAg8AEAQCDwAQhGACr7+/X0uXLtXu3buz7goAIAPBBF57e7u2bNmi9evXZ90VAEAGggi8/v5+dXR0yN3V0dHBKA8AAhRE4LW3t2twcFCSNDg4yCgPAAIUROB1dnZqYGBAkjQwMKDOzs6MewQASFsQgdfU1KTa2lpJUm1trZqamjLuEQAgbUEEXmtrq2pqcodaU1OjxYsXZ9wjAEDaggi8uro6NTc3y8zU3NysGTNmZN0lAEDKarPuQFpaW1vV29vL6A4AAhVM4NXV1WndunVZdwMAkJEgTmkCAEDgAQCCQOABAIJA4AEAgkDgAQCCQOABAIJA4AEAgkDgAQCCQOABAIJA4AEAgkDgAQCCQOABAIJA4AEAgkDgAQCCQOABAIIQTOBdccUVamlp0ZVXXplYG/39/Vq6dKl2796dWBsAgPEJJvB27NghSdq+fXtibbS3t2vLli1av359Ym0AAMYniMC74oorCspJjPL6+/vV0dEhd1dHRwejPACoMEEEXn50l5fEKK+9vV2Dg4OSpMHBQUZ5AFBhggi8NHR2dmpgYECSNDAwoM7Ozox7BAAYisCLSVNTk2prayVJtbW1ampqyrhHAIChggi82bNnF5TnzJkTexutra2qqck9nDU1NVq8eHHsbQAAxi+IwPvc5z5XUF63bl3sbdTV1am5uVlmpubmZs2YMSP2NgAA4xdE4LW3txeUk5pQ0traqgULFjC6A4AKFETgDZ9AktSEkrq6Oq1bt47RHQBUoCACr6mpSWYmSTIzJpQAQICCCLzW1la5uyTJ3TnlCAABCiLwvvSlLxWU//Vf/zWbjgAAMhNE4HV0dBSUv/e972XUEwBAVoIIvLRwtQQAqFwEXoy4WgIAVK4gAu+UU04pKM+aNSv2NrhaAgBUtiACb+fOnQXlZ555JvY2uFoCAFS2IAIvDVwtAQAqG4EXE66WAACVLYjAO/fccwvKSYQRV0sAgMoWROC1tLQUlJubm2Nvg6slAEBlCyLwVq1aVVC+4YYbEmmHqyUAQOWqzboDadi3b1/JclzyV0sAAFSeIEZ406ZNK1kGAFS/IAJv5cqVBeXrr78+o54AALISROABABBE4KU1aQUAULmCCLy0Jq0AACpXEIGX1qSVarg8UNLHUA2PEYCJKYjAS2vSSjVcHijpY6iGxwjAxBRE4O3du7eg/OKLL8beRjVcHijpY6iGxwjAxBVE4A3/MPiaNWtib6MaLg+U9DFUw2MEYOIKIvDyl+0ZqRyHarg8UNLHUA2PEYCJK4jAy1+2Z6RyHKrh8kBJH0M1PEYAJq4gAm/p0qUF5euuuy72Nqrh8kBJH0M1PEYAJq4gAu+8884rGFksXLgw9jaq4fJASR9DNTxGACauIAJPenWUl8ToLq8aLg+U9DFUw2MEYGIyd8+6D+PW2NjoXV1dWXcDAFBBzGyzuzcO3x7MCA8AEDYCDwAQBAIPABAEAg8AEAQCDwAQBAIPABAEAg8AEAQCDwAQBAIPABAEAg8AEIRgAu/2229XS0uL7rjjjqy7AgDIQEUFnpldaGa/MrNuM1sRZ91f+cpXJOWuug0ACE/FBJ6ZTZJ0i6S3S3qjpPeZ2RvjqPv2228vKDPKA4DwVEzgSXqLpG5373H3VyR9WdKlcVScH93lMcoDgPBUUuDNkfTUkPLT0bYCZnaVmXWZWdeuXbtS6xwAYGKrpMCzItuOuFifu9/q7o3u3jhz5swUugUAqAaVFHhPSzp9SPk0SX1xVPznf/7nBeXW1tY4qgUATCCVFHg/lTTfzF5rZsdIeq+kDXFUfOWVVxaUL7/88jiqBQBMIBUTeO4+IOmvJG2S9Likr7r7Y3HVnx/lMboDgDCZ+xFvk00YjY2N3tXVlXU3AAAVxMw2u3vj8O0VM8IDACBJBB4AIAgEHgAgCAQeACAIBB4AIAgEHgAgCAQeACAIBB4AIAgEHgAgCAQeACAIBB4AIAgEHgAgCAQeACAIBB4AIAgEHgAgCAQeACAIBB4AIAgEHgAgCAQeACAI5u5Z92HczGyXpN6juMvJkp5LqDtptcExZF9/Gm1wDNnXn0YbHEMy9c9195nDN07owDtaZtbl7o0TuQ2OIfv602iDY8i+/jTa4BjSrZ9TmgCAIBB4AIAghBZ4t1ZBGxxD9vWn0QbHkH39abTBMaRYf1Dv4QEAwhXaCA8AECgCDwAQhKoMPDO70Mx+ZWbdZraiyO3HmtlXotsfNrMzj7L+281sp5ltGeF2M7Obo/ofNbM3H2X9p5vZA2b2uJk9ZmYfi7MNM5tiZj8xs/+I6v9skX3KeoyiOiaZ2SNmdndC9f/GzH5hZj83s64it5f1PER1nGhmXzezJ6Ln44/iasPMXh/1Pf+118w+HucxmNknoud4i5ndZWZTht0ex/Pwsaj+x4b3fzzHUOzvy8xmmNl9ZrY1+n7SCPe9PNpnq5ldfpRtvCc6hkEzG3EavI3y/6VE/TdFv0ePmtm3zOzE8dZfoo3/J6r/52bWYWb1I9x31MdphPr/xsy2D/mdvWi8x1Cs/mj7NdF9HzOzteOtvyh3r6ovSZMkbZPUIOkYSf8h6Y3D9vlLSZ+Pfn6vpK8cZRsLJb1Z0pYRbr9I0vckmaSzJT18lPXPlvTm6OfXSPp1kWMYdxvRfaZFP0+W9LCks+N8jKL7fVJSu6S7i9wWR/2/kXRyidvLeh6iOu6Q9OHo52MknRh3G0N+b59R7gOzcT3PcyT9p6TjovJXJV0R5/MgaYGkLZKmSqqV9H8kzS/nGIr9fUlaK2lF9PMKSWuK3G+GpJ7o+0nRzycdRRtvkPR6Sd+X1FjieSr5/6VE/c2SaqOf14xwDGOqv0Qb04f8fG3+uR3P4zRC/X8jaekYfpfH+xidF/0OHRuVTynnMRr+VY0jvLdI6nb3Hnd/RdKXJV06bJ9LlftHJklfl3S+mdlYG3D3hyTtLrHLpZL+1XN+LOlEM5t9FPXvcPefRT+/KOlx5f55xdJGdJ99UXFy9DV89lJZj5GZnSbpHZJuG2GXsuofo7KeBzObrtwf5Rckyd1fcfcX4mxjiPMlbXP34SsHlVt/raTjzKxWuVDqK1J/Oc/DGyT92N33u/uApAclLSrnGEb4+xrazzskvavIXVsk3efuu939eUn3SbpwrG24++Pu/quR+hUZy/+XkerviB4jSfqxpNPGW3+JNvYOKR6vI/+upTE+TmP4PzeScT9GkpZIWu3uL0f77Bxv/cVUY+DNkfTUkPLTOjIsDu8T/QLukVSXch/GJDrFdJZyo7DY2rDc6cafS9qp3C//iPWP8zH6e0nLJQ2OcHscz4FL6jCzzWZ2Vak2Ikf7PDRI2iXpi5Y7NXubmR0fcxt575V0V5Ht467f3bdLWifpSUk7JO1x946R6h/n87BF0kIzqzOzqcqN5k6P6xiGONXdd0T93CHplCL7xPZ3V0JcbVyp3Kg39vrN7P81s6ckLZb0mQTa+KvotOntI5xaLqf+/yLpj6PT6w+a2R/EWX81Bl6xV6fDX+WMZZ+k+zB6JWbTJH1D0seHvXIruw13P+Tuv6fcq8y3mNmCuOo3s3dK2unum0vtNt76h3iru79Z0tslXW1mC2Nuo1a5Uy5t7n6WpN8qdzotzjZkZsdIukTS14rdPN76o39Gl0p6raR6Sceb2fvjql/KjYqUOz13n6R7lTu9NDBst6T/3tJsJ47n+9PKPUbrk6jf3T/t7qdH9f9VzG20SXqdpN9T7kXU52Kuv1a506xnS1om6atFzjiMu/5qDLynVfgK8zQdeRrn8D7RqZ4TNL6hezl9KMnMJisXduvd/ZtJtCFJ0Sm67+vIUxrlPEZvlXSJmf1GudMNTWb2bzHWn+97X/R9p6RvKXeqo2gbkaN9jJ6W9PSQ0e/XlQvAONuQcoH9M3d/doQ+jLf+P5X0n+6+y90PSvqmpHNGqr+M5+EL7v5md18Y3XdrjMeQ92z+NGj0vdiprlj+JkZRVhvRBJF3Slrs0RtScdY/TLuk/x5nG+7+bPRieVDSv+jIv7my6o/u+83o9PdPlDtDdHJc9Vdj4P1U0nwze230yvm9kjYM22eDpPzMpHdL6hzhl2+8Nki6zHLOVu5U0o6x3jl6RfMFSY+7+9/F3YaZzczPEDOz45T7x/hEkfrH9Ri5+6fc/TR3P1O5x7/T3YePLMp6DszseDN7Tf5n5SYEDJ81W9bz4O7PSHrKzF4fbTpf0i/jbCPyPhU/nVlu/U9KOtvMpka/U+cr937w8PrL+lsws1Oi72dI+jMdeSxxPEZD+3m5pO8U2WeTpGYzOyka3TZH2+I0lv8vRZnZhZKuk3SJu++Pu/6ojflDipfoyL9rqYzHadh7r4t05N+cVN4xfFtSU9TWf1FuUsrwKyWMv34/ihlZE+VLufcRfq3cTJ5PR9v+VrlfNEmaotzpo25JP5HUcJT136XccP6gcq82PiTpo5I+Gt1ukm6J2v+FRpjxVaL+tyk3RH9U0s+jr4viakPSf5P0SFT/FkmfifsxGtLWnyiapRnzc9Cg3Omz/5D02JDnObbnIarj9yR1RY/Vt5U73RLncz1VUr+kE4Zsi7P+zyr3T2+LpDslHRv38yzpB8q9EPgPSeeXewwj/H3VSbpfudHj/ZJmRPs2SrptyH2vjI6lW9IHj7KNRdHPL0t6VtKmaN96SfcMue8R/1/GWH+3cu895f+mPz/e+ku08Y3ouX5U0kZJc8b7OI1Q/53Rc/iociEzO+bH6BhJ/xYdw88kNZXzGA3/YmkxAEAQqvGUJgAARyDwAABBIPAAAEEg8AAAQSDwAABBIPCACmRmp5nZdyy3mn2Pmf2T5a5scEG0lNovou9NQ+5zr716BYzPm9mkIbfVmtlzZnZjNkcEZI/AAypM9CHxb0r6trvPlzRf0nHKXTHgOUkXu/vvKPcB7DuH3PV/uPvvKncFg5mS3jPktmZJv5L0P4os1QQEgcADKk+TpJfc/YtSbt1TSZ+QdJmkrR4tqabcB+6nmNmx0X759VZrlfsA79AP2b5P0j8oWn0l8SMAKhCBB1SeN0kqWHg7CrPfSJo3ZPN/l/SIR5dSkSQz26TcOpMvKrf2Z375uPMl3a3c6hbvS7DvQMUi8IDKYyq++vvhU5Fm9iblrlLwkaE7uHuLchcQPlbRmoTKLVb8gOfWb/yGpEVD398DQkHgAZXnMeXWPjzMchejPVXSryx3cd1vSbrM3bcNv7O7v6TcOof5i2K+T9KfRlev2KzcupTnJdZ7oEIReEDluV/SVDO7TMpdrFe56479k3Ijt+9K+pS7/zB/BzObNuTyObXKLa77RBSUb5N0hruf6bkrWFwtTmsiQCweDVQgMztduSsMvEG5GZdfcfePmNn1kj6lwmvONSt3uvNu5QJxkqRO5Sa6vF/She7+3iF1z1BuxuZpQ9//A6odgQdUODM7R7nJJn/mpa8iD6AEAg8AEATewwMABIHAAwAEgcADAASBwAMABIHAAwAEgcADAATh/wcZEMn9fkHIP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AutoShape 10" descr="data:image/png;base64,iVBORw0KGgoAAAANSUhEUgAAAbwAAAJcCAYAAACCHBHAAAAABHNCSVQICAgIfAhkiAAAAAlwSFlzAAALEgAACxIB0t1+/AAAADh0RVh0U29mdHdhcmUAbWF0cGxvdGxpYiB2ZXJzaW9uMy4xLjMsIGh0dHA6Ly9tYXRwbG90bGliLm9yZy+AADFEAAAgAElEQVR4nO3dfXhc1X3u/fsny2CMY8DCYMuAiWKfnCTuaUnVlJLUFFEkQgLEPclpIidASEriUsjLsY3j0JymD4+xjdPT0lLloYSEUou8v9iEYHEQgTQ5IZFDSkwgsaxGgGWwkcHGsQHL+j1/zB6jkUcjWbNfRrO+n+vSJa09e9Zae0bSPWvPmrXN3QUAQLWryboDAACkgcADAASBwAMABIHAAwAEgcADAASBwAMABIHAAwAEgcADJhAze6eZ/cTMfmtm/Wb2b2Y2Z8jt7zCzfzezF8zsGTP7FzN7zZDb15rZU2a218x6zezTRdo43sz2mdk9aR0XkAYCD5ggzOzdktol/YOkkyW9SdIrkn5gZidGu50g6QZJ9ZLeIOk0STcNqeYLkv6ru0+XdI6kVjP7s2FNvVvSy5KazWx2QocDpI7AA1JgZsvM7BvDtv2jmf39GO9vkj4n6QZ3X+/uB9z9GUkflrRf0sckyd3b3f1ed9/v7s9L+hdJb83X4+6/cvffDql6UNK8Yc1dLunzkh6VtPioDhSoYAQekI5/k3RhfiRmZrWS/lzSnaXuFAWdJL1e0hmSvjb0dncflPQNSc0jVLFQ0mPD6lxhZvskPS3peOVGjfnbzpD0J5LWR1+XjX5owMRA4AEpcPcdkh6S9J5o04WSnnP3zWb2BjP7rpk9a2Y/MrMPmdmpZvZHygWllDuFKUk7ilS/Q9LM4RvN7ALlRmufGdaX1ZJeI+nNygXuniE3XybpUXf/paS7JL3JzM4axyEDFYfAA9Jzh6T3Rz+/X6+O7lolrZM0R9KnJL1duVHZ55R7z02Snou+F3tPbbakXUM3mNnZyo3c3u3uvx5+B895RNIBSZ8dctNlyo3s5O59kh5ULjSBCc+4WgKQDjObotxo7I8l/VjSG939STOriU5NlrqvSXpS0j+6+9oh22uUe69tg7uvjLadJWmTpA+5+8ZR6r1e0h+4+6Vmdo6kH0p6XrnJMFJuJLhP0hx3HzjqgwYqCCM8ICXu/pKkrys38vqJuz8ZbS8ZdtE+LmmppOvNrNXMjjOzWZJuU+505z9KkpktkHSvpGuGh52Z1ZjZR8zsJMt5i6SrJd0f7XK5pPskvVHS70VfCyRNVW7UCUxojPCAFJnZ2yT9QNKV7v7Fcdz/UknXK/eRhOMkbVHutOWvotu/qFxw7R9yt153f1M0GrxH0lskHSOpT9KXJN0o6VjlRp+XFQnKf5Z0iru/+2j7C1QSAg9IUTQL8glJs9x9b5l1NSs3seR8d/95HP0DqhmnNIGURCOsT0r6crlhJ0nu3iHpCklnl1sXEAJGeEAKzOx4Sc9K6pV0obs/lXGXgOAQeACAIHBKEwAQhNqsO1COk08+2c8888ysuwEAqCCbN29+zt2PWH1oQgfemWeeqa6urqy7AQCoIGbWW2w7pzQBAEEg8AAAQSDwAABBIPAAAEEg8AAAQSDwAABBIPAAAEEg8AAAQSDwAABBIPAAAEEg8AAAQSDwAABBIPAAAEEg8AAAQSDwAABBIPAAAEEg8AAAQSDwAABBIPAAAEEIJvBaWloOfyVl1apVamlp0Zo1axKpv7u7W4sWLVJPT08i9UvSxo0b1dLSonvuuSeR+tM4BgAoJrHAM7PbzWynmW0Zsm2Gmd1nZluj7ydF283MbjazbjN71MzenFS/kvTggw9Kkjo7OxOpf+3atdq/f79Wr16dSP2SdMstt0iSbr755kTqT+MYAKCYJEd4X5J04bBtKyTd7+7zJd0flSXp7ZLmR19XSWqLsyPDR3VJjPJWrVpVUI57lNfd3a3e3l5JUm9vbyIjpI0bN8rdJUnuHvsoL41jAICRWP4fXCKVm50p6W53XxCVfyXpT9x9h5nNlvR9d3+9mf1/0c93Dd+vVP2NjY3e1dU1aj+KBdymTZuO8miybeOqq646HBaSNHfuXN16662x1S9JF154oYb+PpiZ7r333tjqT+MYUJ3a2toKXiBt375dkjRnzpyC/RoaGrRkyZJU+4bKY2ab3b1x+Pa038M7NR9i0fdTou1zJD01ZL+no21HMLOrzKzLzLp27dqVaGcrydCgKFaOw/AXP3G/GErjGBCGl156SS+99FLW3cAEU5t1ByJWZFvR/7bufqukW6XcCC/JTlWSuXPnHjE6ipuZHTHCi1Max4DqNHzUtmzZMknSTTfdlEV3MEGlPcJ7NjqVqej7zmj705JOH7LfaZL6Uu5bWc4999yCclNTU6z1L1++vKC8YsWKEfYcv6uvvrqgfO2118ZafxrHAAAjSTvwNki6PPr5cknfGbL9smi25tmS9oz2/t3ROPvsswvKb33rW+Oq+rCPfOQjBeW/+Iu/iLX+efPmHR4RzZ07Vw0NDbHWL0nnnHNOQXn441auNI4BAEaS5McS7pL0fyW93syeNrMPSVot6QIz2yrpgqgsSfdI6pHULelfJP1lnH358Y9/XFD+4Q9/GGf1kqT29vaC8vr162NvY/ny5Zo6dWpiI6NqOAYAGEli7+G5+/tGuOn8Ivu6pKuL7DthDP/sXWdnp6655ppY25g3b56+9a1vxVrnUNVwDAAwkmBWWklaU1OTJk2aJEmaNGlS7O/hScmvUtLU1KSamtyvRE1NTSLHAABZCSLw0ngPr7W1teBD24sXL469jaRXKWltbdXg4KAkaXBwMJFjAICsBBF4P/3pTwvKDz/8cEY9Gb80Vil5/vnnC8ovvPBC7G0AQFYq5XN4iTp06FBBeWBgIPY22tvbVVNTo8HBQdXU1Gj9+vWxvv+1du3agvLq1atjX6UkjTbiNHz1DYkVOIoZ6+MU8mOEMAQxwktDZ2fn4SAdGBiIfQHpNFYpqYaVUFiBY2x4nBCiIEZ4aWhqatL3vvc9HTp0KJFJK2msUjLRVkIpNhphBY4jTbTHqdiIdLht27ZJevU4SmHkirwgAm/SpEkFpzVra+M/7NbWVn33u9+VlMyEj+XLlxeshJLE59jSaAMYTU9Pjx594teaVDd7xH0GPTcj+rFdL5as61B/bOtXoAoEEXjveMc7tGHDhsPliy++OPY2nn/++YJZmi+88IJmzJgRW/0nnXTS4bUuzUwnnnhibHWn2QYwFpPqZmvqxVeVXc/+jZX7HjTSF8R7eEPDTlIiH3wuNuEjTvlJMZIOT4qJWxptAEBWggi8NCQ94aOzs/PwadlDhw4lclX1NNoAgKwQeDEZPsEj7gkfTU1Nh997rK2tTWQVlDTaAICsBBF4l1xySUF50aJFsbeR9KVvWltbC043JrEKCiutAKhmQQTegw8+WFD+/ve/H3sbJ510UkE57gkfdXV1am5ulpmpubk51gkxABCCIGZp7tmzp6A8fAmtOLS3tx/++MOkSZPKXmml2GeRnnrqKU2aNEnbtm0r+PxRXJ8zam9vP3yVczOLfbUYAMhSECO8NKQx4eOVV17Rscceq8mTJ8det8SkFQDVLYgRXhqampp07733amBgIJYJH1msjhH3MQBAJQlihHfCCScUlIe/3xaHNCaVJK0ajgEARhJE4H31q18tKH/5y1+OvY1qmFRSDccAACOpylOaoy0+G8eEjywmlcRtrMcQ52PE5XsK8Rgdqa+vT4f27otlWbBD/TvUd7D0eptxa2tr03333Vewbf/+/YeXHhyNmWnq1KkF2y644IIgnvukVWXgFXP88cdLkl73utcl1kbSk0rSkPQxcEma0fEYAcmoysBLY8LHRLvkSjFJH0M1PEZJ4zE6Un19vZ6f/GJsi0fXz3xNDL0auyVLljAaq1BBvIcHAACBBwAIAoEHAAgCgQcACAKBBwAIAoEHAAgCgQcACAKBBwAIAoEHAAhCVa60AmBiO9S/o+RamoN7+iVJNSfUjVqPUl5pBZWLwANQURoaGkbdZ9venZKk140WZjNfM6b6EAYCD0BFGcs6lKGvN4rx4T08AEAQCDwAQBAIPABAEAg8AEAQCDwAQBAIPABAEAg8AEAQCDwAQBAIPABAEFhpBRNGW1ubenp6Su6zbds2Sa+uxFFKQ0PDqKt6FGtz+/btkqQ5c+YcdX1JG8tjJI39caqEY5KOPK6R+l8p/U1aW1ub7rvvvoJt+/fvl7uP6f5mpqlTpx4uX3DBBQWPW9z1F2sjCwQeJoyenh5teeJRHVdiveCXo7/HbbseLVnXgf7x9+Oll14a/50T1tPTo0efeFxWN6Pkfvl/XL/Y9ezI+/TvjrVvcZoyZUrWXcAEROBhQjmuTpr/Tiu7nq13j+2VarFXpJW+jqPVzVDtO1vKrmfg7k0x9CYeWY8MKs2SJUsSfUySrj8rvIcHAAgCgQcACAKBBwAIAoEHAAgCgQcACAKBBwAIAoEHAAgCgQcACAKBBwAIAoEHAAgCgQcACAKBBwAIAoEHAAgCgQcACAKBBwAIAoEHAAgCgQcACAKBBwAIAoEHAAgCgQcACAKBBwAIAoEHAAgCgQcACAKBBwAIAoEHAAgCgQcACAKBBwAIAoEHAAgCgQcACAKBBwAIAoEHAAgCgQcACAKBBwAIAoEHAAgCgQcACAKBBwAIAoEHAAhCbdYdADCxtbW1qaenp2Db9u3bJUlz5swp2N7Q0KAlS5ak1jdgKAIPQOxeeumlrLsAHIHAA1CWYiO2ZcuWSZJuuummtLsDjIj38AAAQSDwAABB4JQmgDErNkGlmG3btkl69dRmKUxkQVoIPABj1tPTo0efeEJWN7Pkfu6577/Y1V96v/5dcXUNGBWBB+CoWN1MHfvO98RS18t3fy2WeoCxyOQ9PDP7hJk9ZmZbzOwuM5tiZq81s4fNbKuZfcXMjsmibwCA6pR64JnZHEnXSmp09wWSJkl6r6Q1kv63u8+X9LykD6XdNwBA9crqlGatpOPM7KCkqZJ2SGqS1Brdfoekv5HUNpbKxvJGejlvosf9Rn3S9afRRhbH0NfXpwN7pa13+6j3Hc2BfqnvYF/BtqSPoRomfPT19cn7+/XSHf/86saBgVfftBuNmVQ75N/OwYPqO/hyvJ0ERpB64Ln7djNbJ+lJSQckdUjaLOkFdx+Idnta0pxi9zezqyRdJUlnnHGGpNwb6d2/fFxnnDBjxHaPOZT7g3xl+7Ml+/fknt1HbOvp6dHWX27RGSccV/K+xxzK/eG+vH1bifoPFK3/148/qlknWMn6a6Jj2Nv3i5L7PbPnyH8+PT09euLxR3XyiSXvKg3mvj2349ERd3nuhSO39fT06PHHH9UJJ5Wu/lBUf98zI9cvSXueL11PEnITMrZIJ08ZZc9XJEmPPtdderfnClcbydX/S6lueun7RX8Gj+56uvR+/XtL356A6dOn68CBwt/hlwcHNTg4OKb719TU6NjJk1/dMHmypk8f5fEAYpJ64JnZSZIulfRaSS9I+pqktxfZtehLRne/VdKtktTY2Hh4nzNOmKHr/7i57P7d8IOOotvPOOE4fept88uu/8Z/31p0+6wTTB9eOLnobUfrtocOFt1+8onSu5rKP4v97c7i/9xOOElaWP5TIEl6qMjTUF9frwOTn9P8d5Z+YTAWW+921c+sP/KGk6do0qUNZdcvSYe+U2Q0VzddtZecE0v9Axt+FEs9R6OtbUwnXYCKlMWklT+V9J/uvsvdD0r6pqRzJJ1oZvkAPk1S30gVAABwtLIIvCclnW1mU83MJJ0v6ZeSHpD07mifyyV9J4O+AQCqVOqB5+4PS/q6pJ9J+kXUh1slXSfpk2bWLalO0hfS7hsAoHplMkvT3f+XpP81bHOPpLdk0B0AQABYaQWx6Ovr0wt7ik82GY8Xnpc0yNu4AOLD1RIAAEFghIdY1NfXSzXPxfqxhPpZRT42AADjxAgPABAEAg8AEAQCDwAQBAIPABAEAg8AEAQCDwAQBAIPABAEAg8AEAQCDwAQBAIPABAEAg8AEAQCDwAQBAIPABAEAg8AEAQuDwSkpK+vT9q7VwMbfhRPhf171Xew8CK5fX198r17NHD3prKr9/7d6jt4qOx6gErBCA8AEARGeEBK6uvr9dzkQdVeck4s9Q1s+JHqZxZeJLe+vl79kyep9p0t5dd/9ybVzzy17HqASsEIDwAQBAIPABAETmlWgL6+Pr34guu2hw7GUt+OF1z71Df6jgAQEEZ4AIAgMMKrAPX19dqrfn144eRY6rvtoYOaXl8/+o4AEBBGeACAIBB4AIAgEHgAgCAQeACAIBB4AIAgEHgAgCAQeACAIPA5vDHo6+vTb/cc0I3/vrXsup7cc0DHW/qroPT19WnvHunbnYNl1/XcC9IrzkouACYWRngAgCAwwhuD+vp6vewH9Km3zS+7rhv/fauOzWAVlPr6eh1jz+ldTeW/xvl256BOns1KLgAmFkZ4AIAgEHgAgCBUxSnN3KSSPbrhBx1l19W7Z7eOt0Mx9AoAUEkY4QEAglAVI7z6+nq94pN0/R83l13XDT/o0DH1p8bQKwBAJWGEBwAIAoEHAAhCVZzSlKQn9+wuOWnl2d++KEk69fjXjFrPvDlHntJ8cgwrrez87cuSpFOOP7ZE/Qc0f07JahLz3Aujr7SyZ1/u+wnTStdz8uwi931eemiUeUP7ck+DppV+GrTneal+1pHbD/RLW+/2Ee/38p7c92NPKF3/gX5JMwu39fX1Sf37degLvyx954HoMawd5fXiwUH1vTJsRZr+vRrY8KNXy3t+Kw2McZJU7STphOML6hp+DJLk/bs1cPemklX5ntwTYSeM/ER4/25pJqf3UT2qIvAaGhpG3eeVbbn/5McUCbOh5s059Yj6xlJ/ro1tkqRj57xuxH3mzxl7fXEaa5t7omM4efbIx3Dy7CPrG2v9236bq79+1sj1524fXxvb9ubqf93M0vVr5pH1TZ8+XQcOHBi1jQMDuX2Om3xc6R0n5+rMK9b/voN9Y2pTko477jjVzxzygf8ixzDm52Fv7u/hdaUCbeaRfwvARGbuI79arnSNjY3e1dU1pn2XLVsmSbrpppsS689421i2bJn29v1CH144OZZ+3PbQQU2v/51xHWvSj9NErz+tNpJWDccAjMTMNrt74/DtvIcHAAgCgQcACEJVvIdXDZ7Z47rtoYMl9+nflzv9XDfNRq1rOms7A0ABAq8CjHViwK5oQsn0+tITMqbXZzMxBgAqGYFXAZYsWTKm/ZhoAADjx3t4AIAgEHgAgCAQeACAIBB4AIAgEHgAgCAQeACAIBB4AIAgEHgAgCAQeACAIBB4AIAgEHgAgCAQeACAIBB4AIAgEHgAgCAQeACAIBB4AIAgEHgAgCBwxXOghLa2NvX09BRs27Ztm6RXr0Cf19DQMOar1wNIH4EHHKUpU6Zk3QUA40DgASUwYgOqB+/hAQCCQOABAIJA4AEAgkDgAQCCQOABAIJA4AEAgkDgAQCCQOABAIJA4AEAgkDgAQCCQOABAIJA4AEAgkDgAQCCQOABAIJA4AEAgkDgAQCCQOABAIJA4AEAgkDgAQCCQOABAIKQSeCZ2Ylm9nUze8LMHjezPzKzGWZ2n5ltjb6flEXfAADVKasR3j9Iutfd/6uk35X0uKQVku539/mS7o/KAADEojbtBs1suqSFkq6QJHd/RdIrZnappD+JdrtD0vclXZd2/xCftrY29fT0FGzbtm2bJGnZsmUF2xsaGrRkyZLU+oZwtbW16b777ivYtn//frn7mO5vZpo6dWrBtgsuuIDf36NUzvMw3ucgixFeg6Rdkr5oZo+Y2W1mdrykU919hyRF308pdmczu8rMusysa9euXen1GrGYMmWKpkyZknU3AAQo9RFe1OabJV3j7g+b2T/oKE5fuvutkm6VpMbGxrG9JEMmeMWLSrRkyRJ+NytAFs9DFiO8pyU97e4PR+WvKxeAz5rZbEmKvu/MoG8AgCqVeuC5+zOSnjKz10ebzpf0S0kbJF0ebbtc0nfS7hsAoHplcUpTkq6RtN7MjpHUI+mDyoXvV83sQ5KelPSejPoGAKhCmQSeu/9cUmORm85Puy8AgDCw0goAIAgEHgAgCAQeACAIBB4AIAgEHgAgCAQeACAIBB4AIAgEHgAgCAQeACAIBB4AIAgEHgAgCAQeACAIBB4AIAgEHgAgCAQeACAIBB4AIAgEHgAgCJlc8TxpbW1t6unpKdi2bds2SdKyZcsKtjc0NGjJkiUV10YlHcN46weASlKVgVfMlClTJnwb1XAMAJCVqgy8YqORW265RRs2bNDChQv10Y9+NJE2uru7tWzZMi1ZskQNDQ2x1x83Rm0AQhLMe3gbNmyQJH3rW99KrI21a9dq//79Wr16dWJtAADGJ4jAu+WWWwrKn//852Nvo7u7W729vZKk3t7eI94bAwBkK4jAy4/u8pIY5a1du7agzCgPACpLEIGXhvzobqQyACBbBF5M5s6dW7IMAMhWEIF3ySWXFJQXLVoUexvLly8vKK9YsSL2NgAA4xdE4J199tkF5T/8wz+MvY158+YdHtXNnTu37I8lAADiFUTgrVq1qqB8ww03JNLO8uXLNXXqVEZ3AFCBqvKD58Pt27evZDku8+bNS/RzfgCA8QtihDdt2rSSZQBA9Qsi8FauXFlQvv766zPqCQAgK0EE3tatWwvK3d3dGfUEAJCVIALvi1/8YkH5tttuy6gnAICsBBF4AAAQeACAIBx14JnZyWZmSXQmKR/84AcLyh/+8Icz6gkAICslA8/Mzjaz75vZN83sLDPbImmLpGfN7MJ0uli++fPnF5TnzZuXUU8AAFkZbYT3T5JWSbpLUqekD7v7LEkLJd2YcN9ik9ZKKwCAyjVa4NW6e4e7f03SM+7+Y0ly9yeS71p80lppBQBQuUZbWmxwyM8Hht3mMfclMdOmTSsIuaRWWmlpaTn886ZNmyZc/ZJ0xRVXaMeOHZozZ45uv/322Ov/wAc+oJ07d2rWrFm64447Yq+/GvT39+vGG2/UypUrNWPGjKy7A1SN0UZ4v2tme83sRUn/Lfo5X/6dFPoXC1ZaGbsdO3ZIkrZv355I/Tt37pQkPfPMM4nUXw3a29u1ZcsWrV+/PuuuAFWlZOC5+yR3n+7ur3H32ujnfHlyWp0s1/DAS+JqBkNHX8XKlV6/lBvdDXXllVfGWv8HPvCBgvLll18ea/3VoL+/Xx0dHXJ3dXR0aPfu3Vl3CagaR321BDP7S3f/5yQ6g2zlR3d5cY/y8qO7vHJHeW1tberp6SnYtm3bNknSsmXLCrY3NDRoyZIlZbWXhvb2dg0O5t5JGBwc1Pr163XNNddk3CugOpQMPDP75PBNkj5lZlMkyd3/LqmOAeMxZcqUrLtQls7OTg0MDEiSBgYG1NnZSeABMRlthPdZSfdIeky5sJOkSZJek2SngLGYCCO2o9XU1KR7771XAwMDqq2tVVNTU9ZdAqrGaJNW3qRcwB0v6SZ3/6yk5939s9HPqCKzZ88uKM+ZMyfW+k855ZSC8qxZs2Ktvxq0traqpib3Z1lTU6PFixdn3COgeow2aeVJd3+3pP8r6T4ze3c63YrX8Ekqn/70p2NvY/jHBOL+2EB7e3tB+a677oq1fkn60pe+VFCO+2MJd955Z0GZjyUcqa6uTs3NzTIzNTc387EEIEZjXUuzQ9IySR+RtCu57iRj3bp1BeU1a9Zk1JPxGx54SU1Zz4/y4h7d5eVHeYzuRtba2qoFCxYwugNiNtqklcmSbpJ0maT/VC4gTzWzFe6+2szOcvdHUuhnWfKTAEYqxyWpD4NLuckMw8tJTGYYPsqL2/BRHo5UV1d3xIs0AOUbbYT3OUnTJM11999397MkvV5Sg5m1Sfpm0h2MQ21tbclyXPr7+7V06dJEPjvV1NR0uN9MZgCAozda4F0k6S/c/cX8hujnJZLeK+l9CfYtNkuXLi0oX3fddYm0k+QKGUxmAIDyjBZ4g+5+xJqZ7n5I0q78YtKV7vTTTy8on3baabG3kfQKGUxmAIDyjBZ4vzSzy4ZvNLP3S3o8mS7Fb+3atQXl1atXx95GsRUy4sZkBgAYv9HezLpa0jfN7EpJm5W7QsIfSDpO0qKE+xab3t7ekuU4pLFCBpMZAGD8Rvsc3nZ3/0NJfyvpN5KelPS37v4Wd09mOf0EzJ07t2Q5DkwqAYDKNqbP4bl7p7v/o7vf7O73J92puC1fvrygnMTVEphUAgCVbawfPMcomFQCAJUtiMBLY9KKxKQSAKhkyXwCu8KkMWlFYlIJAFSyIEZ4aUxaAQBUtiACL41JKwCAyhZE4O3Zs6dkGQBQ/YIIvFWrVhWUb7jhhox6AgDIShCBt2/fvpJlAED1CyLwpk2bVrIclwceeEAtLS166KGHEqkfADB+QQTeypUrC8rXX399Iu3kP5IwEa+oDgDVLojA+8xnPlNQ/uu//uvY23jggQcKFo9mlAcAlSWID57ngyjv4MGDsbcx/APna9as0cKFC2NvBzhabW1t6unpKdi2bds2SdKyZcsOb2toaNCSJUtS7RuQpiACLw3DQ3V4GagkU6ZMyboLQOoIvJjU1tYWhFz+UkFA1hi1ATlBvIc3PHwmT54cextLly4tKF933XWxtwEAGL8gAu+73/1uQfnuu++OvY3zzjuv4AKwvH8HAJUliMCTXh3lJTG6y8uP8hjdAUDlMXfPug/j1tjY6F1dXVl3AwBQQcxss7s3Dt8ezAgPABA2Ag8AEAQCDwAQBAIPABAEAg8AEAQCDwAQBAIPABAEAg8AEAQCDwAQBAIvRv39/Vq6dKl2796ddVcAAMMQeDFqb2/Xli1btH79+qy7AgAYhsCLSX9/vzo6OuTu6ujoYJQHABWGwItJe3u7BgcHJUmDg4OM8gCgwhB4Mens7Dx8xfOBgQF1dnZm3CMAwFDBBF5LS8vhryQ0NTWVLMdh1apVamlp0Zo1a2KvO2/z5s16+9vfrkceeSSR+h944AG1tLTooYceSqT+NDA5CZiYMgs8M5tkZo+Y2d1R+bVm9rCZbZD72OQAABqiSURBVDWzr5jZMVn1bTxaW1sLyosXL469jQcffFCSEh09rlq1SoODg7rhhhsSqX/dunWSlGhoJ43JScDElOUI72OSHh9SXiPpf7v7fEnPS/pQXA0NH9UlMcr7+Mc/XlD+xCc+EWv9q1atKignERibN2/Wvn37JEn79u2LfZT3wAMPFJz2nYijPCYnARNXJoFnZqdJeoek26KySWqS9PVolzskvSuLvo3Xzp07C8rPPPNMrPXnR3d5SYzyhodq3KO8/OgubyKO8picBExcWY3w/l7SckmDUblO0gvuPhCVn5Y0p9gdzewqM+sys65du3Yl39OA5Ed3I5XLlR/djVSeCJicBExcqQeemb1T0k533zx0c5Fdvdj93f1Wd29098aZM2cm0sdQTZs2rWS5XLW1tSXLE0FTU9PhftfW1iYyOQlAMrIY4b1V0iVm9htJX1buVObfSzrRzPL/AU+T1JdB38btlFNOKSjPmjUr1vrPPffcgnIS/2hXrlxZUL7++utjrX/p0qUF5euuuy7W+tPQ2tqqmprcn01NTU0ik5MAJCP1wHP3T7n7ae5+pqT3Sup098WSHpD07mi3yyV9J642N23aVLIchzvvvLOgfMcdd8Ra//AwSiIsfv/3f//wqG7atGk666yzYq3/vPPOKxgdLVy4MNb601BXV6fm5maZmZqbmzVjxoysuwRgjCrpc3jXSfqkmXUr957eFzLuz1HLj/LiHt3l5Ud5SZ5GW7lypWpqamIf3eXlR3kTcXSX19raqgULFjC6AyYYcy/6VtmE0NjY6F1dXVl3AwBQQcxss7s3Dt9eSSO8RKWxOgYrcABA5Qom8NJYHYMVOACgcgUReGmsjsEKHABQ2YIIvDRWx2AFDgCobEEEXhqrY7ACBwBUtiACL43VMViBAwAqWxCB19raWnC6MYnPT7ECBwBUtiACLw2swAEAlS2IwGtvb1fuCkSSmSU2oYQVOACgcgUReJ2dnTp06JAk6dChQ4lNKKmrq9O6desY3QFABQoi8JhQAgAIIvCYUAIACCLwmFACAJh4l5wep9bWVvX29jK6A4BABRN4+QklAIAwBXFKU5JWrVqllpYWrVmzJrE2uru7tWjRIvX09CTWBgBgfIIJvAcffFCSEl3jcu3atdq/f79Wr16dWBsAgPEJIvBWrVpVUE5ilNfd3a3e3l5JUm9vL6M8AKgwQQRefnSXl8Qob+3atQVlRnkAUFmCCLw05Ed3I5UBANki8GIyd+7ckmUAQLaCCLxzzz23oJzE0mLLly8vKK9YsSL2NgAA4xdE4K1cubKgfN1118Xexrx58w6P6ubOnauGhobY2wAAjF8QgSe9OspLcuHo5cuXa+rUqYzuAKACmbtn3Ydxa2xs9K6urqy7AQCoIGa22d0bh28PZoTX39+vpUuXavfu3Vl3BQCQgWACr729XVu2bEnsaucAgMoWROD19/ero6ND7q6Ojg5GeQAQoCACr729XYODg5KkwcFBRnkAEKAgAq+zs1MDAwOSpIGBgUQXkAYAVKYgAq+pqUm1tblL/9XW1ib60QQAQGUKIvBaW1tVU5M71JqaGq56DgABCiLw6urq1NzcLDNTc3OzZsyYkXWXAAApq826A2lpbW1Vb28vozsACFQwgVdXV6d169Zl3Q0AQEaCOKUJAACBBwAIAoEHAAgCgQcACAKBBwAIQjCB19LScvgrKRs3blRLS4vuueeeROrv7u7WokWL1NPTk0j9UvKXUUrjGACgmGACLw233HKLJOnmm29OpP61a9dq//79Wr16dSL1S8lfRimNYwCAYoIIvOGjuiRGeRs3blT+6vHuHvsor7u7W729vZKk3t7eREZISV9GKY1jAICRBBF4aciP7vLiHuWtXbu2oJzECCnpyyilcQwAMBICLyb50d1I5XLlR0YjleOQ9GWU0jgGABgJgRcTMytZLtfcuXNLluOQ9GWU0jgGABgJgReTq6++uqB87bXXxlr/8uXLC8orVqyItX4p+csopXEMADCSIAJv06ZNJctxuPjiiw+P6sxMF110Uaz1z5s37/CIaO7cuWpoaIi1fin5yyilcQwAMJIgAi8t+VFe3KO7vOXLl2vq1KmJjoxaW1u1YMGCxC6jlMYxAEAxFvfkijQ1NjZ6V1dX1t0AAFQQM9vs7o3Dtwczwkt6BREAQGULJvCSXkEEAFDZggi8pFcQAQBUviACL+kVRAAAlS+IwEt6BREAQOULIvCSXkEEAFD5ggi8pFcQAQBUviACL+kVRAAAla826w6kpbW1Vb29vYzuACBQwQReXV2d1q1bl3U3AAAZCeKUJgAABB4AIAgEHgAgCAQeACAIBB4AIAjBBN7GjRvV0tKie+65J+uujBuXOAKA8Qsm8G655RZJ0s0335xxT8aPSxwBwPgFEXgbN25U/sru7j4hR3lc4ggAyhNE4OVHd3kTcZTHJY4AoDxBBF5+dDdSeSLgEkcAUJ4gAs/MSpYnAi5xBADlCSLwrr766oLytddem1FPxo9LHAFAeYIIvIsvvvjwqM7MdNFFF2Xco6PHJY4AoDxBBJ706ihvIo7u8lpbW7VgwQJGdwAwDjYRJ3DkNTY2eldXV9bdAABUEDPb7O6Nw7cHM8IDAISNwAMABIHAAwAEgcADAASBwAMABIHAAwAEgcADAASBwAMABIHAAwAEgcADAASBwAMABIHAAwAEgcADAASBwAMABCGYwGtpaTn8lZT+/n4tXbpUu3fvnpD1S1J3d7cWLVqknp6eROpP4xgAoJjUA8/MTjezB8zscTN7zMw+Fm2fYWb3mdnW6PtJafetXO3t7dqyZYvWr18/IeuXpLVr12r//v1avXp1IvWncQwAUEwWI7wBSf/T3d8g6WxJV5vZGyWtkHS/u8+XdH9UjsXwUV0So7z+/n51dHTI3dXR0RH7CCbp+qXc6K63t1eS1NvbG/soL41jAICRpB547r7D3X8W/fyipMclzZF0qaQ7ot3ukPSutPtWjvb2dg0ODkqSBgcHYx/BJF2/lBvdDRX3KC+NYwCAkWT6Hp6ZnSnpLEkPSzrV3XdIuVCUdMoI97nKzLrMrGvXrl1pdXVUnZ2dGhgYkCQNDAyos7NzQtUv6fDobqRyudI4BgAYSWaBZ2bTJH1D0sfdfe9Y7+fut7p7o7s3zpw5M7kOHqWmpibV1tZKkmpra9XU1DSh6pekuXPnliyXK41jAICRZBJ4ZjZZubBb7+7fjDY/a2azo9tnS9qZRd/Gq7W1VTU1uYezpqZGixcvnlD1S9Ly5csLyitWxPY2qqR0jgEARpLFLE2T9AVJj7v73w25aYOky6OfL5f0nbja3LRpU8lyHOrq6tTc3CwzU3Nzs2bMmDGh6pekefPmHR7VzZ07Vw0NDbHWn8YxAMBIshjhvVXSByQ1mdnPo6+LJK2WdIGZbZV0QVSeUFpbW7VgwYLERi5J1y/lRnlTp06NfXSXl8YxAEAx5u5Z92HcGhsbvaurK+tuAAAqiJltdvfG4duDWWkFABA2Ag8AEAQCDwAQBAIPABAEAg8AEAQCDwAQBAIPABAEAg8AEAQCDwAQBAIPABAEAg8AEAQCDwAQBAIPABAEAg8AEAQCDwAQhGACr7+/X0uXLtXu3buz7goAIAPBBF57e7u2bNmi9evXZ90VAEAGggi8/v5+dXR0yN3V0dHBKA8AAhRE4LW3t2twcFCSNDg4yCgPAAIUROB1dnZqYGBAkjQwMKDOzs6MewQASFsQgdfU1KTa2lpJUm1trZqamjLuEQAgbUEEXmtrq2pqcodaU1OjxYsXZ9wjAEDaggi8uro6NTc3y8zU3NysGTNmZN0lAEDKarPuQFpaW1vV29vL6A4AAhVM4NXV1WndunVZdwMAkJEgTmkCAEDgAQCCQOABAIJA4AEAgkDgAQCCQOABAIJA4AEAgkDgAQCCQOABAIJA4AEAgkDgAQCCQOABAIJA4AEAgkDgAQCCQOABAIIQTOBdccUVamlp0ZVXXplYG/39/Vq6dKl2796dWBsAgPEJJvB27NghSdq+fXtibbS3t2vLli1av359Ym0AAMYniMC74oorCspJjPL6+/vV0dEhd1dHRwejPACoMEEEXn50l5fEKK+9vV2Dg4OSpMHBQUZ5AFBhggi8NHR2dmpgYECSNDAwoM7Ozox7BAAYisCLSVNTk2prayVJtbW1ampqyrhHAIChggi82bNnF5TnzJkTexutra2qqck9nDU1NVq8eHHsbQAAxi+IwPvc5z5XUF63bl3sbdTV1am5uVlmpubmZs2YMSP2NgAA4xdE4LW3txeUk5pQ0traqgULFjC6A4AKFETgDZ9AktSEkrq6Oq1bt47RHQBUoCACr6mpSWYmSTIzJpQAQICCCLzW1la5uyTJ3TnlCAABCiLwvvSlLxWU//Vf/zWbjgAAMhNE4HV0dBSUv/e972XUEwBAVoIIvLRwtQQAqFwEXoy4WgIAVK4gAu+UU04pKM+aNSv2NrhaAgBUtiACb+fOnQXlZ555JvY2uFoCAFS2IAIvDVwtAQAqG4EXE66WAACVLYjAO/fccwvKSYQRV0sAgMoWROC1tLQUlJubm2Nvg6slAEBlCyLwVq1aVVC+4YYbEmmHqyUAQOWqzboDadi3b1/JclzyV0sAAFSeIEZ406ZNK1kGAFS/IAJv5cqVBeXrr78+o54AALISROABABBE4KU1aQUAULmCCLy0Jq0AACpXEIGX1qSVarg8UNLHUA2PEYCJKYjAS2vSSjVcHijpY6iGxwjAxBRE4O3du7eg/OKLL8beRjVcHijpY6iGxwjAxBVE4A3/MPiaNWtib6MaLg+U9DFUw2MEYOIKIvDyl+0ZqRyHarg8UNLHUA2PEYCJK4jAy1+2Z6RyHKrh8kBJH0M1PEYAJq4gAm/p0qUF5euuuy72Nqrh8kBJH0M1PEYAJq4gAu+8884rGFksXLgw9jaq4fJASR9DNTxGACauIAJPenWUl8ToLq8aLg+U9DFUw2MEYGIyd8+6D+PW2NjoXV1dWXcDAFBBzGyzuzcO3x7MCA8AEDYCDwAQBAIPABAEAg8AEAQCDwAQBAIPABAEAg8AEAQCDwAQBAIPABAEAg8AEIRgAu/2229XS0uL7rjjjqy7AgDIQEUFnpldaGa/MrNuM1sRZ91f+cpXJOWuug0ACE/FBJ6ZTZJ0i6S3S3qjpPeZ2RvjqPv2228vKDPKA4DwVEzgSXqLpG5373H3VyR9WdKlcVScH93lMcoDgPBUUuDNkfTUkPLT0bYCZnaVmXWZWdeuXbtS6xwAYGKrpMCzItuOuFifu9/q7o3u3jhz5swUugUAqAaVFHhPSzp9SPk0SX1xVPznf/7nBeXW1tY4qgUATCCVFHg/lTTfzF5rZsdIeq+kDXFUfOWVVxaUL7/88jiqBQBMIBUTeO4+IOmvJG2S9Likr7r7Y3HVnx/lMboDgDCZ+xFvk00YjY2N3tXVlXU3AAAVxMw2u3vj8O0VM8IDACBJBB4AIAgEHgAgCAQeACAIBB4AIAgEHgAgCAQeACAIBB4AIAgEHgAgCAQeACAIBB4AIAgEHgAgCAQeACAIBB4AIAgEHgAgCAQeACAIBB4AIAgEHgAgCAQeACAI5u5Z92HczGyXpN6juMvJkp5LqDtptcExZF9/Gm1wDNnXn0YbHEMy9c9195nDN07owDtaZtbl7o0TuQ2OIfv602iDY8i+/jTa4BjSrZ9TmgCAIBB4AIAghBZ4t1ZBGxxD9vWn0QbHkH39abTBMaRYf1Dv4QEAwhXaCA8AECgCDwAQhKoMPDO70Mx+ZWbdZraiyO3HmtlXotsfNrMzj7L+281sp5ltGeF2M7Obo/ofNbM3H2X9p5vZA2b2uJk9ZmYfi7MNM5tiZj8xs/+I6v9skX3KeoyiOiaZ2SNmdndC9f/GzH5hZj83s64it5f1PER1nGhmXzezJ6Ln44/iasPMXh/1Pf+118w+HucxmNknoud4i5ndZWZTht0ex/Pwsaj+x4b3fzzHUOzvy8xmmNl9ZrY1+n7SCPe9PNpnq5ldfpRtvCc6hkEzG3EavI3y/6VE/TdFv0ePmtm3zOzE8dZfoo3/J6r/52bWYWb1I9x31MdphPr/xsy2D/mdvWi8x1Cs/mj7NdF9HzOzteOtvyh3r6ovSZMkbZPUIOkYSf8h6Y3D9vlLSZ+Pfn6vpK8cZRsLJb1Z0pYRbr9I0vckmaSzJT18lPXPlvTm6OfXSPp1kWMYdxvRfaZFP0+W9LCks+N8jKL7fVJSu6S7i9wWR/2/kXRyidvLeh6iOu6Q9OHo52MknRh3G0N+b59R7gOzcT3PcyT9p6TjovJXJV0R5/MgaYGkLZKmSqqV9H8kzS/nGIr9fUlaK2lF9PMKSWuK3G+GpJ7o+0nRzycdRRtvkPR6Sd+X1FjieSr5/6VE/c2SaqOf14xwDGOqv0Qb04f8fG3+uR3P4zRC/X8jaekYfpfH+xidF/0OHRuVTynnMRr+VY0jvLdI6nb3Hnd/RdKXJV06bJ9LlftHJklfl3S+mdlYG3D3hyTtLrHLpZL+1XN+LOlEM5t9FPXvcPefRT+/KOlx5f55xdJGdJ99UXFy9DV89lJZj5GZnSbpHZJuG2GXsuofo7KeBzObrtwf5Rckyd1fcfcX4mxjiPMlbXP34SsHlVt/raTjzKxWuVDqK1J/Oc/DGyT92N33u/uApAclLSrnGEb4+xrazzskvavIXVsk3efuu939eUn3SbpwrG24++Pu/quR+hUZy/+XkerviB4jSfqxpNPGW3+JNvYOKR6vI/+upTE+TmP4PzeScT9GkpZIWu3uL0f77Bxv/cVUY+DNkfTUkPLTOjIsDu8T/QLukVSXch/GJDrFdJZyo7DY2rDc6cafS9qp3C//iPWP8zH6e0nLJQ2OcHscz4FL6jCzzWZ2Vak2Ikf7PDRI2iXpi5Y7NXubmR0fcxt575V0V5Ht467f3bdLWifpSUk7JO1x946R6h/n87BF0kIzqzOzqcqN5k6P6xiGONXdd0T93CHplCL7xPZ3V0JcbVyp3Kg39vrN7P81s6ckLZb0mQTa+KvotOntI5xaLqf+/yLpj6PT6w+a2R/EWX81Bl6xV6fDX+WMZZ+k+zB6JWbTJH1D0seHvXIruw13P+Tuv6fcq8y3mNmCuOo3s3dK2unum0vtNt76h3iru79Z0tslXW1mC2Nuo1a5Uy5t7n6WpN8qdzotzjZkZsdIukTS14rdPN76o39Gl0p6raR6Sceb2fvjql/KjYqUOz13n6R7lTu9NDBst6T/3tJsJ47n+9PKPUbrk6jf3T/t7qdH9f9VzG20SXqdpN9T7kXU52Kuv1a506xnS1om6atFzjiMu/5qDLynVfgK8zQdeRrn8D7RqZ4TNL6hezl9KMnMJisXduvd/ZtJtCFJ0Sm67+vIUxrlPEZvlXSJmf1GudMNTWb2bzHWn+97X/R9p6RvKXeqo2gbkaN9jJ6W9PSQ0e/XlQvAONuQcoH9M3d/doQ+jLf+P5X0n+6+y90PSvqmpHNGqr+M5+EL7v5md18Y3XdrjMeQ92z+NGj0vdiprlj+JkZRVhvRBJF3Slrs0RtScdY/TLuk/x5nG+7+bPRieVDSv+jIv7my6o/u+83o9PdPlDtDdHJc9Vdj4P1U0nwze230yvm9kjYM22eDpPzMpHdL6hzhl2+8Nki6zHLOVu5U0o6x3jl6RfMFSY+7+9/F3YaZzczPEDOz45T7x/hEkfrH9Ri5+6fc/TR3P1O5x7/T3YePLMp6DszseDN7Tf5n5SYEDJ81W9bz4O7PSHrKzF4fbTpf0i/jbCPyPhU/nVlu/U9KOtvMpka/U+cr937w8PrL+lsws1Oi72dI+jMdeSxxPEZD+3m5pO8U2WeTpGYzOyka3TZH2+I0lv8vRZnZhZKuk3SJu++Pu/6ojflDipfoyL9rqYzHadh7r4t05N+cVN4xfFtSU9TWf1FuUsrwKyWMv34/ihlZE+VLufcRfq3cTJ5PR9v+VrlfNEmaotzpo25JP5HUcJT136XccP6gcq82PiTpo5I+Gt1ukm6J2v+FRpjxVaL+tyk3RH9U0s+jr4viakPSf5P0SFT/FkmfifsxGtLWnyiapRnzc9Cg3Omz/5D02JDnObbnIarj9yR1RY/Vt5U73RLncz1VUr+kE4Zsi7P+zyr3T2+LpDslHRv38yzpB8q9EPgPSeeXewwj/H3VSbpfudHj/ZJmRPs2SrptyH2vjI6lW9IHj7KNRdHPL0t6VtKmaN96SfcMue8R/1/GWH+3cu895f+mPz/e+ku08Y3ouX5U0kZJc8b7OI1Q/53Rc/iociEzO+bH6BhJ/xYdw88kNZXzGA3/YmkxAEAQqvGUJgAARyDwAABBIPAAAEEg8AAAQSDwAABBIPCACmRmp5nZdyy3mn2Pmf2T5a5scEG0lNovou9NQ+5zr716BYzPm9mkIbfVmtlzZnZjNkcEZI/AAypM9CHxb0r6trvPlzRf0nHKXTHgOUkXu/vvKPcB7DuH3PV/uPvvKncFg5mS3jPktmZJv5L0P4os1QQEgcADKk+TpJfc/YtSbt1TSZ+QdJmkrR4tqabcB+6nmNmx0X759VZrlfsA79AP2b5P0j8oWn0l8SMAKhCBB1SeN0kqWHg7CrPfSJo3ZPN/l/SIR5dSkSQz26TcOpMvKrf2Z375uPMl3a3c6hbvS7DvQMUi8IDKYyq++vvhU5Fm9iblrlLwkaE7uHuLchcQPlbRmoTKLVb8gOfWb/yGpEVD398DQkHgAZXnMeXWPjzMchejPVXSryx3cd1vSbrM3bcNv7O7v6TcOof5i2K+T9KfRlev2KzcupTnJdZ7oEIReEDluV/SVDO7TMpdrFe56479k3Ijt+9K+pS7/zB/BzObNuTyObXKLa77RBSUb5N0hruf6bkrWFwtTmsiQCweDVQgMztduSsMvEG5GZdfcfePmNn1kj6lwmvONSt3uvNu5QJxkqRO5Sa6vF/She7+3iF1z1BuxuZpQ9//A6odgQdUODM7R7nJJn/mpa8iD6AEAg8AEATewwMABIHAAwAEgcADAASBwAMABIHAAwAEgcADAATh/wcZEMn9fkHIP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832C7A-BFED-4DF4-9A3F-13D088A43AFA}"/>
              </a:ext>
            </a:extLst>
          </p:cNvPr>
          <p:cNvSpPr/>
          <p:nvPr/>
        </p:nvSpPr>
        <p:spPr>
          <a:xfrm>
            <a:off x="2340966" y="1153751"/>
            <a:ext cx="676554" cy="589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39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약자에 대한 태도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8" y="1230075"/>
            <a:ext cx="2133176" cy="29018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45" y="1230075"/>
            <a:ext cx="2133175" cy="29018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87" y="1204366"/>
            <a:ext cx="2170973" cy="29533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12" y="1204367"/>
            <a:ext cx="2170973" cy="295330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3603496" y="4322445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3494845" y="4368498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엄격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관대</a:t>
            </a:r>
          </a:p>
        </p:txBody>
      </p:sp>
    </p:spTree>
    <p:extLst>
      <p:ext uri="{BB962C8B-B14F-4D97-AF65-F5344CB8AC3E}">
        <p14:creationId xmlns:p14="http://schemas.microsoft.com/office/powerpoint/2010/main" val="1242141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 인식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1607820" y="4465320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1499169" y="4511373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상상  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15" y="590681"/>
            <a:ext cx="2753567" cy="3745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9" y="1222694"/>
            <a:ext cx="2365843" cy="3218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4769356" y="4465320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4660705" y="4511373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낮음 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2320668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신뢰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1684426" y="4445937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1575775" y="4491990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61" y="1005840"/>
            <a:ext cx="2516454" cy="3423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07" y="1005840"/>
            <a:ext cx="2516454" cy="3423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004DC6-CC4B-4C25-85BC-B65F7D5E6E8A}"/>
              </a:ext>
            </a:extLst>
          </p:cNvPr>
          <p:cNvSpPr txBox="1"/>
          <p:nvPr/>
        </p:nvSpPr>
        <p:spPr>
          <a:xfrm>
            <a:off x="774993" y="1230074"/>
            <a:ext cx="59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가족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04DC6-CC4B-4C25-85BC-B65F7D5E6E8A}"/>
              </a:ext>
            </a:extLst>
          </p:cNvPr>
          <p:cNvSpPr txBox="1"/>
          <p:nvPr/>
        </p:nvSpPr>
        <p:spPr>
          <a:xfrm>
            <a:off x="7347618" y="1224764"/>
            <a:ext cx="1475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사람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처음 만난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나라 사람 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5002765" y="4445937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4894114" y="4491990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</a:t>
            </a:r>
          </a:p>
        </p:txBody>
      </p:sp>
    </p:spTree>
    <p:extLst>
      <p:ext uri="{BB962C8B-B14F-4D97-AF65-F5344CB8AC3E}">
        <p14:creationId xmlns:p14="http://schemas.microsoft.com/office/powerpoint/2010/main" val="2343049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3" y="953474"/>
            <a:ext cx="5462367" cy="3429931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차별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0F7CC5-5E21-4B1E-B0D3-BB3FE007E7BC}"/>
              </a:ext>
            </a:extLst>
          </p:cNvPr>
          <p:cNvSpPr txBox="1"/>
          <p:nvPr/>
        </p:nvSpPr>
        <p:spPr>
          <a:xfrm>
            <a:off x="2196464" y="4324249"/>
            <a:ext cx="543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   국적  나이   성별   소득  외모  종교  직업  출신   기타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832C7A-BFED-4DF4-9A3F-13D088A43AFA}"/>
              </a:ext>
            </a:extLst>
          </p:cNvPr>
          <p:cNvSpPr/>
          <p:nvPr/>
        </p:nvSpPr>
        <p:spPr>
          <a:xfrm>
            <a:off x="3169642" y="1457325"/>
            <a:ext cx="1036598" cy="1057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832C7A-BFED-4DF4-9A3F-13D088A43AFA}"/>
              </a:ext>
            </a:extLst>
          </p:cNvPr>
          <p:cNvSpPr/>
          <p:nvPr/>
        </p:nvSpPr>
        <p:spPr>
          <a:xfrm>
            <a:off x="6072861" y="1514475"/>
            <a:ext cx="602259" cy="861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00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가족 관련 위험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72698" y="3810103"/>
          <a:ext cx="418748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665">
                  <a:extLst>
                    <a:ext uri="{9D8B030D-6E8A-4147-A177-3AD203B41FA5}">
                      <a16:colId xmlns:a16="http://schemas.microsoft.com/office/drawing/2014/main" val="1239556217"/>
                    </a:ext>
                  </a:extLst>
                </a:gridCol>
                <a:gridCol w="1478818">
                  <a:extLst>
                    <a:ext uri="{9D8B030D-6E8A-4147-A177-3AD203B41FA5}">
                      <a16:colId xmlns:a16="http://schemas.microsoft.com/office/drawing/2014/main" val="2905317535"/>
                    </a:ext>
                  </a:extLst>
                </a:gridCol>
              </a:tblGrid>
              <a:tr h="265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이혼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무자녀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또는 </a:t>
                      </a:r>
                      <a:r>
                        <a:rPr lang="ko-KR" altLang="en-US" baseline="0" dirty="0" err="1"/>
                        <a:t>저출산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가족 형태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가족의 상부상조 기능 감소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재산 분배에 대한 갈등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가족 기능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(Q32B6)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6863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98" y="490798"/>
            <a:ext cx="2816211" cy="383106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5467756" y="4299720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5359105" y="4345773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심각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4" y="1133128"/>
            <a:ext cx="3878042" cy="2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사회정의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0" y="460504"/>
            <a:ext cx="2830899" cy="385104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07717" y="2544490"/>
          <a:ext cx="4187483" cy="200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665">
                  <a:extLst>
                    <a:ext uri="{9D8B030D-6E8A-4147-A177-3AD203B41FA5}">
                      <a16:colId xmlns:a16="http://schemas.microsoft.com/office/drawing/2014/main" val="1239556217"/>
                    </a:ext>
                  </a:extLst>
                </a:gridCol>
                <a:gridCol w="1478818">
                  <a:extLst>
                    <a:ext uri="{9D8B030D-6E8A-4147-A177-3AD203B41FA5}">
                      <a16:colId xmlns:a16="http://schemas.microsoft.com/office/drawing/2014/main" val="290531753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수입과 소득</a:t>
                      </a:r>
                      <a:r>
                        <a:rPr lang="en-US" altLang="ko-KR" baseline="0" dirty="0"/>
                        <a:t> + </a:t>
                      </a:r>
                      <a:r>
                        <a:rPr lang="ko-KR" altLang="en-US" dirty="0"/>
                        <a:t>일자리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취업 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소득 </a:t>
                      </a:r>
                      <a:r>
                        <a:rPr lang="en-US" altLang="ko-KR" dirty="0"/>
                        <a:t>(Q33B1)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대학교육의 기회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대학교육의 기회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수도권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지방의 발전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도시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농촌의 발전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지역 간 격차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2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사회복지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조세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세금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정책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사회복지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남녀 평등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소수자의 권리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주아" panose="02020603020101020101" pitchFamily="18" charset="-127"/>
                        </a:rPr>
                        <a:t>인권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68633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547653-9196-41F8-9DFE-6D7A4216FD67}"/>
              </a:ext>
            </a:extLst>
          </p:cNvPr>
          <p:cNvCxnSpPr/>
          <p:nvPr/>
        </p:nvCxnSpPr>
        <p:spPr>
          <a:xfrm>
            <a:off x="5467756" y="4299720"/>
            <a:ext cx="20955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C30360-D660-470A-A380-DD88FFE3B37A}"/>
              </a:ext>
            </a:extLst>
          </p:cNvPr>
          <p:cNvSpPr txBox="1"/>
          <p:nvPr/>
        </p:nvSpPr>
        <p:spPr>
          <a:xfrm>
            <a:off x="5359105" y="4345773"/>
            <a:ext cx="231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공평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공평</a:t>
            </a:r>
          </a:p>
        </p:txBody>
      </p:sp>
    </p:spTree>
    <p:extLst>
      <p:ext uri="{BB962C8B-B14F-4D97-AF65-F5344CB8AC3E}">
        <p14:creationId xmlns:p14="http://schemas.microsoft.com/office/powerpoint/2010/main" val="3133708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변수 간의 독립성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" name="Google Shape;117;p17">
            <a:extLst>
              <a:ext uri="{FF2B5EF4-FFF2-40B4-BE49-F238E27FC236}">
                <a16:creationId xmlns:a16="http://schemas.microsoft.com/office/drawing/2014/main" id="{AD6F2E23-6F1D-4D7C-931D-AF61855000ED}"/>
              </a:ext>
            </a:extLst>
          </p:cNvPr>
          <p:cNvSpPr txBox="1">
            <a:spLocks/>
          </p:cNvSpPr>
          <p:nvPr/>
        </p:nvSpPr>
        <p:spPr>
          <a:xfrm>
            <a:off x="686158" y="2571750"/>
            <a:ext cx="16787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변수</a:t>
            </a:r>
          </a:p>
        </p:txBody>
      </p:sp>
      <p:sp>
        <p:nvSpPr>
          <p:cNvPr id="12" name="Google Shape;117;p17">
            <a:extLst>
              <a:ext uri="{FF2B5EF4-FFF2-40B4-BE49-F238E27FC236}">
                <a16:creationId xmlns:a16="http://schemas.microsoft.com/office/drawing/2014/main" id="{95CE7886-815E-4D01-9F16-DFA3B101D838}"/>
              </a:ext>
            </a:extLst>
          </p:cNvPr>
          <p:cNvSpPr txBox="1">
            <a:spLocks/>
          </p:cNvSpPr>
          <p:nvPr/>
        </p:nvSpPr>
        <p:spPr>
          <a:xfrm>
            <a:off x="3105183" y="1429696"/>
            <a:ext cx="16787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명목형</a:t>
            </a:r>
          </a:p>
        </p:txBody>
      </p:sp>
      <p:sp>
        <p:nvSpPr>
          <p:cNvPr id="13" name="Google Shape;117;p17">
            <a:extLst>
              <a:ext uri="{FF2B5EF4-FFF2-40B4-BE49-F238E27FC236}">
                <a16:creationId xmlns:a16="http://schemas.microsoft.com/office/drawing/2014/main" id="{0D568C35-3450-4C35-B198-FCEBF8EE9F6A}"/>
              </a:ext>
            </a:extLst>
          </p:cNvPr>
          <p:cNvSpPr txBox="1">
            <a:spLocks/>
          </p:cNvSpPr>
          <p:nvPr/>
        </p:nvSpPr>
        <p:spPr>
          <a:xfrm>
            <a:off x="3094335" y="2648778"/>
            <a:ext cx="16787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순서형</a:t>
            </a:r>
          </a:p>
        </p:txBody>
      </p:sp>
      <p:sp>
        <p:nvSpPr>
          <p:cNvPr id="14" name="Google Shape;117;p17">
            <a:extLst>
              <a:ext uri="{FF2B5EF4-FFF2-40B4-BE49-F238E27FC236}">
                <a16:creationId xmlns:a16="http://schemas.microsoft.com/office/drawing/2014/main" id="{10A10937-3EF7-4611-B3D9-5847BF69A76C}"/>
              </a:ext>
            </a:extLst>
          </p:cNvPr>
          <p:cNvSpPr txBox="1">
            <a:spLocks/>
          </p:cNvSpPr>
          <p:nvPr/>
        </p:nvSpPr>
        <p:spPr>
          <a:xfrm>
            <a:off x="3094335" y="3753884"/>
            <a:ext cx="167870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숫자형</a:t>
            </a:r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EC08FE92-A66C-453D-9C91-7C3781CF3642}"/>
              </a:ext>
            </a:extLst>
          </p:cNvPr>
          <p:cNvSpPr/>
          <p:nvPr/>
        </p:nvSpPr>
        <p:spPr>
          <a:xfrm rot="3498019">
            <a:off x="2378015" y="1788597"/>
            <a:ext cx="286959" cy="80868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AB8EA756-C8E1-4BA7-BFB7-7ADA38177D39}"/>
              </a:ext>
            </a:extLst>
          </p:cNvPr>
          <p:cNvSpPr/>
          <p:nvPr/>
        </p:nvSpPr>
        <p:spPr>
          <a:xfrm rot="7362133">
            <a:off x="2475338" y="3337222"/>
            <a:ext cx="266201" cy="74982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556514BB-E4C4-4811-810D-981C343753D8}"/>
              </a:ext>
            </a:extLst>
          </p:cNvPr>
          <p:cNvSpPr/>
          <p:nvPr/>
        </p:nvSpPr>
        <p:spPr>
          <a:xfrm rot="5400000">
            <a:off x="2523922" y="2754708"/>
            <a:ext cx="256829" cy="57494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</a:endParaRPr>
          </a:p>
        </p:txBody>
      </p:sp>
      <p:sp>
        <p:nvSpPr>
          <p:cNvPr id="20" name="Google Shape;117;p17">
            <a:extLst>
              <a:ext uri="{FF2B5EF4-FFF2-40B4-BE49-F238E27FC236}">
                <a16:creationId xmlns:a16="http://schemas.microsoft.com/office/drawing/2014/main" id="{EF68F616-6AC0-481C-A522-ED200E88D689}"/>
              </a:ext>
            </a:extLst>
          </p:cNvPr>
          <p:cNvSpPr txBox="1">
            <a:spLocks/>
          </p:cNvSpPr>
          <p:nvPr/>
        </p:nvSpPr>
        <p:spPr>
          <a:xfrm>
            <a:off x="4874151" y="1324237"/>
            <a:ext cx="335572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카이제곱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Cramer’s V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Google Shape;117;p17">
            <a:extLst>
              <a:ext uri="{FF2B5EF4-FFF2-40B4-BE49-F238E27FC236}">
                <a16:creationId xmlns:a16="http://schemas.microsoft.com/office/drawing/2014/main" id="{1D29C422-24D6-4BE5-A191-DA6F75161485}"/>
              </a:ext>
            </a:extLst>
          </p:cNvPr>
          <p:cNvSpPr txBox="1">
            <a:spLocks/>
          </p:cNvSpPr>
          <p:nvPr/>
        </p:nvSpPr>
        <p:spPr>
          <a:xfrm>
            <a:off x="5046445" y="3753884"/>
            <a:ext cx="335572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스피어만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</a:p>
        </p:txBody>
      </p:sp>
      <p:pic>
        <p:nvPicPr>
          <p:cNvPr id="22" name="그림 21" descr="테이블, 그리기, 시계이(가) 표시된 사진&#10;&#10;자동 생성된 설명">
            <a:extLst>
              <a:ext uri="{FF2B5EF4-FFF2-40B4-BE49-F238E27FC236}">
                <a16:creationId xmlns:a16="http://schemas.microsoft.com/office/drawing/2014/main" id="{8D808EAB-8B34-4EC0-BF9E-ED010725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8" y="2410444"/>
            <a:ext cx="2219001" cy="10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 descr="테이블, 그리기, 시계이(가) 표시된 사진&#10;&#10;자동 생성된 설명">
            <a:extLst>
              <a:ext uri="{FF2B5EF4-FFF2-40B4-BE49-F238E27FC236}">
                <a16:creationId xmlns:a16="http://schemas.microsoft.com/office/drawing/2014/main" id="{8D808EAB-8B34-4EC0-BF9E-ED010725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27" y="1565107"/>
            <a:ext cx="2219001" cy="1006643"/>
          </a:xfrm>
          <a:prstGeom prst="rect">
            <a:avLst/>
          </a:prstGeom>
        </p:spPr>
      </p:pic>
      <p:sp>
        <p:nvSpPr>
          <p:cNvPr id="23" name="Google Shape;117;p17">
            <a:extLst>
              <a:ext uri="{FF2B5EF4-FFF2-40B4-BE49-F238E27FC236}">
                <a16:creationId xmlns:a16="http://schemas.microsoft.com/office/drawing/2014/main" id="{6DC63C53-CAED-4F5D-8ACE-FD3F18601F9F}"/>
              </a:ext>
            </a:extLst>
          </p:cNvPr>
          <p:cNvSpPr txBox="1">
            <a:spLocks/>
          </p:cNvSpPr>
          <p:nvPr/>
        </p:nvSpPr>
        <p:spPr>
          <a:xfrm>
            <a:off x="1828800" y="2941475"/>
            <a:ext cx="5486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이상의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 집단 간의 상관계수</a:t>
            </a:r>
          </a:p>
        </p:txBody>
      </p:sp>
    </p:spTree>
    <p:extLst>
      <p:ext uri="{BB962C8B-B14F-4D97-AF65-F5344CB8AC3E}">
        <p14:creationId xmlns:p14="http://schemas.microsoft.com/office/powerpoint/2010/main" val="7545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12400" y="266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Seoul Happiness 2014</a:t>
            </a:r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03C85EC-FE91-4044-9CFD-0138497C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94" y="2055508"/>
            <a:ext cx="1790950" cy="155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2E0758-F7D6-455E-A6D2-1B690A87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13900"/>
            <a:ext cx="2720806" cy="3753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 descr="테이블, 그리기, 시계이(가) 표시된 사진&#10;&#10;자동 생성된 설명">
            <a:extLst>
              <a:ext uri="{FF2B5EF4-FFF2-40B4-BE49-F238E27FC236}">
                <a16:creationId xmlns:a16="http://schemas.microsoft.com/office/drawing/2014/main" id="{8D808EAB-8B34-4EC0-BF9E-ED010725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27" y="1565107"/>
            <a:ext cx="2219001" cy="1006643"/>
          </a:xfrm>
          <a:prstGeom prst="rect">
            <a:avLst/>
          </a:prstGeom>
        </p:spPr>
      </p:pic>
      <p:sp>
        <p:nvSpPr>
          <p:cNvPr id="23" name="Google Shape;117;p17">
            <a:extLst>
              <a:ext uri="{FF2B5EF4-FFF2-40B4-BE49-F238E27FC236}">
                <a16:creationId xmlns:a16="http://schemas.microsoft.com/office/drawing/2014/main" id="{6DC63C53-CAED-4F5D-8ACE-FD3F18601F9F}"/>
              </a:ext>
            </a:extLst>
          </p:cNvPr>
          <p:cNvSpPr txBox="1">
            <a:spLocks/>
          </p:cNvSpPr>
          <p:nvPr/>
        </p:nvSpPr>
        <p:spPr>
          <a:xfrm>
            <a:off x="1009715" y="3147663"/>
            <a:ext cx="712457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측정치들의 분포에 상관없이 적용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양수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카이제곱검정의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효과크기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D623E-741C-45E4-AD54-29465B39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16" y="1133128"/>
            <a:ext cx="20002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38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 descr="테이블, 그리기, 시계이(가) 표시된 사진&#10;&#10;자동 생성된 설명">
            <a:extLst>
              <a:ext uri="{FF2B5EF4-FFF2-40B4-BE49-F238E27FC236}">
                <a16:creationId xmlns:a16="http://schemas.microsoft.com/office/drawing/2014/main" id="{8D808EAB-8B34-4EC0-BF9E-ED010725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27" y="1565107"/>
            <a:ext cx="2219001" cy="1006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117;p17">
                <a:extLst>
                  <a:ext uri="{FF2B5EF4-FFF2-40B4-BE49-F238E27FC236}">
                    <a16:creationId xmlns:a16="http://schemas.microsoft.com/office/drawing/2014/main" id="{6DC63C53-CAED-4F5D-8ACE-FD3F18601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715" y="3147663"/>
                <a:ext cx="712457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5800"/>
                  <a:buFont typeface="Raleway ExtraBold"/>
                  <a:buNone/>
                  <a:defRPr sz="5800" b="0" i="0" u="none" strike="noStrike" cap="none">
                    <a:solidFill>
                      <a:srgbClr val="434343"/>
                    </a:solidFill>
                    <a:latin typeface="Raleway ExtraBold"/>
                    <a:ea typeface="Raleway ExtraBold"/>
                    <a:cs typeface="Raleway ExtraBold"/>
                    <a:sym typeface="Raleway ExtraBold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: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카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이자승 공식에 의해 구함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: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총</m:t>
                    </m:r>
                  </m:oMath>
                </a14:m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사례 수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: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견고딕" panose="02030600000101010101" pitchFamily="18" charset="-127"/>
                      </a:rPr>
                      <m:t>줄</m:t>
                    </m:r>
                  </m:oMath>
                </a14:m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또는 칸의 수 중 적은 숫자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3" name="Google Shape;117;p17">
                <a:extLst>
                  <a:ext uri="{FF2B5EF4-FFF2-40B4-BE49-F238E27FC236}">
                    <a16:creationId xmlns:a16="http://schemas.microsoft.com/office/drawing/2014/main" id="{6DC63C53-CAED-4F5D-8ACE-FD3F1860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15" y="3147663"/>
                <a:ext cx="7124570" cy="857400"/>
              </a:xfrm>
              <a:prstGeom prst="rect">
                <a:avLst/>
              </a:prstGeom>
              <a:blipFill>
                <a:blip r:embed="rId4"/>
                <a:stretch>
                  <a:fillRect b="-609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518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DF5E00C4-9D1E-46DF-A7A6-3267FDB69F1C}"/>
              </a:ext>
            </a:extLst>
          </p:cNvPr>
          <p:cNvSpPr txBox="1">
            <a:spLocks/>
          </p:cNvSpPr>
          <p:nvPr/>
        </p:nvSpPr>
        <p:spPr>
          <a:xfrm>
            <a:off x="2277900" y="390033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https://www.researchgate.net/figure/Interpretation-of-PH-in-Chi-statistics-or-Cramers-V_tbl2_311335682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books.google.co.kr/books?id=i6zcMyuPh0oC&amp;pg=PA98&amp;lpg=PA98&amp;dq=cramer%27s+v+interpretation+large+size&amp;source=bl&amp;ots=ytqopG9MaT&amp;sig=ACfU3U2pYFcIlFRXgFqNqhU2G1Xj0nXRdQ&amp;hl=ko&amp;sa=X&amp;ved=2ahUKEwjUgKaDiNTpAhWIHqYKHUkKDfMQ6AEwF3oECAgQAQ#v=onepage&amp;q=cramer's%20v%20interpretation%20large%20size&amp;f=false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https://www.researchgate.net/figure/nterpretation-of-Phi-and-Cramers-V_tbl2_326885374</a:t>
            </a:r>
            <a:endParaRPr lang="ko-KR" altLang="en-US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BFFFE16-DFAB-4B6D-BA3A-B9191921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8" y="2038799"/>
            <a:ext cx="3922591" cy="267812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0BEC312-D2BD-4FF1-A0BD-D7C56750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107" y="1231726"/>
            <a:ext cx="3655127" cy="275413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CCEFE6E-1F45-41FF-A17E-CC658C3C5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05" y="1080879"/>
            <a:ext cx="3284009" cy="206397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6F89C2-6D44-48F9-9970-A69010B94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65197"/>
            <a:ext cx="3686537" cy="29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6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FF67FB2-0761-4D59-9B66-27EA50AC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2" y="1241587"/>
            <a:ext cx="8182256" cy="26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82818E4-1B5E-46D0-BE8F-9E540FBD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128"/>
            <a:ext cx="5347163" cy="401037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C988769-B2FC-407D-A5EE-852E742AC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64" y="2188473"/>
            <a:ext cx="653090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-26504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11725D-42B1-4B03-8DE4-BE4FD33E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724"/>
            <a:ext cx="5165035" cy="38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3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FA6D8C-9367-4D39-BDAF-252FB621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272"/>
            <a:ext cx="5284304" cy="39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4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Cramer’s v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302F799-2F70-436C-839C-A24B83A6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726"/>
            <a:ext cx="5347163" cy="401037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94232FA-9708-4D2E-A35C-3FD19915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55" y="1894170"/>
            <a:ext cx="703387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8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 Rank Correlation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Google Shape;117;p17">
            <a:extLst>
              <a:ext uri="{FF2B5EF4-FFF2-40B4-BE49-F238E27FC236}">
                <a16:creationId xmlns:a16="http://schemas.microsoft.com/office/drawing/2014/main" id="{6DC63C53-CAED-4F5D-8ACE-FD3F18601F9F}"/>
              </a:ext>
            </a:extLst>
          </p:cNvPr>
          <p:cNvSpPr txBox="1">
            <a:spLocks/>
          </p:cNvSpPr>
          <p:nvPr/>
        </p:nvSpPr>
        <p:spPr>
          <a:xfrm>
            <a:off x="371775" y="2995263"/>
            <a:ext cx="84004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스피어만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 계수는 두 변수의 순위 사이의 통계적 의존성을 측정하는 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비모수적인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척도이다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두 변수의 관계가 </a:t>
            </a:r>
            <a:r>
              <a:rPr lang="ko-KR" altLang="en-US" sz="1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단조 함수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얼마나 잘 설명될 수 있는지를 평가한다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스피어만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 계수는 순위가 매겨진 변수 간의 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피어슨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 계수 로 정의된다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92BB9-5846-4E71-B35B-0D2DB116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1687460"/>
            <a:ext cx="3362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7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 Rank Correlation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CAC46-6717-40AE-A085-817B45F2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9" y="1647856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141255-04E5-4D3D-AD31-A9375C08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65" y="1647856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1820E89-572A-4D2E-92B1-845F0DAF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00" y="1647856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12400" y="266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Seoul Happiness 2014</a:t>
            </a:r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59C6BE-2113-45B4-BF2D-8CE364DF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98" y="3628141"/>
            <a:ext cx="3524742" cy="962159"/>
          </a:xfrm>
          <a:prstGeom prst="rect">
            <a:avLst/>
          </a:prstGeom>
        </p:spPr>
      </p:pic>
      <p:sp>
        <p:nvSpPr>
          <p:cNvPr id="13" name="Google Shape;139;p18">
            <a:extLst>
              <a:ext uri="{FF2B5EF4-FFF2-40B4-BE49-F238E27FC236}">
                <a16:creationId xmlns:a16="http://schemas.microsoft.com/office/drawing/2014/main" id="{91A7FACC-1617-4897-8CA0-361146DC3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7800" y="1431014"/>
            <a:ext cx="2920140" cy="28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198 variables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31848 rows</a:t>
            </a:r>
          </a:p>
          <a:p>
            <a:pPr marL="11430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D96C9C-0E84-43A4-9B67-EA35017B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44" y="1113900"/>
            <a:ext cx="2720806" cy="37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3" name="Google Shape;117;p17">
            <a:extLst>
              <a:ext uri="{FF2B5EF4-FFF2-40B4-BE49-F238E27FC236}">
                <a16:creationId xmlns:a16="http://schemas.microsoft.com/office/drawing/2014/main" id="{ACBA215A-A1B9-46D9-A40B-279D80526D6E}"/>
              </a:ext>
            </a:extLst>
          </p:cNvPr>
          <p:cNvSpPr txBox="1">
            <a:spLocks/>
          </p:cNvSpPr>
          <p:nvPr/>
        </p:nvSpPr>
        <p:spPr>
          <a:xfrm>
            <a:off x="371775" y="37432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 Rank Correlation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816502-CBC9-4575-B888-35F813B6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2" y="1485236"/>
            <a:ext cx="8128936" cy="24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14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6100ACB-856A-4A47-BE01-55EA36CB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500"/>
            <a:ext cx="5112998" cy="38347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C6923CE-0CC7-4DC3-9D64-293EDEE0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96" y="1500097"/>
            <a:ext cx="4317304" cy="32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5D48AB-0ABE-4AD1-9F6F-2D21E896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7" y="1375580"/>
            <a:ext cx="5060338" cy="379525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ABBABC-DA07-4366-839E-F7A95932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9" y="1647856"/>
            <a:ext cx="4674570" cy="35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9830723-C312-4760-9F46-20ECE98F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5" y="1180088"/>
            <a:ext cx="4569362" cy="342702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D848F77-A0E0-47F1-BF9F-1E121300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57" y="1303228"/>
            <a:ext cx="3878129" cy="29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1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D85BBD-4346-4A8E-A526-BD557EBB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5" y="1384660"/>
            <a:ext cx="4642987" cy="348224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1A0846B-866F-4481-9AA1-239BD993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18" y="1635139"/>
            <a:ext cx="4512927" cy="33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Spearman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상관계수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75EFC17-E91B-4C80-8799-BB0340A9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75" y="1133128"/>
            <a:ext cx="359310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9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순서형 변수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Total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B64AC4-F1ED-49AE-97E1-77A7719C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5" y="1205003"/>
            <a:ext cx="4513729" cy="3385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E9121-3D74-4479-ACF8-63A5F5B3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19" y="1737764"/>
            <a:ext cx="462425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6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명목형 변수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Total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C956E26-EC0F-471D-9E70-FD34E752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3" y="1229235"/>
            <a:ext cx="4719918" cy="3539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FDA410-319F-4F41-A85A-6BB987F5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40" y="1921036"/>
            <a:ext cx="3994337" cy="19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2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Total / </a:t>
            </a:r>
            <a:r>
              <a:rPr lang="en-US" altLang="ko-KR" sz="3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Strong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Corr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2CC409A-8183-4FA4-84D5-F2451DBC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36" y="1065858"/>
            <a:ext cx="6434728" cy="29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5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Total / </a:t>
            </a:r>
            <a:r>
              <a:rPr lang="en-US" altLang="ko-KR" sz="36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Moderate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Corr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BF9E2F-9FAC-4F92-B041-CC022082AA98}"/>
              </a:ext>
            </a:extLst>
          </p:cNvPr>
          <p:cNvGrpSpPr/>
          <p:nvPr/>
        </p:nvGrpSpPr>
        <p:grpSpPr>
          <a:xfrm>
            <a:off x="1131049" y="1569089"/>
            <a:ext cx="6881903" cy="2930545"/>
            <a:chOff x="579877" y="2386096"/>
            <a:chExt cx="6526137" cy="277904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89FB8D-1A84-4BC5-91E7-CFD30017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0960" y="2407740"/>
              <a:ext cx="2385054" cy="27574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38FFBE-F640-45F3-ACC5-28CF5A2B7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877" y="2386096"/>
              <a:ext cx="4141082" cy="2757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21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12400" y="266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r>
              <a:rPr lang="en-US" sz="4800" dirty="0"/>
              <a:t> </a:t>
            </a:r>
            <a:endParaRPr sz="4800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1922BB7-959B-4143-981D-DED85D1D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7" y="1203681"/>
            <a:ext cx="5230847" cy="3235038"/>
          </a:xfrm>
          <a:prstGeom prst="rect">
            <a:avLst/>
          </a:prstGeom>
        </p:spPr>
      </p:pic>
      <p:sp>
        <p:nvSpPr>
          <p:cNvPr id="17" name="Google Shape;139;p18">
            <a:extLst>
              <a:ext uri="{FF2B5EF4-FFF2-40B4-BE49-F238E27FC236}">
                <a16:creationId xmlns:a16="http://schemas.microsoft.com/office/drawing/2014/main" id="{A6B113FD-A669-4F75-9030-10D02026E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52160" y="1390500"/>
            <a:ext cx="2920140" cy="28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0-100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주관적 행복점수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14300" lvl="0" indent="0"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72.68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72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71775" y="37432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24DC7-B3B5-4B4C-ADBB-0D25656FED3E}"/>
              </a:ext>
            </a:extLst>
          </p:cNvPr>
          <p:cNvSpPr/>
          <p:nvPr/>
        </p:nvSpPr>
        <p:spPr>
          <a:xfrm>
            <a:off x="905435" y="1860429"/>
            <a:ext cx="20708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Extraction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PCA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FAMD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Analysis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SVM</a:t>
            </a: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XGboost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Lasso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Forest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stacking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CED323-BB28-4301-8255-7811712A6ED3}"/>
              </a:ext>
            </a:extLst>
          </p:cNvPr>
          <p:cNvSpPr/>
          <p:nvPr/>
        </p:nvSpPr>
        <p:spPr>
          <a:xfrm>
            <a:off x="4032400" y="119647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Extraction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관련 생각&gt;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생각1. 잠재변수를 3개 또는 5개로 설정하고 싶다.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했을 때 3개 또는 5개로 나오면 좋겠다.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WHY?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1) 3개: 행복의 구성요소 3개(LS, PA, NA)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5개: 성격 5요인(외향성, 개방성, 신경증, 성실성,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원만성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생각1-1.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생각에 따라, 미리 각 요인에 해당하는 값들에 적합할 항목들을 나눠보고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그것들의 밸런스를 위해 추가적인 변수를 제작해보자.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부정적 감정을 측정하기 위해 어떤 것들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ratio로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제시해본다던가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69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D08F-3CA2-40A1-817D-53075FA0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816" y="2025631"/>
            <a:ext cx="6866100" cy="8574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C7A3D-EE4B-4A0E-9466-72B9DC587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398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D08F-3CA2-40A1-817D-53075FA0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152" y="2037823"/>
            <a:ext cx="6866100" cy="857400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^^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C7A3D-EE4B-4A0E-9466-72B9DC587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04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12400" y="266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 </a:t>
            </a:r>
            <a:endParaRPr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93623A7-17DE-4379-B77A-0B088EED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64" y="726913"/>
            <a:ext cx="3293987" cy="39998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8236BD-D20C-4544-89F9-2C9A4633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70" y="1235998"/>
            <a:ext cx="3757724" cy="2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12400" y="266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variables</a:t>
            </a:r>
            <a: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7103BE-438A-4E85-B0AA-55CF9C99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13" y="2453658"/>
            <a:ext cx="2486372" cy="819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4F6C31-6EFD-4DA5-B832-EF1F1137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92" y="1193027"/>
            <a:ext cx="2457793" cy="676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18DB89-333A-4E72-AC14-3949D577E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47" y="1123950"/>
            <a:ext cx="2419688" cy="25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155A2D-20D4-4618-8B9B-C6089D4D7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9" y="3437125"/>
            <a:ext cx="2514951" cy="905001"/>
          </a:xfrm>
          <a:prstGeom prst="rect">
            <a:avLst/>
          </a:prstGeom>
        </p:spPr>
      </p:pic>
      <p:sp>
        <p:nvSpPr>
          <p:cNvPr id="18" name="Google Shape;110;p16">
            <a:extLst>
              <a:ext uri="{FF2B5EF4-FFF2-40B4-BE49-F238E27FC236}">
                <a16:creationId xmlns:a16="http://schemas.microsoft.com/office/drawing/2014/main" id="{2354C1F3-D69C-409A-88CA-853E96E33685}"/>
              </a:ext>
            </a:extLst>
          </p:cNvPr>
          <p:cNvSpPr txBox="1">
            <a:spLocks/>
          </p:cNvSpPr>
          <p:nvPr/>
        </p:nvSpPr>
        <p:spPr>
          <a:xfrm>
            <a:off x="519375" y="20240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lang="en-US" sz="1400" dirty="0"/>
          </a:p>
        </p:txBody>
      </p:sp>
      <p:sp>
        <p:nvSpPr>
          <p:cNvPr id="19" name="Google Shape;110;p16">
            <a:extLst>
              <a:ext uri="{FF2B5EF4-FFF2-40B4-BE49-F238E27FC236}">
                <a16:creationId xmlns:a16="http://schemas.microsoft.com/office/drawing/2014/main" id="{D70E42E7-C99F-408F-9E50-1BB9FD6E9C97}"/>
              </a:ext>
            </a:extLst>
          </p:cNvPr>
          <p:cNvSpPr txBox="1">
            <a:spLocks/>
          </p:cNvSpPr>
          <p:nvPr/>
        </p:nvSpPr>
        <p:spPr>
          <a:xfrm>
            <a:off x="5480257" y="323748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서울시민 고향 인식도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서울축제에 대한 인지도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사회자본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도시위험도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문화활동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여가활동형태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운동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평생교육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자원봉사활동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계층인식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신뢰 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교통이용만족도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은퇴시기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469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07717" y="3726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변수삭제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7906104" y="257356"/>
            <a:ext cx="1125128" cy="875772"/>
            <a:chOff x="3294650" y="3652450"/>
            <a:chExt cx="388350" cy="405450"/>
          </a:xfrm>
        </p:grpSpPr>
        <p:sp>
          <p:nvSpPr>
            <p:cNvPr id="121" name="Google Shape;121;p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91F595D4-22E8-41B3-95E1-A5125EC75A97}"/>
              </a:ext>
            </a:extLst>
          </p:cNvPr>
          <p:cNvSpPr txBox="1">
            <a:spLocks/>
          </p:cNvSpPr>
          <p:nvPr/>
        </p:nvSpPr>
        <p:spPr>
          <a:xfrm>
            <a:off x="607717" y="1230074"/>
            <a:ext cx="6244020" cy="70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없음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Ex)FC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가구원코드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Google Shape;117;p17">
            <a:extLst>
              <a:ext uri="{FF2B5EF4-FFF2-40B4-BE49-F238E27FC236}">
                <a16:creationId xmlns:a16="http://schemas.microsoft.com/office/drawing/2014/main" id="{FB70E2AD-1E8B-4725-885E-59F354038E5E}"/>
              </a:ext>
            </a:extLst>
          </p:cNvPr>
          <p:cNvSpPr txBox="1">
            <a:spLocks/>
          </p:cNvSpPr>
          <p:nvPr/>
        </p:nvSpPr>
        <p:spPr>
          <a:xfrm>
            <a:off x="607717" y="1776412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Google Shape;117;p17">
            <a:extLst>
              <a:ext uri="{FF2B5EF4-FFF2-40B4-BE49-F238E27FC236}">
                <a16:creationId xmlns:a16="http://schemas.microsoft.com/office/drawing/2014/main" id="{6728F872-A095-406F-A053-A8640EA6FAFA}"/>
              </a:ext>
            </a:extLst>
          </p:cNvPr>
          <p:cNvSpPr txBox="1">
            <a:spLocks/>
          </p:cNvSpPr>
          <p:nvPr/>
        </p:nvSpPr>
        <p:spPr>
          <a:xfrm>
            <a:off x="607717" y="2087474"/>
            <a:ext cx="6244020" cy="70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겹치는 정보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Google Shape;117;p17">
            <a:extLst>
              <a:ext uri="{FF2B5EF4-FFF2-40B4-BE49-F238E27FC236}">
                <a16:creationId xmlns:a16="http://schemas.microsoft.com/office/drawing/2014/main" id="{2E700DF7-8982-43A0-B816-C00B6369B782}"/>
              </a:ext>
            </a:extLst>
          </p:cNvPr>
          <p:cNvSpPr txBox="1">
            <a:spLocks/>
          </p:cNvSpPr>
          <p:nvPr/>
        </p:nvSpPr>
        <p:spPr>
          <a:xfrm>
            <a:off x="607716" y="2477648"/>
            <a:ext cx="7573115" cy="61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출생년도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지역분류 변수 다수 존재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행복지수와 관련 없는 변수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여가활동의 종류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공공시설 불편이유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마을공동체관련 질문   </a:t>
            </a:r>
          </a:p>
        </p:txBody>
      </p:sp>
    </p:spTree>
    <p:extLst>
      <p:ext uri="{BB962C8B-B14F-4D97-AF65-F5344CB8AC3E}">
        <p14:creationId xmlns:p14="http://schemas.microsoft.com/office/powerpoint/2010/main" val="36698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1755</Words>
  <Application>Microsoft Office PowerPoint</Application>
  <PresentationFormat>화면 슬라이드 쇼(16:9)</PresentationFormat>
  <Paragraphs>324</Paragraphs>
  <Slides>62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Raleway Light</vt:lpstr>
      <vt:lpstr>Arial</vt:lpstr>
      <vt:lpstr>Raleway</vt:lpstr>
      <vt:lpstr>Symbol</vt:lpstr>
      <vt:lpstr>Raleway ExtraBold</vt:lpstr>
      <vt:lpstr>Cambria Math</vt:lpstr>
      <vt:lpstr>배달의민족 주아</vt:lpstr>
      <vt:lpstr>Olivia template</vt:lpstr>
      <vt:lpstr>ESC 20-1 Final Project</vt:lpstr>
      <vt:lpstr>PowerPoint 프레젠테이션</vt:lpstr>
      <vt:lpstr>Contents</vt:lpstr>
      <vt:lpstr>Seoul Happiness 2014  </vt:lpstr>
      <vt:lpstr>Seoul Happiness 2014  </vt:lpstr>
      <vt:lpstr>Y </vt:lpstr>
      <vt:lpstr>Y </vt:lpstr>
      <vt:lpstr>X variables </vt:lpstr>
      <vt:lpstr>변수삭제</vt:lpstr>
      <vt:lpstr>변수변환</vt:lpstr>
      <vt:lpstr>행정구역 </vt:lpstr>
      <vt:lpstr>소득</vt:lpstr>
      <vt:lpstr>혼인상태/ 종교</vt:lpstr>
      <vt:lpstr>PowerPoint 프레젠테이션</vt:lpstr>
      <vt:lpstr>축제관련</vt:lpstr>
      <vt:lpstr>단체활동 개수</vt:lpstr>
      <vt:lpstr>위험사회에 관한 인식</vt:lpstr>
      <vt:lpstr>스트레스와 녹지만족도</vt:lpstr>
      <vt:lpstr>문화경험수</vt:lpstr>
      <vt:lpstr>문화환경 만족도</vt:lpstr>
      <vt:lpstr>취미</vt:lpstr>
      <vt:lpstr>기타</vt:lpstr>
      <vt:lpstr>서울 시민 자부심</vt:lpstr>
      <vt:lpstr>정치 성향</vt:lpstr>
      <vt:lpstr>통근 수단</vt:lpstr>
      <vt:lpstr>고용 형태</vt:lpstr>
      <vt:lpstr>학력</vt:lpstr>
      <vt:lpstr>자전거 이용</vt:lpstr>
      <vt:lpstr>교육</vt:lpstr>
      <vt:lpstr>교육</vt:lpstr>
      <vt:lpstr>자원봉사활동 관련</vt:lpstr>
      <vt:lpstr>사회적 약자에 대한 태도</vt:lpstr>
      <vt:lpstr>계층 인식</vt:lpstr>
      <vt:lpstr>사회적 신뢰</vt:lpstr>
      <vt:lpstr>사회적 차별</vt:lpstr>
      <vt:lpstr>가족 관련 위험</vt:lpstr>
      <vt:lpstr>사회정의</vt:lpstr>
      <vt:lpstr>각 변수 간의 독립성</vt:lpstr>
      <vt:lpstr>Cramer’s V란?</vt:lpstr>
      <vt:lpstr>Cramer’s V란?</vt:lpstr>
      <vt:lpstr>Cramer’s V란?</vt:lpstr>
      <vt:lpstr>Cramer’s V란?</vt:lpstr>
      <vt:lpstr>Cramer’s V란?</vt:lpstr>
      <vt:lpstr>Cramer’s v</vt:lpstr>
      <vt:lpstr>Cramer’s v</vt:lpstr>
      <vt:lpstr>Cramer’s v</vt:lpstr>
      <vt:lpstr>Cramer’s v</vt:lpstr>
      <vt:lpstr>Spearman Rank Correlation</vt:lpstr>
      <vt:lpstr>Spearman Rank Correlation</vt:lpstr>
      <vt:lpstr>PowerPoint 프레젠테이션</vt:lpstr>
      <vt:lpstr>Spearman 상관계수</vt:lpstr>
      <vt:lpstr>Spearman 상관계수</vt:lpstr>
      <vt:lpstr>Spearman 상관계수</vt:lpstr>
      <vt:lpstr>Spearman 상관계수</vt:lpstr>
      <vt:lpstr>Spearman 상관계수</vt:lpstr>
      <vt:lpstr>순서형 변수 Total</vt:lpstr>
      <vt:lpstr>명목형 변수 Total</vt:lpstr>
      <vt:lpstr>전체 Total / Strong Corr</vt:lpstr>
      <vt:lpstr>전체 Total / Moderate Corr</vt:lpstr>
      <vt:lpstr>앞으로…</vt:lpstr>
      <vt:lpstr>Q&amp;A</vt:lpstr>
      <vt:lpstr>감사합니다^^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 LEARNING GROUP PROJECT</dc:title>
  <cp:lastModifiedBy>김 윤환</cp:lastModifiedBy>
  <cp:revision>64</cp:revision>
  <dcterms:modified xsi:type="dcterms:W3CDTF">2020-05-28T08:48:34Z</dcterms:modified>
</cp:coreProperties>
</file>