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5" r:id="rId7"/>
    <p:sldId id="264" r:id="rId8"/>
    <p:sldId id="272" r:id="rId9"/>
    <p:sldId id="266" r:id="rId10"/>
    <p:sldId id="268" r:id="rId11"/>
    <p:sldId id="271" r:id="rId12"/>
    <p:sldId id="263" r:id="rId13"/>
    <p:sldId id="273" r:id="rId14"/>
    <p:sldId id="275" r:id="rId15"/>
    <p:sldId id="267" r:id="rId16"/>
    <p:sldId id="274" r:id="rId17"/>
    <p:sldId id="283" r:id="rId18"/>
    <p:sldId id="270" r:id="rId19"/>
    <p:sldId id="257" r:id="rId20"/>
    <p:sldId id="277" r:id="rId21"/>
    <p:sldId id="276" r:id="rId22"/>
    <p:sldId id="278" r:id="rId23"/>
    <p:sldId id="282" r:id="rId24"/>
    <p:sldId id="269" r:id="rId25"/>
    <p:sldId id="279" r:id="rId26"/>
    <p:sldId id="280" r:id="rId27"/>
    <p:sldId id="28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C7-4257-BCE3-8B9A92E8454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AC7-4257-BCE3-8B9A92E8454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C7-4257-BCE3-8B9A92E8454B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AC7-4257-BCE3-8B9A92E8454B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C7-4257-BCE3-8B9A92E8454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C7-4257-BCE3-8B9A92E8454B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C7-4257-BCE3-8B9A92E845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Homicide</c:v>
                </c:pt>
                <c:pt idx="1">
                  <c:v>Murder</c:v>
                </c:pt>
                <c:pt idx="2">
                  <c:v>Carnapping</c:v>
                </c:pt>
                <c:pt idx="3">
                  <c:v>Rape</c:v>
                </c:pt>
                <c:pt idx="4">
                  <c:v>Robbery</c:v>
                </c:pt>
                <c:pt idx="5">
                  <c:v>Physical Injury</c:v>
                </c:pt>
                <c:pt idx="6">
                  <c:v>Theft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1.8493383101459111E-2</c:v>
                </c:pt>
                <c:pt idx="1">
                  <c:v>5.6328469630132341E-2</c:v>
                </c:pt>
                <c:pt idx="2">
                  <c:v>6.2266711910417376E-2</c:v>
                </c:pt>
                <c:pt idx="3">
                  <c:v>6.4472344757380382E-2</c:v>
                </c:pt>
                <c:pt idx="4">
                  <c:v>0.1844248388191381</c:v>
                </c:pt>
                <c:pt idx="5">
                  <c:v>0.23413640990838142</c:v>
                </c:pt>
                <c:pt idx="6">
                  <c:v>0.37987784187309126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7-4257-BCE3-8B9A92E845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00609743"/>
        <c:axId val="2142606047"/>
      </c:barChart>
      <c:catAx>
        <c:axId val="20006097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606047"/>
        <c:crosses val="autoZero"/>
        <c:auto val="1"/>
        <c:lblAlgn val="ctr"/>
        <c:lblOffset val="100"/>
        <c:noMultiLvlLbl val="0"/>
      </c:catAx>
      <c:valAx>
        <c:axId val="2142606047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00060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30F-5471-479D-9C88-AB5A09FE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CE75A-A56C-4186-8FFE-B8DF4C28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D698-2868-4352-9EE4-57E34790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D58B-2B5E-4700-B836-8C064ECA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668E-C091-4FC7-8B9B-B5F5D43D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87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0A00-E8A8-47BD-B72B-DD38BF30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8063C-DFAB-4B31-AF9C-0F9CBF04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FFDF-0DF8-4D47-9287-838F50D9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0A27-0FDD-46DF-89A7-02F64126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ECBA-41FF-41DF-919F-9BE73590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97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A0EF1-6907-41B5-80D8-19653A935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E8F1E-BCF9-4396-8927-61ABDCB3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092C-59A6-4580-8828-E7455B24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98B2-BDE7-4FDA-AE11-CCB13D17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48A1-3F9C-4181-BB05-1E301451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89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0E4D-556C-4E35-9654-5EE8C1C4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91A1-A70D-4DE7-8EB9-5CF0897B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E767-C14B-4B74-96B7-D922049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11D0-7780-414E-9547-AB83664A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CF5B-35FA-406C-9B5D-93B217CD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58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5A0A-9FBF-46BC-BE1B-6B959C1F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A6-6D10-49C4-A9C5-1707F7E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BCF0-0616-49DD-A6BC-96D504B9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1C99-7A87-4515-8D38-BFC9199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2DC4-05DB-4EB5-8C29-8CF1490A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956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FF8B-8410-4CC3-87E7-078D2507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6E48-08D0-4E5D-A260-2F358B06F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672-1D40-4A95-9D26-D2BE07E0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2D67C-1002-4D46-A82A-81E2F507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4E51-E2B8-4EB3-910F-E2608E28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7783-616E-4E0D-8419-5D934BED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49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08F9-396E-4A40-B573-3D2A5F0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B972-2786-4ECD-BCCA-FAD92B6A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A1DDB-C3C0-4850-9DF5-D3CE09226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4F8E0-E722-45AE-97A3-217CC3F6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13F79-5B9F-423C-BF57-1505219A0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D68E-9F28-4321-BD59-02B788BA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D331E-A16C-413F-AEFC-AE80EFC4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AEF2D-97C8-4618-B537-2182B39A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22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41AC-DE55-48EA-B1A0-EDB2C8F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B673E-18D1-4E56-A9CF-3F00FE1D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20A72-3EC2-45A9-BA81-88512EF9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2545F-EF75-4C7A-AB6D-7F247692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79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86055-F673-46CD-958D-CAE156B1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82F88-F94C-4EFA-9060-2060C05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6835-087A-4DCD-AF05-E0482907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03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FC5-48C5-4474-9C7C-FF536A05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AC63-2608-45AD-8173-E7A89CC5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0884-20E4-4295-ABE8-7AAAFDE4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9865-633B-41F8-AFFC-6B5DA9AD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6313-0D96-4C17-9350-29D54486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AE54-2CFC-4FCA-8BC9-F06B00EA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882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B3D6-04CA-40E8-A6C2-5E7D4FD5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605D-4498-4878-BDA8-44A0D68FB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6720-FCD7-4AC6-B002-A539D9EA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B5CB-4118-420D-8180-81E1C6F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FB7C-A526-4185-9906-D89303A9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49939-C316-403F-AB4E-44B14B20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12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1484E-34EB-4BE8-AAD2-85F9AFDF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BD1D-061C-4A61-9C85-B33AC95A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474F-A67C-4648-B6B7-979E500FD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6AD8-642D-49B5-9FE1-F67CE74F3730}" type="datetimeFigureOut">
              <a:rPr lang="en-PH" smtClean="0"/>
              <a:t>28/07/2019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CD63-9125-4F84-98F7-47288D12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BCE1-C3EA-4D49-85EC-A94155816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F978-661F-4EB6-89B9-4CB3542BC3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6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it.ly/2YvSxyQ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p.gov.ph/images/transparency_seal/2018/crimestats/Crime-Stat-Jan-May-2018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www.philstar.com/nation/2019/02/26/1896714/pnp-total-crime-volume-down-2018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rappler.com/nation/217973-filipino-families-victim-common-crimes-sws-survey-september-201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obbery &amp; theft">
            <a:extLst>
              <a:ext uri="{FF2B5EF4-FFF2-40B4-BE49-F238E27FC236}">
                <a16:creationId xmlns:a16="http://schemas.microsoft.com/office/drawing/2014/main" id="{21AF5944-3FA7-4ADB-86EE-9946E57C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65" y="0"/>
            <a:ext cx="101877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1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4485D-1A74-4F1B-86DE-44A3D7B06E14}"/>
              </a:ext>
            </a:extLst>
          </p:cNvPr>
          <p:cNvSpPr txBox="1"/>
          <p:nvPr/>
        </p:nvSpPr>
        <p:spPr>
          <a:xfrm>
            <a:off x="553720" y="602069"/>
            <a:ext cx="1108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 Time and time again …</a:t>
            </a:r>
          </a:p>
          <a:p>
            <a:pPr algn="r"/>
            <a:r>
              <a:rPr lang="en-US" sz="2700" b="1" dirty="0">
                <a:solidFill>
                  <a:srgbClr val="00B0F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Police visibility</a:t>
            </a:r>
            <a:r>
              <a:rPr lang="en-US" sz="2700" b="1" dirty="0">
                <a:latin typeface="Abadi" panose="020B0604020104020204" pitchFamily="34" charset="0"/>
                <a:cs typeface="Aharoni" panose="02010803020104030203" pitchFamily="2" charset="-79"/>
              </a:rPr>
              <a:t> results in </a:t>
            </a:r>
            <a:r>
              <a:rPr lang="en-US" sz="2700" b="1" dirty="0">
                <a:solidFill>
                  <a:srgbClr val="00B05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lower</a:t>
            </a:r>
            <a:r>
              <a:rPr lang="en-US" sz="2700" b="1" dirty="0">
                <a:latin typeface="Abadi" panose="020B0604020104020204" pitchFamily="34" charset="0"/>
                <a:cs typeface="Aharoni" panose="02010803020104030203" pitchFamily="2" charset="-79"/>
              </a:rPr>
              <a:t> estimates of subjective </a:t>
            </a:r>
            <a:r>
              <a:rPr lang="en-US" sz="2700" b="1" dirty="0">
                <a:solidFill>
                  <a:srgbClr val="FF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risks </a:t>
            </a:r>
            <a:r>
              <a:rPr lang="en-US" sz="2700" b="1" dirty="0">
                <a:latin typeface="Abadi" panose="020B0604020104020204" pitchFamily="34" charset="0"/>
                <a:cs typeface="Aharoni" panose="02010803020104030203" pitchFamily="2" charset="-79"/>
              </a:rPr>
              <a:t>of </a:t>
            </a:r>
            <a:r>
              <a:rPr lang="en-US" sz="2700" b="1" u="sng" dirty="0">
                <a:latin typeface="Abadi" panose="020B0604020104020204" pitchFamily="34" charset="0"/>
                <a:cs typeface="Aharoni" panose="02010803020104030203" pitchFamily="2" charset="-79"/>
              </a:rPr>
              <a:t>victimization</a:t>
            </a:r>
          </a:p>
          <a:p>
            <a:pPr algn="r"/>
            <a:r>
              <a:rPr lang="en-PH" sz="1500" i="1" dirty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rPr>
              <a:t>F. W. Winkel, Reducing Fear Of Crime Through Police Visibility: A Field Experiment, December 1986</a:t>
            </a:r>
            <a:endParaRPr lang="en-US" sz="1500" b="1" i="1" dirty="0">
              <a:solidFill>
                <a:schemeClr val="tx1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68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4485D-1A74-4F1B-86DE-44A3D7B06E14}"/>
              </a:ext>
            </a:extLst>
          </p:cNvPr>
          <p:cNvSpPr txBox="1"/>
          <p:nvPr/>
        </p:nvSpPr>
        <p:spPr>
          <a:xfrm>
            <a:off x="553720" y="602069"/>
            <a:ext cx="1108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 Time and time again …</a:t>
            </a:r>
          </a:p>
          <a:p>
            <a:pPr algn="r"/>
            <a:r>
              <a:rPr lang="en-US" sz="2700" b="1" dirty="0">
                <a:solidFill>
                  <a:srgbClr val="00B0F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Police visibility</a:t>
            </a:r>
            <a:r>
              <a:rPr lang="en-US" sz="2700" b="1" dirty="0">
                <a:latin typeface="Abadi" panose="020B0604020104020204" pitchFamily="34" charset="0"/>
                <a:cs typeface="Aharoni" panose="02010803020104030203" pitchFamily="2" charset="-79"/>
              </a:rPr>
              <a:t> results in </a:t>
            </a:r>
            <a:r>
              <a:rPr lang="en-US" sz="2700" b="1" dirty="0">
                <a:solidFill>
                  <a:srgbClr val="00B05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lower</a:t>
            </a:r>
            <a:r>
              <a:rPr lang="en-US" sz="2700" b="1" dirty="0">
                <a:latin typeface="Abadi" panose="020B0604020104020204" pitchFamily="34" charset="0"/>
                <a:cs typeface="Aharoni" panose="02010803020104030203" pitchFamily="2" charset="-79"/>
              </a:rPr>
              <a:t> estimates of subjective </a:t>
            </a:r>
            <a:r>
              <a:rPr lang="en-US" sz="2700" b="1" dirty="0">
                <a:solidFill>
                  <a:srgbClr val="FF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risks </a:t>
            </a:r>
            <a:r>
              <a:rPr lang="en-US" sz="2700" b="1" dirty="0">
                <a:latin typeface="Abadi" panose="020B0604020104020204" pitchFamily="34" charset="0"/>
                <a:cs typeface="Aharoni" panose="02010803020104030203" pitchFamily="2" charset="-79"/>
              </a:rPr>
              <a:t>of </a:t>
            </a:r>
            <a:r>
              <a:rPr lang="en-US" sz="2700" b="1" u="sng" dirty="0">
                <a:latin typeface="Abadi" panose="020B0604020104020204" pitchFamily="34" charset="0"/>
                <a:cs typeface="Aharoni" panose="02010803020104030203" pitchFamily="2" charset="-79"/>
              </a:rPr>
              <a:t>victimization</a:t>
            </a:r>
          </a:p>
          <a:p>
            <a:pPr algn="r"/>
            <a:r>
              <a:rPr lang="en-PH" sz="1500" i="1" dirty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rPr>
              <a:t>F. W. Winkel, Reducing Fear Of Crime Through Police Visibility: A Field Experiment, December 1986</a:t>
            </a:r>
            <a:endParaRPr lang="en-US" sz="1500" b="1" i="1" dirty="0">
              <a:solidFill>
                <a:schemeClr val="tx1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588C8-0EA5-497C-82D9-97091CD17D18}"/>
              </a:ext>
            </a:extLst>
          </p:cNvPr>
          <p:cNvSpPr txBox="1"/>
          <p:nvPr/>
        </p:nvSpPr>
        <p:spPr>
          <a:xfrm>
            <a:off x="553720" y="2470279"/>
            <a:ext cx="62433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900" dirty="0">
                <a:latin typeface="Aharoni" panose="02010803020104030203" pitchFamily="2" charset="-79"/>
                <a:cs typeface="Aharoni" panose="02010803020104030203" pitchFamily="2" charset="-79"/>
              </a:rPr>
              <a:t>Current </a:t>
            </a:r>
            <a:r>
              <a:rPr lang="en-PH" sz="39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PNP</a:t>
            </a:r>
            <a:r>
              <a:rPr lang="en-PH" sz="3900" dirty="0">
                <a:latin typeface="Aharoni" panose="02010803020104030203" pitchFamily="2" charset="-79"/>
                <a:cs typeface="Aharoni" panose="02010803020104030203" pitchFamily="2" charset="-79"/>
              </a:rPr>
              <a:t> Operations :</a:t>
            </a:r>
          </a:p>
          <a:p>
            <a:pPr algn="ctr"/>
            <a:r>
              <a:rPr lang="en-PH" sz="1500" i="1" dirty="0">
                <a:latin typeface="Abadi" panose="020B0604020104020204" pitchFamily="34" charset="0"/>
                <a:cs typeface="Aharoni" panose="02010803020104030203" pitchFamily="2" charset="-79"/>
              </a:rPr>
              <a:t>A S </a:t>
            </a:r>
            <a:r>
              <a:rPr lang="en-PH" sz="1500" i="1" dirty="0" err="1">
                <a:latin typeface="Abadi" panose="020B0604020104020204" pitchFamily="34" charset="0"/>
                <a:cs typeface="Aharoni" panose="02010803020104030203" pitchFamily="2" charset="-79"/>
              </a:rPr>
              <a:t>S</a:t>
            </a:r>
            <a:r>
              <a:rPr lang="en-PH" sz="1500" i="1" dirty="0">
                <a:latin typeface="Abadi" panose="020B0604020104020204" pitchFamily="34" charset="0"/>
                <a:cs typeface="Aharoni" panose="02010803020104030203" pitchFamily="2" charset="-79"/>
              </a:rPr>
              <a:t> U M P T I O N S</a:t>
            </a:r>
          </a:p>
          <a:p>
            <a:endParaRPr lang="en-PH" sz="1500" i="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en-PH" sz="1500" i="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Preventive </a:t>
            </a:r>
            <a:r>
              <a:rPr lang="en-PH" sz="3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patrolling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route are </a:t>
            </a:r>
            <a:r>
              <a:rPr lang="en-PH" sz="3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statically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scheduled</a:t>
            </a:r>
          </a:p>
          <a:p>
            <a:endParaRPr lang="en-PH" sz="1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Police </a:t>
            </a:r>
            <a:r>
              <a:rPr lang="en-PH" sz="3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resource deployment 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is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on-demand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7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5AEE95-3D40-4794-BFEA-76C1D0B183C5}"/>
              </a:ext>
            </a:extLst>
          </p:cNvPr>
          <p:cNvCxnSpPr>
            <a:cxnSpLocks/>
          </p:cNvCxnSpPr>
          <p:nvPr/>
        </p:nvCxnSpPr>
        <p:spPr>
          <a:xfrm>
            <a:off x="680720" y="1960880"/>
            <a:ext cx="1095756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0B8537-659C-4F0B-88DB-A8A59A3B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067" y="2393710"/>
            <a:ext cx="4262213" cy="39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93ED6-F9DA-4933-BC4A-D1F5B9DBEAF0}"/>
              </a:ext>
            </a:extLst>
          </p:cNvPr>
          <p:cNvSpPr txBox="1"/>
          <p:nvPr/>
        </p:nvSpPr>
        <p:spPr>
          <a:xfrm>
            <a:off x="670560" y="1278374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00B050"/>
                </a:solidFill>
                <a:latin typeface="Arial Black" panose="020B0A04020102020204" pitchFamily="34" charset="0"/>
              </a:rPr>
              <a:t>OBJECTIVES</a:t>
            </a:r>
            <a:r>
              <a:rPr lang="en-PH" sz="3000" dirty="0">
                <a:latin typeface="Arial Black" panose="020B0A04020102020204" pitchFamily="34" charset="0"/>
              </a:rPr>
              <a:t> </a:t>
            </a:r>
            <a:r>
              <a:rPr lang="en-PH" sz="3600" dirty="0">
                <a:latin typeface="Arial Black" panose="020B0A04020102020204" pitchFamily="34" charset="0"/>
              </a:rPr>
              <a:t>:</a:t>
            </a:r>
            <a:endParaRPr lang="en-PH" sz="30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9BD621-0D5E-4EE0-856C-F484917CC3DE}"/>
              </a:ext>
            </a:extLst>
          </p:cNvPr>
          <p:cNvGrpSpPr/>
          <p:nvPr/>
        </p:nvGrpSpPr>
        <p:grpSpPr>
          <a:xfrm>
            <a:off x="843280" y="2302967"/>
            <a:ext cx="1036320" cy="1041400"/>
            <a:chOff x="711200" y="2442001"/>
            <a:chExt cx="1036320" cy="104140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D1B3EC73-CD31-4F87-9BFE-4A066A98E2B0}"/>
                </a:ext>
              </a:extLst>
            </p:cNvPr>
            <p:cNvSpPr/>
            <p:nvPr/>
          </p:nvSpPr>
          <p:spPr>
            <a:xfrm>
              <a:off x="711200" y="2442001"/>
              <a:ext cx="1036320" cy="1041400"/>
            </a:xfrm>
            <a:prstGeom prst="donut">
              <a:avLst>
                <a:gd name="adj" fmla="val 1367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EFAD4A-1CDA-445E-A3D4-A6491E676459}"/>
                </a:ext>
              </a:extLst>
            </p:cNvPr>
            <p:cNvSpPr txBox="1"/>
            <p:nvPr/>
          </p:nvSpPr>
          <p:spPr>
            <a:xfrm>
              <a:off x="924560" y="2557363"/>
              <a:ext cx="5486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800" dirty="0"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285C53-3CD6-40EF-98C4-D96348D5189F}"/>
              </a:ext>
            </a:extLst>
          </p:cNvPr>
          <p:cNvGrpSpPr/>
          <p:nvPr/>
        </p:nvGrpSpPr>
        <p:grpSpPr>
          <a:xfrm>
            <a:off x="843280" y="3774103"/>
            <a:ext cx="1036320" cy="1041400"/>
            <a:chOff x="711200" y="2442001"/>
            <a:chExt cx="1036320" cy="1041400"/>
          </a:xfrm>
        </p:grpSpPr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314BB994-EB9B-452E-9169-84DF7EA495D0}"/>
                </a:ext>
              </a:extLst>
            </p:cNvPr>
            <p:cNvSpPr/>
            <p:nvPr/>
          </p:nvSpPr>
          <p:spPr>
            <a:xfrm>
              <a:off x="711200" y="2442001"/>
              <a:ext cx="1036320" cy="1041400"/>
            </a:xfrm>
            <a:prstGeom prst="donut">
              <a:avLst>
                <a:gd name="adj" fmla="val 1367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32ADBC-EFF0-4627-9B96-9D6926C0D427}"/>
                </a:ext>
              </a:extLst>
            </p:cNvPr>
            <p:cNvSpPr txBox="1"/>
            <p:nvPr/>
          </p:nvSpPr>
          <p:spPr>
            <a:xfrm>
              <a:off x="924560" y="2557363"/>
              <a:ext cx="5486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800" dirty="0"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DF71EA-736D-4D47-BE09-A1F5629E9FB9}"/>
              </a:ext>
            </a:extLst>
          </p:cNvPr>
          <p:cNvSpPr txBox="1"/>
          <p:nvPr/>
        </p:nvSpPr>
        <p:spPr>
          <a:xfrm>
            <a:off x="2092960" y="2315835"/>
            <a:ext cx="972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Abadi" panose="020B0604020104020204" pitchFamily="34" charset="0"/>
              </a:rPr>
              <a:t>Infer</a:t>
            </a:r>
            <a:r>
              <a:rPr lang="en-PH" sz="3000" dirty="0">
                <a:latin typeface="Abadi" panose="020B0604020104020204" pitchFamily="34" charset="0"/>
              </a:rPr>
              <a:t> on </a:t>
            </a:r>
            <a:r>
              <a:rPr lang="en-PH" sz="3000" dirty="0">
                <a:solidFill>
                  <a:srgbClr val="FF0000"/>
                </a:solidFill>
                <a:latin typeface="Abadi" panose="020B0604020104020204" pitchFamily="34" charset="0"/>
              </a:rPr>
              <a:t>crime </a:t>
            </a:r>
            <a:r>
              <a:rPr lang="en-PH" sz="3000" dirty="0">
                <a:latin typeface="Abadi" panose="020B0604020104020204" pitchFamily="34" charset="0"/>
              </a:rPr>
              <a:t>based on </a:t>
            </a:r>
            <a:r>
              <a:rPr lang="en-PH" sz="3000" dirty="0">
                <a:solidFill>
                  <a:schemeClr val="accent4"/>
                </a:solidFill>
                <a:latin typeface="Abadi" panose="020B0604020104020204" pitchFamily="34" charset="0"/>
              </a:rPr>
              <a:t>probability</a:t>
            </a:r>
            <a:r>
              <a:rPr lang="en-PH" sz="3000" dirty="0">
                <a:latin typeface="Abadi" panose="020B0604020104020204" pitchFamily="34" charset="0"/>
              </a:rPr>
              <a:t> distribution of: </a:t>
            </a:r>
          </a:p>
          <a:p>
            <a:r>
              <a:rPr lang="en-PH" sz="3000" u="sng" dirty="0">
                <a:latin typeface="Abadi" panose="020B0604020104020204" pitchFamily="34" charset="0"/>
              </a:rPr>
              <a:t>location</a:t>
            </a:r>
            <a:r>
              <a:rPr lang="en-PH" sz="3000" dirty="0">
                <a:latin typeface="Abadi" panose="020B0604020104020204" pitchFamily="34" charset="0"/>
              </a:rPr>
              <a:t>, </a:t>
            </a:r>
            <a:r>
              <a:rPr lang="en-PH" sz="3000" u="sng" dirty="0">
                <a:latin typeface="Abadi" panose="020B0604020104020204" pitchFamily="34" charset="0"/>
              </a:rPr>
              <a:t>month</a:t>
            </a:r>
            <a:r>
              <a:rPr lang="en-PH" sz="3000" dirty="0">
                <a:latin typeface="Abadi" panose="020B0604020104020204" pitchFamily="34" charset="0"/>
              </a:rPr>
              <a:t>, </a:t>
            </a:r>
            <a:r>
              <a:rPr lang="en-PH" sz="3000" u="sng" dirty="0">
                <a:latin typeface="Abadi" panose="020B0604020104020204" pitchFamily="34" charset="0"/>
              </a:rPr>
              <a:t>week of month</a:t>
            </a:r>
            <a:r>
              <a:rPr lang="en-PH" sz="3000" dirty="0">
                <a:latin typeface="Abadi" panose="020B0604020104020204" pitchFamily="34" charset="0"/>
              </a:rPr>
              <a:t>, </a:t>
            </a:r>
            <a:r>
              <a:rPr lang="en-PH" sz="3000" u="sng" dirty="0">
                <a:latin typeface="Abadi" panose="020B0604020104020204" pitchFamily="34" charset="0"/>
              </a:rPr>
              <a:t>day of week</a:t>
            </a:r>
            <a:r>
              <a:rPr lang="en-PH" sz="3000" dirty="0">
                <a:latin typeface="Abadi" panose="020B0604020104020204" pitchFamily="34" charset="0"/>
              </a:rPr>
              <a:t>, </a:t>
            </a:r>
            <a:r>
              <a:rPr lang="en-PH" sz="3000" u="sng" dirty="0">
                <a:latin typeface="Abadi" panose="020B0604020104020204" pitchFamily="34" charset="0"/>
              </a:rPr>
              <a:t>time of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28EA4-B483-4923-8F48-71760C715AD5}"/>
              </a:ext>
            </a:extLst>
          </p:cNvPr>
          <p:cNvSpPr txBox="1"/>
          <p:nvPr/>
        </p:nvSpPr>
        <p:spPr>
          <a:xfrm>
            <a:off x="2092960" y="3786971"/>
            <a:ext cx="955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Abadi" panose="020B0604020104020204" pitchFamily="34" charset="0"/>
              </a:rPr>
              <a:t>Recommend </a:t>
            </a:r>
            <a:r>
              <a:rPr lang="en-PH" sz="3000" dirty="0">
                <a:solidFill>
                  <a:srgbClr val="00B0F0"/>
                </a:solidFill>
                <a:latin typeface="Abadi" panose="020B0604020104020204" pitchFamily="34" charset="0"/>
              </a:rPr>
              <a:t>police patrolling</a:t>
            </a:r>
            <a:r>
              <a:rPr lang="en-PH" sz="3000" dirty="0">
                <a:latin typeface="Abadi" panose="020B0604020104020204" pitchFamily="34" charset="0"/>
              </a:rPr>
              <a:t> </a:t>
            </a:r>
            <a:r>
              <a:rPr lang="en-PH" sz="3000" u="sng" dirty="0">
                <a:latin typeface="Abadi" panose="020B0604020104020204" pitchFamily="34" charset="0"/>
              </a:rPr>
              <a:t>schedule</a:t>
            </a:r>
            <a:r>
              <a:rPr lang="en-PH" sz="3000" dirty="0">
                <a:latin typeface="Abadi" panose="020B0604020104020204" pitchFamily="34" charset="0"/>
              </a:rPr>
              <a:t>, </a:t>
            </a:r>
            <a:r>
              <a:rPr lang="en-PH" sz="3000" u="sng" dirty="0">
                <a:latin typeface="Abadi" panose="020B0604020104020204" pitchFamily="34" charset="0"/>
              </a:rPr>
              <a:t>route</a:t>
            </a:r>
            <a:r>
              <a:rPr lang="en-PH" sz="3000" dirty="0">
                <a:latin typeface="Abadi" panose="020B0604020104020204" pitchFamily="34" charset="0"/>
              </a:rPr>
              <a:t>, and police </a:t>
            </a:r>
            <a:r>
              <a:rPr lang="en-PH" sz="3000" u="sng" dirty="0">
                <a:latin typeface="Abadi" panose="020B0604020104020204" pitchFamily="34" charset="0"/>
              </a:rPr>
              <a:t>resource</a:t>
            </a:r>
            <a:r>
              <a:rPr lang="en-PH" sz="3000" dirty="0">
                <a:latin typeface="Abadi" panose="020B0604020104020204" pitchFamily="34" charset="0"/>
              </a:rPr>
              <a:t> deployment via Decision Analysis of inference</a:t>
            </a:r>
          </a:p>
        </p:txBody>
      </p:sp>
    </p:spTree>
    <p:extLst>
      <p:ext uri="{BB962C8B-B14F-4D97-AF65-F5344CB8AC3E}">
        <p14:creationId xmlns:p14="http://schemas.microsoft.com/office/powerpoint/2010/main" val="367379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2F230-F072-4722-874B-EB553FF69FD5}"/>
              </a:ext>
            </a:extLst>
          </p:cNvPr>
          <p:cNvSpPr txBox="1"/>
          <p:nvPr/>
        </p:nvSpPr>
        <p:spPr>
          <a:xfrm>
            <a:off x="670560" y="1278374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00B050"/>
                </a:solidFill>
                <a:latin typeface="Arial Black" panose="020B0A04020102020204" pitchFamily="34" charset="0"/>
              </a:rPr>
              <a:t>APPROACH</a:t>
            </a:r>
            <a:r>
              <a:rPr lang="en-PH" sz="3000" dirty="0">
                <a:latin typeface="Arial Black" panose="020B0A04020102020204" pitchFamily="34" charset="0"/>
              </a:rPr>
              <a:t> </a:t>
            </a:r>
            <a:r>
              <a:rPr lang="en-PH" sz="3600" dirty="0">
                <a:latin typeface="Arial Black" panose="020B0A04020102020204" pitchFamily="34" charset="0"/>
              </a:rPr>
              <a:t>:</a:t>
            </a:r>
            <a:endParaRPr lang="en-PH" sz="3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47F10-94AA-4929-BA7D-DC5397F7E93B}"/>
              </a:ext>
            </a:extLst>
          </p:cNvPr>
          <p:cNvSpPr txBox="1"/>
          <p:nvPr/>
        </p:nvSpPr>
        <p:spPr>
          <a:xfrm>
            <a:off x="670560" y="2041515"/>
            <a:ext cx="108610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300" b="1" dirty="0">
                <a:solidFill>
                  <a:srgbClr val="00B0F0"/>
                </a:solidFill>
                <a:latin typeface="Abadi" panose="020B0604020104020204" pitchFamily="34" charset="0"/>
              </a:rPr>
              <a:t>Handle uncertainty !</a:t>
            </a:r>
          </a:p>
          <a:p>
            <a:endParaRPr lang="en-PH" sz="3300" b="1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700" b="1" dirty="0">
                <a:latin typeface="Abadi" panose="020B0604020104020204" pitchFamily="34" charset="0"/>
              </a:rPr>
              <a:t>We are </a:t>
            </a:r>
            <a:r>
              <a:rPr lang="en-PH" sz="2700" b="1" dirty="0">
                <a:solidFill>
                  <a:schemeClr val="accent4"/>
                </a:solidFill>
                <a:latin typeface="Abadi" panose="020B0604020104020204" pitchFamily="34" charset="0"/>
              </a:rPr>
              <a:t>uncertain</a:t>
            </a:r>
            <a:r>
              <a:rPr lang="en-PH" sz="2700" b="1" dirty="0">
                <a:latin typeface="Abadi" panose="020B0604020104020204" pitchFamily="34" charset="0"/>
              </a:rPr>
              <a:t> where and/or when a </a:t>
            </a:r>
            <a:r>
              <a:rPr lang="en-PH" sz="2700" b="1" dirty="0">
                <a:solidFill>
                  <a:srgbClr val="FF0000"/>
                </a:solidFill>
                <a:latin typeface="Abadi" panose="020B0604020104020204" pitchFamily="34" charset="0"/>
              </a:rPr>
              <a:t>crime</a:t>
            </a:r>
            <a:r>
              <a:rPr lang="en-PH" sz="2700" b="1" dirty="0">
                <a:latin typeface="Abadi" panose="020B0604020104020204" pitchFamily="34" charset="0"/>
              </a:rPr>
              <a:t> will happen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700" b="1" dirty="0">
                <a:latin typeface="Abadi" panose="020B0604020104020204" pitchFamily="34" charset="0"/>
              </a:rPr>
              <a:t>Each </a:t>
            </a:r>
            <a:r>
              <a:rPr lang="en-PH" sz="2700" b="1" dirty="0">
                <a:solidFill>
                  <a:srgbClr val="FF0000"/>
                </a:solidFill>
                <a:latin typeface="Abadi" panose="020B0604020104020204" pitchFamily="34" charset="0"/>
              </a:rPr>
              <a:t>crime</a:t>
            </a:r>
            <a:r>
              <a:rPr lang="en-PH" sz="2700" b="1" dirty="0">
                <a:latin typeface="Abadi" panose="020B0604020104020204" pitchFamily="34" charset="0"/>
              </a:rPr>
              <a:t> record provides </a:t>
            </a:r>
            <a:r>
              <a:rPr lang="en-PH" sz="2700" b="1" dirty="0">
                <a:solidFill>
                  <a:srgbClr val="00B050"/>
                </a:solidFill>
                <a:latin typeface="Abadi" panose="020B0604020104020204" pitchFamily="34" charset="0"/>
              </a:rPr>
              <a:t>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700" b="1" dirty="0">
                <a:latin typeface="Abadi" panose="020B0604020104020204" pitchFamily="34" charset="0"/>
              </a:rPr>
              <a:t>But we are </a:t>
            </a:r>
            <a:r>
              <a:rPr lang="en-PH" sz="2700" b="1" dirty="0">
                <a:solidFill>
                  <a:srgbClr val="FF0000"/>
                </a:solidFill>
                <a:latin typeface="Abadi" panose="020B0604020104020204" pitchFamily="34" charset="0"/>
              </a:rPr>
              <a:t>never</a:t>
            </a:r>
            <a:r>
              <a:rPr lang="en-PH" sz="2700" b="1" dirty="0">
                <a:latin typeface="Abadi" panose="020B0604020104020204" pitchFamily="34" charset="0"/>
              </a:rPr>
              <a:t> fully </a:t>
            </a:r>
            <a:r>
              <a:rPr lang="en-PH" sz="2700" b="1" dirty="0">
                <a:solidFill>
                  <a:srgbClr val="00B050"/>
                </a:solidFill>
                <a:latin typeface="Abadi" panose="020B0604020104020204" pitchFamily="34" charset="0"/>
              </a:rPr>
              <a:t>certain</a:t>
            </a:r>
          </a:p>
          <a:p>
            <a:endParaRPr lang="en-PH" sz="2700" b="1" dirty="0">
              <a:latin typeface="Abadi" panose="020B0604020104020204" pitchFamily="34" charset="0"/>
            </a:endParaRPr>
          </a:p>
          <a:p>
            <a:r>
              <a:rPr lang="en-PH" sz="3000" b="1" dirty="0">
                <a:solidFill>
                  <a:srgbClr val="FFFF00"/>
                </a:solidFill>
                <a:latin typeface="Abadi" panose="020B0604020104020204" pitchFamily="34" charset="0"/>
              </a:rPr>
              <a:t>How are we going to handle </a:t>
            </a:r>
            <a:r>
              <a:rPr lang="en-PH" sz="3000" b="1" dirty="0">
                <a:solidFill>
                  <a:schemeClr val="accent4"/>
                </a:solidFill>
                <a:latin typeface="Abadi" panose="020B0604020104020204" pitchFamily="34" charset="0"/>
              </a:rPr>
              <a:t>uncertainty</a:t>
            </a:r>
            <a:r>
              <a:rPr lang="en-PH" sz="3000" b="1" dirty="0">
                <a:solidFill>
                  <a:srgbClr val="FFFF00"/>
                </a:solidFill>
                <a:latin typeface="Abadi" panose="020B0604020104020204" pitchFamily="34" charset="0"/>
              </a:rPr>
              <a:t> in a principled way ?</a:t>
            </a:r>
          </a:p>
        </p:txBody>
      </p:sp>
    </p:spTree>
    <p:extLst>
      <p:ext uri="{BB962C8B-B14F-4D97-AF65-F5344CB8AC3E}">
        <p14:creationId xmlns:p14="http://schemas.microsoft.com/office/powerpoint/2010/main" val="22682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C4C92-96E6-4B85-BDDF-EBB8D189C2AA}"/>
              </a:ext>
            </a:extLst>
          </p:cNvPr>
          <p:cNvSpPr txBox="1"/>
          <p:nvPr/>
        </p:nvSpPr>
        <p:spPr>
          <a:xfrm>
            <a:off x="670560" y="1278374"/>
            <a:ext cx="416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Arial Black" panose="020B0A04020102020204" pitchFamily="34" charset="0"/>
              </a:rPr>
              <a:t>PROBABILITIES, PROBABILITIES,</a:t>
            </a:r>
          </a:p>
          <a:p>
            <a:r>
              <a:rPr lang="en-PH" sz="3000" dirty="0">
                <a:solidFill>
                  <a:srgbClr val="00B050"/>
                </a:solidFill>
                <a:latin typeface="Arial Black" panose="020B0A04020102020204" pitchFamily="34" charset="0"/>
              </a:rPr>
              <a:t>PROBABILITIES …</a:t>
            </a:r>
            <a:endParaRPr lang="en-PH" sz="3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ED565-14C5-4F0C-9A6A-025FCD9DBB4C}"/>
              </a:ext>
            </a:extLst>
          </p:cNvPr>
          <p:cNvSpPr txBox="1"/>
          <p:nvPr/>
        </p:nvSpPr>
        <p:spPr>
          <a:xfrm>
            <a:off x="762000" y="2755702"/>
            <a:ext cx="108610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300" b="1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700" b="1" dirty="0">
                <a:latin typeface="Abadi" panose="020B0604020104020204" pitchFamily="34" charset="0"/>
              </a:rPr>
              <a:t>Limit of infinite number of trials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700" b="1" dirty="0">
                <a:latin typeface="Abadi" panose="020B0604020104020204" pitchFamily="34" charset="0"/>
              </a:rPr>
              <a:t>Quantification of </a:t>
            </a:r>
            <a:r>
              <a:rPr lang="en-PH" sz="2700" b="1" dirty="0">
                <a:solidFill>
                  <a:srgbClr val="FFFF00"/>
                </a:solidFill>
                <a:latin typeface="Abadi" panose="020B0604020104020204" pitchFamily="34" charset="0"/>
              </a:rPr>
              <a:t>uncertainty</a:t>
            </a:r>
          </a:p>
          <a:p>
            <a:endParaRPr lang="en-PH" sz="2700" b="1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B2B65-B498-4E3B-B537-91DDC9CB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92" y="2512896"/>
            <a:ext cx="5153748" cy="23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33EA1C-C60D-4A9F-AD19-59FC7C6C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90" y="2008841"/>
            <a:ext cx="3971419" cy="2840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01DBF2-6DAB-405D-8E17-62CBA27D513F}"/>
              </a:ext>
            </a:extLst>
          </p:cNvPr>
          <p:cNvSpPr txBox="1"/>
          <p:nvPr/>
        </p:nvSpPr>
        <p:spPr>
          <a:xfrm>
            <a:off x="2923825" y="1097280"/>
            <a:ext cx="6344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Arial Black" panose="020B0A04020102020204" pitchFamily="34" charset="0"/>
              </a:rPr>
              <a:t>Traditional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0CC8-006B-4B85-BD09-E633A3732174}"/>
              </a:ext>
            </a:extLst>
          </p:cNvPr>
          <p:cNvSpPr txBox="1"/>
          <p:nvPr/>
        </p:nvSpPr>
        <p:spPr>
          <a:xfrm>
            <a:off x="1380062" y="3221251"/>
            <a:ext cx="10487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EA4B4D-827A-462A-A064-8DE36E88F2A9}"/>
              </a:ext>
            </a:extLst>
          </p:cNvPr>
          <p:cNvSpPr/>
          <p:nvPr/>
        </p:nvSpPr>
        <p:spPr>
          <a:xfrm>
            <a:off x="2570480" y="3329940"/>
            <a:ext cx="1056640" cy="19812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D81FBF-BB60-49F4-A5C6-CF2EF4C4FB08}"/>
              </a:ext>
            </a:extLst>
          </p:cNvPr>
          <p:cNvSpPr/>
          <p:nvPr/>
        </p:nvSpPr>
        <p:spPr>
          <a:xfrm>
            <a:off x="8432800" y="3349729"/>
            <a:ext cx="1056640" cy="19812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775C2-0984-4168-BB81-DEDACCA4E546}"/>
              </a:ext>
            </a:extLst>
          </p:cNvPr>
          <p:cNvSpPr txBox="1"/>
          <p:nvPr/>
        </p:nvSpPr>
        <p:spPr>
          <a:xfrm>
            <a:off x="9763202" y="3241040"/>
            <a:ext cx="2094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6671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9CC7C-78BF-4247-9D01-B1A5BAD713C7}"/>
              </a:ext>
            </a:extLst>
          </p:cNvPr>
          <p:cNvSpPr/>
          <p:nvPr/>
        </p:nvSpPr>
        <p:spPr>
          <a:xfrm>
            <a:off x="2240651" y="1019293"/>
            <a:ext cx="33393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Black box </a:t>
            </a:r>
          </a:p>
          <a:p>
            <a:pPr algn="ctr"/>
            <a:r>
              <a:rPr lang="en-PH" sz="3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Machine learning</a:t>
            </a:r>
            <a:endParaRPr lang="en-PH" sz="3000" b="1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0ADD0-4E5C-4EC4-BFBC-DD75441E59A1}"/>
              </a:ext>
            </a:extLst>
          </p:cNvPr>
          <p:cNvSpPr/>
          <p:nvPr/>
        </p:nvSpPr>
        <p:spPr>
          <a:xfrm>
            <a:off x="6611975" y="1019293"/>
            <a:ext cx="26949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Probabilistic </a:t>
            </a:r>
          </a:p>
          <a:p>
            <a:pPr algn="ctr"/>
            <a:r>
              <a:rPr lang="en-PH" sz="3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1B732-0A89-47C3-B357-15CE8C99E348}"/>
              </a:ext>
            </a:extLst>
          </p:cNvPr>
          <p:cNvSpPr/>
          <p:nvPr/>
        </p:nvSpPr>
        <p:spPr>
          <a:xfrm>
            <a:off x="2240651" y="2372697"/>
            <a:ext cx="33714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Opaque inference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Constrained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Handles </a:t>
            </a:r>
            <a:r>
              <a:rPr lang="en-PH" sz="2400" b="1" dirty="0">
                <a:solidFill>
                  <a:srgbClr val="FFFF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Uncertainty</a:t>
            </a: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400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602E9-7957-43F7-A65F-43816B9C380F}"/>
              </a:ext>
            </a:extLst>
          </p:cNvPr>
          <p:cNvSpPr/>
          <p:nvPr/>
        </p:nvSpPr>
        <p:spPr>
          <a:xfrm>
            <a:off x="6307405" y="2372697"/>
            <a:ext cx="29995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PH" sz="2400" b="1" dirty="0">
                <a:solidFill>
                  <a:srgbClr val="00B05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Clear</a:t>
            </a: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 inference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 Extreme </a:t>
            </a:r>
            <a:r>
              <a:rPr lang="en-PH" sz="2400" b="1" dirty="0">
                <a:solidFill>
                  <a:srgbClr val="00B05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flexibility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b="1" dirty="0">
                <a:latin typeface="Abadi" panose="020B0604020104020204" pitchFamily="34" charset="0"/>
                <a:cs typeface="Aharoni" panose="02010803020104030203" pitchFamily="2" charset="-79"/>
              </a:rPr>
              <a:t> Full </a:t>
            </a:r>
            <a:r>
              <a:rPr lang="en-PH" sz="2400" b="1" dirty="0">
                <a:solidFill>
                  <a:srgbClr val="FFFF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Uncertainty</a:t>
            </a:r>
            <a:endParaRPr lang="en-PH" sz="2400" b="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400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2050" name="Picture 2" descr="Image result for Lego blocks">
            <a:extLst>
              <a:ext uri="{FF2B5EF4-FFF2-40B4-BE49-F238E27FC236}">
                <a16:creationId xmlns:a16="http://schemas.microsoft.com/office/drawing/2014/main" id="{C893A5BC-D32E-40D0-B77C-88EC8527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05" y="3942357"/>
            <a:ext cx="3615403" cy="203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uilding gundam">
            <a:extLst>
              <a:ext uri="{FF2B5EF4-FFF2-40B4-BE49-F238E27FC236}">
                <a16:creationId xmlns:a16="http://schemas.microsoft.com/office/drawing/2014/main" id="{59E71F6B-FE86-49DF-826C-8EA13194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29" y="3739047"/>
            <a:ext cx="226568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0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9854F-E443-4E65-89C4-9F5D49F4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49" y="868409"/>
            <a:ext cx="8294702" cy="466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FDE9A-D2E0-42ED-AD7C-78FDB893AEB4}"/>
              </a:ext>
            </a:extLst>
          </p:cNvPr>
          <p:cNvSpPr txBox="1"/>
          <p:nvPr/>
        </p:nvSpPr>
        <p:spPr>
          <a:xfrm>
            <a:off x="4287520" y="2670294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Null Hypothesis Significance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02CB-939E-4259-B664-A8423AE7D97A}"/>
              </a:ext>
            </a:extLst>
          </p:cNvPr>
          <p:cNvSpPr txBox="1"/>
          <p:nvPr/>
        </p:nvSpPr>
        <p:spPr>
          <a:xfrm>
            <a:off x="4358640" y="3429000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Maximum Likelihood Estimate</a:t>
            </a:r>
          </a:p>
        </p:txBody>
      </p:sp>
    </p:spTree>
    <p:extLst>
      <p:ext uri="{BB962C8B-B14F-4D97-AF65-F5344CB8AC3E}">
        <p14:creationId xmlns:p14="http://schemas.microsoft.com/office/powerpoint/2010/main" val="271218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CCB077B-92BB-4847-BD75-B48C07566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" b="9210"/>
          <a:stretch/>
        </p:blipFill>
        <p:spPr bwMode="auto">
          <a:xfrm>
            <a:off x="0" y="-1"/>
            <a:ext cx="10454640" cy="68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4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babilistic graphical models">
            <a:extLst>
              <a:ext uri="{FF2B5EF4-FFF2-40B4-BE49-F238E27FC236}">
                <a16:creationId xmlns:a16="http://schemas.microsoft.com/office/drawing/2014/main" id="{384FD3F2-6BB4-4E57-8553-D17A4535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83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F60F7-5241-4A41-BB5C-7532370CF330}"/>
              </a:ext>
            </a:extLst>
          </p:cNvPr>
          <p:cNvSpPr txBox="1"/>
          <p:nvPr/>
        </p:nvSpPr>
        <p:spPr>
          <a:xfrm>
            <a:off x="411480" y="2090172"/>
            <a:ext cx="113690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54% </a:t>
            </a:r>
            <a:r>
              <a:rPr lang="en-PH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of Filipino adults </a:t>
            </a:r>
            <a:r>
              <a:rPr lang="en-PH" sz="36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agreed</a:t>
            </a:r>
            <a:r>
              <a:rPr lang="en-PH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 that:</a:t>
            </a:r>
          </a:p>
          <a:p>
            <a:pPr algn="ctr"/>
            <a:r>
              <a:rPr lang="en-US" sz="3300" b="1" dirty="0">
                <a:latin typeface="Abadi" panose="020B0604020104020204" pitchFamily="34" charset="0"/>
                <a:cs typeface="Aharoni" panose="02010803020104030203" pitchFamily="2" charset="-79"/>
              </a:rPr>
              <a:t>“People are </a:t>
            </a:r>
            <a:r>
              <a:rPr lang="en-US" sz="3300" b="1" dirty="0">
                <a:solidFill>
                  <a:srgbClr val="FF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afraid</a:t>
            </a:r>
            <a:r>
              <a:rPr lang="en-US" sz="3300" b="1" dirty="0">
                <a:latin typeface="Abadi" panose="020B0604020104020204" pitchFamily="34" charset="0"/>
                <a:cs typeface="Aharoni" panose="02010803020104030203" pitchFamily="2" charset="-79"/>
              </a:rPr>
              <a:t> that </a:t>
            </a:r>
            <a:r>
              <a:rPr lang="en-US" sz="3300" b="1" u="sng" dirty="0">
                <a:latin typeface="Abadi" panose="020B0604020104020204" pitchFamily="34" charset="0"/>
                <a:cs typeface="Aharoni" panose="02010803020104030203" pitchFamily="2" charset="-79"/>
              </a:rPr>
              <a:t>robbers</a:t>
            </a:r>
            <a:r>
              <a:rPr lang="en-US" sz="3300" b="1" dirty="0">
                <a:latin typeface="Abadi" panose="020B0604020104020204" pitchFamily="34" charset="0"/>
                <a:cs typeface="Aharoni" panose="02010803020104030203" pitchFamily="2" charset="-79"/>
              </a:rPr>
              <a:t> might </a:t>
            </a:r>
            <a:r>
              <a:rPr lang="en-US" sz="3300" b="1" dirty="0">
                <a:solidFill>
                  <a:srgbClr val="FF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break into</a:t>
            </a:r>
            <a:r>
              <a:rPr lang="en-US" sz="3300" b="1" dirty="0">
                <a:latin typeface="Abadi" panose="020B0604020104020204" pitchFamily="34" charset="0"/>
                <a:cs typeface="Aharoni" panose="02010803020104030203" pitchFamily="2" charset="-79"/>
              </a:rPr>
              <a:t> their houses."</a:t>
            </a:r>
            <a:endParaRPr lang="en-PH" sz="3300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F9F86-C9A2-4B3F-BA43-3F71943013C9}"/>
              </a:ext>
            </a:extLst>
          </p:cNvPr>
          <p:cNvSpPr txBox="1"/>
          <p:nvPr/>
        </p:nvSpPr>
        <p:spPr>
          <a:xfrm>
            <a:off x="2458720" y="6519446"/>
            <a:ext cx="727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tx1">
                    <a:lumMod val="65000"/>
                  </a:schemeClr>
                </a:solidFill>
              </a:rPr>
              <a:t>A. </a:t>
            </a:r>
            <a:r>
              <a:rPr lang="en-PH" sz="1600" dirty="0" err="1">
                <a:solidFill>
                  <a:schemeClr val="tx1">
                    <a:lumMod val="65000"/>
                  </a:schemeClr>
                </a:solidFill>
              </a:rPr>
              <a:t>Merenez</a:t>
            </a:r>
            <a:r>
              <a:rPr lang="en-PH" sz="1600" dirty="0">
                <a:solidFill>
                  <a:schemeClr val="tx1">
                    <a:lumMod val="65000"/>
                  </a:schemeClr>
                </a:solidFill>
              </a:rPr>
              <a:t>, ABS-CBN News, online article, June 2018 (</a:t>
            </a:r>
            <a:r>
              <a:rPr lang="en-PH" sz="1600" i="1" dirty="0">
                <a:solidFill>
                  <a:schemeClr val="tx1">
                    <a:lumMod val="65000"/>
                  </a:schemeClr>
                </a:solidFill>
              </a:rPr>
              <a:t>data sourced from SWS survey</a:t>
            </a:r>
            <a:r>
              <a:rPr lang="en-PH" sz="1600" dirty="0">
                <a:solidFill>
                  <a:schemeClr val="tx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038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babilistic graphical models">
            <a:extLst>
              <a:ext uri="{FF2B5EF4-FFF2-40B4-BE49-F238E27FC236}">
                <a16:creationId xmlns:a16="http://schemas.microsoft.com/office/drawing/2014/main" id="{384FD3F2-6BB4-4E57-8553-D17A4535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83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F338852-AEF6-4567-906C-0D71CEBDFE08}"/>
              </a:ext>
            </a:extLst>
          </p:cNvPr>
          <p:cNvSpPr/>
          <p:nvPr/>
        </p:nvSpPr>
        <p:spPr>
          <a:xfrm>
            <a:off x="4968240" y="1259840"/>
            <a:ext cx="1391920" cy="122936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890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D3ECC-6F62-4E77-B64D-D75A0EA397A2}"/>
              </a:ext>
            </a:extLst>
          </p:cNvPr>
          <p:cNvSpPr txBox="1"/>
          <p:nvPr/>
        </p:nvSpPr>
        <p:spPr>
          <a:xfrm>
            <a:off x="670560" y="902454"/>
            <a:ext cx="111150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EXAMPLE </a:t>
            </a:r>
            <a:r>
              <a:rPr lang="en-PH" sz="3600" dirty="0">
                <a:latin typeface="Arial Black" panose="020B0A04020102020204" pitchFamily="34" charset="0"/>
              </a:rPr>
              <a:t>: </a:t>
            </a:r>
            <a:r>
              <a:rPr lang="en-PH" sz="3600" dirty="0">
                <a:solidFill>
                  <a:srgbClr val="00B0F0"/>
                </a:solidFill>
                <a:latin typeface="Arial Black" panose="020B0A04020102020204" pitchFamily="34" charset="0"/>
              </a:rPr>
              <a:t>Making Inference</a:t>
            </a:r>
            <a:r>
              <a:rPr lang="en-PH" sz="36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PH" sz="2100" dirty="0">
                <a:solidFill>
                  <a:srgbClr val="00B050"/>
                </a:solidFill>
                <a:latin typeface="Abadi" panose="020B0604020104020204" pitchFamily="34" charset="0"/>
              </a:rPr>
              <a:t>Variable Elimination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B6F89-E0BE-430D-A2E5-504D18CF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89" y="2083841"/>
            <a:ext cx="5993810" cy="960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D525B-805C-4916-B008-34AEE9FD83DC}"/>
              </a:ext>
            </a:extLst>
          </p:cNvPr>
          <p:cNvSpPr txBox="1"/>
          <p:nvPr/>
        </p:nvSpPr>
        <p:spPr>
          <a:xfrm>
            <a:off x="787289" y="3221251"/>
            <a:ext cx="3413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dirty="0">
                <a:solidFill>
                  <a:schemeClr val="accent4"/>
                </a:solidFill>
                <a:latin typeface="Abadi" panose="020B0604020104020204" pitchFamily="34" charset="0"/>
              </a:rPr>
              <a:t>Marginal Probability of ‘Y’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512A8-9BC8-47C9-B7BC-727C942B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89" y="2092564"/>
            <a:ext cx="4480772" cy="9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D3ECC-6F62-4E77-B64D-D75A0EA397A2}"/>
              </a:ext>
            </a:extLst>
          </p:cNvPr>
          <p:cNvSpPr txBox="1"/>
          <p:nvPr/>
        </p:nvSpPr>
        <p:spPr>
          <a:xfrm>
            <a:off x="670560" y="902454"/>
            <a:ext cx="111150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EXAMPLE </a:t>
            </a:r>
            <a:r>
              <a:rPr lang="en-PH" sz="3600" dirty="0">
                <a:latin typeface="Arial Black" panose="020B0A04020102020204" pitchFamily="34" charset="0"/>
              </a:rPr>
              <a:t>: </a:t>
            </a:r>
            <a:r>
              <a:rPr lang="en-PH" sz="3600" dirty="0">
                <a:solidFill>
                  <a:srgbClr val="00B0F0"/>
                </a:solidFill>
                <a:latin typeface="Arial Black" panose="020B0A04020102020204" pitchFamily="34" charset="0"/>
              </a:rPr>
              <a:t>Making Inference</a:t>
            </a:r>
            <a:r>
              <a:rPr lang="en-PH" sz="36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PH" sz="2100" dirty="0">
                <a:solidFill>
                  <a:srgbClr val="00B050"/>
                </a:solidFill>
                <a:latin typeface="Abadi" panose="020B0604020104020204" pitchFamily="34" charset="0"/>
              </a:rPr>
              <a:t>Variable Elimination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B6F89-E0BE-430D-A2E5-504D18CF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89" y="2083841"/>
            <a:ext cx="5993810" cy="96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DF324-7A12-49D4-A807-4DF2ACCD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9" y="3285867"/>
            <a:ext cx="5993810" cy="3010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EE27F-85E8-4B08-95C3-D01D1E6A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16" y="5134346"/>
            <a:ext cx="4553184" cy="1162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8E3EC-69EB-4AF9-86AE-B6A9DCB02D9F}"/>
              </a:ext>
            </a:extLst>
          </p:cNvPr>
          <p:cNvSpPr txBox="1"/>
          <p:nvPr/>
        </p:nvSpPr>
        <p:spPr>
          <a:xfrm>
            <a:off x="7152640" y="4606495"/>
            <a:ext cx="3413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dirty="0">
                <a:solidFill>
                  <a:schemeClr val="accent4"/>
                </a:solidFill>
                <a:latin typeface="Abadi" panose="020B0604020104020204" pitchFamily="34" charset="0"/>
              </a:rPr>
              <a:t>Marginal Probability of ‘Y’</a:t>
            </a:r>
          </a:p>
        </p:txBody>
      </p:sp>
    </p:spTree>
    <p:extLst>
      <p:ext uri="{BB962C8B-B14F-4D97-AF65-F5344CB8AC3E}">
        <p14:creationId xmlns:p14="http://schemas.microsoft.com/office/powerpoint/2010/main" val="340187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4BCB0-5A19-4952-8290-473C926ED7DB}"/>
              </a:ext>
            </a:extLst>
          </p:cNvPr>
          <p:cNvSpPr txBox="1"/>
          <p:nvPr/>
        </p:nvSpPr>
        <p:spPr>
          <a:xfrm>
            <a:off x="670560" y="902454"/>
            <a:ext cx="1101344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FFFF00"/>
                </a:solidFill>
                <a:latin typeface="Arial Black" panose="020B0A04020102020204" pitchFamily="34" charset="0"/>
              </a:rPr>
              <a:t>DATASET</a:t>
            </a:r>
          </a:p>
          <a:p>
            <a:r>
              <a:rPr lang="en-PH" sz="2100" dirty="0" err="1">
                <a:solidFill>
                  <a:srgbClr val="00B0F0"/>
                </a:solidFill>
                <a:latin typeface="Abadi" panose="020B0604020104020204" pitchFamily="34" charset="0"/>
              </a:rPr>
              <a:t>Crimes_in_Manila</a:t>
            </a:r>
            <a:endParaRPr lang="en-PH" sz="2100" dirty="0">
              <a:solidFill>
                <a:srgbClr val="00B0F0"/>
              </a:solidFill>
              <a:latin typeface="Abadi" panose="020B0604020104020204" pitchFamily="34" charset="0"/>
            </a:endParaRPr>
          </a:p>
          <a:p>
            <a:endParaRPr lang="en-PH" sz="2100" dirty="0">
              <a:solidFill>
                <a:srgbClr val="00B0F0"/>
              </a:solidFill>
              <a:latin typeface="Abadi" panose="020B0604020104020204" pitchFamily="34" charset="0"/>
            </a:endParaRPr>
          </a:p>
          <a:p>
            <a:endParaRPr lang="en-PH" sz="2100" dirty="0">
              <a:solidFill>
                <a:srgbClr val="00B0F0"/>
              </a:solidFill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>
                <a:latin typeface="Abadi" panose="020B0604020104020204" pitchFamily="34" charset="0"/>
              </a:rPr>
              <a:t>Crimes against Property within Manila with Conviction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2760F-2CA7-47F0-9E5D-7FBA60A9953D}"/>
              </a:ext>
            </a:extLst>
          </p:cNvPr>
          <p:cNvSpPr/>
          <p:nvPr/>
        </p:nvSpPr>
        <p:spPr>
          <a:xfrm>
            <a:off x="1209040" y="3429000"/>
            <a:ext cx="2631440" cy="2677656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</a:t>
            </a:r>
          </a:p>
          <a:p>
            <a:r>
              <a:rPr lang="en-US" sz="21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week_of_month</a:t>
            </a:r>
            <a:endParaRPr lang="en-US" sz="2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</a:t>
            </a:r>
          </a:p>
          <a:p>
            <a:r>
              <a:rPr lang="en-US" sz="21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day_of_week</a:t>
            </a:r>
            <a:endParaRPr lang="en-US" sz="2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time_of_crime</a:t>
            </a:r>
            <a:endParaRPr lang="en-US" sz="2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time_range</a:t>
            </a:r>
            <a:endParaRPr lang="en-US" sz="2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crime_location</a:t>
            </a:r>
            <a:endParaRPr lang="en-US" sz="2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crime_type</a:t>
            </a:r>
            <a:endParaRPr lang="en-US" sz="2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2335-6AD9-42C3-8A40-1CC981A4EEDE}"/>
              </a:ext>
            </a:extLst>
          </p:cNvPr>
          <p:cNvSpPr/>
          <p:nvPr/>
        </p:nvSpPr>
        <p:spPr>
          <a:xfrm>
            <a:off x="4373880" y="3429000"/>
            <a:ext cx="2849880" cy="17081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property_loss</a:t>
            </a:r>
            <a:endParaRPr lang="en-US" sz="21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victim_gender</a:t>
            </a:r>
            <a:endParaRPr lang="en-US" sz="21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victim_occupation</a:t>
            </a:r>
            <a:endParaRPr lang="en-US" sz="21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victim_age</a:t>
            </a:r>
            <a:endParaRPr lang="en-US" sz="21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victim_civilstatus</a:t>
            </a:r>
            <a:endParaRPr lang="en-US" sz="21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61B4B-9835-4EC6-A6B6-B0EABB9AC719}"/>
              </a:ext>
            </a:extLst>
          </p:cNvPr>
          <p:cNvSpPr/>
          <p:nvPr/>
        </p:nvSpPr>
        <p:spPr>
          <a:xfrm>
            <a:off x="7757160" y="3429000"/>
            <a:ext cx="2758440" cy="17081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suspect_count</a:t>
            </a:r>
            <a:endParaRPr lang="en-US" sz="21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suspect_weapon</a:t>
            </a:r>
            <a:endParaRPr lang="en-US" sz="21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suspect_gender</a:t>
            </a:r>
            <a:endParaRPr lang="en-US" sz="21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suspect_age</a:t>
            </a:r>
            <a:endParaRPr lang="en-US" sz="21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100" dirty="0" err="1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suspect_address</a:t>
            </a:r>
            <a:endParaRPr lang="en-US" sz="21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824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AC9A0-BB56-4D1E-9289-190906B8A74B}"/>
              </a:ext>
            </a:extLst>
          </p:cNvPr>
          <p:cNvSpPr/>
          <p:nvPr/>
        </p:nvSpPr>
        <p:spPr>
          <a:xfrm>
            <a:off x="472440" y="5168057"/>
            <a:ext cx="11247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 =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PH" sz="2700" i="1" dirty="0" err="1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700" i="1" dirty="0" err="1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 err="1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700" i="1" baseline="-25000" dirty="0" err="1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PH" sz="27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 P(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PH" sz="27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1080F-9852-4DB9-A4F1-98E40189570B}"/>
              </a:ext>
            </a:extLst>
          </p:cNvPr>
          <p:cNvSpPr/>
          <p:nvPr/>
        </p:nvSpPr>
        <p:spPr>
          <a:xfrm>
            <a:off x="737023" y="2476869"/>
            <a:ext cx="3342640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PH" sz="24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400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PH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PH" sz="24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4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400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PH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of Month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PH" sz="24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4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400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PH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of Week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PH" sz="24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4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PH" sz="2400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PH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of Day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PH" sz="24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4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PH" sz="24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PH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Crime location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PH" sz="24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4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PH" sz="24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PH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Crime</a:t>
            </a:r>
            <a:endParaRPr lang="en-PH" sz="2400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B4EF105-2218-4ED5-888D-FBF5A3FE3A62}"/>
              </a:ext>
            </a:extLst>
          </p:cNvPr>
          <p:cNvGrpSpPr/>
          <p:nvPr/>
        </p:nvGrpSpPr>
        <p:grpSpPr>
          <a:xfrm>
            <a:off x="4429905" y="2476869"/>
            <a:ext cx="5677217" cy="2107264"/>
            <a:chOff x="4679793" y="1717996"/>
            <a:chExt cx="5677217" cy="2107264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6B6A39F0-EB8E-449B-B50D-10DA28D78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3" t="35548" r="51613" b="12004"/>
            <a:stretch/>
          </p:blipFill>
          <p:spPr>
            <a:xfrm>
              <a:off x="4679793" y="1717996"/>
              <a:ext cx="5677217" cy="2107264"/>
            </a:xfrm>
            <a:prstGeom prst="rect">
              <a:avLst/>
            </a:prstGeom>
          </p:spPr>
        </p:pic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BC8D55C-B5F1-41A7-9018-3EFC36606AB3}"/>
                </a:ext>
              </a:extLst>
            </p:cNvPr>
            <p:cNvSpPr/>
            <p:nvPr/>
          </p:nvSpPr>
          <p:spPr>
            <a:xfrm>
              <a:off x="5062171" y="2232520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400" i="1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en-PH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94C90F0-4529-4666-98EB-E34B9A7D1E74}"/>
                </a:ext>
              </a:extLst>
            </p:cNvPr>
            <p:cNvSpPr/>
            <p:nvPr/>
          </p:nvSpPr>
          <p:spPr>
            <a:xfrm>
              <a:off x="5016162" y="3084588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400" i="1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en-PH" sz="2400" i="1" baseline="-25000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PH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72D107D-4568-4E28-9DEF-0F214CA64D05}"/>
                </a:ext>
              </a:extLst>
            </p:cNvPr>
            <p:cNvSpPr/>
            <p:nvPr/>
          </p:nvSpPr>
          <p:spPr>
            <a:xfrm>
              <a:off x="6561481" y="2212200"/>
              <a:ext cx="5523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400" i="1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en-PH" sz="2400" i="1" baseline="-25000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PH" dirty="0">
                <a:solidFill>
                  <a:schemeClr val="accent4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CE6EC0DE-34DF-4CEC-BD23-6C816F15095A}"/>
                </a:ext>
              </a:extLst>
            </p:cNvPr>
            <p:cNvSpPr/>
            <p:nvPr/>
          </p:nvSpPr>
          <p:spPr>
            <a:xfrm>
              <a:off x="6616303" y="3053735"/>
              <a:ext cx="442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400" i="1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PH" sz="2400" i="1" baseline="-25000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en-PH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A9D7C31-2CA0-403E-A969-92120EEB2A89}"/>
                </a:ext>
              </a:extLst>
            </p:cNvPr>
            <p:cNvSpPr/>
            <p:nvPr/>
          </p:nvSpPr>
          <p:spPr>
            <a:xfrm>
              <a:off x="8155467" y="2212201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400" i="1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PH" sz="2400" i="1" baseline="-25000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PH" sz="2400" dirty="0">
                <a:solidFill>
                  <a:schemeClr val="accent4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1F8C9FA-9F96-4881-85BE-491958932EE2}"/>
                </a:ext>
              </a:extLst>
            </p:cNvPr>
            <p:cNvSpPr/>
            <p:nvPr/>
          </p:nvSpPr>
          <p:spPr>
            <a:xfrm>
              <a:off x="9608832" y="2184980"/>
              <a:ext cx="4507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400" i="1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PH" sz="2400" i="1" baseline="-25000" dirty="0">
                  <a:solidFill>
                    <a:schemeClr val="accent4"/>
                  </a:solidFill>
                  <a:latin typeface="Math"/>
                  <a:ea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en-PH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FB5DFEDD-0C72-4728-9B15-1625214B0EC6}"/>
              </a:ext>
            </a:extLst>
          </p:cNvPr>
          <p:cNvSpPr txBox="1"/>
          <p:nvPr/>
        </p:nvSpPr>
        <p:spPr>
          <a:xfrm>
            <a:off x="670560" y="1831433"/>
            <a:ext cx="659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FF00"/>
                </a:solidFill>
                <a:latin typeface="Arial Black" panose="020B0A04020102020204" pitchFamily="34" charset="0"/>
              </a:rPr>
              <a:t>Probabilistic Graph Model</a:t>
            </a:r>
            <a:r>
              <a:rPr lang="en-PH" sz="2000" dirty="0">
                <a:latin typeface="Arial Black" panose="020B0A04020102020204" pitchFamily="34" charset="0"/>
              </a:rPr>
              <a:t> : </a:t>
            </a:r>
            <a:r>
              <a:rPr lang="en-PH" sz="2000" dirty="0">
                <a:solidFill>
                  <a:srgbClr val="00B0F0"/>
                </a:solidFill>
                <a:latin typeface="Arial Black" panose="020B0A04020102020204" pitchFamily="34" charset="0"/>
              </a:rPr>
              <a:t>Bayesian Network</a:t>
            </a:r>
            <a:endParaRPr lang="en-PH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C8717-9A3E-4E91-A203-ECE546270B32}"/>
              </a:ext>
            </a:extLst>
          </p:cNvPr>
          <p:cNvSpPr txBox="1"/>
          <p:nvPr/>
        </p:nvSpPr>
        <p:spPr>
          <a:xfrm>
            <a:off x="670560" y="1278374"/>
            <a:ext cx="595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00B050"/>
                </a:solidFill>
                <a:latin typeface="Arial Black" panose="020B0A04020102020204" pitchFamily="34" charset="0"/>
              </a:rPr>
              <a:t>PROOF OF CONCEPT</a:t>
            </a:r>
            <a:endParaRPr lang="en-PH" sz="3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7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C589C-988A-4AD2-A8EF-BA9781F01C24}"/>
                  </a:ext>
                </a:extLst>
              </p:cNvPr>
              <p:cNvSpPr/>
              <p:nvPr/>
            </p:nvSpPr>
            <p:spPr>
              <a:xfrm>
                <a:off x="1346200" y="2814415"/>
                <a:ext cx="8214360" cy="562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7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PH" sz="2700" i="1" dirty="0">
                            <a:solidFill>
                              <a:schemeClr val="accent4"/>
                            </a:solidFill>
                            <a:latin typeface="Math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e</m:t>
                        </m:r>
                      </m:e>
                      <m:sub>
                        <m:r>
                          <a:rPr lang="en-PH" sz="27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l-G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sz="28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800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PH" sz="2800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PH" sz="2800" b="0" i="1" smtClean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PH" sz="2800" b="0" i="1" smtClean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PH" sz="2800" i="1">
                                            <a:solidFill>
                                              <a:srgbClr val="92D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l-GR" sz="28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8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28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PH" sz="28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PH" sz="28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PH" sz="2800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l-GR" sz="2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PH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PH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PH" sz="28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l-GR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PH" sz="28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28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en-PH" sz="28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l-G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PH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PH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PH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>
                        <m:r>
                          <a:rPr lang="en-PH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PH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P(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M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w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d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l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PH" sz="27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C589C-988A-4AD2-A8EF-BA9781F01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00" y="2814415"/>
                <a:ext cx="8214360" cy="562655"/>
              </a:xfrm>
              <a:prstGeom prst="rect">
                <a:avLst/>
              </a:prstGeom>
              <a:blipFill>
                <a:blip r:embed="rId2"/>
                <a:stretch>
                  <a:fillRect l="-445" t="-7609" b="-206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EDE763B-7DA6-447A-BC6B-0798F26863C4}"/>
              </a:ext>
            </a:extLst>
          </p:cNvPr>
          <p:cNvSpPr/>
          <p:nvPr/>
        </p:nvSpPr>
        <p:spPr>
          <a:xfrm>
            <a:off x="1437640" y="2141609"/>
            <a:ext cx="37107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700" i="1" dirty="0">
                <a:solidFill>
                  <a:schemeClr val="accent4"/>
                </a:solidFill>
                <a:latin typeface="Math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PH" sz="2700" dirty="0">
                <a:latin typeface="Math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>
                <a:latin typeface="Math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PH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PH" sz="2700" i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PH" sz="2700" i="1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PH" sz="2700" i="1" baseline="-25000" dirty="0">
                <a:solidFill>
                  <a:schemeClr val="accent4"/>
                </a:solidFill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PH" sz="2700" b="1" dirty="0">
                <a:latin typeface="Math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PH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48D2FF-39FB-4A19-98E6-B2D9A347AE89}"/>
                  </a:ext>
                </a:extLst>
              </p:cNvPr>
              <p:cNvSpPr/>
              <p:nvPr/>
            </p:nvSpPr>
            <p:spPr>
              <a:xfrm>
                <a:off x="1346200" y="3539150"/>
                <a:ext cx="883412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7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PH" sz="2700" i="1" dirty="0">
                            <a:solidFill>
                              <a:schemeClr val="accent4"/>
                            </a:solidFill>
                            <a:latin typeface="Math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e</m:t>
                        </m:r>
                      </m:e>
                      <m:sub>
                        <m:r>
                          <a:rPr lang="en-PH" sz="27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|</a:t>
                </a:r>
                <a:r>
                  <a:rPr lang="en-PH" sz="2700" dirty="0">
                    <a:solidFill>
                      <a:schemeClr val="accent4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PH" sz="2700" i="1" dirty="0">
                            <a:solidFill>
                              <a:schemeClr val="accent4"/>
                            </a:solidFill>
                            <a:latin typeface="Math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e</m:t>
                        </m:r>
                      </m:e>
                      <m:sub>
                        <m:r>
                          <a:rPr lang="en-PH" sz="27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PH" sz="27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) </a:t>
                </a:r>
                <a:r>
                  <a:rPr lang="en-PH" sz="2700" b="1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⧜</a:t>
                </a:r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2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PH" sz="2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PH" sz="2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PH" sz="2400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l-GR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PH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PH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PH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PH" sz="2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l-GR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PH" sz="24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24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PH" sz="24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PH" sz="24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PH" sz="2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l-G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PH" sz="24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PH" sz="24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24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PH" sz="24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>
                        <m:r>
                          <a:rPr lang="en-PH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P(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M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w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d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l </a:t>
                </a:r>
                <a:r>
                  <a:rPr lang="en-PH" sz="2700" i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PH" sz="2700" i="1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PH" sz="2700" i="1" baseline="-25000" dirty="0">
                    <a:solidFill>
                      <a:schemeClr val="accent4"/>
                    </a:solidFill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PH" sz="2700" b="1" dirty="0">
                    <a:latin typeface="Math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PH" sz="27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48D2FF-39FB-4A19-98E6-B2D9A347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00" y="3539150"/>
                <a:ext cx="8834120" cy="507831"/>
              </a:xfrm>
              <a:prstGeom prst="rect">
                <a:avLst/>
              </a:prstGeom>
              <a:blipFill>
                <a:blip r:embed="rId3"/>
                <a:stretch>
                  <a:fillRect l="-414" t="-16867" b="-289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E46C68-565D-4F19-BCCB-7A3E2B942743}"/>
              </a:ext>
            </a:extLst>
          </p:cNvPr>
          <p:cNvSpPr txBox="1"/>
          <p:nvPr/>
        </p:nvSpPr>
        <p:spPr>
          <a:xfrm>
            <a:off x="670560" y="1278374"/>
            <a:ext cx="728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00B050"/>
                </a:solidFill>
                <a:latin typeface="Arial Black" panose="020B0A04020102020204" pitchFamily="34" charset="0"/>
              </a:rPr>
              <a:t>VARIABLE ELIMINATION </a:t>
            </a:r>
            <a:endParaRPr lang="en-PH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3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C17E3-1DFD-4894-ADEE-A6538DEA7AF8}"/>
              </a:ext>
            </a:extLst>
          </p:cNvPr>
          <p:cNvSpPr txBox="1"/>
          <p:nvPr/>
        </p:nvSpPr>
        <p:spPr>
          <a:xfrm>
            <a:off x="5135880" y="998567"/>
            <a:ext cx="192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900" dirty="0">
                <a:solidFill>
                  <a:srgbClr val="FFFF00"/>
                </a:solidFill>
                <a:latin typeface="Arial Black" panose="020B0A04020102020204" pitchFamily="34" charset="0"/>
              </a:rPr>
              <a:t>DEMO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AD3E18AF-0BAA-4BC8-95AF-3A64D9DC2BE7}"/>
              </a:ext>
            </a:extLst>
          </p:cNvPr>
          <p:cNvSpPr/>
          <p:nvPr/>
        </p:nvSpPr>
        <p:spPr>
          <a:xfrm>
            <a:off x="4947920" y="4541287"/>
            <a:ext cx="2296160" cy="36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B0F0"/>
                </a:solidFill>
              </a:rPr>
              <a:t>https://bit.ly/2YvSxyQ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E1EC5-7FDF-4F09-8BC9-06684F6E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60" y="1750641"/>
            <a:ext cx="2189480" cy="26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1D12EB-348B-4C6B-80F6-EFEBFAC83C98}"/>
              </a:ext>
            </a:extLst>
          </p:cNvPr>
          <p:cNvSpPr txBox="1"/>
          <p:nvPr/>
        </p:nvSpPr>
        <p:spPr>
          <a:xfrm>
            <a:off x="670560" y="1278374"/>
            <a:ext cx="91541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rgbClr val="00B050"/>
                </a:solidFill>
                <a:latin typeface="Arial Black" panose="020B0A04020102020204" pitchFamily="34" charset="0"/>
              </a:rPr>
              <a:t>INFERENCE RESULT SUMMARY</a:t>
            </a:r>
          </a:p>
          <a:p>
            <a:r>
              <a:rPr lang="en-PH" sz="1600" dirty="0">
                <a:solidFill>
                  <a:srgbClr val="FFFF00"/>
                </a:solidFill>
                <a:latin typeface="Abadi" panose="020B0604020104020204" pitchFamily="34" charset="0"/>
              </a:rPr>
              <a:t>Most likelihood of robbery &amp; theft incident on a location given time weekly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97E898-8F55-43AB-BD42-9A2DCD2D09FA}"/>
              </a:ext>
            </a:extLst>
          </p:cNvPr>
          <p:cNvGrpSpPr/>
          <p:nvPr/>
        </p:nvGrpSpPr>
        <p:grpSpPr>
          <a:xfrm>
            <a:off x="1951990" y="2250688"/>
            <a:ext cx="8288020" cy="3755390"/>
            <a:chOff x="0" y="0"/>
            <a:chExt cx="5664200" cy="199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EA7D70-63A2-49FB-8CA4-CE0B1552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664200" cy="19939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7F2F81-4297-4FC6-BF95-F174E6F675DF}"/>
                </a:ext>
              </a:extLst>
            </p:cNvPr>
            <p:cNvSpPr/>
            <p:nvPr/>
          </p:nvSpPr>
          <p:spPr>
            <a:xfrm>
              <a:off x="49237" y="21102"/>
              <a:ext cx="710418" cy="3798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71CC98-78A8-46EB-9202-E22C433BA1BB}"/>
              </a:ext>
            </a:extLst>
          </p:cNvPr>
          <p:cNvSpPr txBox="1"/>
          <p:nvPr/>
        </p:nvSpPr>
        <p:spPr>
          <a:xfrm>
            <a:off x="1717040" y="6334780"/>
            <a:ext cx="915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>
                <a:solidFill>
                  <a:srgbClr val="00B0F0"/>
                </a:solidFill>
                <a:latin typeface="Abadi" panose="020B0604020104020204" pitchFamily="34" charset="0"/>
              </a:rPr>
              <a:t>See paper for details: </a:t>
            </a:r>
            <a:r>
              <a:rPr lang="en-PH" sz="1200" i="1" dirty="0">
                <a:solidFill>
                  <a:schemeClr val="accent4"/>
                </a:solidFill>
                <a:latin typeface="Abadi" panose="020B0604020104020204" pitchFamily="34" charset="0"/>
              </a:rPr>
              <a:t>https://github.com/goodguynic/probabilistic_graphical_model/blob/master/Event_of_Crime_against_Property_prediction_using_PGM.pdf</a:t>
            </a:r>
          </a:p>
        </p:txBody>
      </p:sp>
    </p:spTree>
    <p:extLst>
      <p:ext uri="{BB962C8B-B14F-4D97-AF65-F5344CB8AC3E}">
        <p14:creationId xmlns:p14="http://schemas.microsoft.com/office/powerpoint/2010/main" val="219950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FADE0-AAEE-47AD-B6F6-D822E18E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5" y="1044517"/>
            <a:ext cx="3092609" cy="222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7002A-2014-43F7-9737-944DF417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66" y="1225990"/>
            <a:ext cx="4282043" cy="1556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5113F-86FB-4E48-9B3A-F9140C6D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52" y="3937579"/>
            <a:ext cx="3822896" cy="2152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23BCC-05CF-4953-A288-9EE117AE2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2927877"/>
            <a:ext cx="3429176" cy="2019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E0E24-5940-447B-9280-6A1D58EA5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600" y="5169543"/>
            <a:ext cx="2540131" cy="920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C69E6-1749-49B4-A73B-49A2DA808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0326" y="3169059"/>
            <a:ext cx="3746693" cy="2768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00A1F-06D2-4CB5-B884-6FBA21E5D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0261" y="147704"/>
            <a:ext cx="3143412" cy="2775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B05B2C-1FFC-4F21-ABD8-12D6451DD0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4661" y="5178284"/>
            <a:ext cx="2775093" cy="1701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F72847-32C7-4CA8-8924-80FD7B7AE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71050"/>
            <a:ext cx="2756042" cy="692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8A821-72B8-4240-8F89-D5F8F154D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6042" y="271050"/>
            <a:ext cx="2730640" cy="723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78C1A-64B7-4408-AFD0-5E225DA2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159717" y="1044516"/>
            <a:ext cx="3181514" cy="88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859ED-39A8-45D2-A662-F0273A3659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304223" y="2016604"/>
            <a:ext cx="3346622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CCD3AD-2A48-483A-9451-8D0E47285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383556"/>
              </p:ext>
            </p:extLst>
          </p:nvPr>
        </p:nvGraphicFramePr>
        <p:xfrm>
          <a:off x="2032000" y="1644058"/>
          <a:ext cx="8128000" cy="457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DCCDBD-A12F-40C3-9ADF-8434D19862F9}"/>
              </a:ext>
            </a:extLst>
          </p:cNvPr>
          <p:cNvSpPr txBox="1"/>
          <p:nvPr/>
        </p:nvSpPr>
        <p:spPr>
          <a:xfrm>
            <a:off x="1539240" y="640249"/>
            <a:ext cx="976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Arial Black" panose="020B0A04020102020204" pitchFamily="34" charset="0"/>
                <a:cs typeface="Aharoni" panose="02010803020104030203" pitchFamily="2" charset="-79"/>
              </a:rPr>
              <a:t>2018</a:t>
            </a:r>
            <a:r>
              <a:rPr lang="en-PH" sz="2800" dirty="0">
                <a:latin typeface="Aharoni" panose="02010803020104030203" pitchFamily="2" charset="-79"/>
                <a:cs typeface="Aharoni" panose="02010803020104030203" pitchFamily="2" charset="-79"/>
              </a:rPr>
              <a:t> NCR Statistics on Crime Incidents: January – May</a:t>
            </a:r>
          </a:p>
          <a:p>
            <a:pPr algn="ctr"/>
            <a:r>
              <a:rPr lang="en-PH" sz="1500" i="1" dirty="0">
                <a:latin typeface="Abadi" panose="020B0604020104020204" pitchFamily="34" charset="0"/>
                <a:cs typeface="Aharoni" panose="02010803020104030203" pitchFamily="2" charset="-79"/>
              </a:rPr>
              <a:t>BLOTTERED VICTIM REPORTS (NOT NECESSARILY CONVICTED SUSPECTS)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BA8D9-097A-4064-90FB-E4D54CED0CA5}"/>
              </a:ext>
            </a:extLst>
          </p:cNvPr>
          <p:cNvSpPr txBox="1"/>
          <p:nvPr/>
        </p:nvSpPr>
        <p:spPr>
          <a:xfrm>
            <a:off x="1376680" y="6565612"/>
            <a:ext cx="943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tx1">
                    <a:lumMod val="65000"/>
                  </a:schemeClr>
                </a:solidFill>
              </a:rPr>
              <a:t>PNP, Directorate for Investigation and Detective management, Crime research Analysis center, Jan – May 2018</a:t>
            </a:r>
          </a:p>
          <a:p>
            <a:pPr algn="ctr"/>
            <a:r>
              <a:rPr lang="en-PH" sz="1600" dirty="0">
                <a:hlinkClick r:id="rId3"/>
              </a:rPr>
              <a:t>http://www.pnp.gov.ph/images/transparency_seal/2018/crimestats/Crime-Stat-Jan-May-2018.pdf</a:t>
            </a:r>
            <a:endParaRPr lang="en-PH" sz="1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56261-52B9-438D-B394-B7EB442C8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26"/>
          <a:stretch/>
        </p:blipFill>
        <p:spPr>
          <a:xfrm>
            <a:off x="4460240" y="1198880"/>
            <a:ext cx="7112000" cy="446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22D5D-AF75-4C5F-8516-66F05A4F0E8C}"/>
              </a:ext>
            </a:extLst>
          </p:cNvPr>
          <p:cNvSpPr txBox="1"/>
          <p:nvPr/>
        </p:nvSpPr>
        <p:spPr>
          <a:xfrm>
            <a:off x="3053080" y="6519446"/>
            <a:ext cx="60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tx1">
                    <a:lumMod val="65000"/>
                  </a:schemeClr>
                </a:solidFill>
              </a:rPr>
              <a:t>SWS, 1</a:t>
            </a:r>
            <a:r>
              <a:rPr lang="en-PH" sz="1600" baseline="30000" dirty="0">
                <a:solidFill>
                  <a:schemeClr val="tx1">
                    <a:lumMod val="65000"/>
                  </a:schemeClr>
                </a:solidFill>
              </a:rPr>
              <a:t>st</a:t>
            </a:r>
            <a:r>
              <a:rPr lang="en-PH" sz="1600" dirty="0">
                <a:solidFill>
                  <a:schemeClr val="tx1">
                    <a:lumMod val="65000"/>
                  </a:schemeClr>
                </a:solidFill>
              </a:rPr>
              <a:t> Qtr. 2018 Social Weather Report, National Survey, March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EDA14-D4D4-4206-993F-65350DF3EC1F}"/>
              </a:ext>
            </a:extLst>
          </p:cNvPr>
          <p:cNvSpPr txBox="1"/>
          <p:nvPr/>
        </p:nvSpPr>
        <p:spPr>
          <a:xfrm>
            <a:off x="406400" y="2459504"/>
            <a:ext cx="357632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700" b="1" dirty="0">
                <a:solidFill>
                  <a:srgbClr val="00B0F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SWS</a:t>
            </a:r>
            <a:r>
              <a:rPr lang="en-PH" sz="2700" b="1" dirty="0">
                <a:latin typeface="Abadi" panose="020B0604020104020204" pitchFamily="34" charset="0"/>
                <a:cs typeface="Aharoni" panose="02010803020104030203" pitchFamily="2" charset="-79"/>
              </a:rPr>
              <a:t> Survey question:</a:t>
            </a:r>
          </a:p>
          <a:p>
            <a:endParaRPr lang="en-PH" sz="2000" b="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PH" sz="2100" b="1" dirty="0">
                <a:latin typeface="Abadi" panose="020B0604020104020204" pitchFamily="34" charset="0"/>
                <a:cs typeface="Aharoni" panose="02010803020104030203" pitchFamily="2" charset="-79"/>
              </a:rPr>
              <a:t>Within the </a:t>
            </a:r>
            <a:r>
              <a:rPr lang="en-PH" sz="2100" b="1" u="sng" dirty="0">
                <a:latin typeface="Abadi" panose="020B0604020104020204" pitchFamily="34" charset="0"/>
                <a:cs typeface="Aharoni" panose="02010803020104030203" pitchFamily="2" charset="-79"/>
              </a:rPr>
              <a:t>past 6 months</a:t>
            </a:r>
            <a:r>
              <a:rPr lang="en-PH" sz="2100" b="1" dirty="0">
                <a:latin typeface="Abadi" panose="020B0604020104020204" pitchFamily="34" charset="0"/>
                <a:cs typeface="Aharoni" panose="02010803020104030203" pitchFamily="2" charset="-79"/>
              </a:rPr>
              <a:t>, have </a:t>
            </a:r>
            <a:r>
              <a:rPr lang="en-PH" sz="2100" b="1" dirty="0">
                <a:solidFill>
                  <a:srgbClr val="FFFF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you,</a:t>
            </a:r>
            <a:r>
              <a:rPr lang="en-PH" sz="2100" b="1" dirty="0">
                <a:latin typeface="Abadi" panose="020B0604020104020204" pitchFamily="34" charset="0"/>
                <a:cs typeface="Aharoni" panose="02010803020104030203" pitchFamily="2" charset="-79"/>
              </a:rPr>
              <a:t> and/or any member of your </a:t>
            </a:r>
            <a:r>
              <a:rPr lang="en-PH" sz="2100" b="1" dirty="0">
                <a:solidFill>
                  <a:srgbClr val="FFFF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family, </a:t>
            </a:r>
            <a:r>
              <a:rPr lang="en-PH" sz="2100" b="1" dirty="0">
                <a:latin typeface="Abadi" panose="020B0604020104020204" pitchFamily="34" charset="0"/>
                <a:cs typeface="Aharoni" panose="02010803020104030203" pitchFamily="2" charset="-79"/>
              </a:rPr>
              <a:t>been a </a:t>
            </a:r>
            <a:r>
              <a:rPr lang="en-PH" sz="2100" b="1" dirty="0">
                <a:solidFill>
                  <a:srgbClr val="FF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victim</a:t>
            </a:r>
            <a:r>
              <a:rPr lang="en-PH" sz="2100" b="1" dirty="0">
                <a:latin typeface="Abadi" panose="020B0604020104020204" pitchFamily="34" charset="0"/>
                <a:cs typeface="Aharoni" panose="02010803020104030203" pitchFamily="2" charset="-79"/>
              </a:rPr>
              <a:t> of these </a:t>
            </a:r>
            <a:r>
              <a:rPr lang="en-PH" sz="2100" b="1" u="sng" dirty="0">
                <a:latin typeface="Abadi" panose="020B0604020104020204" pitchFamily="34" charset="0"/>
                <a:cs typeface="Aharoni" panose="02010803020104030203" pitchFamily="2" charset="-79"/>
              </a:rPr>
              <a:t>crimes</a:t>
            </a:r>
            <a:r>
              <a:rPr lang="en-PH" sz="2100" b="1" dirty="0">
                <a:latin typeface="Abadi" panose="020B0604020104020204" pitchFamily="34" charset="0"/>
                <a:cs typeface="Aharoni" panose="02010803020104030203" pitchFamily="2" charset="-79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328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D241981-097D-4C7D-ACA8-46EA637E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091"/>
            <a:ext cx="5821680" cy="35180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C17B3-3B31-483A-A6E5-36BB04D29D1D}"/>
              </a:ext>
            </a:extLst>
          </p:cNvPr>
          <p:cNvGrpSpPr/>
          <p:nvPr/>
        </p:nvGrpSpPr>
        <p:grpSpPr>
          <a:xfrm>
            <a:off x="0" y="0"/>
            <a:ext cx="5984342" cy="2155225"/>
            <a:chOff x="0" y="-3493"/>
            <a:chExt cx="5984342" cy="21552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890472-F782-4289-8434-0E201F709594}"/>
                </a:ext>
              </a:extLst>
            </p:cNvPr>
            <p:cNvGrpSpPr/>
            <p:nvPr/>
          </p:nvGrpSpPr>
          <p:grpSpPr>
            <a:xfrm>
              <a:off x="0" y="0"/>
              <a:ext cx="5970203" cy="2151732"/>
              <a:chOff x="4627711" y="368142"/>
              <a:chExt cx="5970203" cy="215173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8A698AA-EE45-4B57-A7C6-B611B07E5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7956"/>
              <a:stretch/>
            </p:blipFill>
            <p:spPr>
              <a:xfrm>
                <a:off x="4627712" y="1244488"/>
                <a:ext cx="5970202" cy="127538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C3CAB29-4641-4EB2-BF10-3E0FBE96E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7711" y="368142"/>
                <a:ext cx="3276769" cy="87634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A03052-B24C-4C57-BDD1-26006610F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09"/>
            <a:stretch/>
          </p:blipFill>
          <p:spPr>
            <a:xfrm>
              <a:off x="3198200" y="-3493"/>
              <a:ext cx="2786142" cy="87634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9CD4C-61EA-413E-9C5E-DEDB809533A9}"/>
              </a:ext>
            </a:extLst>
          </p:cNvPr>
          <p:cNvGrpSpPr/>
          <p:nvPr/>
        </p:nvGrpSpPr>
        <p:grpSpPr>
          <a:xfrm>
            <a:off x="5748192" y="-4390"/>
            <a:ext cx="6443808" cy="2935934"/>
            <a:chOff x="5789286" y="-2338"/>
            <a:chExt cx="6362402" cy="29390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45D1A8-26F1-4CF9-9BE5-0BF822E01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707"/>
            <a:stretch/>
          </p:blipFill>
          <p:spPr>
            <a:xfrm>
              <a:off x="5789286" y="893812"/>
              <a:ext cx="6362401" cy="20429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E08FB3-A4C7-4E31-861D-5801BBA8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6307" y="1155"/>
              <a:ext cx="3162971" cy="896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83B30A-64F3-4284-9D17-46BFA43D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4790" y="-2338"/>
              <a:ext cx="3096898" cy="90398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DC4991-110A-43AE-B977-9D4DF7116FDE}"/>
              </a:ext>
            </a:extLst>
          </p:cNvPr>
          <p:cNvGrpSpPr/>
          <p:nvPr/>
        </p:nvGrpSpPr>
        <p:grpSpPr>
          <a:xfrm>
            <a:off x="5689600" y="2931544"/>
            <a:ext cx="6502399" cy="2713628"/>
            <a:chOff x="5962347" y="3268027"/>
            <a:chExt cx="6229653" cy="23098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DE350-9DCA-495C-A115-E27A4366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6488" y="4135119"/>
              <a:ext cx="6209962" cy="14427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0F0644-033A-4A9E-85D9-8380FB3C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2347" y="3271519"/>
              <a:ext cx="3078482" cy="8728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CC7397-AEA5-402F-AE73-2A411860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0829" y="3268027"/>
              <a:ext cx="3151171" cy="87983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FFB434A-F695-427D-8718-EF6673451B1B}"/>
              </a:ext>
            </a:extLst>
          </p:cNvPr>
          <p:cNvSpPr txBox="1"/>
          <p:nvPr/>
        </p:nvSpPr>
        <p:spPr>
          <a:xfrm>
            <a:off x="886981" y="5872252"/>
            <a:ext cx="462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F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PNP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Data and Reports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2FEEF4-C760-43D8-94D5-3D2AEADDF377}"/>
              </a:ext>
            </a:extLst>
          </p:cNvPr>
          <p:cNvSpPr txBox="1"/>
          <p:nvPr/>
        </p:nvSpPr>
        <p:spPr>
          <a:xfrm>
            <a:off x="6827520" y="5864762"/>
            <a:ext cx="46224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Surveyed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Sentiments</a:t>
            </a:r>
          </a:p>
          <a:p>
            <a:pPr algn="ctr"/>
            <a:r>
              <a:rPr lang="en-PH" sz="1500" i="1" dirty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3rd Qtr. Social Weather Survey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356F6A-1C7A-4DEB-A4D2-D035534E5CC9}"/>
              </a:ext>
            </a:extLst>
          </p:cNvPr>
          <p:cNvSpPr txBox="1"/>
          <p:nvPr/>
        </p:nvSpPr>
        <p:spPr>
          <a:xfrm>
            <a:off x="3523500" y="6858000"/>
            <a:ext cx="58216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>
                <a:hlinkClick r:id="rId9"/>
              </a:rPr>
              <a:t>https://www.rappler.com/nation/217973-filipino-families-victim-common-crimes-sws-survey-september-2018</a:t>
            </a:r>
            <a:endParaRPr lang="en-PH" sz="900" dirty="0"/>
          </a:p>
          <a:p>
            <a:r>
              <a:rPr lang="en-PH" sz="900" dirty="0">
                <a:hlinkClick r:id="rId10"/>
              </a:rPr>
              <a:t>https://www.philstar.com/nation/2019/02/26/1896714/pnp-total-crime-volume-down-2018</a:t>
            </a:r>
            <a:endParaRPr lang="en-PH" sz="900" dirty="0"/>
          </a:p>
          <a:p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193487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D241981-097D-4C7D-ACA8-46EA637E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091"/>
            <a:ext cx="5821680" cy="35180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C17B3-3B31-483A-A6E5-36BB04D29D1D}"/>
              </a:ext>
            </a:extLst>
          </p:cNvPr>
          <p:cNvGrpSpPr/>
          <p:nvPr/>
        </p:nvGrpSpPr>
        <p:grpSpPr>
          <a:xfrm>
            <a:off x="0" y="0"/>
            <a:ext cx="5984342" cy="2155225"/>
            <a:chOff x="0" y="-3493"/>
            <a:chExt cx="5984342" cy="21552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890472-F782-4289-8434-0E201F709594}"/>
                </a:ext>
              </a:extLst>
            </p:cNvPr>
            <p:cNvGrpSpPr/>
            <p:nvPr/>
          </p:nvGrpSpPr>
          <p:grpSpPr>
            <a:xfrm>
              <a:off x="0" y="0"/>
              <a:ext cx="5970203" cy="2151732"/>
              <a:chOff x="4627711" y="368142"/>
              <a:chExt cx="5970203" cy="215173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8A698AA-EE45-4B57-A7C6-B611B07E5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7956"/>
              <a:stretch/>
            </p:blipFill>
            <p:spPr>
              <a:xfrm>
                <a:off x="4627712" y="1244488"/>
                <a:ext cx="5970202" cy="127538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C3CAB29-4641-4EB2-BF10-3E0FBE96E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7711" y="368142"/>
                <a:ext cx="3276769" cy="87634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A03052-B24C-4C57-BDD1-26006610F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09"/>
            <a:stretch/>
          </p:blipFill>
          <p:spPr>
            <a:xfrm>
              <a:off x="3198200" y="-3493"/>
              <a:ext cx="2786142" cy="87634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9CD4C-61EA-413E-9C5E-DEDB809533A9}"/>
              </a:ext>
            </a:extLst>
          </p:cNvPr>
          <p:cNvGrpSpPr/>
          <p:nvPr/>
        </p:nvGrpSpPr>
        <p:grpSpPr>
          <a:xfrm>
            <a:off x="5748192" y="-4390"/>
            <a:ext cx="6443808" cy="2935934"/>
            <a:chOff x="5789286" y="-2338"/>
            <a:chExt cx="6362402" cy="29390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45D1A8-26F1-4CF9-9BE5-0BF822E01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707"/>
            <a:stretch/>
          </p:blipFill>
          <p:spPr>
            <a:xfrm>
              <a:off x="5789286" y="893812"/>
              <a:ext cx="6362401" cy="20429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E08FB3-A4C7-4E31-861D-5801BBA8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6307" y="1155"/>
              <a:ext cx="3162971" cy="896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83B30A-64F3-4284-9D17-46BFA43D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4790" y="-2338"/>
              <a:ext cx="3096898" cy="90398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DC4991-110A-43AE-B977-9D4DF7116FDE}"/>
              </a:ext>
            </a:extLst>
          </p:cNvPr>
          <p:cNvGrpSpPr/>
          <p:nvPr/>
        </p:nvGrpSpPr>
        <p:grpSpPr>
          <a:xfrm>
            <a:off x="5689600" y="2931544"/>
            <a:ext cx="6502399" cy="2713628"/>
            <a:chOff x="5962347" y="3268027"/>
            <a:chExt cx="6229653" cy="23098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DE350-9DCA-495C-A115-E27A4366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6488" y="4135119"/>
              <a:ext cx="6209962" cy="14427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0F0644-033A-4A9E-85D9-8380FB3C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2347" y="3271519"/>
              <a:ext cx="3078482" cy="8728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CC7397-AEA5-402F-AE73-2A411860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0829" y="3268027"/>
              <a:ext cx="3151171" cy="879836"/>
            </a:xfrm>
            <a:prstGeom prst="rect">
              <a:avLst/>
            </a:prstGeom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77BB66B-65E3-4F0A-B6DE-4D53C1DD3069}"/>
              </a:ext>
            </a:extLst>
          </p:cNvPr>
          <p:cNvSpPr/>
          <p:nvPr/>
        </p:nvSpPr>
        <p:spPr>
          <a:xfrm>
            <a:off x="41495" y="567858"/>
            <a:ext cx="3574714" cy="137270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8632D-7A09-402C-BE39-E9D0D934948B}"/>
              </a:ext>
            </a:extLst>
          </p:cNvPr>
          <p:cNvCxnSpPr>
            <a:cxnSpLocks/>
          </p:cNvCxnSpPr>
          <p:nvPr/>
        </p:nvCxnSpPr>
        <p:spPr>
          <a:xfrm>
            <a:off x="6096000" y="1104495"/>
            <a:ext cx="19812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DC733A-3504-455C-BB71-5F33266A134B}"/>
              </a:ext>
            </a:extLst>
          </p:cNvPr>
          <p:cNvCxnSpPr>
            <a:cxnSpLocks/>
          </p:cNvCxnSpPr>
          <p:nvPr/>
        </p:nvCxnSpPr>
        <p:spPr>
          <a:xfrm>
            <a:off x="6096000" y="1712590"/>
            <a:ext cx="6705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C62AC0-CC71-43DA-AC8E-48C815E2C259}"/>
              </a:ext>
            </a:extLst>
          </p:cNvPr>
          <p:cNvCxnSpPr>
            <a:cxnSpLocks/>
          </p:cNvCxnSpPr>
          <p:nvPr/>
        </p:nvCxnSpPr>
        <p:spPr>
          <a:xfrm>
            <a:off x="6116320" y="2332350"/>
            <a:ext cx="721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1581B-42C2-442E-9B1D-56C069C86092}"/>
              </a:ext>
            </a:extLst>
          </p:cNvPr>
          <p:cNvCxnSpPr>
            <a:cxnSpLocks/>
          </p:cNvCxnSpPr>
          <p:nvPr/>
        </p:nvCxnSpPr>
        <p:spPr>
          <a:xfrm>
            <a:off x="5896966" y="4164186"/>
            <a:ext cx="2007948" cy="44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CD71C7-9970-4D23-98ED-C711121F3EB4}"/>
              </a:ext>
            </a:extLst>
          </p:cNvPr>
          <p:cNvCxnSpPr>
            <a:cxnSpLocks/>
          </p:cNvCxnSpPr>
          <p:nvPr/>
        </p:nvCxnSpPr>
        <p:spPr>
          <a:xfrm>
            <a:off x="5896966" y="5139546"/>
            <a:ext cx="23282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C4B50FC-F7A6-425A-B13B-4E968357AAED}"/>
              </a:ext>
            </a:extLst>
          </p:cNvPr>
          <p:cNvSpPr/>
          <p:nvPr/>
        </p:nvSpPr>
        <p:spPr>
          <a:xfrm>
            <a:off x="8406166" y="1675371"/>
            <a:ext cx="2871433" cy="349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A28F6E-AAC7-415B-A4BB-12F4C8BD529C}"/>
              </a:ext>
            </a:extLst>
          </p:cNvPr>
          <p:cNvSpPr/>
          <p:nvPr/>
        </p:nvSpPr>
        <p:spPr>
          <a:xfrm>
            <a:off x="10688320" y="2497365"/>
            <a:ext cx="1479739" cy="3182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276FE1-6555-49E3-8622-EBEBD7D14136}"/>
              </a:ext>
            </a:extLst>
          </p:cNvPr>
          <p:cNvSpPr/>
          <p:nvPr/>
        </p:nvSpPr>
        <p:spPr>
          <a:xfrm>
            <a:off x="7904914" y="3902454"/>
            <a:ext cx="1716606" cy="3524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D90F1E-1ADE-4CD4-89CC-5912ABB14DB0}"/>
              </a:ext>
            </a:extLst>
          </p:cNvPr>
          <p:cNvSpPr/>
          <p:nvPr/>
        </p:nvSpPr>
        <p:spPr>
          <a:xfrm>
            <a:off x="41495" y="3050000"/>
            <a:ext cx="1319945" cy="3524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3507BB-04BA-4267-93A7-B647C12FCBC5}"/>
              </a:ext>
            </a:extLst>
          </p:cNvPr>
          <p:cNvSpPr/>
          <p:nvPr/>
        </p:nvSpPr>
        <p:spPr>
          <a:xfrm>
            <a:off x="3931298" y="2123597"/>
            <a:ext cx="1816893" cy="3737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B13BA-E4B8-4AB7-B2F4-A2901C78C8FC}"/>
              </a:ext>
            </a:extLst>
          </p:cNvPr>
          <p:cNvCxnSpPr>
            <a:cxnSpLocks/>
          </p:cNvCxnSpPr>
          <p:nvPr/>
        </p:nvCxnSpPr>
        <p:spPr>
          <a:xfrm>
            <a:off x="126086" y="4662026"/>
            <a:ext cx="39277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F3451D-3411-4EAA-B1FA-748A3EFCC153}"/>
              </a:ext>
            </a:extLst>
          </p:cNvPr>
          <p:cNvCxnSpPr>
            <a:cxnSpLocks/>
          </p:cNvCxnSpPr>
          <p:nvPr/>
        </p:nvCxnSpPr>
        <p:spPr>
          <a:xfrm>
            <a:off x="126086" y="4899199"/>
            <a:ext cx="274919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087C29D-837F-4918-A5E9-E6550878850A}"/>
              </a:ext>
            </a:extLst>
          </p:cNvPr>
          <p:cNvSpPr/>
          <p:nvPr/>
        </p:nvSpPr>
        <p:spPr>
          <a:xfrm>
            <a:off x="3559155" y="3718791"/>
            <a:ext cx="1981922" cy="38639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BAFB7-0120-42BD-A324-72D91167EB89}"/>
              </a:ext>
            </a:extLst>
          </p:cNvPr>
          <p:cNvCxnSpPr>
            <a:cxnSpLocks/>
          </p:cNvCxnSpPr>
          <p:nvPr/>
        </p:nvCxnSpPr>
        <p:spPr>
          <a:xfrm>
            <a:off x="134046" y="3727537"/>
            <a:ext cx="15017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297132C-90ED-4A4F-AF9B-2C5FC560680A}"/>
              </a:ext>
            </a:extLst>
          </p:cNvPr>
          <p:cNvSpPr/>
          <p:nvPr/>
        </p:nvSpPr>
        <p:spPr>
          <a:xfrm>
            <a:off x="-1" y="4960683"/>
            <a:ext cx="2749194" cy="68448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7BE6C5-D723-4A4B-8641-A24B556A3B17}"/>
              </a:ext>
            </a:extLst>
          </p:cNvPr>
          <p:cNvSpPr txBox="1"/>
          <p:nvPr/>
        </p:nvSpPr>
        <p:spPr>
          <a:xfrm>
            <a:off x="886981" y="5872252"/>
            <a:ext cx="462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F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PNP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Data and Reports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A80850-C174-41C1-9617-91CB895E96DB}"/>
              </a:ext>
            </a:extLst>
          </p:cNvPr>
          <p:cNvSpPr txBox="1"/>
          <p:nvPr/>
        </p:nvSpPr>
        <p:spPr>
          <a:xfrm>
            <a:off x="6827520" y="5864762"/>
            <a:ext cx="46224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Surveyed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Sentiments</a:t>
            </a:r>
          </a:p>
          <a:p>
            <a:pPr algn="ctr"/>
            <a:r>
              <a:rPr lang="en-PH" sz="1500" i="1" dirty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3rd Qtr. Social Weather Survey</a:t>
            </a:r>
          </a:p>
        </p:txBody>
      </p:sp>
    </p:spTree>
    <p:extLst>
      <p:ext uri="{BB962C8B-B14F-4D97-AF65-F5344CB8AC3E}">
        <p14:creationId xmlns:p14="http://schemas.microsoft.com/office/powerpoint/2010/main" val="374071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D241981-097D-4C7D-ACA8-46EA637E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091"/>
            <a:ext cx="5821680" cy="35180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C17B3-3B31-483A-A6E5-36BB04D29D1D}"/>
              </a:ext>
            </a:extLst>
          </p:cNvPr>
          <p:cNvGrpSpPr/>
          <p:nvPr/>
        </p:nvGrpSpPr>
        <p:grpSpPr>
          <a:xfrm>
            <a:off x="0" y="0"/>
            <a:ext cx="5984342" cy="2155225"/>
            <a:chOff x="0" y="-3493"/>
            <a:chExt cx="5984342" cy="21552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890472-F782-4289-8434-0E201F709594}"/>
                </a:ext>
              </a:extLst>
            </p:cNvPr>
            <p:cNvGrpSpPr/>
            <p:nvPr/>
          </p:nvGrpSpPr>
          <p:grpSpPr>
            <a:xfrm>
              <a:off x="0" y="0"/>
              <a:ext cx="5970203" cy="2151732"/>
              <a:chOff x="4627711" y="368142"/>
              <a:chExt cx="5970203" cy="215173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8A698AA-EE45-4B57-A7C6-B611B07E5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7956"/>
              <a:stretch/>
            </p:blipFill>
            <p:spPr>
              <a:xfrm>
                <a:off x="4627712" y="1244488"/>
                <a:ext cx="5970202" cy="127538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C3CAB29-4641-4EB2-BF10-3E0FBE96E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7711" y="368142"/>
                <a:ext cx="3276769" cy="87634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A03052-B24C-4C57-BDD1-26006610F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09"/>
            <a:stretch/>
          </p:blipFill>
          <p:spPr>
            <a:xfrm>
              <a:off x="3198200" y="-3493"/>
              <a:ext cx="2786142" cy="87634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9CD4C-61EA-413E-9C5E-DEDB809533A9}"/>
              </a:ext>
            </a:extLst>
          </p:cNvPr>
          <p:cNvGrpSpPr/>
          <p:nvPr/>
        </p:nvGrpSpPr>
        <p:grpSpPr>
          <a:xfrm>
            <a:off x="5748192" y="-4390"/>
            <a:ext cx="6443808" cy="2935934"/>
            <a:chOff x="5789286" y="-2338"/>
            <a:chExt cx="6362402" cy="29390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45D1A8-26F1-4CF9-9BE5-0BF822E01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707"/>
            <a:stretch/>
          </p:blipFill>
          <p:spPr>
            <a:xfrm>
              <a:off x="5789286" y="893812"/>
              <a:ext cx="6362401" cy="20429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E08FB3-A4C7-4E31-861D-5801BBA8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6307" y="1155"/>
              <a:ext cx="3162971" cy="896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83B30A-64F3-4284-9D17-46BFA43D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4790" y="-2338"/>
              <a:ext cx="3096898" cy="90398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DC4991-110A-43AE-B977-9D4DF7116FDE}"/>
              </a:ext>
            </a:extLst>
          </p:cNvPr>
          <p:cNvGrpSpPr/>
          <p:nvPr/>
        </p:nvGrpSpPr>
        <p:grpSpPr>
          <a:xfrm>
            <a:off x="5689600" y="2931544"/>
            <a:ext cx="6502399" cy="2713628"/>
            <a:chOff x="5962347" y="3268027"/>
            <a:chExt cx="6229653" cy="23098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DE350-9DCA-495C-A115-E27A4366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6488" y="4135119"/>
              <a:ext cx="6209962" cy="14427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0F0644-033A-4A9E-85D9-8380FB3C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2347" y="3271519"/>
              <a:ext cx="3078482" cy="8728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CC7397-AEA5-402F-AE73-2A411860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0829" y="3268027"/>
              <a:ext cx="3151171" cy="879836"/>
            </a:xfrm>
            <a:prstGeom prst="rect">
              <a:avLst/>
            </a:prstGeom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77BB66B-65E3-4F0A-B6DE-4D53C1DD3069}"/>
              </a:ext>
            </a:extLst>
          </p:cNvPr>
          <p:cNvSpPr/>
          <p:nvPr/>
        </p:nvSpPr>
        <p:spPr>
          <a:xfrm>
            <a:off x="41495" y="567858"/>
            <a:ext cx="3574714" cy="137270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69081-9126-4E2F-A499-6C7600C63DF9}"/>
              </a:ext>
            </a:extLst>
          </p:cNvPr>
          <p:cNvSpPr/>
          <p:nvPr/>
        </p:nvSpPr>
        <p:spPr>
          <a:xfrm>
            <a:off x="11054080" y="853378"/>
            <a:ext cx="1132126" cy="3492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0C0F82-FD55-446A-AD1C-F9133C7D206C}"/>
              </a:ext>
            </a:extLst>
          </p:cNvPr>
          <p:cNvSpPr/>
          <p:nvPr/>
        </p:nvSpPr>
        <p:spPr>
          <a:xfrm>
            <a:off x="7441828" y="1478549"/>
            <a:ext cx="1041840" cy="3182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4ED375-A8EC-47B9-B797-1481CB984323}"/>
              </a:ext>
            </a:extLst>
          </p:cNvPr>
          <p:cNvSpPr/>
          <p:nvPr/>
        </p:nvSpPr>
        <p:spPr>
          <a:xfrm>
            <a:off x="7904914" y="2285240"/>
            <a:ext cx="2369972" cy="3182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53FDD-B37E-407A-83A2-040B5E749F15}"/>
              </a:ext>
            </a:extLst>
          </p:cNvPr>
          <p:cNvSpPr/>
          <p:nvPr/>
        </p:nvSpPr>
        <p:spPr>
          <a:xfrm>
            <a:off x="8225182" y="4849813"/>
            <a:ext cx="2550957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018789-3C9C-4A63-B678-B2AD0BB9441E}"/>
              </a:ext>
            </a:extLst>
          </p:cNvPr>
          <p:cNvSpPr/>
          <p:nvPr/>
        </p:nvSpPr>
        <p:spPr>
          <a:xfrm>
            <a:off x="5684643" y="4168636"/>
            <a:ext cx="1875003" cy="294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8632D-7A09-402C-BE39-E9D0D934948B}"/>
              </a:ext>
            </a:extLst>
          </p:cNvPr>
          <p:cNvCxnSpPr>
            <a:cxnSpLocks/>
          </p:cNvCxnSpPr>
          <p:nvPr/>
        </p:nvCxnSpPr>
        <p:spPr>
          <a:xfrm>
            <a:off x="6096000" y="1104495"/>
            <a:ext cx="198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DC733A-3504-455C-BB71-5F33266A134B}"/>
              </a:ext>
            </a:extLst>
          </p:cNvPr>
          <p:cNvCxnSpPr>
            <a:cxnSpLocks/>
          </p:cNvCxnSpPr>
          <p:nvPr/>
        </p:nvCxnSpPr>
        <p:spPr>
          <a:xfrm>
            <a:off x="6096000" y="1712590"/>
            <a:ext cx="67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C62AC0-CC71-43DA-AC8E-48C815E2C259}"/>
              </a:ext>
            </a:extLst>
          </p:cNvPr>
          <p:cNvCxnSpPr>
            <a:cxnSpLocks/>
          </p:cNvCxnSpPr>
          <p:nvPr/>
        </p:nvCxnSpPr>
        <p:spPr>
          <a:xfrm>
            <a:off x="6116320" y="2332350"/>
            <a:ext cx="721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1581B-42C2-442E-9B1D-56C069C86092}"/>
              </a:ext>
            </a:extLst>
          </p:cNvPr>
          <p:cNvCxnSpPr>
            <a:cxnSpLocks/>
          </p:cNvCxnSpPr>
          <p:nvPr/>
        </p:nvCxnSpPr>
        <p:spPr>
          <a:xfrm>
            <a:off x="5896966" y="4164186"/>
            <a:ext cx="2007948" cy="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CD71C7-9970-4D23-98ED-C711121F3EB4}"/>
              </a:ext>
            </a:extLst>
          </p:cNvPr>
          <p:cNvCxnSpPr>
            <a:cxnSpLocks/>
          </p:cNvCxnSpPr>
          <p:nvPr/>
        </p:nvCxnSpPr>
        <p:spPr>
          <a:xfrm>
            <a:off x="5896966" y="5139546"/>
            <a:ext cx="2328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C4B50FC-F7A6-425A-B13B-4E968357AAED}"/>
              </a:ext>
            </a:extLst>
          </p:cNvPr>
          <p:cNvSpPr/>
          <p:nvPr/>
        </p:nvSpPr>
        <p:spPr>
          <a:xfrm>
            <a:off x="8406166" y="1675371"/>
            <a:ext cx="2871433" cy="349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A28F6E-AAC7-415B-A4BB-12F4C8BD529C}"/>
              </a:ext>
            </a:extLst>
          </p:cNvPr>
          <p:cNvSpPr/>
          <p:nvPr/>
        </p:nvSpPr>
        <p:spPr>
          <a:xfrm>
            <a:off x="10688320" y="2497365"/>
            <a:ext cx="1479739" cy="3182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276FE1-6555-49E3-8622-EBEBD7D14136}"/>
              </a:ext>
            </a:extLst>
          </p:cNvPr>
          <p:cNvSpPr/>
          <p:nvPr/>
        </p:nvSpPr>
        <p:spPr>
          <a:xfrm>
            <a:off x="7904914" y="3902454"/>
            <a:ext cx="1716606" cy="3524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D90F1E-1ADE-4CD4-89CC-5912ABB14DB0}"/>
              </a:ext>
            </a:extLst>
          </p:cNvPr>
          <p:cNvSpPr/>
          <p:nvPr/>
        </p:nvSpPr>
        <p:spPr>
          <a:xfrm>
            <a:off x="41495" y="3050000"/>
            <a:ext cx="1319945" cy="3524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3507BB-04BA-4267-93A7-B647C12FCBC5}"/>
              </a:ext>
            </a:extLst>
          </p:cNvPr>
          <p:cNvSpPr/>
          <p:nvPr/>
        </p:nvSpPr>
        <p:spPr>
          <a:xfrm>
            <a:off x="3931298" y="2123597"/>
            <a:ext cx="1816893" cy="3737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B13BA-E4B8-4AB7-B2F4-A2901C78C8FC}"/>
              </a:ext>
            </a:extLst>
          </p:cNvPr>
          <p:cNvCxnSpPr>
            <a:cxnSpLocks/>
          </p:cNvCxnSpPr>
          <p:nvPr/>
        </p:nvCxnSpPr>
        <p:spPr>
          <a:xfrm>
            <a:off x="126086" y="4662026"/>
            <a:ext cx="39277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F3451D-3411-4EAA-B1FA-748A3EFCC153}"/>
              </a:ext>
            </a:extLst>
          </p:cNvPr>
          <p:cNvCxnSpPr>
            <a:cxnSpLocks/>
          </p:cNvCxnSpPr>
          <p:nvPr/>
        </p:nvCxnSpPr>
        <p:spPr>
          <a:xfrm>
            <a:off x="126086" y="4899199"/>
            <a:ext cx="274919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1ED811-D688-49A6-8208-1914B3A4D1BB}"/>
              </a:ext>
            </a:extLst>
          </p:cNvPr>
          <p:cNvSpPr/>
          <p:nvPr/>
        </p:nvSpPr>
        <p:spPr>
          <a:xfrm>
            <a:off x="3559155" y="3718791"/>
            <a:ext cx="1981922" cy="38639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13CB53-98A7-4B88-BE5B-060172A12793}"/>
              </a:ext>
            </a:extLst>
          </p:cNvPr>
          <p:cNvCxnSpPr>
            <a:cxnSpLocks/>
          </p:cNvCxnSpPr>
          <p:nvPr/>
        </p:nvCxnSpPr>
        <p:spPr>
          <a:xfrm>
            <a:off x="134046" y="3727537"/>
            <a:ext cx="15017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72327B8-5F1B-4905-88D6-08792D89A020}"/>
              </a:ext>
            </a:extLst>
          </p:cNvPr>
          <p:cNvSpPr/>
          <p:nvPr/>
        </p:nvSpPr>
        <p:spPr>
          <a:xfrm>
            <a:off x="-1" y="4960683"/>
            <a:ext cx="2749194" cy="68448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1F2E7-4F25-4EF4-91D9-B7A9919ED494}"/>
              </a:ext>
            </a:extLst>
          </p:cNvPr>
          <p:cNvSpPr txBox="1"/>
          <p:nvPr/>
        </p:nvSpPr>
        <p:spPr>
          <a:xfrm>
            <a:off x="886981" y="5872252"/>
            <a:ext cx="462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F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PNP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Data and Reports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DBEE9-33C1-454F-8C4B-14B754459321}"/>
              </a:ext>
            </a:extLst>
          </p:cNvPr>
          <p:cNvSpPr txBox="1"/>
          <p:nvPr/>
        </p:nvSpPr>
        <p:spPr>
          <a:xfrm>
            <a:off x="6827520" y="5864762"/>
            <a:ext cx="46224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Surveyed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Sentiments</a:t>
            </a:r>
          </a:p>
          <a:p>
            <a:pPr algn="ctr"/>
            <a:r>
              <a:rPr lang="en-PH" sz="1500" i="1" dirty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3rd Qtr. Social Weather Survey</a:t>
            </a:r>
          </a:p>
        </p:txBody>
      </p:sp>
    </p:spTree>
    <p:extLst>
      <p:ext uri="{BB962C8B-B14F-4D97-AF65-F5344CB8AC3E}">
        <p14:creationId xmlns:p14="http://schemas.microsoft.com/office/powerpoint/2010/main" val="20505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D241981-097D-4C7D-ACA8-46EA637E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127091"/>
            <a:ext cx="5821680" cy="35180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C17B3-3B31-483A-A6E5-36BB04D29D1D}"/>
              </a:ext>
            </a:extLst>
          </p:cNvPr>
          <p:cNvGrpSpPr/>
          <p:nvPr/>
        </p:nvGrpSpPr>
        <p:grpSpPr>
          <a:xfrm>
            <a:off x="0" y="0"/>
            <a:ext cx="5984342" cy="2155225"/>
            <a:chOff x="0" y="-3493"/>
            <a:chExt cx="5984342" cy="21552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890472-F782-4289-8434-0E201F709594}"/>
                </a:ext>
              </a:extLst>
            </p:cNvPr>
            <p:cNvGrpSpPr/>
            <p:nvPr/>
          </p:nvGrpSpPr>
          <p:grpSpPr>
            <a:xfrm>
              <a:off x="0" y="0"/>
              <a:ext cx="5970203" cy="2151732"/>
              <a:chOff x="4627711" y="368142"/>
              <a:chExt cx="5970203" cy="215173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8A698AA-EE45-4B57-A7C6-B611B07E5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b="67956"/>
              <a:stretch/>
            </p:blipFill>
            <p:spPr>
              <a:xfrm>
                <a:off x="4627712" y="1244488"/>
                <a:ext cx="5970202" cy="127538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C3CAB29-4641-4EB2-BF10-3E0FBE96E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627711" y="368142"/>
                <a:ext cx="3276769" cy="87634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A03052-B24C-4C57-BDD1-26006610F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46909"/>
            <a:stretch/>
          </p:blipFill>
          <p:spPr>
            <a:xfrm>
              <a:off x="3198200" y="-3493"/>
              <a:ext cx="2786142" cy="87634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9CD4C-61EA-413E-9C5E-DEDB809533A9}"/>
              </a:ext>
            </a:extLst>
          </p:cNvPr>
          <p:cNvGrpSpPr/>
          <p:nvPr/>
        </p:nvGrpSpPr>
        <p:grpSpPr>
          <a:xfrm>
            <a:off x="5748192" y="-4390"/>
            <a:ext cx="6443808" cy="2935934"/>
            <a:chOff x="5789286" y="-2338"/>
            <a:chExt cx="6362402" cy="29390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45D1A8-26F1-4CF9-9BE5-0BF822E01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t="14707"/>
            <a:stretch/>
          </p:blipFill>
          <p:spPr>
            <a:xfrm>
              <a:off x="5789286" y="893812"/>
              <a:ext cx="6362401" cy="20429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E08FB3-A4C7-4E31-861D-5801BBA8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6307" y="1155"/>
              <a:ext cx="3162971" cy="896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83B30A-64F3-4284-9D17-46BFA43D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054790" y="-2338"/>
              <a:ext cx="3096898" cy="90398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DC4991-110A-43AE-B977-9D4DF7116FDE}"/>
              </a:ext>
            </a:extLst>
          </p:cNvPr>
          <p:cNvGrpSpPr/>
          <p:nvPr/>
        </p:nvGrpSpPr>
        <p:grpSpPr>
          <a:xfrm>
            <a:off x="5689600" y="2931544"/>
            <a:ext cx="6502399" cy="2713628"/>
            <a:chOff x="5962347" y="3268027"/>
            <a:chExt cx="6229653" cy="23098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DE350-9DCA-495C-A115-E27A4366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6488" y="4135119"/>
              <a:ext cx="6209962" cy="14427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0F0644-033A-4A9E-85D9-8380FB3C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62347" y="3271519"/>
              <a:ext cx="3078482" cy="8728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CC7397-AEA5-402F-AE73-2A411860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040829" y="3268027"/>
              <a:ext cx="3151171" cy="879836"/>
            </a:xfrm>
            <a:prstGeom prst="rect">
              <a:avLst/>
            </a:prstGeom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77BB66B-65E3-4F0A-B6DE-4D53C1DD3069}"/>
              </a:ext>
            </a:extLst>
          </p:cNvPr>
          <p:cNvSpPr/>
          <p:nvPr/>
        </p:nvSpPr>
        <p:spPr>
          <a:xfrm>
            <a:off x="41495" y="567858"/>
            <a:ext cx="3574714" cy="1372701"/>
          </a:xfrm>
          <a:prstGeom prst="ellipse">
            <a:avLst/>
          </a:pr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69081-9126-4E2F-A499-6C7600C63DF9}"/>
              </a:ext>
            </a:extLst>
          </p:cNvPr>
          <p:cNvSpPr/>
          <p:nvPr/>
        </p:nvSpPr>
        <p:spPr>
          <a:xfrm>
            <a:off x="11054080" y="853378"/>
            <a:ext cx="1132126" cy="34929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0C0F82-FD55-446A-AD1C-F9133C7D206C}"/>
              </a:ext>
            </a:extLst>
          </p:cNvPr>
          <p:cNvSpPr/>
          <p:nvPr/>
        </p:nvSpPr>
        <p:spPr>
          <a:xfrm>
            <a:off x="7441828" y="1478549"/>
            <a:ext cx="1041840" cy="318266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4ED375-A8EC-47B9-B797-1481CB984323}"/>
              </a:ext>
            </a:extLst>
          </p:cNvPr>
          <p:cNvSpPr/>
          <p:nvPr/>
        </p:nvSpPr>
        <p:spPr>
          <a:xfrm>
            <a:off x="7904914" y="2285240"/>
            <a:ext cx="2369972" cy="318266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53FDD-B37E-407A-83A2-040B5E749F15}"/>
              </a:ext>
            </a:extLst>
          </p:cNvPr>
          <p:cNvSpPr/>
          <p:nvPr/>
        </p:nvSpPr>
        <p:spPr>
          <a:xfrm>
            <a:off x="8225182" y="4849813"/>
            <a:ext cx="2550957" cy="40640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018789-3C9C-4A63-B678-B2AD0BB9441E}"/>
              </a:ext>
            </a:extLst>
          </p:cNvPr>
          <p:cNvSpPr/>
          <p:nvPr/>
        </p:nvSpPr>
        <p:spPr>
          <a:xfrm>
            <a:off x="5684643" y="4168636"/>
            <a:ext cx="1875003" cy="29464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8632D-7A09-402C-BE39-E9D0D934948B}"/>
              </a:ext>
            </a:extLst>
          </p:cNvPr>
          <p:cNvCxnSpPr>
            <a:cxnSpLocks/>
          </p:cNvCxnSpPr>
          <p:nvPr/>
        </p:nvCxnSpPr>
        <p:spPr>
          <a:xfrm>
            <a:off x="6096000" y="1104495"/>
            <a:ext cx="198120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DC733A-3504-455C-BB71-5F33266A134B}"/>
              </a:ext>
            </a:extLst>
          </p:cNvPr>
          <p:cNvCxnSpPr>
            <a:cxnSpLocks/>
          </p:cNvCxnSpPr>
          <p:nvPr/>
        </p:nvCxnSpPr>
        <p:spPr>
          <a:xfrm>
            <a:off x="6096000" y="1712590"/>
            <a:ext cx="6705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C62AC0-CC71-43DA-AC8E-48C815E2C259}"/>
              </a:ext>
            </a:extLst>
          </p:cNvPr>
          <p:cNvCxnSpPr>
            <a:cxnSpLocks/>
          </p:cNvCxnSpPr>
          <p:nvPr/>
        </p:nvCxnSpPr>
        <p:spPr>
          <a:xfrm>
            <a:off x="6116320" y="2332350"/>
            <a:ext cx="721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1581B-42C2-442E-9B1D-56C069C86092}"/>
              </a:ext>
            </a:extLst>
          </p:cNvPr>
          <p:cNvCxnSpPr>
            <a:cxnSpLocks/>
          </p:cNvCxnSpPr>
          <p:nvPr/>
        </p:nvCxnSpPr>
        <p:spPr>
          <a:xfrm>
            <a:off x="5896966" y="4164186"/>
            <a:ext cx="2007948" cy="445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CD71C7-9970-4D23-98ED-C711121F3EB4}"/>
              </a:ext>
            </a:extLst>
          </p:cNvPr>
          <p:cNvCxnSpPr>
            <a:cxnSpLocks/>
          </p:cNvCxnSpPr>
          <p:nvPr/>
        </p:nvCxnSpPr>
        <p:spPr>
          <a:xfrm>
            <a:off x="5896966" y="5139546"/>
            <a:ext cx="2328216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C4B50FC-F7A6-425A-B13B-4E968357AAED}"/>
              </a:ext>
            </a:extLst>
          </p:cNvPr>
          <p:cNvSpPr/>
          <p:nvPr/>
        </p:nvSpPr>
        <p:spPr>
          <a:xfrm>
            <a:off x="8406166" y="1675371"/>
            <a:ext cx="2871433" cy="34929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A28F6E-AAC7-415B-A4BB-12F4C8BD529C}"/>
              </a:ext>
            </a:extLst>
          </p:cNvPr>
          <p:cNvSpPr/>
          <p:nvPr/>
        </p:nvSpPr>
        <p:spPr>
          <a:xfrm>
            <a:off x="10688320" y="2497365"/>
            <a:ext cx="1479739" cy="318266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276FE1-6555-49E3-8622-EBEBD7D14136}"/>
              </a:ext>
            </a:extLst>
          </p:cNvPr>
          <p:cNvSpPr/>
          <p:nvPr/>
        </p:nvSpPr>
        <p:spPr>
          <a:xfrm>
            <a:off x="7904914" y="3902454"/>
            <a:ext cx="1716606" cy="352477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D90F1E-1ADE-4CD4-89CC-5912ABB14DB0}"/>
              </a:ext>
            </a:extLst>
          </p:cNvPr>
          <p:cNvSpPr/>
          <p:nvPr/>
        </p:nvSpPr>
        <p:spPr>
          <a:xfrm>
            <a:off x="41495" y="3050000"/>
            <a:ext cx="1319945" cy="352477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3507BB-04BA-4267-93A7-B647C12FCBC5}"/>
              </a:ext>
            </a:extLst>
          </p:cNvPr>
          <p:cNvSpPr/>
          <p:nvPr/>
        </p:nvSpPr>
        <p:spPr>
          <a:xfrm>
            <a:off x="3931298" y="2123597"/>
            <a:ext cx="1816893" cy="373768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B13BA-E4B8-4AB7-B2F4-A2901C78C8FC}"/>
              </a:ext>
            </a:extLst>
          </p:cNvPr>
          <p:cNvCxnSpPr>
            <a:cxnSpLocks/>
          </p:cNvCxnSpPr>
          <p:nvPr/>
        </p:nvCxnSpPr>
        <p:spPr>
          <a:xfrm>
            <a:off x="126086" y="4662026"/>
            <a:ext cx="3927754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F3451D-3411-4EAA-B1FA-748A3EFCC153}"/>
              </a:ext>
            </a:extLst>
          </p:cNvPr>
          <p:cNvCxnSpPr>
            <a:cxnSpLocks/>
          </p:cNvCxnSpPr>
          <p:nvPr/>
        </p:nvCxnSpPr>
        <p:spPr>
          <a:xfrm>
            <a:off x="126086" y="4899199"/>
            <a:ext cx="2749194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1ED811-D688-49A6-8208-1914B3A4D1BB}"/>
              </a:ext>
            </a:extLst>
          </p:cNvPr>
          <p:cNvSpPr/>
          <p:nvPr/>
        </p:nvSpPr>
        <p:spPr>
          <a:xfrm>
            <a:off x="3559155" y="3718791"/>
            <a:ext cx="1981922" cy="386393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13CB53-98A7-4B88-BE5B-060172A12793}"/>
              </a:ext>
            </a:extLst>
          </p:cNvPr>
          <p:cNvCxnSpPr>
            <a:cxnSpLocks/>
          </p:cNvCxnSpPr>
          <p:nvPr/>
        </p:nvCxnSpPr>
        <p:spPr>
          <a:xfrm>
            <a:off x="134046" y="3727537"/>
            <a:ext cx="1501714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72327B8-5F1B-4905-88D6-08792D89A020}"/>
              </a:ext>
            </a:extLst>
          </p:cNvPr>
          <p:cNvSpPr/>
          <p:nvPr/>
        </p:nvSpPr>
        <p:spPr>
          <a:xfrm>
            <a:off x="-1" y="4960683"/>
            <a:ext cx="2749194" cy="684485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1F2E7-4F25-4EF4-91D9-B7A9919ED494}"/>
              </a:ext>
            </a:extLst>
          </p:cNvPr>
          <p:cNvSpPr txBox="1"/>
          <p:nvPr/>
        </p:nvSpPr>
        <p:spPr>
          <a:xfrm>
            <a:off x="886981" y="5872252"/>
            <a:ext cx="462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F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PNP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Data and Reports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DBEE9-33C1-454F-8C4B-14B754459321}"/>
              </a:ext>
            </a:extLst>
          </p:cNvPr>
          <p:cNvSpPr txBox="1"/>
          <p:nvPr/>
        </p:nvSpPr>
        <p:spPr>
          <a:xfrm>
            <a:off x="6827520" y="5864762"/>
            <a:ext cx="46224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Surveyed</a:t>
            </a:r>
            <a:r>
              <a:rPr lang="en-PH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PH" sz="3000" u="sng" dirty="0">
                <a:latin typeface="Aharoni" panose="02010803020104030203" pitchFamily="2" charset="-79"/>
                <a:cs typeface="Aharoni" panose="02010803020104030203" pitchFamily="2" charset="-79"/>
              </a:rPr>
              <a:t>Sentiments</a:t>
            </a:r>
          </a:p>
          <a:p>
            <a:pPr algn="ctr"/>
            <a:r>
              <a:rPr lang="en-PH" sz="1500" i="1" dirty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3rd Qtr. Social Weather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A1A9C-087F-45D7-B232-AA89306AA7A9}"/>
              </a:ext>
            </a:extLst>
          </p:cNvPr>
          <p:cNvSpPr txBox="1"/>
          <p:nvPr/>
        </p:nvSpPr>
        <p:spPr>
          <a:xfrm rot="20387607">
            <a:off x="1941656" y="1726943"/>
            <a:ext cx="7944369" cy="212365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rgbClr val="7030A0"/>
                </a:solidFill>
                <a:latin typeface="Arial Black" panose="020B0A04020102020204" pitchFamily="34" charset="0"/>
              </a:rPr>
              <a:t>WHERE IS THE DISCONNECT?</a:t>
            </a:r>
          </a:p>
        </p:txBody>
      </p:sp>
    </p:spTree>
    <p:extLst>
      <p:ext uri="{BB962C8B-B14F-4D97-AF65-F5344CB8AC3E}">
        <p14:creationId xmlns:p14="http://schemas.microsoft.com/office/powerpoint/2010/main" val="29060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F60F7-5241-4A41-BB5C-7532370CF330}"/>
              </a:ext>
            </a:extLst>
          </p:cNvPr>
          <p:cNvSpPr txBox="1"/>
          <p:nvPr/>
        </p:nvSpPr>
        <p:spPr>
          <a:xfrm>
            <a:off x="1231900" y="1951672"/>
            <a:ext cx="9728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“ </a:t>
            </a:r>
            <a:r>
              <a:rPr lang="en-US" sz="3000" b="1" dirty="0">
                <a:solidFill>
                  <a:srgbClr val="FF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Victimization</a:t>
            </a:r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 by </a:t>
            </a:r>
            <a:r>
              <a:rPr lang="en-US" sz="3000" b="1" u="sng" dirty="0">
                <a:latin typeface="Abadi" panose="020B0604020104020204" pitchFamily="34" charset="0"/>
                <a:cs typeface="Aharoni" panose="02010803020104030203" pitchFamily="2" charset="-79"/>
              </a:rPr>
              <a:t>common crimes</a:t>
            </a:r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3000" b="1" dirty="0">
                <a:solidFill>
                  <a:srgbClr val="00B05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reported</a:t>
            </a:r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 in </a:t>
            </a:r>
            <a:r>
              <a:rPr lang="en-US" sz="3000" b="1" u="sng" dirty="0">
                <a:solidFill>
                  <a:srgbClr val="00B0F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SWS</a:t>
            </a:r>
            <a:r>
              <a:rPr lang="en-US" sz="3000" b="1" u="sng" dirty="0">
                <a:latin typeface="Abadi" panose="020B0604020104020204" pitchFamily="34" charset="0"/>
                <a:cs typeface="Aharoni" panose="02010803020104030203" pitchFamily="2" charset="-79"/>
              </a:rPr>
              <a:t> surveys</a:t>
            </a:r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 is </a:t>
            </a:r>
            <a:r>
              <a:rPr lang="en-US" sz="3000" b="1" u="sng" dirty="0">
                <a:latin typeface="Abadi" panose="020B0604020104020204" pitchFamily="34" charset="0"/>
                <a:cs typeface="Aharoni" panose="02010803020104030203" pitchFamily="2" charset="-79"/>
              </a:rPr>
              <a:t>much higher</a:t>
            </a:r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 than the number of crimes </a:t>
            </a:r>
          </a:p>
          <a:p>
            <a:pPr algn="ctr"/>
            <a:r>
              <a:rPr lang="en-US" sz="3000" b="1" dirty="0">
                <a:solidFill>
                  <a:srgbClr val="FFFF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actually reported to the police </a:t>
            </a:r>
            <a:r>
              <a:rPr lang="en-US" sz="3000" b="1" dirty="0">
                <a:latin typeface="Abadi" panose="020B0604020104020204" pitchFamily="34" charset="0"/>
                <a:cs typeface="Aharoni" panose="02010803020104030203" pitchFamily="2" charset="-79"/>
              </a:rPr>
              <a:t>“</a:t>
            </a:r>
          </a:p>
          <a:p>
            <a:pPr algn="r"/>
            <a:r>
              <a:rPr lang="en-US" sz="2400" i="1" dirty="0">
                <a:latin typeface="Abadi" panose="020B0604020104020204" pitchFamily="34" charset="0"/>
                <a:cs typeface="Aharoni" panose="02010803020104030203" pitchFamily="2" charset="-79"/>
              </a:rPr>
              <a:t>- Social Weather Survey</a:t>
            </a:r>
            <a:endParaRPr lang="en-PH" sz="2400" i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232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790</Words>
  <Application>Microsoft Office PowerPoint</Application>
  <PresentationFormat>Widescreen</PresentationFormat>
  <Paragraphs>129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Abadi</vt:lpstr>
      <vt:lpstr>Aharoni</vt:lpstr>
      <vt:lpstr>Arial</vt:lpstr>
      <vt:lpstr>Arial Black</vt:lpstr>
      <vt:lpstr>Calibri</vt:lpstr>
      <vt:lpstr>Calibri Light</vt:lpstr>
      <vt:lpstr>Cambria</vt:lpstr>
      <vt:lpstr>Cambria Math</vt:lpstr>
      <vt:lpstr>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Du</dc:creator>
  <cp:lastModifiedBy>Nico Du</cp:lastModifiedBy>
  <cp:revision>9</cp:revision>
  <dcterms:created xsi:type="dcterms:W3CDTF">2019-07-26T21:08:43Z</dcterms:created>
  <dcterms:modified xsi:type="dcterms:W3CDTF">2019-07-31T10:24:21Z</dcterms:modified>
</cp:coreProperties>
</file>