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sldIdLst>
    <p:sldId id="259" r:id="rId2"/>
    <p:sldId id="261" r:id="rId3"/>
    <p:sldId id="262" r:id="rId4"/>
    <p:sldId id="258" r:id="rId5"/>
    <p:sldId id="264" r:id="rId6"/>
    <p:sldId id="266" r:id="rId7"/>
    <p:sldId id="267" r:id="rId8"/>
    <p:sldId id="268" r:id="rId9"/>
    <p:sldId id="270" r:id="rId10"/>
    <p:sldId id="271" r:id="rId11"/>
    <p:sldId id="426" r:id="rId12"/>
    <p:sldId id="423" r:id="rId13"/>
    <p:sldId id="424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-3288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2024-05-31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9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 /><Relationship Id="rId3" Type="http://schemas.openxmlformats.org/officeDocument/2006/relationships/image" Target="../media/image4.png" /><Relationship Id="rId7" Type="http://schemas.openxmlformats.org/officeDocument/2006/relationships/image" Target="../media/image6.jpe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1.png" /><Relationship Id="rId4" Type="http://schemas.openxmlformats.org/officeDocument/2006/relationships/image" Target="../media/image2.png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9086A08-DC79-DD45-ABEF-B5CDF1030076}" type="datetimeFigureOut">
              <a:rPr kumimoji="1" lang="ko-KR" altLang="en-US" smtClean="0"/>
              <a:pPr/>
              <a:t>2024-05-31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9086A08-DC79-DD45-ABEF-B5CDF1030076}" type="datetimeFigureOut">
              <a:rPr kumimoji="1" lang="ko-KR" altLang="en-US" smtClean="0"/>
              <a:pPr/>
              <a:t>2024-05-31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F9086A08-DC79-DD45-ABEF-B5CDF1030076}" type="datetimeFigureOut">
              <a:rPr kumimoji="1" lang="ko-KR" altLang="en-US" smtClean="0"/>
              <a:pPr/>
              <a:t>2024-05-31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F9086A08-DC79-DD45-ABEF-B5CDF1030076}" type="datetimeFigureOut">
              <a:rPr kumimoji="1" lang="ko-KR" altLang="en-US" smtClean="0"/>
              <a:pPr/>
              <a:t>2024-05-31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4448944" y="653637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05CD8-FE48-4DFC-A3BD-151D5C914C54}" type="slidenum">
              <a:rPr lang="en-US" altLang="ko-KR" sz="900" smtClean="0"/>
              <a:pPr algn="ctr"/>
              <a:t>‹#›</a:t>
            </a:fld>
            <a:r>
              <a:rPr lang="en-US" altLang="ko-KR" sz="900" dirty="0"/>
              <a:t>/12</a:t>
            </a:r>
            <a:endParaRPr lang="ko-KR" altLang="en-US" sz="900" dirty="0"/>
          </a:p>
        </p:txBody>
      </p: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7" Type="http://schemas.openxmlformats.org/officeDocument/2006/relationships/image" Target="../media/image18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7.png" /><Relationship Id="rId5" Type="http://schemas.openxmlformats.org/officeDocument/2006/relationships/image" Target="../media/image16.png" /><Relationship Id="rId4" Type="http://schemas.openxmlformats.org/officeDocument/2006/relationships/image" Target="../media/image15.jpe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3.png" /><Relationship Id="rId7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6.png" /><Relationship Id="rId5" Type="http://schemas.openxmlformats.org/officeDocument/2006/relationships/image" Target="../media/image15.jpeg" /><Relationship Id="rId4" Type="http://schemas.openxmlformats.org/officeDocument/2006/relationships/image" Target="../media/image14.png" /><Relationship Id="rId9" Type="http://schemas.openxmlformats.org/officeDocument/2006/relationships/image" Target="../media/image17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2C32-458C-2F85-6856-D5232B013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550" y="1550973"/>
            <a:ext cx="5967413" cy="1752283"/>
          </a:xfrm>
        </p:spPr>
        <p:txBody>
          <a:bodyPr/>
          <a:lstStyle/>
          <a:p>
            <a:r>
              <a:rPr lang="en-US" altLang="ko-KR" dirty="0"/>
              <a:t>MOMA(Mobile Manipulator)</a:t>
            </a:r>
            <a:br>
              <a:rPr lang="en-US" altLang="ko-KR" dirty="0"/>
            </a:br>
            <a:r>
              <a:rPr lang="ko-KR" altLang="en-US" dirty="0"/>
              <a:t>통합 솔루션 구축방안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CF136F-91FC-E72D-996F-A977EA9BA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/>
          <a:lstStyle/>
          <a:p>
            <a:r>
              <a:rPr lang="en-US" altLang="ko-KR" dirty="0"/>
              <a:t>2024. 5. 21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67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0611-1BF3-A092-E680-E803B3ED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주요 관리 기능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7E96BFB-8BB3-AFDD-47BA-F0B595440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819150"/>
            <a:ext cx="8543925" cy="1207135"/>
          </a:xfrm>
        </p:spPr>
        <p:txBody>
          <a:bodyPr/>
          <a:lstStyle/>
          <a:p>
            <a:r>
              <a:rPr lang="en-US" altLang="ko-KR" sz="1400" dirty="0"/>
              <a:t>ROS2 </a:t>
            </a:r>
            <a:r>
              <a:rPr lang="ko-KR" altLang="en-US" sz="1400" dirty="0"/>
              <a:t>기반의 </a:t>
            </a:r>
            <a:r>
              <a:rPr lang="en-US" altLang="ko-KR" sz="1400" dirty="0"/>
              <a:t>MOMA </a:t>
            </a:r>
            <a:r>
              <a:rPr lang="ko-KR" altLang="en-US" sz="1400" dirty="0"/>
              <a:t>통합 솔루션은 시스템에서 관리하는 다양한 노드</a:t>
            </a:r>
            <a:r>
              <a:rPr lang="en-US" altLang="ko-KR" sz="1400" dirty="0"/>
              <a:t>(</a:t>
            </a:r>
            <a:r>
              <a:rPr lang="ko-KR" altLang="en-US" sz="1400" dirty="0"/>
              <a:t>로봇</a:t>
            </a:r>
            <a:r>
              <a:rPr lang="en-US" altLang="ko-KR" sz="1400" dirty="0"/>
              <a:t>)</a:t>
            </a:r>
            <a:r>
              <a:rPr lang="ko-KR" altLang="en-US" sz="1400" dirty="0"/>
              <a:t>의 상태를 관리하고 분석하는 다양한 기능을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9D371BF-F920-7DB4-277F-103DF510B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3.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특징 및 기능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DF60E8-C5FF-ED55-A487-270A95E2C041}"/>
              </a:ext>
            </a:extLst>
          </p:cNvPr>
          <p:cNvGraphicFramePr>
            <a:graphicFrameLocks noGrp="1"/>
          </p:cNvGraphicFramePr>
          <p:nvPr/>
        </p:nvGraphicFramePr>
        <p:xfrm>
          <a:off x="681039" y="1507334"/>
          <a:ext cx="8543924" cy="467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61">
                  <a:extLst>
                    <a:ext uri="{9D8B030D-6E8A-4147-A177-3AD203B41FA5}">
                      <a16:colId xmlns:a16="http://schemas.microsoft.com/office/drawing/2014/main" val="3664480244"/>
                    </a:ext>
                  </a:extLst>
                </a:gridCol>
                <a:gridCol w="6786563">
                  <a:extLst>
                    <a:ext uri="{9D8B030D-6E8A-4147-A177-3AD203B41FA5}">
                      <a16:colId xmlns:a16="http://schemas.microsoft.com/office/drawing/2014/main" val="1689233110"/>
                    </a:ext>
                  </a:extLst>
                </a:gridCol>
              </a:tblGrid>
              <a:tr h="450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554024"/>
                  </a:ext>
                </a:extLst>
              </a:tr>
              <a:tr h="450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 모니터링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로봇의 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이동 경로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배터리 잔량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작동 상태 등을 실시간으로 모니터링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051831"/>
                  </a:ext>
                </a:extLst>
              </a:tr>
              <a:tr h="450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상황 모니터링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 진행 상황을 모니터링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681746"/>
                  </a:ext>
                </a:extLst>
              </a:tr>
              <a:tr h="450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MES</a:t>
                      </a:r>
                      <a:r>
                        <a:rPr lang="ko-KR" altLang="en-US" sz="1400" dirty="0"/>
                        <a:t> 통합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 지시와 결과를 </a:t>
                      </a:r>
                      <a:r>
                        <a:rPr lang="en-US" altLang="ko-KR" sz="1400" dirty="0"/>
                        <a:t>MES</a:t>
                      </a:r>
                      <a:r>
                        <a:rPr lang="ko-KR" altLang="en-US" sz="1400" dirty="0"/>
                        <a:t>와 송수신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65161"/>
                  </a:ext>
                </a:extLst>
              </a:tr>
              <a:tr h="450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완료된 작업에 대한 보고서 자동 작성 및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229895"/>
                  </a:ext>
                </a:extLst>
              </a:tr>
              <a:tr h="450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시뮬레이션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가상 환경에서 로봇의 작동을 </a:t>
                      </a:r>
                      <a:r>
                        <a:rPr lang="ko-KR" altLang="en-US" sz="1400" dirty="0" err="1"/>
                        <a:t>시뮬레이션하여</a:t>
                      </a:r>
                      <a:r>
                        <a:rPr lang="ko-KR" altLang="en-US" sz="1400" dirty="0"/>
                        <a:t> 테스트하고 문제를 해결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147310"/>
                  </a:ext>
                </a:extLst>
              </a:tr>
              <a:tr h="62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로봇 시스템에 대한 무단 접근을 방지하고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데이터 침해를 보호하기 위한 보안 기능을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36902"/>
                  </a:ext>
                </a:extLst>
              </a:tr>
              <a:tr h="450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로봇의 운영 데이터 분석을 통해 시스템 성능평가 등의 작업을 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76368"/>
                  </a:ext>
                </a:extLst>
              </a:tr>
              <a:tr h="450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유지관리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예지보수를 통한 로봇 관리비용 최소화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786726"/>
                  </a:ext>
                </a:extLst>
              </a:tr>
              <a:tr h="450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노드별</a:t>
                      </a:r>
                      <a:r>
                        <a:rPr lang="ko-KR" altLang="en-US" sz="1400" dirty="0"/>
                        <a:t> 이력 데이터를 저장하고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기계학습을 위한 데이터를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32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88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7E96BFB-8BB3-AFDD-47BA-F0B59544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ROS2 </a:t>
            </a:r>
            <a:r>
              <a:rPr lang="ko-KR" altLang="en-US" sz="1400" dirty="0"/>
              <a:t>기반의 </a:t>
            </a:r>
            <a:r>
              <a:rPr lang="en-US" altLang="ko-KR" sz="1400" dirty="0"/>
              <a:t>MOMA </a:t>
            </a:r>
            <a:r>
              <a:rPr lang="ko-KR" altLang="en-US" sz="1400" dirty="0"/>
              <a:t>통합 솔루션의 개발은 오픈소스를 적극적으로 활용하여</a:t>
            </a:r>
            <a:r>
              <a:rPr lang="en-US" altLang="ko-KR" sz="1400" dirty="0"/>
              <a:t>,</a:t>
            </a:r>
            <a:r>
              <a:rPr lang="ko-KR" altLang="en-US" sz="1400" dirty="0"/>
              <a:t> 개발 비용과 기간을 단축합니다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56461A-C7E5-7870-6F80-1F78D3C36C65}"/>
              </a:ext>
            </a:extLst>
          </p:cNvPr>
          <p:cNvSpPr/>
          <p:nvPr/>
        </p:nvSpPr>
        <p:spPr>
          <a:xfrm>
            <a:off x="680485" y="2138429"/>
            <a:ext cx="1502228" cy="294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개발 전략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651D0-03BC-4526-8C85-43D79795B0DF}"/>
              </a:ext>
            </a:extLst>
          </p:cNvPr>
          <p:cNvSpPr/>
          <p:nvPr/>
        </p:nvSpPr>
        <p:spPr>
          <a:xfrm>
            <a:off x="2307771" y="2138429"/>
            <a:ext cx="6917192" cy="29452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>
                <a:solidFill>
                  <a:schemeClr val="tx1"/>
                </a:solidFill>
              </a:rPr>
              <a:t>오픈 소스 활용</a:t>
            </a:r>
            <a:br>
              <a:rPr kumimoji="1" lang="en-US" altLang="ko-KR" sz="1600" dirty="0">
                <a:solidFill>
                  <a:schemeClr val="tx1"/>
                </a:solidFill>
              </a:rPr>
            </a:br>
            <a:r>
              <a:rPr kumimoji="1" lang="en-US" altLang="ko-KR" sz="1600" dirty="0">
                <a:solidFill>
                  <a:schemeClr val="tx1"/>
                </a:solidFill>
              </a:rPr>
              <a:t>- </a:t>
            </a:r>
            <a:r>
              <a:rPr kumimoji="1" lang="ko-KR" altLang="en-US" sz="1600" dirty="0">
                <a:solidFill>
                  <a:schemeClr val="tx1"/>
                </a:solidFill>
              </a:rPr>
              <a:t>오픈소스 </a:t>
            </a:r>
            <a:r>
              <a:rPr kumimoji="1" lang="en-US" altLang="ko-KR" sz="1600" dirty="0">
                <a:solidFill>
                  <a:schemeClr val="tx1"/>
                </a:solidFill>
              </a:rPr>
              <a:t>DDS</a:t>
            </a:r>
            <a:r>
              <a:rPr kumimoji="1" lang="ko-KR" altLang="en-US" sz="1600" dirty="0">
                <a:solidFill>
                  <a:schemeClr val="tx1"/>
                </a:solidFill>
              </a:rPr>
              <a:t>인 </a:t>
            </a:r>
            <a:r>
              <a:rPr kumimoji="1" lang="en" altLang="ko-KR" sz="1600" dirty="0" err="1">
                <a:solidFill>
                  <a:schemeClr val="tx1"/>
                </a:solidFill>
              </a:rPr>
              <a:t>OpenSplice</a:t>
            </a:r>
            <a:r>
              <a:rPr kumimoji="1" lang="ko-KR" altLang="en-US" sz="16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600" dirty="0">
                <a:solidFill>
                  <a:schemeClr val="tx1"/>
                </a:solidFill>
              </a:rPr>
              <a:t> 기반으로 개발</a:t>
            </a:r>
            <a:br>
              <a:rPr kumimoji="1" lang="en-US" altLang="ko-KR" sz="1600" dirty="0">
                <a:solidFill>
                  <a:schemeClr val="tx1"/>
                </a:solidFill>
              </a:rPr>
            </a:br>
            <a:r>
              <a:rPr kumimoji="1" lang="en-US" altLang="ko-KR" sz="1600" dirty="0">
                <a:solidFill>
                  <a:schemeClr val="tx1"/>
                </a:solidFill>
              </a:rPr>
              <a:t>-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</a:rPr>
              <a:t>Maria DB </a:t>
            </a:r>
            <a:r>
              <a:rPr kumimoji="1" lang="ko-KR" altLang="en-US" sz="1600" dirty="0">
                <a:solidFill>
                  <a:schemeClr val="tx1"/>
                </a:solidFill>
              </a:rPr>
              <a:t>등의 오픈소스를 활용하여 소프트웨어 비용 절약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>
                <a:solidFill>
                  <a:schemeClr val="tx1"/>
                </a:solidFill>
              </a:rPr>
              <a:t>모듈화</a:t>
            </a:r>
            <a:br>
              <a:rPr kumimoji="1" lang="en-US" altLang="ko-KR" sz="1600" dirty="0">
                <a:solidFill>
                  <a:schemeClr val="tx1"/>
                </a:solidFill>
              </a:rPr>
            </a:br>
            <a:r>
              <a:rPr kumimoji="1" lang="en-US" altLang="ko-KR" sz="1600" dirty="0">
                <a:solidFill>
                  <a:schemeClr val="tx1"/>
                </a:solidFill>
              </a:rPr>
              <a:t>- </a:t>
            </a:r>
            <a:r>
              <a:rPr kumimoji="1" lang="ko-KR" altLang="en-US" sz="1600" dirty="0">
                <a:solidFill>
                  <a:schemeClr val="tx1"/>
                </a:solidFill>
              </a:rPr>
              <a:t>단위 제어기능을 모듈화</a:t>
            </a:r>
            <a:br>
              <a:rPr kumimoji="1" lang="en-US" altLang="ko-KR" sz="1600" dirty="0">
                <a:solidFill>
                  <a:schemeClr val="tx1"/>
                </a:solidFill>
              </a:rPr>
            </a:br>
            <a:r>
              <a:rPr kumimoji="1" lang="en-US" altLang="ko-KR" sz="1600" dirty="0">
                <a:solidFill>
                  <a:schemeClr val="tx1"/>
                </a:solidFill>
              </a:rPr>
              <a:t>-</a:t>
            </a:r>
            <a:r>
              <a:rPr kumimoji="1" lang="ko-KR" altLang="en-US" sz="1600" dirty="0">
                <a:solidFill>
                  <a:schemeClr val="tx1"/>
                </a:solidFill>
              </a:rPr>
              <a:t> 모듈 구성을 통한 제어 알고리즘 작성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>
                <a:solidFill>
                  <a:schemeClr val="tx1"/>
                </a:solidFill>
              </a:rPr>
              <a:t>AI Ready</a:t>
            </a:r>
            <a:br>
              <a:rPr kumimoji="1" lang="en-US" altLang="ko-KR" sz="1600" dirty="0">
                <a:solidFill>
                  <a:schemeClr val="tx1"/>
                </a:solidFill>
              </a:rPr>
            </a:br>
            <a:r>
              <a:rPr kumimoji="1" lang="en-US" altLang="ko-KR" sz="1600" dirty="0">
                <a:solidFill>
                  <a:schemeClr val="tx1"/>
                </a:solidFill>
              </a:rPr>
              <a:t>- </a:t>
            </a:r>
            <a:r>
              <a:rPr kumimoji="1" lang="ko-KR" altLang="en-US" sz="1600" dirty="0">
                <a:solidFill>
                  <a:schemeClr val="tx1"/>
                </a:solidFill>
              </a:rPr>
              <a:t>향후 </a:t>
            </a:r>
            <a:r>
              <a:rPr kumimoji="1" lang="en-US" altLang="ko-KR" sz="1600" dirty="0">
                <a:solidFill>
                  <a:schemeClr val="tx1"/>
                </a:solidFill>
              </a:rPr>
              <a:t>AI </a:t>
            </a:r>
            <a:r>
              <a:rPr kumimoji="1" lang="ko-KR" altLang="en-US" sz="1600" dirty="0">
                <a:solidFill>
                  <a:schemeClr val="tx1"/>
                </a:solidFill>
              </a:rPr>
              <a:t>기능의 개발과 학습을 위한 데이터 축적을 고려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BAD0611-1BF3-A092-E680-E803B3ED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구현 및 검증</a:t>
            </a:r>
          </a:p>
        </p:txBody>
      </p:sp>
    </p:spTree>
    <p:extLst>
      <p:ext uri="{BB962C8B-B14F-4D97-AF65-F5344CB8AC3E}">
        <p14:creationId xmlns:p14="http://schemas.microsoft.com/office/powerpoint/2010/main" val="297152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02036"/>
              </p:ext>
            </p:extLst>
          </p:nvPr>
        </p:nvGraphicFramePr>
        <p:xfrm>
          <a:off x="200472" y="1253681"/>
          <a:ext cx="9540000" cy="4836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7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단계</a:t>
                      </a:r>
                    </a:p>
                  </a:txBody>
                  <a:tcPr marL="99060" marR="99060" marT="49530" marB="49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주요 활동</a:t>
                      </a:r>
                    </a:p>
                  </a:txBody>
                  <a:tcPr marL="99060" marR="99060" marT="49530" marB="4953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투입인력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(MM)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marT="49530" marB="4953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99060" marR="99060" marT="49530" marB="4953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99060" marR="99060" marT="49530" marB="4953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marL="99060" marR="99060" marT="49530" marB="4953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marT="49530" marB="4953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charset="-127"/>
                          <a:cs typeface="+mn-cs"/>
                        </a:rPr>
                        <a:t>11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charset="-127"/>
                          <a:cs typeface="+mn-cs"/>
                        </a:rPr>
                        <a:t>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charset="-127"/>
                        <a:cs typeface="+mn-cs"/>
                      </a:endParaRPr>
                    </a:p>
                  </a:txBody>
                  <a:tcPr marL="99060" marR="99060" marT="49530" marB="4953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charset="-127"/>
                          <a:cs typeface="+mn-cs"/>
                        </a:rPr>
                        <a:t>12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charset="-127"/>
                          <a:cs typeface="+mn-cs"/>
                        </a:rPr>
                        <a:t>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charset="-127"/>
                        <a:cs typeface="+mn-cs"/>
                      </a:endParaRPr>
                    </a:p>
                  </a:txBody>
                  <a:tcPr marL="99060" marR="99060" marT="49530" marB="4953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charset="-127"/>
                          <a:cs typeface="+mn-cs"/>
                        </a:rPr>
                        <a:t>25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charset="-127"/>
                          <a:cs typeface="+mn-cs"/>
                        </a:rPr>
                        <a:t>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charset="-127"/>
                          <a:cs typeface="+mn-cs"/>
                        </a:rPr>
                        <a:t>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charset="-127"/>
                        <a:cs typeface="+mn-cs"/>
                      </a:endParaRPr>
                    </a:p>
                  </a:txBody>
                  <a:tcPr marL="99060" marR="99060" marT="49530" marB="4953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charset="-127"/>
                          <a:cs typeface="+mn-cs"/>
                        </a:rPr>
                        <a:t>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charset="-127"/>
                        <a:cs typeface="+mn-cs"/>
                      </a:endParaRPr>
                    </a:p>
                  </a:txBody>
                  <a:tcPr marL="99060" marR="99060" marT="49530" marB="4953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99060" marR="99060" marT="49530" marB="4953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사양 정의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및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9060" marR="99060" marT="49530" marB="49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사양 검토 및 시스템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분석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DB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시스템 설계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Json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자문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명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특급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제어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프로토콜 확인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Json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및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DB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시스템 사양 협의 및 정의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시스템 구성 확정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marT="49530" marB="4953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시스템 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9060" marR="99060" marT="49530" marB="49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UI/REST-API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DB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관제서버의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개발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제어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별 시퀀스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드라이버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UI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관제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특급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명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고급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전체 시스템 개발</a:t>
                      </a:r>
                    </a:p>
                  </a:txBody>
                  <a:tcPr marL="99060" marR="99060" marT="49530" marB="4953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테스트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시연</a:t>
                      </a:r>
                    </a:p>
                  </a:txBody>
                  <a:tcPr marL="99060" marR="99060" marT="49530" marB="49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및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개선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시연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및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검증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특급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고급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현장 시연 진행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기존 로직 안정성 검증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관제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및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Controller 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기능 테스트 진행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분석 및 시스템 개선 진행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9060" marR="99060" marT="49530" marB="4953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공수 계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(MM)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9060" marR="99060" marT="49530" marB="4953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자문 </a:t>
                      </a:r>
                      <a:r>
                        <a:rPr lang="en-US" altLang="ko-KR" sz="1000" b="1" dirty="0"/>
                        <a:t>2</a:t>
                      </a:r>
                      <a:r>
                        <a:rPr lang="ko-KR" altLang="en-US" sz="1000" b="1" dirty="0"/>
                        <a:t>명</a:t>
                      </a:r>
                      <a:r>
                        <a:rPr lang="en-US" altLang="ko-KR" sz="1000" b="1" dirty="0"/>
                        <a:t>(6MM)</a:t>
                      </a:r>
                    </a:p>
                    <a:p>
                      <a:pPr algn="ctr" latinLnBrk="1"/>
                      <a:r>
                        <a:rPr lang="ko-KR" altLang="en-US" sz="1000" b="1" dirty="0"/>
                        <a:t>특급 </a:t>
                      </a:r>
                      <a:r>
                        <a:rPr lang="en-US" altLang="ko-KR" sz="1000" b="1" dirty="0"/>
                        <a:t>2</a:t>
                      </a:r>
                      <a:r>
                        <a:rPr lang="ko-KR" altLang="en-US" sz="1000" b="1" dirty="0"/>
                        <a:t>명</a:t>
                      </a:r>
                      <a:r>
                        <a:rPr lang="en-US" altLang="ko-KR" sz="1000" b="1" dirty="0"/>
                        <a:t>(13MM)</a:t>
                      </a:r>
                    </a:p>
                    <a:p>
                      <a:pPr algn="ctr" latinLnBrk="1"/>
                      <a:r>
                        <a:rPr lang="ko-KR" altLang="en-US" sz="1000" b="1" dirty="0"/>
                        <a:t>고급 </a:t>
                      </a:r>
                      <a:r>
                        <a:rPr lang="en-US" altLang="ko-KR" sz="1000" b="1" dirty="0"/>
                        <a:t>1</a:t>
                      </a:r>
                      <a:r>
                        <a:rPr lang="ko-KR" altLang="en-US" sz="1000" b="1" dirty="0"/>
                        <a:t>명</a:t>
                      </a:r>
                      <a:r>
                        <a:rPr lang="en-US" altLang="ko-KR" sz="1000" b="1" dirty="0"/>
                        <a:t>(5MM)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------------------</a:t>
                      </a:r>
                    </a:p>
                    <a:p>
                      <a:pPr algn="ctr" latinLnBrk="1"/>
                      <a:r>
                        <a:rPr lang="ko-KR" altLang="en-US" sz="1000" b="1" dirty="0"/>
                        <a:t>총 </a:t>
                      </a:r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명</a:t>
                      </a:r>
                      <a:r>
                        <a:rPr lang="en-US" altLang="ko-KR" sz="1000" b="1" dirty="0"/>
                        <a:t>(24MM)</a:t>
                      </a:r>
                    </a:p>
                  </a:txBody>
                  <a:tcPr marL="99060" marR="99060" marT="49530" marB="4953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99060" marR="99060" marT="49530" marB="4953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99060" marR="99060" marT="49530" marB="4953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99060" marR="99060" marT="49530" marB="4953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9060" marR="99060" marT="49530" marB="4953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9060" marR="99060" marT="49530" marB="4953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오각형 11"/>
          <p:cNvSpPr/>
          <p:nvPr/>
        </p:nvSpPr>
        <p:spPr>
          <a:xfrm>
            <a:off x="3946760" y="2246851"/>
            <a:ext cx="1512000" cy="198755"/>
          </a:xfrm>
          <a:prstGeom prst="homePlate">
            <a:avLst>
              <a:gd name="adj" fmla="val 267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9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charset="-127"/>
              <a:cs typeface="+mn-cs"/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5440552" y="3143331"/>
            <a:ext cx="1008000" cy="198582"/>
          </a:xfrm>
          <a:prstGeom prst="homePlate">
            <a:avLst>
              <a:gd name="adj" fmla="val 267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9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charset="-127"/>
              <a:cs typeface="+mn-cs"/>
            </a:endParaRPr>
          </a:p>
        </p:txBody>
      </p:sp>
      <p:sp>
        <p:nvSpPr>
          <p:cNvPr id="14" name="오각형 13"/>
          <p:cNvSpPr/>
          <p:nvPr/>
        </p:nvSpPr>
        <p:spPr>
          <a:xfrm>
            <a:off x="5944608" y="3557937"/>
            <a:ext cx="1512000" cy="198582"/>
          </a:xfrm>
          <a:prstGeom prst="homePlate">
            <a:avLst>
              <a:gd name="adj" fmla="val 267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9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charset="-127"/>
              <a:cs typeface="+mn-cs"/>
            </a:endParaRPr>
          </a:p>
        </p:txBody>
      </p:sp>
      <p:sp>
        <p:nvSpPr>
          <p:cNvPr id="15" name="오각형 14"/>
          <p:cNvSpPr/>
          <p:nvPr/>
        </p:nvSpPr>
        <p:spPr>
          <a:xfrm>
            <a:off x="5944608" y="4007427"/>
            <a:ext cx="1512000" cy="198582"/>
          </a:xfrm>
          <a:prstGeom prst="homePlate">
            <a:avLst>
              <a:gd name="adj" fmla="val 267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9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charset="-127"/>
              <a:cs typeface="+mn-cs"/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5448954" y="2765849"/>
            <a:ext cx="1008000" cy="198582"/>
          </a:xfrm>
          <a:prstGeom prst="homePlate">
            <a:avLst>
              <a:gd name="adj" fmla="val 267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9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charset="-127"/>
              <a:cs typeface="+mn-cs"/>
            </a:endParaRPr>
          </a:p>
        </p:txBody>
      </p:sp>
      <p:sp>
        <p:nvSpPr>
          <p:cNvPr id="17" name="오각형 16"/>
          <p:cNvSpPr/>
          <p:nvPr/>
        </p:nvSpPr>
        <p:spPr>
          <a:xfrm>
            <a:off x="7456776" y="4727776"/>
            <a:ext cx="504000" cy="198582"/>
          </a:xfrm>
          <a:prstGeom prst="homePlate">
            <a:avLst>
              <a:gd name="adj" fmla="val 267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9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charset="-127"/>
              <a:cs typeface="+mn-cs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87D84F7-EBB9-7D22-E82C-3775047F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개발 일정 및 소요 공수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 txBox="1">
            <a:spLocks noGrp="1"/>
          </p:cNvSpPr>
          <p:nvPr>
            <p:ph sz="quarter" idx="4294967295"/>
          </p:nvPr>
        </p:nvSpPr>
        <p:spPr>
          <a:xfrm>
            <a:off x="3021806" y="2700338"/>
            <a:ext cx="3668713" cy="58102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3200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감사합니다</a:t>
            </a:r>
            <a:r>
              <a:rPr lang="ko-KR" altLang="en-US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47434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>
            <a:extLst>
              <a:ext uri="{FF2B5EF4-FFF2-40B4-BE49-F238E27FC236}">
                <a16:creationId xmlns:a16="http://schemas.microsoft.com/office/drawing/2014/main" id="{0733F2CF-EDB8-804C-072A-1B8328C19B99}"/>
              </a:ext>
            </a:extLst>
          </p:cNvPr>
          <p:cNvSpPr txBox="1"/>
          <p:nvPr/>
        </p:nvSpPr>
        <p:spPr>
          <a:xfrm>
            <a:off x="3549999" y="1285875"/>
            <a:ext cx="4179540" cy="48414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1.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통합 솔루션의 필요성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1-1.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표준화의 중요성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1-2.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기대효과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ts val="120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2.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현황 분석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2-1. As-Is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분석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2-2. </a:t>
            </a:r>
            <a:r>
              <a:rPr lang="en-US" altLang="ko-KR" sz="1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ModBus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vs. ROS2</a:t>
            </a:r>
          </a:p>
          <a:p>
            <a:pPr marL="457200" lvl="0" indent="-457200">
              <a:spcBef>
                <a:spcPct val="0"/>
              </a:spcBef>
              <a:defRPr/>
            </a:pP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2-3. As-Is vs. To-Be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ts val="120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3.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특징 및 기능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3-1.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주요 특징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3-2.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주요 제어 기능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3-3.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주요 관리 기능</a:t>
            </a:r>
            <a:endParaRPr lang="en-US" altLang="ko-KR" sz="3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ts val="120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4.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구현 및 검증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</a:p>
          <a:p>
            <a:pPr marL="457200" lvl="0" indent="-457200">
              <a:spcBef>
                <a:spcPts val="120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5.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개발일정 및 소요 공수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endParaRPr lang="en-US" altLang="ko-KR" sz="16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71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0611-1BF3-A092-E680-E803B3ED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표준화의 중요성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7E96BFB-8BB3-AFDD-47BA-F0B59544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로봇 기술은 빠르게 발전하고 있고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산업 분야에서 활용되고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이러한 로봇 기술의 발전과 확산을 위해서는 로봇 시스템의 상호 </a:t>
            </a:r>
            <a:r>
              <a:rPr lang="ko-KR" altLang="en-US" sz="1400" dirty="0" err="1"/>
              <a:t>운용성</a:t>
            </a:r>
            <a:r>
              <a:rPr lang="en-US" altLang="ko-KR" sz="1400" dirty="0"/>
              <a:t>, </a:t>
            </a:r>
            <a:r>
              <a:rPr lang="ko-KR" altLang="en-US" sz="1400" dirty="0"/>
              <a:t>안전성</a:t>
            </a:r>
            <a:r>
              <a:rPr lang="en-US" altLang="ko-KR" sz="1400" dirty="0"/>
              <a:t>, </a:t>
            </a:r>
            <a:r>
              <a:rPr lang="ko-KR" altLang="en-US" sz="1400" dirty="0"/>
              <a:t>효율성을 높이는 표준화가 중요하며</a:t>
            </a:r>
            <a:r>
              <a:rPr lang="en-US" altLang="ko-KR" sz="1400" dirty="0"/>
              <a:t>,</a:t>
            </a:r>
            <a:r>
              <a:rPr lang="ko-KR" altLang="en-US" sz="1400" dirty="0"/>
              <a:t> 이는 기업의 수익개선에 기여합니다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9D371BF-F920-7DB4-277F-103DF510B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통합 솔루션의 필요성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02EC7F-EF67-BA3A-B5E7-6BC1FE74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66247" y="1546355"/>
            <a:ext cx="7772400" cy="1102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CBE7CB-4002-41D8-4A21-2351C37A2A58}"/>
              </a:ext>
            </a:extLst>
          </p:cNvPr>
          <p:cNvSpPr txBox="1"/>
          <p:nvPr/>
        </p:nvSpPr>
        <p:spPr>
          <a:xfrm>
            <a:off x="4321504" y="1835992"/>
            <a:ext cx="126188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표준화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3FCABBA-958A-F2EE-4552-7B88ED57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34477"/>
              </p:ext>
            </p:extLst>
          </p:nvPr>
        </p:nvGraphicFramePr>
        <p:xfrm>
          <a:off x="680485" y="2733789"/>
          <a:ext cx="8543925" cy="3339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01248">
                  <a:extLst>
                    <a:ext uri="{9D8B030D-6E8A-4147-A177-3AD203B41FA5}">
                      <a16:colId xmlns:a16="http://schemas.microsoft.com/office/drawing/2014/main" val="1931322151"/>
                    </a:ext>
                  </a:extLst>
                </a:gridCol>
                <a:gridCol w="1519409">
                  <a:extLst>
                    <a:ext uri="{9D8B030D-6E8A-4147-A177-3AD203B41FA5}">
                      <a16:colId xmlns:a16="http://schemas.microsoft.com/office/drawing/2014/main" val="4042824784"/>
                    </a:ext>
                  </a:extLst>
                </a:gridCol>
                <a:gridCol w="3523268">
                  <a:extLst>
                    <a:ext uri="{9D8B030D-6E8A-4147-A177-3AD203B41FA5}">
                      <a16:colId xmlns:a16="http://schemas.microsoft.com/office/drawing/2014/main" val="4157207482"/>
                    </a:ext>
                  </a:extLst>
                </a:gridCol>
              </a:tblGrid>
              <a:tr h="614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/>
                        <a:t>서로 다른 제조업체에서 생산한 로봇의 상호 통신 빛 협업의 한계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상호 </a:t>
                      </a:r>
                      <a:r>
                        <a:rPr lang="ko-KR" altLang="en-US" sz="1600" b="1" dirty="0" err="1"/>
                        <a:t>운용성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/>
                        <a:t>서로 다른 제조업체에서 생산한 로봇도 표준 인터페이스와 프로토콜을 사용하여 원활하게 통신하고 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507606"/>
                  </a:ext>
                </a:extLst>
              </a:tr>
              <a:tr h="435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/>
                        <a:t>로봇 시스템의 안전성 평가 및 관리효율 저하로 사고 위험성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안전성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로봇 시스템 설계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제작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운영에 대한 안전 기준을 마련하여 사고 위험을 예방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991742"/>
                  </a:ext>
                </a:extLst>
              </a:tr>
              <a:tr h="614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로봇 시스템 개발과 유지 관리 비용의 증가 및 개발 시간의 지연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효율성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공통 부품 및 소프트웨어 모듈을 활용하여 로봇 시스템을 보다 빠르고 저렴하게 개발 및 유지 관리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616993"/>
                  </a:ext>
                </a:extLst>
              </a:tr>
              <a:tr h="7941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특정 제조업체의 로봇 시스템만 사용할 수 있어 소비자 선택 폭을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시장 대응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다양한 제조업체의 로봇 시스템을 상호 운용할 수 있어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능동적 대응이 가능하며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소비자 선택 폭이 넓어지고 시장 규모가 확대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674694"/>
                  </a:ext>
                </a:extLst>
              </a:tr>
              <a:tr h="614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효율성 저하에 따른 개발 및 유지비용의 증가 및 시장 대응 지연으로 인한 기회비용 손실 증대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/>
                        <a:t>개발 및 유지보수 비용이 절감되고</a:t>
                      </a:r>
                      <a:r>
                        <a:rPr lang="en-US" altLang="ko-KR" sz="1300" b="0" dirty="0"/>
                        <a:t>,</a:t>
                      </a:r>
                      <a:r>
                        <a:rPr lang="ko-KR" altLang="en-US" sz="1300" b="0" dirty="0"/>
                        <a:t> 시장에 대한 신속한 대응을 통해 수익 개선에 기여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6043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6BB0639-16BA-8634-8D63-8E8424788930}"/>
              </a:ext>
            </a:extLst>
          </p:cNvPr>
          <p:cNvSpPr txBox="1"/>
          <p:nvPr/>
        </p:nvSpPr>
        <p:spPr>
          <a:xfrm>
            <a:off x="1403705" y="1835992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표준화 이전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C4AD99-4AA5-E729-C46E-DC9D19A55CF8}"/>
              </a:ext>
            </a:extLst>
          </p:cNvPr>
          <p:cNvSpPr txBox="1"/>
          <p:nvPr/>
        </p:nvSpPr>
        <p:spPr>
          <a:xfrm>
            <a:off x="6425514" y="1835992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표준화 이후</a:t>
            </a:r>
          </a:p>
        </p:txBody>
      </p:sp>
    </p:spTree>
    <p:extLst>
      <p:ext uri="{BB962C8B-B14F-4D97-AF65-F5344CB8AC3E}">
        <p14:creationId xmlns:p14="http://schemas.microsoft.com/office/powerpoint/2010/main" val="210548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0611-1BF3-A092-E680-E803B3ED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기대효과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7E96BFB-8BB3-AFDD-47BA-F0B59544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DDS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기반으로 개발된 </a:t>
            </a:r>
            <a:r>
              <a:rPr lang="en-US" altLang="ko-KR" sz="1400" dirty="0"/>
              <a:t>ROS2</a:t>
            </a:r>
            <a:r>
              <a:rPr lang="ko-KR" altLang="en-US" sz="1400" dirty="0"/>
              <a:t>는 아키텍처가 지니고 있는 장점을 기반으로</a:t>
            </a:r>
            <a:r>
              <a:rPr lang="en-US" altLang="ko-KR" sz="1400" dirty="0"/>
              <a:t>,</a:t>
            </a:r>
            <a:r>
              <a:rPr lang="ko-KR" altLang="en-US" sz="1400" dirty="0"/>
              <a:t> 로봇 제조업체와 소프트웨어 개발업체에게 개발 효율의 향상과 성능 향상의 효과를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9D371BF-F920-7DB4-277F-103DF510B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통합 솔루션의 필요성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1CEDA-7915-9323-CC24-11667AF146EC}"/>
              </a:ext>
            </a:extLst>
          </p:cNvPr>
          <p:cNvSpPr txBox="1"/>
          <p:nvPr/>
        </p:nvSpPr>
        <p:spPr>
          <a:xfrm>
            <a:off x="1932427" y="1822804"/>
            <a:ext cx="62808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로봇 소프트웨어 개발을 위한 오픈 소스 미들웨어 프레임워크</a:t>
            </a:r>
            <a:endParaRPr kumimoji="1"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854F00-68DF-8483-BA15-EDB1FF041EF7}"/>
              </a:ext>
            </a:extLst>
          </p:cNvPr>
          <p:cNvSpPr txBox="1"/>
          <p:nvPr/>
        </p:nvSpPr>
        <p:spPr>
          <a:xfrm>
            <a:off x="1932427" y="2555325"/>
            <a:ext cx="34451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ko-KR" b="1" dirty="0">
                <a:solidFill>
                  <a:srgbClr val="002060"/>
                </a:solidFill>
              </a:rPr>
              <a:t>OMG</a:t>
            </a:r>
            <a:r>
              <a:rPr lang="ko-KR" altLang="en-US" b="1" dirty="0">
                <a:solidFill>
                  <a:srgbClr val="002060"/>
                </a:solidFill>
              </a:rPr>
              <a:t>에서 정의한 표준 미들웨어</a:t>
            </a:r>
            <a:endParaRPr kumimoji="1"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B0BD59-CCF6-F077-466D-0D336AB0F045}"/>
              </a:ext>
            </a:extLst>
          </p:cNvPr>
          <p:cNvGrpSpPr/>
          <p:nvPr/>
        </p:nvGrpSpPr>
        <p:grpSpPr>
          <a:xfrm>
            <a:off x="811115" y="1867212"/>
            <a:ext cx="991235" cy="1506381"/>
            <a:chOff x="811115" y="2026763"/>
            <a:chExt cx="1507544" cy="22910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283FFFC-7AF3-75F8-2778-F6F0FABAE993}"/>
                </a:ext>
              </a:extLst>
            </p:cNvPr>
            <p:cNvGrpSpPr/>
            <p:nvPr/>
          </p:nvGrpSpPr>
          <p:grpSpPr>
            <a:xfrm>
              <a:off x="811115" y="2026763"/>
              <a:ext cx="1507544" cy="1720176"/>
              <a:chOff x="680485" y="1960358"/>
              <a:chExt cx="2149929" cy="2453166"/>
            </a:xfrm>
          </p:grpSpPr>
          <p:pic>
            <p:nvPicPr>
              <p:cNvPr id="1026" name="Picture 2" descr="Learning the ROS 2 Basics - General - ROS Discourse">
                <a:extLst>
                  <a:ext uri="{FF2B5EF4-FFF2-40B4-BE49-F238E27FC236}">
                    <a16:creationId xmlns:a16="http://schemas.microsoft.com/office/drawing/2014/main" id="{EB981480-A629-9D83-7E06-5523BF39A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85" y="1960358"/>
                <a:ext cx="2149929" cy="530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Dds Logos">
                <a:extLst>
                  <a:ext uri="{FF2B5EF4-FFF2-40B4-BE49-F238E27FC236}">
                    <a16:creationId xmlns:a16="http://schemas.microsoft.com/office/drawing/2014/main" id="{6AE05FAD-B72F-AA96-8915-F5E4B79F65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5288" y="3293203"/>
                <a:ext cx="1120321" cy="11203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1C049CD2-03DA-9E42-1F8A-93CEDD1374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877" y="2555458"/>
                <a:ext cx="675141" cy="672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7F04F61-9A80-1F2C-9A59-5FAD8892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 flipV="1">
              <a:off x="1336514" y="3894425"/>
              <a:ext cx="456742" cy="38996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CFAE64F-D44B-37DF-863F-7CE3DFDFA501}"/>
              </a:ext>
            </a:extLst>
          </p:cNvPr>
          <p:cNvSpPr txBox="1"/>
          <p:nvPr/>
        </p:nvSpPr>
        <p:spPr>
          <a:xfrm>
            <a:off x="811115" y="3538041"/>
            <a:ext cx="84364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itchFamily="2" charset="2"/>
              <a:buChar char="ü"/>
            </a:pPr>
            <a:r>
              <a:rPr lang="ko-KR" altLang="en-US" b="1" dirty="0">
                <a:effectLst/>
              </a:rPr>
              <a:t>개발 효율 향상</a:t>
            </a:r>
            <a:r>
              <a:rPr lang="en-US" altLang="ko-KR" dirty="0">
                <a:effectLst/>
              </a:rPr>
              <a:t>:</a:t>
            </a:r>
          </a:p>
          <a:p>
            <a:pPr marL="314325" indent="-130175" rtl="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effectLst/>
              </a:rPr>
              <a:t>모듈성</a:t>
            </a:r>
            <a:r>
              <a:rPr lang="ko-KR" altLang="en-US" sz="1600" b="1" dirty="0">
                <a:effectLst/>
              </a:rPr>
              <a:t> 및 재사용성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개발 시간을 단축하고</a:t>
            </a:r>
            <a:r>
              <a:rPr lang="en-US" altLang="ko-KR" sz="1600" dirty="0">
                <a:effectLst/>
              </a:rPr>
              <a:t>,</a:t>
            </a:r>
            <a:r>
              <a:rPr lang="ko-KR" altLang="en-US" sz="1600" dirty="0">
                <a:effectLst/>
              </a:rPr>
              <a:t> 유지 보수 용이성을 제공</a:t>
            </a:r>
            <a:endParaRPr lang="en-US" altLang="ko-KR" sz="1600" dirty="0">
              <a:effectLst/>
            </a:endParaRPr>
          </a:p>
          <a:p>
            <a:pPr marL="314325" indent="-130175" rtl="0"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/>
              </a:rPr>
              <a:t>표준화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다양한 로봇 하드웨어 및 소프트웨어 플랫폼과의 호환성을 보장</a:t>
            </a:r>
            <a:endParaRPr lang="en-US" altLang="ko-KR" sz="1600" dirty="0">
              <a:effectLst/>
            </a:endParaRPr>
          </a:p>
          <a:p>
            <a:pPr marL="314325" indent="-130175" rtl="0"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/>
              </a:rPr>
              <a:t>다양한 언어 지원</a:t>
            </a:r>
            <a:r>
              <a:rPr lang="en-US" altLang="ko-KR" sz="1600" dirty="0">
                <a:effectLst/>
              </a:rPr>
              <a:t>: </a:t>
            </a:r>
            <a:r>
              <a:rPr lang="en" altLang="ko-KR" sz="1600" dirty="0">
                <a:effectLst/>
              </a:rPr>
              <a:t>C++, Python, Java </a:t>
            </a:r>
            <a:r>
              <a:rPr lang="ko-KR" altLang="en-US" sz="1600" dirty="0">
                <a:effectLst/>
              </a:rPr>
              <a:t>등 다양한 프로그래밍 언어를 지원</a:t>
            </a:r>
            <a:endParaRPr lang="en-US" altLang="ko-KR" sz="1600" dirty="0">
              <a:effectLst/>
            </a:endParaRPr>
          </a:p>
          <a:p>
            <a:pPr marL="285750" indent="-285750" rtl="0">
              <a:spcBef>
                <a:spcPts val="1200"/>
              </a:spcBef>
              <a:buFont typeface="Wingdings" pitchFamily="2" charset="2"/>
              <a:buChar char="ü"/>
            </a:pPr>
            <a:r>
              <a:rPr lang="ko-KR" altLang="en-US" b="1" dirty="0">
                <a:effectLst/>
              </a:rPr>
              <a:t>성능 향상</a:t>
            </a:r>
            <a:r>
              <a:rPr lang="en-US" altLang="ko-KR" dirty="0">
                <a:effectLst/>
              </a:rPr>
              <a:t>:</a:t>
            </a:r>
          </a:p>
          <a:p>
            <a:pPr marL="314325" indent="-130175" rtl="0"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/>
              </a:rPr>
              <a:t>실시간 성능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실시간 시스템에 최적화되어 로봇 제어 애플리케이션에 적합</a:t>
            </a:r>
            <a:endParaRPr lang="en-US" altLang="ko-KR" sz="1600" dirty="0">
              <a:effectLst/>
            </a:endParaRPr>
          </a:p>
          <a:p>
            <a:pPr marL="314325" indent="-130175" rtl="0"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/>
              </a:rPr>
              <a:t>확장성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대규모 로봇 시스템 구축에 유리</a:t>
            </a:r>
            <a:endParaRPr lang="en-US" altLang="ko-KR" sz="1600" dirty="0">
              <a:effectLst/>
            </a:endParaRPr>
          </a:p>
          <a:p>
            <a:pPr marL="314325" indent="-130175" rtl="0"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/>
              </a:rPr>
              <a:t>안정성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로봇 시스템의 신뢰성 향상</a:t>
            </a:r>
            <a:endParaRPr lang="en-US" altLang="ko-K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759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0611-1BF3-A092-E680-E803B3ED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As-Is </a:t>
            </a:r>
            <a:r>
              <a:rPr lang="ko-KR" altLang="en-US" dirty="0"/>
              <a:t>분석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7E96BFB-8BB3-AFDD-47BA-F0B59544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err="1"/>
              <a:t>ModBus</a:t>
            </a:r>
            <a:r>
              <a:rPr lang="ko-KR" altLang="en-US" sz="1400" dirty="0"/>
              <a:t> 기반의 현 아키텍처는 복잡한 네트워크 구성과 독립된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의 운영을 위한 개발 및 유지보수 비용 증가</a:t>
            </a:r>
            <a:r>
              <a:rPr lang="en-US" altLang="ko-KR" sz="1400" dirty="0"/>
              <a:t>,</a:t>
            </a:r>
            <a:r>
              <a:rPr lang="ko-KR" altLang="en-US" sz="1400" dirty="0"/>
              <a:t> 등의 문제를 지니고 있으며</a:t>
            </a:r>
            <a:r>
              <a:rPr lang="en-US" altLang="ko-KR" sz="1400" dirty="0"/>
              <a:t>,</a:t>
            </a:r>
            <a:r>
              <a:rPr lang="ko-KR" altLang="en-US" sz="1400" dirty="0"/>
              <a:t> 특히 로봇에서 요구되는 고성능 요건과 안정성 면에서도 취약하여</a:t>
            </a:r>
            <a:r>
              <a:rPr lang="en-US" altLang="ko-KR" sz="1400" dirty="0"/>
              <a:t>,</a:t>
            </a:r>
            <a:r>
              <a:rPr lang="ko-KR" altLang="en-US" sz="1400" dirty="0"/>
              <a:t> 이의 개선을 위해 로봇분야의 표준으로 자리잡고 있는 </a:t>
            </a:r>
            <a:r>
              <a:rPr lang="en-US" altLang="ko-KR" sz="1400" dirty="0"/>
              <a:t>ROS2</a:t>
            </a:r>
            <a:r>
              <a:rPr lang="ko-KR" altLang="en-US" sz="1400" dirty="0"/>
              <a:t>기반으로의 전환이 요구됩니다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9D371BF-F920-7DB4-277F-103DF510B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현황 분석</a:t>
            </a:r>
            <a:endParaRPr lang="en-US" altLang="ko-KR" dirty="0"/>
          </a:p>
        </p:txBody>
      </p:sp>
      <p:sp>
        <p:nvSpPr>
          <p:cNvPr id="1060" name="Rect 0">
            <a:extLst>
              <a:ext uri="{FF2B5EF4-FFF2-40B4-BE49-F238E27FC236}">
                <a16:creationId xmlns:a16="http://schemas.microsoft.com/office/drawing/2014/main" id="{FDD23372-41F6-2F71-C49B-F835E1E44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4" y="4792360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UR</a:t>
            </a:r>
            <a:endParaRPr lang="ko-KR" altLang="en-US" sz="1050">
              <a:solidFill>
                <a:srgbClr val="000000"/>
              </a:solidFill>
            </a:endParaRPr>
          </a:p>
          <a:p>
            <a:pPr algn="ctr"/>
            <a:r>
              <a:rPr lang="en-US" altLang="ko-KR" sz="1050">
                <a:solidFill>
                  <a:srgbClr val="000000"/>
                </a:solidFill>
              </a:rPr>
              <a:t>Controller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061" name="Rect 0">
            <a:extLst>
              <a:ext uri="{FF2B5EF4-FFF2-40B4-BE49-F238E27FC236}">
                <a16:creationId xmlns:a16="http://schemas.microsoft.com/office/drawing/2014/main" id="{1482BD9F-2152-A731-C081-0C6970221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5" y="2457009"/>
            <a:ext cx="320992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</a:endParaRPr>
          </a:p>
        </p:txBody>
      </p:sp>
      <p:grpSp>
        <p:nvGrpSpPr>
          <p:cNvPr id="1062" name="Group 5">
            <a:extLst>
              <a:ext uri="{FF2B5EF4-FFF2-40B4-BE49-F238E27FC236}">
                <a16:creationId xmlns:a16="http://schemas.microsoft.com/office/drawing/2014/main" id="{FC432463-314A-3A40-372B-D92019AE5A4D}"/>
              </a:ext>
            </a:extLst>
          </p:cNvPr>
          <p:cNvGrpSpPr>
            <a:grpSpLocks/>
          </p:cNvGrpSpPr>
          <p:nvPr/>
        </p:nvGrpSpPr>
        <p:grpSpPr bwMode="auto">
          <a:xfrm>
            <a:off x="890589" y="4405009"/>
            <a:ext cx="387350" cy="381000"/>
            <a:chOff x="455295" y="4599940"/>
            <a:chExt cx="387350" cy="381000"/>
          </a:xfrm>
        </p:grpSpPr>
        <p:sp>
          <p:nvSpPr>
            <p:cNvPr id="1063" name="Rect 0">
              <a:extLst>
                <a:ext uri="{FF2B5EF4-FFF2-40B4-BE49-F238E27FC236}">
                  <a16:creationId xmlns:a16="http://schemas.microsoft.com/office/drawing/2014/main" id="{67026392-D3F5-64AB-D0F8-C1203E832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35" y="4773295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</a:rPr>
                <a:t> </a:t>
              </a:r>
              <a:endParaRPr lang="ko-KR" altLang="en-US" sz="1200" b="1">
                <a:solidFill>
                  <a:srgbClr val="000000"/>
                </a:solidFill>
              </a:endParaRPr>
            </a:p>
          </p:txBody>
        </p:sp>
        <p:grpSp>
          <p:nvGrpSpPr>
            <p:cNvPr id="1064" name="Group 5">
              <a:extLst>
                <a:ext uri="{FF2B5EF4-FFF2-40B4-BE49-F238E27FC236}">
                  <a16:creationId xmlns:a16="http://schemas.microsoft.com/office/drawing/2014/main" id="{6171E746-B666-28E3-5A2E-486115DF7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265" y="4836795"/>
              <a:ext cx="356870" cy="123190"/>
              <a:chOff x="469265" y="4836795"/>
              <a:chExt cx="356870" cy="123190"/>
            </a:xfrm>
          </p:grpSpPr>
          <p:sp>
            <p:nvSpPr>
              <p:cNvPr id="1077" name="Rect 0">
                <a:extLst>
                  <a:ext uri="{FF2B5EF4-FFF2-40B4-BE49-F238E27FC236}">
                    <a16:creationId xmlns:a16="http://schemas.microsoft.com/office/drawing/2014/main" id="{F33619E6-DEE1-CC82-59B4-2D574FB6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" y="483679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 0">
                <a:extLst>
                  <a:ext uri="{FF2B5EF4-FFF2-40B4-BE49-F238E27FC236}">
                    <a16:creationId xmlns:a16="http://schemas.microsoft.com/office/drawing/2014/main" id="{F51667C1-6A1D-C6F6-42BB-9B907404D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80" y="485711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65" name="Group 5">
              <a:extLst>
                <a:ext uri="{FF2B5EF4-FFF2-40B4-BE49-F238E27FC236}">
                  <a16:creationId xmlns:a16="http://schemas.microsoft.com/office/drawing/2014/main" id="{35F73497-C211-5899-71ED-0A3121355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95" y="4902835"/>
              <a:ext cx="387350" cy="78105"/>
              <a:chOff x="455295" y="4902835"/>
              <a:chExt cx="387350" cy="78105"/>
            </a:xfrm>
          </p:grpSpPr>
          <p:sp>
            <p:nvSpPr>
              <p:cNvPr id="1074" name="Rect 0">
                <a:extLst>
                  <a:ext uri="{FF2B5EF4-FFF2-40B4-BE49-F238E27FC236}">
                    <a16:creationId xmlns:a16="http://schemas.microsoft.com/office/drawing/2014/main" id="{D536EB99-C492-5879-40B9-34DE8B18A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" y="4902835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 0">
                <a:extLst>
                  <a:ext uri="{FF2B5EF4-FFF2-40B4-BE49-F238E27FC236}">
                    <a16:creationId xmlns:a16="http://schemas.microsoft.com/office/drawing/2014/main" id="{73B86D49-D4C3-7507-EE79-57303367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20" y="491998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 0">
                <a:extLst>
                  <a:ext uri="{FF2B5EF4-FFF2-40B4-BE49-F238E27FC236}">
                    <a16:creationId xmlns:a16="http://schemas.microsoft.com/office/drawing/2014/main" id="{8E1B8513-257D-B7B3-CA87-E053ED2F9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80" y="491998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66" name="Group 5">
              <a:extLst>
                <a:ext uri="{FF2B5EF4-FFF2-40B4-BE49-F238E27FC236}">
                  <a16:creationId xmlns:a16="http://schemas.microsoft.com/office/drawing/2014/main" id="{2A5C1169-EC47-49F0-E749-CC03471A0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25" y="4599940"/>
              <a:ext cx="260985" cy="236220"/>
              <a:chOff x="517525" y="4599940"/>
              <a:chExt cx="260985" cy="236220"/>
            </a:xfrm>
          </p:grpSpPr>
          <p:sp>
            <p:nvSpPr>
              <p:cNvPr id="1067" name="Rect 0">
                <a:extLst>
                  <a:ext uri="{FF2B5EF4-FFF2-40B4-BE49-F238E27FC236}">
                    <a16:creationId xmlns:a16="http://schemas.microsoft.com/office/drawing/2014/main" id="{9B8C11F4-2D72-6DB6-CA59-DFFA57FE0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25" y="4599940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 0">
                <a:extLst>
                  <a:ext uri="{FF2B5EF4-FFF2-40B4-BE49-F238E27FC236}">
                    <a16:creationId xmlns:a16="http://schemas.microsoft.com/office/drawing/2014/main" id="{1F5138E5-FD74-CB51-9814-78FD6D6B0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305" y="461835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 0">
                <a:extLst>
                  <a:ext uri="{FF2B5EF4-FFF2-40B4-BE49-F238E27FC236}">
                    <a16:creationId xmlns:a16="http://schemas.microsoft.com/office/drawing/2014/main" id="{FC3C49F1-DCF3-2FD4-1916-C7A969109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440" y="461835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 0">
                <a:extLst>
                  <a:ext uri="{FF2B5EF4-FFF2-40B4-BE49-F238E27FC236}">
                    <a16:creationId xmlns:a16="http://schemas.microsoft.com/office/drawing/2014/main" id="{23146D55-A59A-F858-AAE3-3F6D52709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060" y="4628515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 0">
                <a:extLst>
                  <a:ext uri="{FF2B5EF4-FFF2-40B4-BE49-F238E27FC236}">
                    <a16:creationId xmlns:a16="http://schemas.microsoft.com/office/drawing/2014/main" id="{38B966D9-D2ED-27D9-C127-2A4A99E98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20" y="47148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 0">
                <a:extLst>
                  <a:ext uri="{FF2B5EF4-FFF2-40B4-BE49-F238E27FC236}">
                    <a16:creationId xmlns:a16="http://schemas.microsoft.com/office/drawing/2014/main" id="{F215CE93-E6FD-1434-F9A7-47BCBEB48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5043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 0">
                <a:extLst>
                  <a:ext uri="{FF2B5EF4-FFF2-40B4-BE49-F238E27FC236}">
                    <a16:creationId xmlns:a16="http://schemas.microsoft.com/office/drawing/2014/main" id="{BFE0FB80-C368-E61B-CEBE-5A5B416CB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8472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79" name="Group 5">
            <a:extLst>
              <a:ext uri="{FF2B5EF4-FFF2-40B4-BE49-F238E27FC236}">
                <a16:creationId xmlns:a16="http://schemas.microsoft.com/office/drawing/2014/main" id="{6B927863-1554-83F0-1E33-91A28A20228D}"/>
              </a:ext>
            </a:extLst>
          </p:cNvPr>
          <p:cNvGrpSpPr>
            <a:grpSpLocks/>
          </p:cNvGrpSpPr>
          <p:nvPr/>
        </p:nvGrpSpPr>
        <p:grpSpPr bwMode="auto">
          <a:xfrm>
            <a:off x="2519364" y="4405009"/>
            <a:ext cx="387350" cy="381000"/>
            <a:chOff x="2084070" y="4599940"/>
            <a:chExt cx="387350" cy="381000"/>
          </a:xfrm>
        </p:grpSpPr>
        <p:sp>
          <p:nvSpPr>
            <p:cNvPr id="1080" name="Rect 0">
              <a:extLst>
                <a:ext uri="{FF2B5EF4-FFF2-40B4-BE49-F238E27FC236}">
                  <a16:creationId xmlns:a16="http://schemas.microsoft.com/office/drawing/2014/main" id="{DD7C12CA-A3A0-A425-07EB-4D65051D4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810" y="4773295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</a:rPr>
                <a:t> </a:t>
              </a:r>
              <a:endParaRPr lang="ko-KR" altLang="en-US" sz="1200" b="1">
                <a:solidFill>
                  <a:srgbClr val="000000"/>
                </a:solidFill>
              </a:endParaRPr>
            </a:p>
          </p:txBody>
        </p:sp>
        <p:grpSp>
          <p:nvGrpSpPr>
            <p:cNvPr id="1081" name="Group 5">
              <a:extLst>
                <a:ext uri="{FF2B5EF4-FFF2-40B4-BE49-F238E27FC236}">
                  <a16:creationId xmlns:a16="http://schemas.microsoft.com/office/drawing/2014/main" id="{3E583E49-3DEF-B188-1803-87E278809D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8040" y="4836795"/>
              <a:ext cx="356870" cy="123190"/>
              <a:chOff x="2098040" y="4836795"/>
              <a:chExt cx="356870" cy="123190"/>
            </a:xfrm>
          </p:grpSpPr>
          <p:sp>
            <p:nvSpPr>
              <p:cNvPr id="1094" name="Rect 0">
                <a:extLst>
                  <a:ext uri="{FF2B5EF4-FFF2-40B4-BE49-F238E27FC236}">
                    <a16:creationId xmlns:a16="http://schemas.microsoft.com/office/drawing/2014/main" id="{E3682195-6A5C-A71F-BF26-1181B07A4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040" y="483679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Rect 0">
                <a:extLst>
                  <a:ext uri="{FF2B5EF4-FFF2-40B4-BE49-F238E27FC236}">
                    <a16:creationId xmlns:a16="http://schemas.microsoft.com/office/drawing/2014/main" id="{249E79F2-3D2F-973A-ECF2-AA36D5B3D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620" y="485711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82" name="Group 5">
              <a:extLst>
                <a:ext uri="{FF2B5EF4-FFF2-40B4-BE49-F238E27FC236}">
                  <a16:creationId xmlns:a16="http://schemas.microsoft.com/office/drawing/2014/main" id="{4EB8BC4A-196D-20CD-F382-167042D6E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070" y="4902835"/>
              <a:ext cx="387350" cy="78105"/>
              <a:chOff x="2084070" y="4902835"/>
              <a:chExt cx="387350" cy="78105"/>
            </a:xfrm>
          </p:grpSpPr>
          <p:sp>
            <p:nvSpPr>
              <p:cNvPr id="1091" name="Rect 0">
                <a:extLst>
                  <a:ext uri="{FF2B5EF4-FFF2-40B4-BE49-F238E27FC236}">
                    <a16:creationId xmlns:a16="http://schemas.microsoft.com/office/drawing/2014/main" id="{CFC39367-BF78-0286-2DED-90B5D1E2A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070" y="4902835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 0">
                <a:extLst>
                  <a:ext uri="{FF2B5EF4-FFF2-40B4-BE49-F238E27FC236}">
                    <a16:creationId xmlns:a16="http://schemas.microsoft.com/office/drawing/2014/main" id="{A6064355-7B24-A00C-B9E1-56160B452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660" y="491998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 0">
                <a:extLst>
                  <a:ext uri="{FF2B5EF4-FFF2-40B4-BE49-F238E27FC236}">
                    <a16:creationId xmlns:a16="http://schemas.microsoft.com/office/drawing/2014/main" id="{D0D87325-1649-AC32-B5EC-A33F9C96D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455" y="491998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83" name="Group 5">
              <a:extLst>
                <a:ext uri="{FF2B5EF4-FFF2-40B4-BE49-F238E27FC236}">
                  <a16:creationId xmlns:a16="http://schemas.microsoft.com/office/drawing/2014/main" id="{BAC50506-0824-9FF0-20F1-710C6A27E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6300" y="4599940"/>
              <a:ext cx="260985" cy="236220"/>
              <a:chOff x="2146300" y="4599940"/>
              <a:chExt cx="260985" cy="236220"/>
            </a:xfrm>
          </p:grpSpPr>
          <p:sp>
            <p:nvSpPr>
              <p:cNvPr id="1084" name="Rect 0">
                <a:extLst>
                  <a:ext uri="{FF2B5EF4-FFF2-40B4-BE49-F238E27FC236}">
                    <a16:creationId xmlns:a16="http://schemas.microsoft.com/office/drawing/2014/main" id="{2EF8AA69-0AD4-9AD3-59CE-E855247E4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6300" y="4599940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 0">
                <a:extLst>
                  <a:ext uri="{FF2B5EF4-FFF2-40B4-BE49-F238E27FC236}">
                    <a16:creationId xmlns:a16="http://schemas.microsoft.com/office/drawing/2014/main" id="{1D6F863C-76E2-F04B-54DB-26ECC0FD5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445" y="461835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Rect 0">
                <a:extLst>
                  <a:ext uri="{FF2B5EF4-FFF2-40B4-BE49-F238E27FC236}">
                    <a16:creationId xmlns:a16="http://schemas.microsoft.com/office/drawing/2014/main" id="{E80410FB-E160-E18C-64A7-D1C58D1F3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215" y="461835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Rect 0">
                <a:extLst>
                  <a:ext uri="{FF2B5EF4-FFF2-40B4-BE49-F238E27FC236}">
                    <a16:creationId xmlns:a16="http://schemas.microsoft.com/office/drawing/2014/main" id="{186D3B5A-46A1-31AE-175C-911EBEC54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200" y="4628515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Rect 0">
                <a:extLst>
                  <a:ext uri="{FF2B5EF4-FFF2-40B4-BE49-F238E27FC236}">
                    <a16:creationId xmlns:a16="http://schemas.microsoft.com/office/drawing/2014/main" id="{CE9116D0-1A19-1BD6-6A20-264BB41DE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995" y="47148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Rect 0">
                <a:extLst>
                  <a:ext uri="{FF2B5EF4-FFF2-40B4-BE49-F238E27FC236}">
                    <a16:creationId xmlns:a16="http://schemas.microsoft.com/office/drawing/2014/main" id="{1B1EA873-5408-1AA7-AB95-0E0476F10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105" y="475043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Rect 0">
                <a:extLst>
                  <a:ext uri="{FF2B5EF4-FFF2-40B4-BE49-F238E27FC236}">
                    <a16:creationId xmlns:a16="http://schemas.microsoft.com/office/drawing/2014/main" id="{1627054D-78EA-969B-9AD2-BD300F514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105" y="478472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96" name="Rect 0">
            <a:extLst>
              <a:ext uri="{FF2B5EF4-FFF2-40B4-BE49-F238E27FC236}">
                <a16:creationId xmlns:a16="http://schemas.microsoft.com/office/drawing/2014/main" id="{63BB9A74-ACE9-465E-EF04-3DEC144D8786}"/>
              </a:ext>
            </a:extLst>
          </p:cNvPr>
          <p:cNvSpPr>
            <a:spLocks/>
          </p:cNvSpPr>
          <p:nvPr/>
        </p:nvSpPr>
        <p:spPr>
          <a:xfrm>
            <a:off x="760415" y="4286264"/>
            <a:ext cx="3099435" cy="1725930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</a:endParaRPr>
          </a:p>
        </p:txBody>
      </p:sp>
      <p:sp>
        <p:nvSpPr>
          <p:cNvPr id="1097" name="Rect 0">
            <a:extLst>
              <a:ext uri="{FF2B5EF4-FFF2-40B4-BE49-F238E27FC236}">
                <a16:creationId xmlns:a16="http://schemas.microsoft.com/office/drawing/2014/main" id="{030C9EC5-D400-D533-336E-3B3F3D84A6CF}"/>
              </a:ext>
            </a:extLst>
          </p:cNvPr>
          <p:cNvSpPr txBox="1">
            <a:spLocks/>
          </p:cNvSpPr>
          <p:nvPr/>
        </p:nvSpPr>
        <p:spPr bwMode="auto">
          <a:xfrm>
            <a:off x="707075" y="2453200"/>
            <a:ext cx="321373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AS-IS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02" name="Rect 0">
            <a:extLst>
              <a:ext uri="{FF2B5EF4-FFF2-40B4-BE49-F238E27FC236}">
                <a16:creationId xmlns:a16="http://schemas.microsoft.com/office/drawing/2014/main" id="{AEAA4CA4-B191-0929-0200-4AA65340BCF0}"/>
              </a:ext>
            </a:extLst>
          </p:cNvPr>
          <p:cNvSpPr>
            <a:spLocks/>
          </p:cNvSpPr>
          <p:nvPr/>
        </p:nvSpPr>
        <p:spPr bwMode="auto">
          <a:xfrm rot="5400000">
            <a:off x="2191070" y="2027119"/>
            <a:ext cx="588644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 dirty="0" err="1">
                <a:solidFill>
                  <a:srgbClr val="000000"/>
                </a:solidFill>
                <a:cs typeface="Arial" charset="0"/>
              </a:rPr>
              <a:t>ModBus</a:t>
            </a:r>
            <a:endParaRPr lang="ko-KR" altLang="en-US" sz="8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03" name="Rect 0">
            <a:extLst>
              <a:ext uri="{FF2B5EF4-FFF2-40B4-BE49-F238E27FC236}">
                <a16:creationId xmlns:a16="http://schemas.microsoft.com/office/drawing/2014/main" id="{8CDC348D-44BB-05EE-BE10-E07DD074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5" y="5738510"/>
            <a:ext cx="511175" cy="26225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UR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104" name="Rect 0">
            <a:extLst>
              <a:ext uri="{FF2B5EF4-FFF2-40B4-BE49-F238E27FC236}">
                <a16:creationId xmlns:a16="http://schemas.microsoft.com/office/drawing/2014/main" id="{AF48F449-C978-CE38-8F6C-829083CB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059" y="574232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Gripper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105" name="Rect 0">
            <a:extLst>
              <a:ext uri="{FF2B5EF4-FFF2-40B4-BE49-F238E27FC236}">
                <a16:creationId xmlns:a16="http://schemas.microsoft.com/office/drawing/2014/main" id="{959B64A9-5067-CA38-BDC1-610CF85C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829" y="4792360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MiR</a:t>
            </a:r>
            <a:endParaRPr lang="ko-KR" altLang="en-US" sz="1050">
              <a:solidFill>
                <a:srgbClr val="000000"/>
              </a:solidFill>
            </a:endParaRPr>
          </a:p>
          <a:p>
            <a:pPr algn="ctr"/>
            <a:r>
              <a:rPr lang="en-US" altLang="ko-KR" sz="1050">
                <a:solidFill>
                  <a:srgbClr val="000000"/>
                </a:solidFill>
              </a:rPr>
              <a:t>Controller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pic>
        <p:nvPicPr>
          <p:cNvPr id="1106" name="Picture " descr="C:/Users/silve/AppData/Roaming/PolarisOffice/ETemp/31056_23462360/image7.png">
            <a:extLst>
              <a:ext uri="{FF2B5EF4-FFF2-40B4-BE49-F238E27FC236}">
                <a16:creationId xmlns:a16="http://schemas.microsoft.com/office/drawing/2014/main" id="{3DBD405E-AE8C-E1E2-2AD8-FC0019DB9B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125" y="5279404"/>
            <a:ext cx="462915" cy="438150"/>
          </a:xfrm>
          <a:prstGeom prst="rect">
            <a:avLst/>
          </a:prstGeom>
          <a:noFill/>
        </p:spPr>
      </p:pic>
      <p:pic>
        <p:nvPicPr>
          <p:cNvPr id="1107" name="Picture " descr="C:/Users/silve/AppData/Roaming/PolarisOffice/ETemp/31056_23462360/image8.png">
            <a:extLst>
              <a:ext uri="{FF2B5EF4-FFF2-40B4-BE49-F238E27FC236}">
                <a16:creationId xmlns:a16="http://schemas.microsoft.com/office/drawing/2014/main" id="{ECC2C79B-034B-4E8C-CEE9-EF11FA154F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25" y="5351795"/>
            <a:ext cx="323215" cy="311785"/>
          </a:xfrm>
          <a:prstGeom prst="rect">
            <a:avLst/>
          </a:prstGeom>
          <a:noFill/>
        </p:spPr>
      </p:pic>
      <p:pic>
        <p:nvPicPr>
          <p:cNvPr id="1108" name="Picture " descr="C:/Users/silve/AppData/Roaming/PolarisOffice/ETemp/31056_23462360/image9.jpeg">
            <a:extLst>
              <a:ext uri="{FF2B5EF4-FFF2-40B4-BE49-F238E27FC236}">
                <a16:creationId xmlns:a16="http://schemas.microsoft.com/office/drawing/2014/main" id="{C9DEFD7B-53B8-F6EA-7DA0-B93CF3997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77124" y="5273054"/>
            <a:ext cx="671830" cy="515620"/>
          </a:xfrm>
          <a:prstGeom prst="rect">
            <a:avLst/>
          </a:prstGeom>
          <a:noFill/>
        </p:spPr>
      </p:pic>
      <p:sp>
        <p:nvSpPr>
          <p:cNvPr id="1109" name="Rect 0">
            <a:extLst>
              <a:ext uri="{FF2B5EF4-FFF2-40B4-BE49-F238E27FC236}">
                <a16:creationId xmlns:a16="http://schemas.microsoft.com/office/drawing/2014/main" id="{3BC1D7FC-38A9-547C-4BB6-366BBA31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584" y="573851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MiR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pic>
        <p:nvPicPr>
          <p:cNvPr id="1110" name="Picture " descr="C:/Users/silve/AppData/Roaming/PolarisOffice/ETemp/31056_23462360/image10.png">
            <a:extLst>
              <a:ext uri="{FF2B5EF4-FFF2-40B4-BE49-F238E27FC236}">
                <a16:creationId xmlns:a16="http://schemas.microsoft.com/office/drawing/2014/main" id="{E1F3ED3C-0B1B-CA44-5460-BDEAC80BB1E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900" y="5346715"/>
            <a:ext cx="436245" cy="304165"/>
          </a:xfrm>
          <a:prstGeom prst="rect">
            <a:avLst/>
          </a:prstGeom>
          <a:noFill/>
        </p:spPr>
      </p:pic>
      <p:sp>
        <p:nvSpPr>
          <p:cNvPr id="1111" name="Rect 0">
            <a:extLst>
              <a:ext uri="{FF2B5EF4-FFF2-40B4-BE49-F238E27FC236}">
                <a16:creationId xmlns:a16="http://schemas.microsoft.com/office/drawing/2014/main" id="{20261B90-803D-9D71-014B-5867BBAE1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249" y="573851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Vision</a:t>
            </a:r>
            <a:endParaRPr lang="ko-KR" altLang="en-US" sz="1050">
              <a:solidFill>
                <a:srgbClr val="000000"/>
              </a:solidFill>
            </a:endParaRPr>
          </a:p>
        </p:txBody>
      </p:sp>
      <p:grpSp>
        <p:nvGrpSpPr>
          <p:cNvPr id="1112" name="Group 5">
            <a:extLst>
              <a:ext uri="{FF2B5EF4-FFF2-40B4-BE49-F238E27FC236}">
                <a16:creationId xmlns:a16="http://schemas.microsoft.com/office/drawing/2014/main" id="{77221102-A788-2199-C5F9-A8C03E99C324}"/>
              </a:ext>
            </a:extLst>
          </p:cNvPr>
          <p:cNvGrpSpPr>
            <a:grpSpLocks/>
          </p:cNvGrpSpPr>
          <p:nvPr/>
        </p:nvGrpSpPr>
        <p:grpSpPr bwMode="auto">
          <a:xfrm>
            <a:off x="3255964" y="4398024"/>
            <a:ext cx="387350" cy="381000"/>
            <a:chOff x="2820670" y="4592955"/>
            <a:chExt cx="387350" cy="381000"/>
          </a:xfrm>
        </p:grpSpPr>
        <p:sp>
          <p:nvSpPr>
            <p:cNvPr id="1113" name="Rect 0">
              <a:extLst>
                <a:ext uri="{FF2B5EF4-FFF2-40B4-BE49-F238E27FC236}">
                  <a16:creationId xmlns:a16="http://schemas.microsoft.com/office/drawing/2014/main" id="{F3EFBC26-CD36-7457-77DB-C1F08E748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410" y="4766310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</a:rPr>
                <a:t> </a:t>
              </a:r>
              <a:endParaRPr lang="ko-KR" altLang="en-US" sz="1200" b="1">
                <a:solidFill>
                  <a:srgbClr val="000000"/>
                </a:solidFill>
              </a:endParaRPr>
            </a:p>
          </p:txBody>
        </p:sp>
        <p:grpSp>
          <p:nvGrpSpPr>
            <p:cNvPr id="1114" name="Group 5">
              <a:extLst>
                <a:ext uri="{FF2B5EF4-FFF2-40B4-BE49-F238E27FC236}">
                  <a16:creationId xmlns:a16="http://schemas.microsoft.com/office/drawing/2014/main" id="{B84F25B0-56A1-8826-51E1-075BCC0B4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640" y="4830445"/>
              <a:ext cx="356870" cy="123190"/>
              <a:chOff x="2834640" y="4830445"/>
              <a:chExt cx="356870" cy="123190"/>
            </a:xfrm>
          </p:grpSpPr>
          <p:sp>
            <p:nvSpPr>
              <p:cNvPr id="1127" name="Rect 0">
                <a:extLst>
                  <a:ext uri="{FF2B5EF4-FFF2-40B4-BE49-F238E27FC236}">
                    <a16:creationId xmlns:a16="http://schemas.microsoft.com/office/drawing/2014/main" id="{3DCEC2D2-FCC9-3D2B-B04C-C3DFDAD5B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4640" y="483044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 0">
                <a:extLst>
                  <a:ext uri="{FF2B5EF4-FFF2-40B4-BE49-F238E27FC236}">
                    <a16:creationId xmlns:a16="http://schemas.microsoft.com/office/drawing/2014/main" id="{1169887E-61AE-B0F6-7A5B-EEF9A0AE6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220" y="485076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5" name="Group 5">
              <a:extLst>
                <a:ext uri="{FF2B5EF4-FFF2-40B4-BE49-F238E27FC236}">
                  <a16:creationId xmlns:a16="http://schemas.microsoft.com/office/drawing/2014/main" id="{E6556F18-9498-6744-DB9B-BC1BD30A7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670" y="4895850"/>
              <a:ext cx="387350" cy="78105"/>
              <a:chOff x="2820670" y="4895850"/>
              <a:chExt cx="387350" cy="78105"/>
            </a:xfrm>
          </p:grpSpPr>
          <p:sp>
            <p:nvSpPr>
              <p:cNvPr id="1124" name="Rect 0">
                <a:extLst>
                  <a:ext uri="{FF2B5EF4-FFF2-40B4-BE49-F238E27FC236}">
                    <a16:creationId xmlns:a16="http://schemas.microsoft.com/office/drawing/2014/main" id="{90BABD33-DB2A-8BB4-3AFC-0A1EAD875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670" y="4895850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5" name="Rect 0">
                <a:extLst>
                  <a:ext uri="{FF2B5EF4-FFF2-40B4-BE49-F238E27FC236}">
                    <a16:creationId xmlns:a16="http://schemas.microsoft.com/office/drawing/2014/main" id="{EB4B3E01-4BFB-3E6C-0EE8-F167627AF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2895" y="491363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 0">
                <a:extLst>
                  <a:ext uri="{FF2B5EF4-FFF2-40B4-BE49-F238E27FC236}">
                    <a16:creationId xmlns:a16="http://schemas.microsoft.com/office/drawing/2014/main" id="{09CD274F-3D53-07D3-BB2C-3C1B16FBD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055" y="491363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" name="Group 5">
              <a:extLst>
                <a:ext uri="{FF2B5EF4-FFF2-40B4-BE49-F238E27FC236}">
                  <a16:creationId xmlns:a16="http://schemas.microsoft.com/office/drawing/2014/main" id="{03B73801-E6BC-96B7-62CE-DBF05000C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2900" y="4592955"/>
              <a:ext cx="260985" cy="236220"/>
              <a:chOff x="2882900" y="4592955"/>
              <a:chExt cx="260985" cy="236220"/>
            </a:xfrm>
          </p:grpSpPr>
          <p:sp>
            <p:nvSpPr>
              <p:cNvPr id="1117" name="Rect 0">
                <a:extLst>
                  <a:ext uri="{FF2B5EF4-FFF2-40B4-BE49-F238E27FC236}">
                    <a16:creationId xmlns:a16="http://schemas.microsoft.com/office/drawing/2014/main" id="{FFE236BF-120F-9840-64FD-75AF90F75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2900" y="4592955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8" name="Rect 0">
                <a:extLst>
                  <a:ext uri="{FF2B5EF4-FFF2-40B4-BE49-F238E27FC236}">
                    <a16:creationId xmlns:a16="http://schemas.microsoft.com/office/drawing/2014/main" id="{3A5066DD-6FE4-0B9D-0405-A36341199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45" y="461200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Rect 0">
                <a:extLst>
                  <a:ext uri="{FF2B5EF4-FFF2-40B4-BE49-F238E27FC236}">
                    <a16:creationId xmlns:a16="http://schemas.microsoft.com/office/drawing/2014/main" id="{42CC7773-3A3E-E72F-82A5-8CC396F11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815" y="461200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0" name="Rect 0">
                <a:extLst>
                  <a:ext uri="{FF2B5EF4-FFF2-40B4-BE49-F238E27FC236}">
                    <a16:creationId xmlns:a16="http://schemas.microsoft.com/office/drawing/2014/main" id="{4682E24C-E1B3-08D3-BBC6-CEB18BD82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435" y="4621530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1" name="Rect 0">
                <a:extLst>
                  <a:ext uri="{FF2B5EF4-FFF2-40B4-BE49-F238E27FC236}">
                    <a16:creationId xmlns:a16="http://schemas.microsoft.com/office/drawing/2014/main" id="{87B7330D-B746-D70F-92F4-A08A230A4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595" y="4707890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 0">
                <a:extLst>
                  <a:ext uri="{FF2B5EF4-FFF2-40B4-BE49-F238E27FC236}">
                    <a16:creationId xmlns:a16="http://schemas.microsoft.com/office/drawing/2014/main" id="{2F18A26F-731A-3CE9-608A-CF50FFDD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4408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 0">
                <a:extLst>
                  <a:ext uri="{FF2B5EF4-FFF2-40B4-BE49-F238E27FC236}">
                    <a16:creationId xmlns:a16="http://schemas.microsoft.com/office/drawing/2014/main" id="{975292F7-7729-25AD-1252-797C47BEA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783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29" name="Rect 0">
            <a:extLst>
              <a:ext uri="{FF2B5EF4-FFF2-40B4-BE49-F238E27FC236}">
                <a16:creationId xmlns:a16="http://schemas.microsoft.com/office/drawing/2014/main" id="{BE5500DC-2476-5889-769F-079969FE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429" y="4792360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I/O</a:t>
            </a:r>
            <a:endParaRPr lang="ko-KR" altLang="en-US" sz="1050">
              <a:solidFill>
                <a:srgbClr val="000000"/>
              </a:solidFill>
            </a:endParaRPr>
          </a:p>
          <a:p>
            <a:pPr algn="ctr"/>
            <a:r>
              <a:rPr lang="en-US" altLang="ko-KR" sz="1050">
                <a:solidFill>
                  <a:srgbClr val="000000"/>
                </a:solidFill>
              </a:rPr>
              <a:t>Controller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130" name="Rect 0">
            <a:extLst>
              <a:ext uri="{FF2B5EF4-FFF2-40B4-BE49-F238E27FC236}">
                <a16:creationId xmlns:a16="http://schemas.microsoft.com/office/drawing/2014/main" id="{A820E1B6-8D7E-4F0E-2F96-72F96CFE7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469" y="5422914"/>
            <a:ext cx="942340" cy="415498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Inner Device I/O Controll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131" name="Rect 0">
            <a:extLst>
              <a:ext uri="{FF2B5EF4-FFF2-40B4-BE49-F238E27FC236}">
                <a16:creationId xmlns:a16="http://schemas.microsoft.com/office/drawing/2014/main" id="{BE528E42-E77A-1035-D26F-E655A10E4209}"/>
              </a:ext>
            </a:extLst>
          </p:cNvPr>
          <p:cNvSpPr>
            <a:spLocks/>
          </p:cNvSpPr>
          <p:nvPr/>
        </p:nvSpPr>
        <p:spPr>
          <a:xfrm rot="5400000" flipH="1" flipV="1">
            <a:off x="769940" y="4836809"/>
            <a:ext cx="757555" cy="129540"/>
          </a:xfrm>
          <a:prstGeom prst="bentConnector4">
            <a:avLst>
              <a:gd name="adj1" fmla="val 15045"/>
              <a:gd name="adj2" fmla="val 277297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32" name="Rect 0">
            <a:extLst>
              <a:ext uri="{FF2B5EF4-FFF2-40B4-BE49-F238E27FC236}">
                <a16:creationId xmlns:a16="http://schemas.microsoft.com/office/drawing/2014/main" id="{2C690D8E-E9A0-6106-3A1D-DB9815FE914F}"/>
              </a:ext>
            </a:extLst>
          </p:cNvPr>
          <p:cNvSpPr>
            <a:spLocks/>
          </p:cNvSpPr>
          <p:nvPr/>
        </p:nvSpPr>
        <p:spPr>
          <a:xfrm rot="16200000" flipV="1">
            <a:off x="1007429" y="4714254"/>
            <a:ext cx="825500" cy="452120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1133" name="Rect 0">
            <a:extLst>
              <a:ext uri="{FF2B5EF4-FFF2-40B4-BE49-F238E27FC236}">
                <a16:creationId xmlns:a16="http://schemas.microsoft.com/office/drawing/2014/main" id="{00A9C5CB-A4E5-3A0E-5946-D68E3CA426DC}"/>
              </a:ext>
            </a:extLst>
          </p:cNvPr>
          <p:cNvCxnSpPr/>
          <p:nvPr/>
        </p:nvCxnSpPr>
        <p:spPr>
          <a:xfrm>
            <a:off x="3447100" y="3983369"/>
            <a:ext cx="635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" name="Rect 0">
            <a:extLst>
              <a:ext uri="{FF2B5EF4-FFF2-40B4-BE49-F238E27FC236}">
                <a16:creationId xmlns:a16="http://schemas.microsoft.com/office/drawing/2014/main" id="{46587119-491C-927B-3E6E-3E0412688DF7}"/>
              </a:ext>
            </a:extLst>
          </p:cNvPr>
          <p:cNvSpPr>
            <a:spLocks/>
          </p:cNvSpPr>
          <p:nvPr/>
        </p:nvSpPr>
        <p:spPr>
          <a:xfrm rot="16200000" flipV="1">
            <a:off x="1226505" y="4509149"/>
            <a:ext cx="824865" cy="852170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35" name="Rect 0">
            <a:extLst>
              <a:ext uri="{FF2B5EF4-FFF2-40B4-BE49-F238E27FC236}">
                <a16:creationId xmlns:a16="http://schemas.microsoft.com/office/drawing/2014/main" id="{90996485-0813-A2FD-C01D-C65EFDB4B8FC}"/>
              </a:ext>
            </a:extLst>
          </p:cNvPr>
          <p:cNvSpPr>
            <a:spLocks/>
          </p:cNvSpPr>
          <p:nvPr/>
        </p:nvSpPr>
        <p:spPr>
          <a:xfrm rot="16200000" flipV="1">
            <a:off x="2271715" y="4832364"/>
            <a:ext cx="751205" cy="132080"/>
          </a:xfrm>
          <a:prstGeom prst="bentConnector4">
            <a:avLst>
              <a:gd name="adj1" fmla="val 15252"/>
              <a:gd name="adj2" fmla="val 319086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1136" name="Rect 0">
            <a:extLst>
              <a:ext uri="{FF2B5EF4-FFF2-40B4-BE49-F238E27FC236}">
                <a16:creationId xmlns:a16="http://schemas.microsoft.com/office/drawing/2014/main" id="{FEC89EAF-D79F-A595-30CA-DCD3A8733237}"/>
              </a:ext>
            </a:extLst>
          </p:cNvPr>
          <p:cNvCxnSpPr/>
          <p:nvPr/>
        </p:nvCxnSpPr>
        <p:spPr>
          <a:xfrm flipH="1">
            <a:off x="2709229" y="3983369"/>
            <a:ext cx="3810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Rect 0">
            <a:extLst>
              <a:ext uri="{FF2B5EF4-FFF2-40B4-BE49-F238E27FC236}">
                <a16:creationId xmlns:a16="http://schemas.microsoft.com/office/drawing/2014/main" id="{5F91671B-26CD-465F-ACB7-1F66932EF073}"/>
              </a:ext>
            </a:extLst>
          </p:cNvPr>
          <p:cNvCxnSpPr/>
          <p:nvPr/>
        </p:nvCxnSpPr>
        <p:spPr>
          <a:xfrm flipH="1">
            <a:off x="2394270" y="3673489"/>
            <a:ext cx="190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Rect 0">
            <a:extLst>
              <a:ext uri="{FF2B5EF4-FFF2-40B4-BE49-F238E27FC236}">
                <a16:creationId xmlns:a16="http://schemas.microsoft.com/office/drawing/2014/main" id="{402CB30D-EF7F-1861-9EBA-4BA9312CE291}"/>
              </a:ext>
            </a:extLst>
          </p:cNvPr>
          <p:cNvCxnSpPr/>
          <p:nvPr/>
        </p:nvCxnSpPr>
        <p:spPr>
          <a:xfrm>
            <a:off x="1079185" y="3983369"/>
            <a:ext cx="635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Rect 0">
            <a:extLst>
              <a:ext uri="{FF2B5EF4-FFF2-40B4-BE49-F238E27FC236}">
                <a16:creationId xmlns:a16="http://schemas.microsoft.com/office/drawing/2014/main" id="{687BE1BE-40A0-C87D-F357-58668B7B58BC}"/>
              </a:ext>
            </a:extLst>
          </p:cNvPr>
          <p:cNvSpPr>
            <a:spLocks/>
          </p:cNvSpPr>
          <p:nvPr/>
        </p:nvSpPr>
        <p:spPr>
          <a:xfrm rot="16200000" flipV="1">
            <a:off x="2930210" y="4903484"/>
            <a:ext cx="907415" cy="132080"/>
          </a:xfrm>
          <a:prstGeom prst="bentConnector4">
            <a:avLst>
              <a:gd name="adj1" fmla="val 22920"/>
              <a:gd name="adj2" fmla="val 294376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40" name="Rect 0">
            <a:extLst>
              <a:ext uri="{FF2B5EF4-FFF2-40B4-BE49-F238E27FC236}">
                <a16:creationId xmlns:a16="http://schemas.microsoft.com/office/drawing/2014/main" id="{93BF6413-F74B-37B0-FEE8-D2240F4DCCAC}"/>
              </a:ext>
            </a:extLst>
          </p:cNvPr>
          <p:cNvSpPr>
            <a:spLocks/>
          </p:cNvSpPr>
          <p:nvPr/>
        </p:nvSpPr>
        <p:spPr bwMode="auto">
          <a:xfrm>
            <a:off x="760415" y="3839860"/>
            <a:ext cx="309943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1141" name="Group 5">
            <a:extLst>
              <a:ext uri="{FF2B5EF4-FFF2-40B4-BE49-F238E27FC236}">
                <a16:creationId xmlns:a16="http://schemas.microsoft.com/office/drawing/2014/main" id="{0F836946-DF10-87D6-EAE3-1C715FE16B3F}"/>
              </a:ext>
            </a:extLst>
          </p:cNvPr>
          <p:cNvGrpSpPr>
            <a:grpSpLocks/>
          </p:cNvGrpSpPr>
          <p:nvPr/>
        </p:nvGrpSpPr>
        <p:grpSpPr>
          <a:xfrm>
            <a:off x="1960244" y="2888629"/>
            <a:ext cx="869874" cy="801370"/>
            <a:chOff x="1524949" y="3083560"/>
            <a:chExt cx="869874" cy="801370"/>
          </a:xfrm>
        </p:grpSpPr>
        <p:pic>
          <p:nvPicPr>
            <p:cNvPr id="1142" name="Picture " descr="C:/Users/silve/AppData/Roaming/PolarisOffice/ETemp/31056_23462360/image5.png">
              <a:extLst>
                <a:ext uri="{FF2B5EF4-FFF2-40B4-BE49-F238E27FC236}">
                  <a16:creationId xmlns:a16="http://schemas.microsoft.com/office/drawing/2014/main" id="{C0530EEE-C37A-7489-7B51-1571FAEC8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0220" y="3354705"/>
              <a:ext cx="351790" cy="530225"/>
            </a:xfrm>
            <a:prstGeom prst="rect">
              <a:avLst/>
            </a:prstGeom>
            <a:noFill/>
          </p:spPr>
        </p:pic>
        <p:sp>
          <p:nvSpPr>
            <p:cNvPr id="1143" name="Rect 0">
              <a:extLst>
                <a:ext uri="{FF2B5EF4-FFF2-40B4-BE49-F238E27FC236}">
                  <a16:creationId xmlns:a16="http://schemas.microsoft.com/office/drawing/2014/main" id="{21584BDD-B7F3-7673-EF4D-AFEEE10777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4949" y="3091815"/>
              <a:ext cx="858519" cy="21544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 b="1" dirty="0">
                  <a:solidFill>
                    <a:schemeClr val="bg1"/>
                  </a:solidFill>
                </a:rPr>
                <a:t>MOMA M/W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144" name="Rect 0">
              <a:extLst>
                <a:ext uri="{FF2B5EF4-FFF2-40B4-BE49-F238E27FC236}">
                  <a16:creationId xmlns:a16="http://schemas.microsoft.com/office/drawing/2014/main" id="{111E2125-9E00-5357-DF19-EAA4387D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23" y="3083560"/>
              <a:ext cx="864000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193" name="그룹 160">
            <a:extLst>
              <a:ext uri="{FF2B5EF4-FFF2-40B4-BE49-F238E27FC236}">
                <a16:creationId xmlns:a16="http://schemas.microsoft.com/office/drawing/2014/main" id="{A07D6E32-CC36-D1ED-F132-99C9F60F1FBC}"/>
              </a:ext>
            </a:extLst>
          </p:cNvPr>
          <p:cNvGrpSpPr>
            <a:grpSpLocks/>
          </p:cNvGrpSpPr>
          <p:nvPr/>
        </p:nvGrpSpPr>
        <p:grpSpPr>
          <a:xfrm>
            <a:off x="1677355" y="1625956"/>
            <a:ext cx="691514" cy="792480"/>
            <a:chOff x="1242061" y="1782445"/>
            <a:chExt cx="691514" cy="792480"/>
          </a:xfrm>
        </p:grpSpPr>
        <p:pic>
          <p:nvPicPr>
            <p:cNvPr id="1194" name="그림 157" descr="C:/Users/silve/AppData/Roaming/PolarisOffice/ETemp/31056_23462360/image6.png">
              <a:extLst>
                <a:ext uri="{FF2B5EF4-FFF2-40B4-BE49-F238E27FC236}">
                  <a16:creationId xmlns:a16="http://schemas.microsoft.com/office/drawing/2014/main" id="{82FE32EA-8D52-3246-A438-B2804C501A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417955" y="202755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1195" name="텍스트 상자 158">
              <a:extLst>
                <a:ext uri="{FF2B5EF4-FFF2-40B4-BE49-F238E27FC236}">
                  <a16:creationId xmlns:a16="http://schemas.microsoft.com/office/drawing/2014/main" id="{0CADE1AC-5511-A48B-5778-F7F9A8EA82C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2061" y="179244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RCS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96" name="도형 159">
              <a:extLst>
                <a:ext uri="{FF2B5EF4-FFF2-40B4-BE49-F238E27FC236}">
                  <a16:creationId xmlns:a16="http://schemas.microsoft.com/office/drawing/2014/main" id="{7567B982-862D-4A71-A1FC-78A057794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90" y="178244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530CEA-3181-5505-B0C2-DC5C06321537}"/>
              </a:ext>
            </a:extLst>
          </p:cNvPr>
          <p:cNvSpPr txBox="1"/>
          <p:nvPr/>
        </p:nvSpPr>
        <p:spPr>
          <a:xfrm>
            <a:off x="4087767" y="2014414"/>
            <a:ext cx="538044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단위별로 독립 운영되는 </a:t>
            </a:r>
            <a:r>
              <a:rPr kumimoji="1" lang="en-US" altLang="ko-KR" sz="1600" dirty="0"/>
              <a:t>Controller</a:t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 </a:t>
            </a:r>
            <a:r>
              <a:rPr kumimoji="1" lang="ko-KR" altLang="en-US" sz="1400" dirty="0">
                <a:sym typeface="Wingdings" pitchFamily="2" charset="2"/>
              </a:rPr>
              <a:t>통합 관제 부재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 err="1">
                <a:sym typeface="Wingdings" pitchFamily="2" charset="2"/>
              </a:rPr>
              <a:t>단위별</a:t>
            </a:r>
            <a:r>
              <a:rPr kumimoji="1" lang="ko-KR" altLang="en-US" sz="1400" dirty="0">
                <a:sym typeface="Wingdings" pitchFamily="2" charset="2"/>
              </a:rPr>
              <a:t> 프로그램 독립개발로 인한 일관성 부재 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개발 및 유지보수 비용 증가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>
                <a:sym typeface="Wingdings" pitchFamily="2" charset="2"/>
              </a:rPr>
              <a:t>복잡한 네트워크 구성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네트워크 충돌 및 데이터 손실의 위험성 상존</a:t>
            </a:r>
            <a:endParaRPr kumimoji="1" lang="en-US" altLang="ko-KR" sz="1400" dirty="0">
              <a:sym typeface="Wingdings" pitchFamily="2" charset="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비교적 느린 </a:t>
            </a:r>
            <a:r>
              <a:rPr kumimoji="1" lang="en-US" altLang="ko-KR" sz="1600" dirty="0" err="1"/>
              <a:t>ModBus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프로토콜</a:t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고성능 및 실시간 요건이 중요한 로봇에는 부적합</a:t>
            </a:r>
            <a:endParaRPr lang="en-US" altLang="ko-KR" sz="16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 err="1"/>
              <a:t>ModBus</a:t>
            </a:r>
            <a:r>
              <a:rPr kumimoji="1" lang="ko-KR" altLang="en-US" sz="1600" dirty="0"/>
              <a:t>의 기능적 한계</a:t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로봇 시스템에 필요한 고급 기능의 지원 미비</a:t>
            </a:r>
            <a:endParaRPr lang="en-US" altLang="ko-KR" sz="14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표준화 문제</a:t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오픈 소스 프로토콜이지만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버전이 존재하여 호환성 문제가 발생 가능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074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0611-1BF3-A092-E680-E803B3ED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en-US" altLang="ko-KR" dirty="0" err="1"/>
              <a:t>ModBus</a:t>
            </a:r>
            <a:r>
              <a:rPr lang="en-US" altLang="ko-KR" dirty="0"/>
              <a:t> vs.</a:t>
            </a:r>
            <a:r>
              <a:rPr lang="ko-KR" altLang="en-US" dirty="0"/>
              <a:t> </a:t>
            </a:r>
            <a:r>
              <a:rPr lang="en-US" altLang="ko-KR" dirty="0"/>
              <a:t>ROS2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7E96BFB-8BB3-AFDD-47BA-F0B59544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기존 산업자동화 분야에서 널리 사용되어 왔던 </a:t>
            </a:r>
            <a:r>
              <a:rPr lang="en-US" altLang="ko-KR" sz="1400" dirty="0" err="1"/>
              <a:t>ModBus</a:t>
            </a:r>
            <a:r>
              <a:rPr lang="ko-KR" altLang="en-US" sz="1400" dirty="0"/>
              <a:t>는 제한된 성능</a:t>
            </a:r>
            <a:r>
              <a:rPr lang="en-US" altLang="ko-KR" sz="1400" dirty="0"/>
              <a:t>,</a:t>
            </a:r>
            <a:r>
              <a:rPr lang="ko-KR" altLang="en-US" sz="1400" dirty="0"/>
              <a:t> 보안의 취약성</a:t>
            </a:r>
            <a:r>
              <a:rPr lang="en-US" altLang="ko-KR" sz="1400" dirty="0"/>
              <a:t>,</a:t>
            </a:r>
            <a:r>
              <a:rPr lang="ko-KR" altLang="en-US" sz="1400" dirty="0"/>
              <a:t> 복잡한 네트워크 구성</a:t>
            </a:r>
            <a:r>
              <a:rPr lang="en-US" altLang="ko-KR" sz="1400" dirty="0"/>
              <a:t>,</a:t>
            </a:r>
            <a:r>
              <a:rPr lang="ko-KR" altLang="en-US" sz="1400" dirty="0"/>
              <a:t> 등의 문제점으로 다중 로봇의 신속한 제어에 부적합하며</a:t>
            </a:r>
            <a:r>
              <a:rPr lang="en-US" altLang="ko-KR" sz="1400" dirty="0"/>
              <a:t>,</a:t>
            </a:r>
            <a:r>
              <a:rPr lang="ko-KR" altLang="en-US" sz="1400" dirty="0"/>
              <a:t> 이에 따라 로봇 분야에서는 </a:t>
            </a:r>
            <a:r>
              <a:rPr lang="en-US" altLang="ko-KR" sz="1400" dirty="0"/>
              <a:t>ROS2</a:t>
            </a:r>
            <a:r>
              <a:rPr lang="ko-KR" altLang="en-US" sz="1400" dirty="0"/>
              <a:t>가 주류로 자리잡고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9D371BF-F920-7DB4-277F-103DF510B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현황 분석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E45FFC-DE59-EAF2-C860-C5992E4C0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34623"/>
              </p:ext>
            </p:extLst>
          </p:nvPr>
        </p:nvGraphicFramePr>
        <p:xfrm>
          <a:off x="681038" y="1556667"/>
          <a:ext cx="871696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162">
                  <a:extLst>
                    <a:ext uri="{9D8B030D-6E8A-4147-A177-3AD203B41FA5}">
                      <a16:colId xmlns:a16="http://schemas.microsoft.com/office/drawing/2014/main" val="2177081646"/>
                    </a:ext>
                  </a:extLst>
                </a:gridCol>
                <a:gridCol w="3734352">
                  <a:extLst>
                    <a:ext uri="{9D8B030D-6E8A-4147-A177-3AD203B41FA5}">
                      <a16:colId xmlns:a16="http://schemas.microsoft.com/office/drawing/2014/main" val="2322256291"/>
                    </a:ext>
                  </a:extLst>
                </a:gridCol>
                <a:gridCol w="3809448">
                  <a:extLst>
                    <a:ext uri="{9D8B030D-6E8A-4147-A177-3AD203B41FA5}">
                      <a16:colId xmlns:a16="http://schemas.microsoft.com/office/drawing/2014/main" val="1876768442"/>
                    </a:ext>
                  </a:extLst>
                </a:gridCol>
              </a:tblGrid>
              <a:tr h="332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4394"/>
                  </a:ext>
                </a:extLst>
              </a:tr>
              <a:tr h="1493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ModBus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dirty="0"/>
                        <a:t>산업 자동화 분야에서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널리 사용</a:t>
                      </a:r>
                      <a:r>
                        <a:rPr lang="en-US" altLang="ko-KR" sz="1400" b="1" dirty="0">
                          <a:sym typeface="Wingdings" pitchFamily="2" charset="2"/>
                        </a:rPr>
                        <a:t>:</a:t>
                      </a:r>
                      <a:r>
                        <a:rPr lang="ko-KR" altLang="en-US" sz="1400" b="1" dirty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400" dirty="0"/>
                        <a:t>다양한 기기와의 호환성 보장</a:t>
                      </a:r>
                      <a:endParaRPr lang="en-US" altLang="ko-KR" sz="140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dirty="0"/>
                        <a:t>간단한 구현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dirty="0"/>
                        <a:t> 비교적 간단한 프로토콜로 시스템 통합이 용이</a:t>
                      </a:r>
                      <a:endParaRPr lang="en-US" altLang="ko-KR" sz="140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 dirty="0"/>
                        <a:t>낮은 비용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dirty="0"/>
                        <a:t> 오픈 소스 프로토콜이며 로열티나 </a:t>
                      </a:r>
                      <a:r>
                        <a:rPr lang="ko-KR" altLang="en-US" sz="1400" b="1" dirty="0">
                          <a:solidFill>
                            <a:srgbClr val="0070C0"/>
                          </a:solidFill>
                        </a:rPr>
                        <a:t>라이선스 비용 없이 무료로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제한된 성능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dirty="0"/>
                        <a:t> 고성능 및 실시간 요구 사항에는 부적합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보안 취약점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dirty="0"/>
                        <a:t> 기본적인 인증 및 암호화 기능만 제공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복잡한 네트워크 구성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dirty="0"/>
                        <a:t> 마스터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 err="1"/>
                        <a:t>슬레이브</a:t>
                      </a:r>
                      <a:r>
                        <a:rPr lang="ko-KR" altLang="en-US" sz="1400" dirty="0"/>
                        <a:t> 아키텍처를 기반으로 하여 대규모 네트워크에서 복잡한 구성 및 관리 요구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72029"/>
                  </a:ext>
                </a:extLst>
              </a:tr>
              <a:tr h="270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ROS2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rgbClr val="0070C0"/>
                          </a:solidFill>
                        </a:rPr>
                        <a:t>향상된 확장성 및 유연성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400" dirty="0"/>
                        <a:t>다중 노드 및 다중 프로세서 환경에서 확장 가능하며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시스템 구성 및 사용자 정의에 대한 유연성을 제공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rgbClr val="0070C0"/>
                          </a:solidFill>
                        </a:rPr>
                        <a:t>강력한 통신 및 동기화 기능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400" dirty="0"/>
                        <a:t>다양한 통신 패턴 및 동기화 메커니즘을 제공하여 로봇 시스템 내 노드 간 효율적인 데이터 교환 및 협업이 가능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rgbClr val="0070C0"/>
                          </a:solidFill>
                        </a:rPr>
                        <a:t>풍부한 도구 및 라이브러리 생태계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400" dirty="0"/>
                        <a:t>활발한 커뮤니티에 의해 지원되며 다양한 도구 및 라이브러리가 제공되어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빠른 프로토타이핑과 로봇 애플리케이션 구축을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/>
                        <a:t>복잡한 구현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" altLang="ko-KR" sz="1400" dirty="0"/>
                        <a:t>Modbus</a:t>
                      </a:r>
                      <a:r>
                        <a:rPr lang="ko-KR" altLang="en-US" sz="1400" dirty="0"/>
                        <a:t>보다 복잡한 프로토콜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상대적으로 높은 비용</a:t>
                      </a:r>
                      <a:r>
                        <a:rPr lang="en-US" altLang="ko-KR" sz="14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14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상용 소프트웨어 라이선스 또는 오픈 소스 옵션에 대한 지원 비용 발생 가능하나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b="1" dirty="0">
                          <a:solidFill>
                            <a:srgbClr val="0070C0"/>
                          </a:solidFill>
                        </a:rPr>
                        <a:t>오픈소스 라이센스 무료사용가능</a:t>
                      </a:r>
                      <a:endParaRPr lang="en-US" altLang="ko-K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3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32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0611-1BF3-A092-E680-E803B3ED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As-Is vs. To-Be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7E96BFB-8BB3-AFDD-47BA-F0B59544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기존 </a:t>
            </a:r>
            <a:r>
              <a:rPr lang="en-US" altLang="ko-KR" sz="1400" dirty="0" err="1"/>
              <a:t>ModBus</a:t>
            </a:r>
            <a:r>
              <a:rPr lang="ko-KR" altLang="en-US" sz="1400" dirty="0"/>
              <a:t>기반의 구성을 </a:t>
            </a:r>
            <a:r>
              <a:rPr lang="en-US" altLang="ko-KR" sz="1400" dirty="0"/>
              <a:t>ROS2</a:t>
            </a:r>
            <a:r>
              <a:rPr lang="ko-KR" altLang="en-US" sz="1400" dirty="0"/>
              <a:t>와 </a:t>
            </a:r>
            <a:r>
              <a:rPr lang="en-US" altLang="ko-KR" sz="1400" dirty="0"/>
              <a:t>ROS2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DDS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네트워크의 구성이 단순화됨은 물론</a:t>
            </a:r>
            <a:r>
              <a:rPr lang="en-US" altLang="ko-KR" sz="1400" dirty="0"/>
              <a:t>,</a:t>
            </a:r>
            <a:r>
              <a:rPr lang="ko-KR" altLang="en-US" sz="1400" dirty="0"/>
              <a:t> 다양한 로봇들에 대한 통합 관제가 가능해지고</a:t>
            </a:r>
            <a:r>
              <a:rPr lang="en-US" altLang="ko-KR" sz="1400" dirty="0"/>
              <a:t>, </a:t>
            </a:r>
            <a:r>
              <a:rPr lang="ko-KR" altLang="en-US" sz="1400" dirty="0"/>
              <a:t>소프트웨어 개발 및 유지보수가 간소화되어 비용을 절감할 수 있습니다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9D371BF-F920-7DB4-277F-103DF510B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현황 분석</a:t>
            </a:r>
            <a:endParaRPr lang="en-US" altLang="ko-KR" dirty="0"/>
          </a:p>
        </p:txBody>
      </p:sp>
      <p:sp>
        <p:nvSpPr>
          <p:cNvPr id="166" name="Rect 0">
            <a:extLst>
              <a:ext uri="{FF2B5EF4-FFF2-40B4-BE49-F238E27FC236}">
                <a16:creationId xmlns:a16="http://schemas.microsoft.com/office/drawing/2014/main" id="{8F9B0B67-6F05-5551-4E9D-700A2644B5F5}"/>
              </a:ext>
            </a:extLst>
          </p:cNvPr>
          <p:cNvSpPr>
            <a:spLocks/>
          </p:cNvSpPr>
          <p:nvPr/>
        </p:nvSpPr>
        <p:spPr>
          <a:xfrm>
            <a:off x="3901122" y="3506201"/>
            <a:ext cx="200025" cy="2376805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67" name="Rect 0">
            <a:extLst>
              <a:ext uri="{FF2B5EF4-FFF2-40B4-BE49-F238E27FC236}">
                <a16:creationId xmlns:a16="http://schemas.microsoft.com/office/drawing/2014/main" id="{A0C3FC14-4485-FFE6-324C-BF023BDE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6" y="5161466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UR</a:t>
            </a:r>
            <a:endParaRPr lang="ko-KR" altLang="en-US" sz="1050">
              <a:solidFill>
                <a:srgbClr val="000000"/>
              </a:solidFill>
            </a:endParaRPr>
          </a:p>
          <a:p>
            <a:pPr algn="ctr"/>
            <a:r>
              <a:rPr lang="en-US" altLang="ko-KR" sz="1050">
                <a:solidFill>
                  <a:srgbClr val="000000"/>
                </a:solidFill>
              </a:rPr>
              <a:t>Controller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68" name="Rect 0">
            <a:extLst>
              <a:ext uri="{FF2B5EF4-FFF2-40B4-BE49-F238E27FC236}">
                <a16:creationId xmlns:a16="http://schemas.microsoft.com/office/drawing/2014/main" id="{3DC53140-6F27-0498-FD8D-B53FA2A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" y="2826115"/>
            <a:ext cx="320992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</a:endParaRPr>
          </a:p>
        </p:txBody>
      </p:sp>
      <p:grpSp>
        <p:nvGrpSpPr>
          <p:cNvPr id="169" name="Group 5">
            <a:extLst>
              <a:ext uri="{FF2B5EF4-FFF2-40B4-BE49-F238E27FC236}">
                <a16:creationId xmlns:a16="http://schemas.microsoft.com/office/drawing/2014/main" id="{B371FE7E-7A5E-946F-31B1-3A3CFC5E1ABC}"/>
              </a:ext>
            </a:extLst>
          </p:cNvPr>
          <p:cNvGrpSpPr>
            <a:grpSpLocks/>
          </p:cNvGrpSpPr>
          <p:nvPr/>
        </p:nvGrpSpPr>
        <p:grpSpPr bwMode="auto">
          <a:xfrm>
            <a:off x="804861" y="4774115"/>
            <a:ext cx="387350" cy="381000"/>
            <a:chOff x="455295" y="4599940"/>
            <a:chExt cx="387350" cy="381000"/>
          </a:xfrm>
        </p:grpSpPr>
        <p:sp>
          <p:nvSpPr>
            <p:cNvPr id="170" name="Rect 0">
              <a:extLst>
                <a:ext uri="{FF2B5EF4-FFF2-40B4-BE49-F238E27FC236}">
                  <a16:creationId xmlns:a16="http://schemas.microsoft.com/office/drawing/2014/main" id="{12EFA559-A42D-8F87-9D40-AB6CF7A9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35" y="4773295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</a:rPr>
                <a:t> </a:t>
              </a:r>
              <a:endParaRPr lang="ko-KR" altLang="en-US" sz="1200" b="1">
                <a:solidFill>
                  <a:srgbClr val="000000"/>
                </a:solidFill>
              </a:endParaRPr>
            </a:p>
          </p:txBody>
        </p:sp>
        <p:grpSp>
          <p:nvGrpSpPr>
            <p:cNvPr id="171" name="Group 5">
              <a:extLst>
                <a:ext uri="{FF2B5EF4-FFF2-40B4-BE49-F238E27FC236}">
                  <a16:creationId xmlns:a16="http://schemas.microsoft.com/office/drawing/2014/main" id="{8341BEE2-0F52-58CF-6A3E-8A513718A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265" y="4836795"/>
              <a:ext cx="356870" cy="123190"/>
              <a:chOff x="469265" y="4836795"/>
              <a:chExt cx="356870" cy="123190"/>
            </a:xfrm>
          </p:grpSpPr>
          <p:sp>
            <p:nvSpPr>
              <p:cNvPr id="184" name="Rect 0">
                <a:extLst>
                  <a:ext uri="{FF2B5EF4-FFF2-40B4-BE49-F238E27FC236}">
                    <a16:creationId xmlns:a16="http://schemas.microsoft.com/office/drawing/2014/main" id="{B1BE06A6-1AF2-AF40-9E66-54D9563A4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" y="483679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Rect 0">
                <a:extLst>
                  <a:ext uri="{FF2B5EF4-FFF2-40B4-BE49-F238E27FC236}">
                    <a16:creationId xmlns:a16="http://schemas.microsoft.com/office/drawing/2014/main" id="{469AC4A0-56FB-1EBA-7B33-7FC959BA8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80" y="485711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2" name="Group 5">
              <a:extLst>
                <a:ext uri="{FF2B5EF4-FFF2-40B4-BE49-F238E27FC236}">
                  <a16:creationId xmlns:a16="http://schemas.microsoft.com/office/drawing/2014/main" id="{F051D018-847E-841D-DF45-46A404382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95" y="4902835"/>
              <a:ext cx="387350" cy="78105"/>
              <a:chOff x="455295" y="4902835"/>
              <a:chExt cx="387350" cy="78105"/>
            </a:xfrm>
          </p:grpSpPr>
          <p:sp>
            <p:nvSpPr>
              <p:cNvPr id="181" name="Rect 0">
                <a:extLst>
                  <a:ext uri="{FF2B5EF4-FFF2-40B4-BE49-F238E27FC236}">
                    <a16:creationId xmlns:a16="http://schemas.microsoft.com/office/drawing/2014/main" id="{0CA75A52-0234-C6AD-9786-D16E7CA4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" y="4902835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Rect 0">
                <a:extLst>
                  <a:ext uri="{FF2B5EF4-FFF2-40B4-BE49-F238E27FC236}">
                    <a16:creationId xmlns:a16="http://schemas.microsoft.com/office/drawing/2014/main" id="{2BCD6BAF-2BFE-9C86-39D9-1299AA389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20" y="491998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Rect 0">
                <a:extLst>
                  <a:ext uri="{FF2B5EF4-FFF2-40B4-BE49-F238E27FC236}">
                    <a16:creationId xmlns:a16="http://schemas.microsoft.com/office/drawing/2014/main" id="{743AFC74-6B1A-3982-AD95-410FBFA05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80" y="491998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3" name="Group 5">
              <a:extLst>
                <a:ext uri="{FF2B5EF4-FFF2-40B4-BE49-F238E27FC236}">
                  <a16:creationId xmlns:a16="http://schemas.microsoft.com/office/drawing/2014/main" id="{B2BE7220-95ED-60DE-6A79-FA63C48EC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25" y="4599940"/>
              <a:ext cx="260985" cy="236220"/>
              <a:chOff x="517525" y="4599940"/>
              <a:chExt cx="260985" cy="236220"/>
            </a:xfrm>
          </p:grpSpPr>
          <p:sp>
            <p:nvSpPr>
              <p:cNvPr id="174" name="Rect 0">
                <a:extLst>
                  <a:ext uri="{FF2B5EF4-FFF2-40B4-BE49-F238E27FC236}">
                    <a16:creationId xmlns:a16="http://schemas.microsoft.com/office/drawing/2014/main" id="{17753339-577D-8D50-8517-6C73725A4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25" y="4599940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Rect 0">
                <a:extLst>
                  <a:ext uri="{FF2B5EF4-FFF2-40B4-BE49-F238E27FC236}">
                    <a16:creationId xmlns:a16="http://schemas.microsoft.com/office/drawing/2014/main" id="{3DB9E4CD-F63E-11DE-23AE-23C75E1A4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305" y="461835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Rect 0">
                <a:extLst>
                  <a:ext uri="{FF2B5EF4-FFF2-40B4-BE49-F238E27FC236}">
                    <a16:creationId xmlns:a16="http://schemas.microsoft.com/office/drawing/2014/main" id="{B324EB50-E707-37D9-02E3-7CBBCC5E8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440" y="461835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 0">
                <a:extLst>
                  <a:ext uri="{FF2B5EF4-FFF2-40B4-BE49-F238E27FC236}">
                    <a16:creationId xmlns:a16="http://schemas.microsoft.com/office/drawing/2014/main" id="{DF8B3CC3-ACE3-EBEC-32EF-6CEBEB192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060" y="4628515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Rect 0">
                <a:extLst>
                  <a:ext uri="{FF2B5EF4-FFF2-40B4-BE49-F238E27FC236}">
                    <a16:creationId xmlns:a16="http://schemas.microsoft.com/office/drawing/2014/main" id="{5728BD98-668B-2C42-D165-BBA5912EC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20" y="47148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Rect 0">
                <a:extLst>
                  <a:ext uri="{FF2B5EF4-FFF2-40B4-BE49-F238E27FC236}">
                    <a16:creationId xmlns:a16="http://schemas.microsoft.com/office/drawing/2014/main" id="{6CDBA29A-4B85-9652-9830-518CCBFA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5043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Rect 0">
                <a:extLst>
                  <a:ext uri="{FF2B5EF4-FFF2-40B4-BE49-F238E27FC236}">
                    <a16:creationId xmlns:a16="http://schemas.microsoft.com/office/drawing/2014/main" id="{B96C6588-A69F-F9F4-C927-B8C0C21A9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8472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6" name="Group 5">
            <a:extLst>
              <a:ext uri="{FF2B5EF4-FFF2-40B4-BE49-F238E27FC236}">
                <a16:creationId xmlns:a16="http://schemas.microsoft.com/office/drawing/2014/main" id="{1E378201-49C1-E0BE-C5B8-B3BADEE9FA8A}"/>
              </a:ext>
            </a:extLst>
          </p:cNvPr>
          <p:cNvGrpSpPr>
            <a:grpSpLocks/>
          </p:cNvGrpSpPr>
          <p:nvPr/>
        </p:nvGrpSpPr>
        <p:grpSpPr bwMode="auto">
          <a:xfrm>
            <a:off x="2433636" y="4774115"/>
            <a:ext cx="387350" cy="381000"/>
            <a:chOff x="2084070" y="4599940"/>
            <a:chExt cx="387350" cy="381000"/>
          </a:xfrm>
        </p:grpSpPr>
        <p:sp>
          <p:nvSpPr>
            <p:cNvPr id="187" name="Rect 0">
              <a:extLst>
                <a:ext uri="{FF2B5EF4-FFF2-40B4-BE49-F238E27FC236}">
                  <a16:creationId xmlns:a16="http://schemas.microsoft.com/office/drawing/2014/main" id="{D34EFB16-4DD8-36DE-74F6-F434216E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810" y="4773295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</a:rPr>
                <a:t> </a:t>
              </a:r>
              <a:endParaRPr lang="ko-KR" altLang="en-US" sz="1200" b="1">
                <a:solidFill>
                  <a:srgbClr val="000000"/>
                </a:solidFill>
              </a:endParaRPr>
            </a:p>
          </p:txBody>
        </p:sp>
        <p:grpSp>
          <p:nvGrpSpPr>
            <p:cNvPr id="188" name="Group 5">
              <a:extLst>
                <a:ext uri="{FF2B5EF4-FFF2-40B4-BE49-F238E27FC236}">
                  <a16:creationId xmlns:a16="http://schemas.microsoft.com/office/drawing/2014/main" id="{5BD91594-034A-D6DB-1115-4FCCF8D7B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8040" y="4836795"/>
              <a:ext cx="356870" cy="123190"/>
              <a:chOff x="2098040" y="4836795"/>
              <a:chExt cx="356870" cy="123190"/>
            </a:xfrm>
          </p:grpSpPr>
          <p:sp>
            <p:nvSpPr>
              <p:cNvPr id="201" name="Rect 0">
                <a:extLst>
                  <a:ext uri="{FF2B5EF4-FFF2-40B4-BE49-F238E27FC236}">
                    <a16:creationId xmlns:a16="http://schemas.microsoft.com/office/drawing/2014/main" id="{FF92B045-FB77-535C-D3AA-2B6E60EA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040" y="483679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Rect 0">
                <a:extLst>
                  <a:ext uri="{FF2B5EF4-FFF2-40B4-BE49-F238E27FC236}">
                    <a16:creationId xmlns:a16="http://schemas.microsoft.com/office/drawing/2014/main" id="{05249DAB-783B-2EF4-3418-F13AB2EEC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620" y="485711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9" name="Group 5">
              <a:extLst>
                <a:ext uri="{FF2B5EF4-FFF2-40B4-BE49-F238E27FC236}">
                  <a16:creationId xmlns:a16="http://schemas.microsoft.com/office/drawing/2014/main" id="{596C96EC-8F17-3368-77A5-A61C07CE6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070" y="4902835"/>
              <a:ext cx="387350" cy="78105"/>
              <a:chOff x="2084070" y="4902835"/>
              <a:chExt cx="387350" cy="78105"/>
            </a:xfrm>
          </p:grpSpPr>
          <p:sp>
            <p:nvSpPr>
              <p:cNvPr id="198" name="Rect 0">
                <a:extLst>
                  <a:ext uri="{FF2B5EF4-FFF2-40B4-BE49-F238E27FC236}">
                    <a16:creationId xmlns:a16="http://schemas.microsoft.com/office/drawing/2014/main" id="{1B33881F-3CBE-2A27-80C1-FA0B0D104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070" y="4902835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Rect 0">
                <a:extLst>
                  <a:ext uri="{FF2B5EF4-FFF2-40B4-BE49-F238E27FC236}">
                    <a16:creationId xmlns:a16="http://schemas.microsoft.com/office/drawing/2014/main" id="{70952921-4350-FEFD-8539-48E6604F5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660" y="491998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Rect 0">
                <a:extLst>
                  <a:ext uri="{FF2B5EF4-FFF2-40B4-BE49-F238E27FC236}">
                    <a16:creationId xmlns:a16="http://schemas.microsoft.com/office/drawing/2014/main" id="{A6015DF3-34E4-2AA7-A49A-133DA96B7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455" y="491998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0" name="Group 5">
              <a:extLst>
                <a:ext uri="{FF2B5EF4-FFF2-40B4-BE49-F238E27FC236}">
                  <a16:creationId xmlns:a16="http://schemas.microsoft.com/office/drawing/2014/main" id="{4FD47A53-DAF3-2688-8C21-61A33E5D1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6300" y="4599940"/>
              <a:ext cx="260985" cy="236220"/>
              <a:chOff x="2146300" y="4599940"/>
              <a:chExt cx="260985" cy="236220"/>
            </a:xfrm>
          </p:grpSpPr>
          <p:sp>
            <p:nvSpPr>
              <p:cNvPr id="191" name="Rect 0">
                <a:extLst>
                  <a:ext uri="{FF2B5EF4-FFF2-40B4-BE49-F238E27FC236}">
                    <a16:creationId xmlns:a16="http://schemas.microsoft.com/office/drawing/2014/main" id="{D7ABBA73-AA20-7E9B-63E2-C409CE479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6300" y="4599940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Rect 0">
                <a:extLst>
                  <a:ext uri="{FF2B5EF4-FFF2-40B4-BE49-F238E27FC236}">
                    <a16:creationId xmlns:a16="http://schemas.microsoft.com/office/drawing/2014/main" id="{EF4AE0E2-6704-63F2-3DEC-282EE4D99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445" y="461835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Rect 0">
                <a:extLst>
                  <a:ext uri="{FF2B5EF4-FFF2-40B4-BE49-F238E27FC236}">
                    <a16:creationId xmlns:a16="http://schemas.microsoft.com/office/drawing/2014/main" id="{A523609D-06C0-32A4-F338-0CE3DD71B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215" y="461835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Rect 0">
                <a:extLst>
                  <a:ext uri="{FF2B5EF4-FFF2-40B4-BE49-F238E27FC236}">
                    <a16:creationId xmlns:a16="http://schemas.microsoft.com/office/drawing/2014/main" id="{C3577644-B3BB-ADD1-AAF2-B4EF84127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200" y="4628515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Rect 0">
                <a:extLst>
                  <a:ext uri="{FF2B5EF4-FFF2-40B4-BE49-F238E27FC236}">
                    <a16:creationId xmlns:a16="http://schemas.microsoft.com/office/drawing/2014/main" id="{27807614-D7BB-DD89-8BDC-EE16D2A0D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995" y="47148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Rect 0">
                <a:extLst>
                  <a:ext uri="{FF2B5EF4-FFF2-40B4-BE49-F238E27FC236}">
                    <a16:creationId xmlns:a16="http://schemas.microsoft.com/office/drawing/2014/main" id="{BD311CFF-C172-9A4D-6AAE-51213A692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105" y="475043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Rect 0">
                <a:extLst>
                  <a:ext uri="{FF2B5EF4-FFF2-40B4-BE49-F238E27FC236}">
                    <a16:creationId xmlns:a16="http://schemas.microsoft.com/office/drawing/2014/main" id="{6124EB6C-3E08-8401-A678-A05FAF630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105" y="478472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3" name="Rect 0">
            <a:extLst>
              <a:ext uri="{FF2B5EF4-FFF2-40B4-BE49-F238E27FC236}">
                <a16:creationId xmlns:a16="http://schemas.microsoft.com/office/drawing/2014/main" id="{B9EB9E2D-120B-C5E3-2AE8-419D496A9035}"/>
              </a:ext>
            </a:extLst>
          </p:cNvPr>
          <p:cNvSpPr>
            <a:spLocks/>
          </p:cNvSpPr>
          <p:nvPr/>
        </p:nvSpPr>
        <p:spPr>
          <a:xfrm>
            <a:off x="674687" y="4655370"/>
            <a:ext cx="3099435" cy="1725930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</a:endParaRPr>
          </a:p>
        </p:txBody>
      </p:sp>
      <p:sp>
        <p:nvSpPr>
          <p:cNvPr id="204" name="Rect 0">
            <a:extLst>
              <a:ext uri="{FF2B5EF4-FFF2-40B4-BE49-F238E27FC236}">
                <a16:creationId xmlns:a16="http://schemas.microsoft.com/office/drawing/2014/main" id="{5D11E458-B0DA-2E50-B14C-0751E884E560}"/>
              </a:ext>
            </a:extLst>
          </p:cNvPr>
          <p:cNvSpPr txBox="1">
            <a:spLocks/>
          </p:cNvSpPr>
          <p:nvPr/>
        </p:nvSpPr>
        <p:spPr bwMode="auto">
          <a:xfrm>
            <a:off x="621347" y="2822306"/>
            <a:ext cx="321373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AS-IS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205" name="Group 5">
            <a:extLst>
              <a:ext uri="{FF2B5EF4-FFF2-40B4-BE49-F238E27FC236}">
                <a16:creationId xmlns:a16="http://schemas.microsoft.com/office/drawing/2014/main" id="{BD14CC74-A9F4-40DF-8F9B-6667573380E2}"/>
              </a:ext>
            </a:extLst>
          </p:cNvPr>
          <p:cNvGrpSpPr>
            <a:grpSpLocks/>
          </p:cNvGrpSpPr>
          <p:nvPr/>
        </p:nvGrpSpPr>
        <p:grpSpPr>
          <a:xfrm>
            <a:off x="5727381" y="1897110"/>
            <a:ext cx="681039" cy="792480"/>
            <a:chOff x="5377815" y="1777365"/>
            <a:chExt cx="681039" cy="792480"/>
          </a:xfrm>
        </p:grpSpPr>
        <p:pic>
          <p:nvPicPr>
            <p:cNvPr id="206" name="Picture " descr="C:/Users/silve/AppData/Roaming/PolarisOffice/ETemp/31056_23462360/image6.png">
              <a:extLst>
                <a:ext uri="{FF2B5EF4-FFF2-40B4-BE49-F238E27FC236}">
                  <a16:creationId xmlns:a16="http://schemas.microsoft.com/office/drawing/2014/main" id="{559E4C2F-01D9-C768-BA80-5E59398387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5542280" y="202247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207" name="Rect 0">
              <a:extLst>
                <a:ext uri="{FF2B5EF4-FFF2-40B4-BE49-F238E27FC236}">
                  <a16:creationId xmlns:a16="http://schemas.microsoft.com/office/drawing/2014/main" id="{767B8862-ED9B-55A0-3477-84345B8700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80674" y="178736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>
                  <a:solidFill>
                    <a:schemeClr val="bg1"/>
                  </a:solidFill>
                </a:rPr>
                <a:t>RCS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08" name="Rect 0">
              <a:extLst>
                <a:ext uri="{FF2B5EF4-FFF2-40B4-BE49-F238E27FC236}">
                  <a16:creationId xmlns:a16="http://schemas.microsoft.com/office/drawing/2014/main" id="{7CA93B1B-F542-D28E-A82B-79C2113F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815" y="177736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209" name="Rect 0">
            <a:extLst>
              <a:ext uri="{FF2B5EF4-FFF2-40B4-BE49-F238E27FC236}">
                <a16:creationId xmlns:a16="http://schemas.microsoft.com/office/drawing/2014/main" id="{D5E0C6D1-424F-AA85-0928-82CBB8BB6968}"/>
              </a:ext>
            </a:extLst>
          </p:cNvPr>
          <p:cNvSpPr>
            <a:spLocks/>
          </p:cNvSpPr>
          <p:nvPr/>
        </p:nvSpPr>
        <p:spPr bwMode="auto">
          <a:xfrm rot="5400000">
            <a:off x="2053907" y="2333356"/>
            <a:ext cx="69151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0" name="Rect 0">
            <a:extLst>
              <a:ext uri="{FF2B5EF4-FFF2-40B4-BE49-F238E27FC236}">
                <a16:creationId xmlns:a16="http://schemas.microsoft.com/office/drawing/2014/main" id="{98935382-B365-7484-D1E2-AF9741B0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" y="6107616"/>
            <a:ext cx="511175" cy="26225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UR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211" name="Rect 0">
            <a:extLst>
              <a:ext uri="{FF2B5EF4-FFF2-40B4-BE49-F238E27FC236}">
                <a16:creationId xmlns:a16="http://schemas.microsoft.com/office/drawing/2014/main" id="{849DAA5F-2132-4084-45E8-6C26B2B31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31" y="6111426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Gripper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212" name="Rect 0">
            <a:extLst>
              <a:ext uri="{FF2B5EF4-FFF2-40B4-BE49-F238E27FC236}">
                <a16:creationId xmlns:a16="http://schemas.microsoft.com/office/drawing/2014/main" id="{00D9E2F2-418B-0652-1726-2FAC21273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101" y="5161466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MiR</a:t>
            </a:r>
            <a:endParaRPr lang="ko-KR" altLang="en-US" sz="1050">
              <a:solidFill>
                <a:srgbClr val="000000"/>
              </a:solidFill>
            </a:endParaRPr>
          </a:p>
          <a:p>
            <a:pPr algn="ctr"/>
            <a:r>
              <a:rPr lang="en-US" altLang="ko-KR" sz="1050">
                <a:solidFill>
                  <a:srgbClr val="000000"/>
                </a:solidFill>
              </a:rPr>
              <a:t>Controller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pic>
        <p:nvPicPr>
          <p:cNvPr id="213" name="Picture " descr="C:/Users/silve/AppData/Roaming/PolarisOffice/ETemp/31056_23462360/image7.png">
            <a:extLst>
              <a:ext uri="{FF2B5EF4-FFF2-40B4-BE49-F238E27FC236}">
                <a16:creationId xmlns:a16="http://schemas.microsoft.com/office/drawing/2014/main" id="{ECBBEC4B-86D4-9316-108C-670692297B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397" y="5648510"/>
            <a:ext cx="462915" cy="438150"/>
          </a:xfrm>
          <a:prstGeom prst="rect">
            <a:avLst/>
          </a:prstGeom>
          <a:noFill/>
        </p:spPr>
      </p:pic>
      <p:pic>
        <p:nvPicPr>
          <p:cNvPr id="214" name="Picture " descr="C:/Users/silve/AppData/Roaming/PolarisOffice/ETemp/31056_23462360/image8.png">
            <a:extLst>
              <a:ext uri="{FF2B5EF4-FFF2-40B4-BE49-F238E27FC236}">
                <a16:creationId xmlns:a16="http://schemas.microsoft.com/office/drawing/2014/main" id="{C68D8E44-C225-51A1-40A2-71FF837F2B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97" y="5720901"/>
            <a:ext cx="323215" cy="311785"/>
          </a:xfrm>
          <a:prstGeom prst="rect">
            <a:avLst/>
          </a:prstGeom>
          <a:noFill/>
        </p:spPr>
      </p:pic>
      <p:pic>
        <p:nvPicPr>
          <p:cNvPr id="215" name="Picture " descr="C:/Users/silve/AppData/Roaming/PolarisOffice/ETemp/31056_23462360/image9.jpeg">
            <a:extLst>
              <a:ext uri="{FF2B5EF4-FFF2-40B4-BE49-F238E27FC236}">
                <a16:creationId xmlns:a16="http://schemas.microsoft.com/office/drawing/2014/main" id="{1BE03F3D-232A-ADE3-2653-FA96CEB2F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91396" y="5642160"/>
            <a:ext cx="671830" cy="515620"/>
          </a:xfrm>
          <a:prstGeom prst="rect">
            <a:avLst/>
          </a:prstGeom>
          <a:noFill/>
        </p:spPr>
      </p:pic>
      <p:sp>
        <p:nvSpPr>
          <p:cNvPr id="216" name="Rect 0">
            <a:extLst>
              <a:ext uri="{FF2B5EF4-FFF2-40B4-BE49-F238E27FC236}">
                <a16:creationId xmlns:a16="http://schemas.microsoft.com/office/drawing/2014/main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856" y="6107616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MiR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pic>
        <p:nvPicPr>
          <p:cNvPr id="217" name="Picture " descr="C:/Users/silve/AppData/Roaming/PolarisOffice/ETemp/31056_23462360/image10.png">
            <a:extLst>
              <a:ext uri="{FF2B5EF4-FFF2-40B4-BE49-F238E27FC236}">
                <a16:creationId xmlns:a16="http://schemas.microsoft.com/office/drawing/2014/main" id="{81D5F6C8-74E7-4975-04B7-317E1F834E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72" y="5715821"/>
            <a:ext cx="436245" cy="304165"/>
          </a:xfrm>
          <a:prstGeom prst="rect">
            <a:avLst/>
          </a:prstGeom>
          <a:noFill/>
        </p:spPr>
      </p:pic>
      <p:sp>
        <p:nvSpPr>
          <p:cNvPr id="218" name="Rect 0">
            <a:extLst>
              <a:ext uri="{FF2B5EF4-FFF2-40B4-BE49-F238E27FC236}">
                <a16:creationId xmlns:a16="http://schemas.microsoft.com/office/drawing/2014/main" id="{7653FA0D-49BF-35EB-811D-7181C354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521" y="6107616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Vision</a:t>
            </a:r>
            <a:endParaRPr lang="ko-KR" altLang="en-US" sz="1050">
              <a:solidFill>
                <a:srgbClr val="000000"/>
              </a:solidFill>
            </a:endParaRPr>
          </a:p>
        </p:txBody>
      </p:sp>
      <p:grpSp>
        <p:nvGrpSpPr>
          <p:cNvPr id="219" name="Group 5">
            <a:extLst>
              <a:ext uri="{FF2B5EF4-FFF2-40B4-BE49-F238E27FC236}">
                <a16:creationId xmlns:a16="http://schemas.microsoft.com/office/drawing/2014/main" id="{E4775905-6C3C-F1DD-6489-4BF29F64DC64}"/>
              </a:ext>
            </a:extLst>
          </p:cNvPr>
          <p:cNvGrpSpPr>
            <a:grpSpLocks/>
          </p:cNvGrpSpPr>
          <p:nvPr/>
        </p:nvGrpSpPr>
        <p:grpSpPr bwMode="auto">
          <a:xfrm>
            <a:off x="3170236" y="4767130"/>
            <a:ext cx="387350" cy="381000"/>
            <a:chOff x="2820670" y="4592955"/>
            <a:chExt cx="387350" cy="381000"/>
          </a:xfrm>
        </p:grpSpPr>
        <p:sp>
          <p:nvSpPr>
            <p:cNvPr id="220" name="Rect 0">
              <a:extLst>
                <a:ext uri="{FF2B5EF4-FFF2-40B4-BE49-F238E27FC236}">
                  <a16:creationId xmlns:a16="http://schemas.microsoft.com/office/drawing/2014/main" id="{652A5022-BF59-CC2D-A519-AB5A65A0A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410" y="4766310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</a:rPr>
                <a:t> </a:t>
              </a:r>
              <a:endParaRPr lang="ko-KR" altLang="en-US" sz="1200" b="1">
                <a:solidFill>
                  <a:srgbClr val="000000"/>
                </a:solidFill>
              </a:endParaRPr>
            </a:p>
          </p:txBody>
        </p:sp>
        <p:grpSp>
          <p:nvGrpSpPr>
            <p:cNvPr id="221" name="Group 5">
              <a:extLst>
                <a:ext uri="{FF2B5EF4-FFF2-40B4-BE49-F238E27FC236}">
                  <a16:creationId xmlns:a16="http://schemas.microsoft.com/office/drawing/2014/main" id="{03660D1F-6CD2-09DA-D227-A04A0F278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640" y="4830445"/>
              <a:ext cx="356870" cy="123190"/>
              <a:chOff x="2834640" y="4830445"/>
              <a:chExt cx="356870" cy="123190"/>
            </a:xfrm>
          </p:grpSpPr>
          <p:sp>
            <p:nvSpPr>
              <p:cNvPr id="234" name="Rect 0">
                <a:extLst>
                  <a:ext uri="{FF2B5EF4-FFF2-40B4-BE49-F238E27FC236}">
                    <a16:creationId xmlns:a16="http://schemas.microsoft.com/office/drawing/2014/main" id="{EFCC8ECD-078B-C064-8DC0-C82962133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4640" y="483044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Rect 0">
                <a:extLst>
                  <a:ext uri="{FF2B5EF4-FFF2-40B4-BE49-F238E27FC236}">
                    <a16:creationId xmlns:a16="http://schemas.microsoft.com/office/drawing/2014/main" id="{98D588B9-16F0-E346-9A07-5AEA8DB83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220" y="485076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2" name="Group 5">
              <a:extLst>
                <a:ext uri="{FF2B5EF4-FFF2-40B4-BE49-F238E27FC236}">
                  <a16:creationId xmlns:a16="http://schemas.microsoft.com/office/drawing/2014/main" id="{628C5360-5F54-13C7-C0A9-E2412BBAE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670" y="4895850"/>
              <a:ext cx="387350" cy="78105"/>
              <a:chOff x="2820670" y="4895850"/>
              <a:chExt cx="387350" cy="78105"/>
            </a:xfrm>
          </p:grpSpPr>
          <p:sp>
            <p:nvSpPr>
              <p:cNvPr id="231" name="Rect 0">
                <a:extLst>
                  <a:ext uri="{FF2B5EF4-FFF2-40B4-BE49-F238E27FC236}">
                    <a16:creationId xmlns:a16="http://schemas.microsoft.com/office/drawing/2014/main" id="{FC631B2A-ECAE-6746-91E0-A64A52135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670" y="4895850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Rect 0">
                <a:extLst>
                  <a:ext uri="{FF2B5EF4-FFF2-40B4-BE49-F238E27FC236}">
                    <a16:creationId xmlns:a16="http://schemas.microsoft.com/office/drawing/2014/main" id="{CBC9F7DB-77CF-7778-D052-2472345EF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2895" y="491363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Rect 0">
                <a:extLst>
                  <a:ext uri="{FF2B5EF4-FFF2-40B4-BE49-F238E27FC236}">
                    <a16:creationId xmlns:a16="http://schemas.microsoft.com/office/drawing/2014/main" id="{28BFDA4E-200A-76E2-CFAB-087E301AE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055" y="491363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3" name="Group 5">
              <a:extLst>
                <a:ext uri="{FF2B5EF4-FFF2-40B4-BE49-F238E27FC236}">
                  <a16:creationId xmlns:a16="http://schemas.microsoft.com/office/drawing/2014/main" id="{3DC2B020-7A77-9611-3EB3-3C1E4EE1A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2900" y="4592955"/>
              <a:ext cx="260985" cy="236220"/>
              <a:chOff x="2882900" y="4592955"/>
              <a:chExt cx="260985" cy="236220"/>
            </a:xfrm>
          </p:grpSpPr>
          <p:sp>
            <p:nvSpPr>
              <p:cNvPr id="224" name="Rect 0">
                <a:extLst>
                  <a:ext uri="{FF2B5EF4-FFF2-40B4-BE49-F238E27FC236}">
                    <a16:creationId xmlns:a16="http://schemas.microsoft.com/office/drawing/2014/main" id="{DD5CEA65-6153-F71E-7CE1-8F5BC18C2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2900" y="4592955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Rect 0">
                <a:extLst>
                  <a:ext uri="{FF2B5EF4-FFF2-40B4-BE49-F238E27FC236}">
                    <a16:creationId xmlns:a16="http://schemas.microsoft.com/office/drawing/2014/main" id="{595DA45C-AA9B-174C-B23E-326F19F59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45" y="461200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Rect 0">
                <a:extLst>
                  <a:ext uri="{FF2B5EF4-FFF2-40B4-BE49-F238E27FC236}">
                    <a16:creationId xmlns:a16="http://schemas.microsoft.com/office/drawing/2014/main" id="{558678F5-4E86-F29F-F84F-B011AC9AA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815" y="461200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Rect 0">
                <a:extLst>
                  <a:ext uri="{FF2B5EF4-FFF2-40B4-BE49-F238E27FC236}">
                    <a16:creationId xmlns:a16="http://schemas.microsoft.com/office/drawing/2014/main" id="{47442D36-CFE7-6D71-2C46-4361A4F1F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435" y="4621530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Rect 0">
                <a:extLst>
                  <a:ext uri="{FF2B5EF4-FFF2-40B4-BE49-F238E27FC236}">
                    <a16:creationId xmlns:a16="http://schemas.microsoft.com/office/drawing/2014/main" id="{95CE1DFD-C637-5F4F-EC8B-2DF02FE6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595" y="4707890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 0">
                <a:extLst>
                  <a:ext uri="{FF2B5EF4-FFF2-40B4-BE49-F238E27FC236}">
                    <a16:creationId xmlns:a16="http://schemas.microsoft.com/office/drawing/2014/main" id="{BEC878F4-0591-EB8F-EFD6-4153A9D4C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4408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Rect 0">
                <a:extLst>
                  <a:ext uri="{FF2B5EF4-FFF2-40B4-BE49-F238E27FC236}">
                    <a16:creationId xmlns:a16="http://schemas.microsoft.com/office/drawing/2014/main" id="{55695FEC-B3FE-34D6-4112-C418E73EF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783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36" name="Rect 0">
            <a:extLst>
              <a:ext uri="{FF2B5EF4-FFF2-40B4-BE49-F238E27FC236}">
                <a16:creationId xmlns:a16="http://schemas.microsoft.com/office/drawing/2014/main" id="{7CE83D83-67D5-DFE8-C4E3-9540E28E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701" y="5161466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I/O</a:t>
            </a:r>
            <a:endParaRPr lang="ko-KR" altLang="en-US" sz="1050">
              <a:solidFill>
                <a:srgbClr val="000000"/>
              </a:solidFill>
            </a:endParaRPr>
          </a:p>
          <a:p>
            <a:pPr algn="ctr"/>
            <a:r>
              <a:rPr lang="en-US" altLang="ko-KR" sz="1050">
                <a:solidFill>
                  <a:srgbClr val="000000"/>
                </a:solidFill>
              </a:rPr>
              <a:t>Controller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237" name="Rect 0">
            <a:extLst>
              <a:ext uri="{FF2B5EF4-FFF2-40B4-BE49-F238E27FC236}">
                <a16:creationId xmlns:a16="http://schemas.microsoft.com/office/drawing/2014/main" id="{10B569C5-0E83-2586-9BAC-C5BBBD5A2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741" y="5792020"/>
            <a:ext cx="942340" cy="415498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</a:rPr>
              <a:t>Inner Device I/O Controll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238" name="Rect 0">
            <a:extLst>
              <a:ext uri="{FF2B5EF4-FFF2-40B4-BE49-F238E27FC236}">
                <a16:creationId xmlns:a16="http://schemas.microsoft.com/office/drawing/2014/main" id="{9EC9008F-388C-1AB9-A2CB-BCC900106A92}"/>
              </a:ext>
            </a:extLst>
          </p:cNvPr>
          <p:cNvSpPr>
            <a:spLocks/>
          </p:cNvSpPr>
          <p:nvPr/>
        </p:nvSpPr>
        <p:spPr>
          <a:xfrm rot="5400000" flipH="1" flipV="1">
            <a:off x="684212" y="5205915"/>
            <a:ext cx="757555" cy="129540"/>
          </a:xfrm>
          <a:prstGeom prst="bentConnector4">
            <a:avLst>
              <a:gd name="adj1" fmla="val 15045"/>
              <a:gd name="adj2" fmla="val 277297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39" name="Rect 0">
            <a:extLst>
              <a:ext uri="{FF2B5EF4-FFF2-40B4-BE49-F238E27FC236}">
                <a16:creationId xmlns:a16="http://schemas.microsoft.com/office/drawing/2014/main" id="{DBAC86E8-0198-AF8F-AF60-1492306C5235}"/>
              </a:ext>
            </a:extLst>
          </p:cNvPr>
          <p:cNvSpPr>
            <a:spLocks/>
          </p:cNvSpPr>
          <p:nvPr/>
        </p:nvSpPr>
        <p:spPr>
          <a:xfrm rot="16200000" flipV="1">
            <a:off x="921701" y="5083360"/>
            <a:ext cx="825500" cy="452120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240" name="Rect 0">
            <a:extLst>
              <a:ext uri="{FF2B5EF4-FFF2-40B4-BE49-F238E27FC236}">
                <a16:creationId xmlns:a16="http://schemas.microsoft.com/office/drawing/2014/main" id="{8DE7B73E-EF5E-0122-A05C-018DCDC085B4}"/>
              </a:ext>
            </a:extLst>
          </p:cNvPr>
          <p:cNvCxnSpPr/>
          <p:nvPr/>
        </p:nvCxnSpPr>
        <p:spPr>
          <a:xfrm>
            <a:off x="3361372" y="4352475"/>
            <a:ext cx="635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 0">
            <a:extLst>
              <a:ext uri="{FF2B5EF4-FFF2-40B4-BE49-F238E27FC236}">
                <a16:creationId xmlns:a16="http://schemas.microsoft.com/office/drawing/2014/main" id="{7EB8BCA5-673B-F064-3F4E-4354E858C6C3}"/>
              </a:ext>
            </a:extLst>
          </p:cNvPr>
          <p:cNvSpPr>
            <a:spLocks/>
          </p:cNvSpPr>
          <p:nvPr/>
        </p:nvSpPr>
        <p:spPr>
          <a:xfrm rot="16200000" flipV="1">
            <a:off x="1140777" y="4878255"/>
            <a:ext cx="824865" cy="852170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42" name="Rect 0">
            <a:extLst>
              <a:ext uri="{FF2B5EF4-FFF2-40B4-BE49-F238E27FC236}">
                <a16:creationId xmlns:a16="http://schemas.microsoft.com/office/drawing/2014/main" id="{2FD760E6-7FD7-549F-4B6C-F36EB3F19079}"/>
              </a:ext>
            </a:extLst>
          </p:cNvPr>
          <p:cNvSpPr>
            <a:spLocks/>
          </p:cNvSpPr>
          <p:nvPr/>
        </p:nvSpPr>
        <p:spPr>
          <a:xfrm rot="16200000" flipV="1">
            <a:off x="2185987" y="5201470"/>
            <a:ext cx="751205" cy="132080"/>
          </a:xfrm>
          <a:prstGeom prst="bentConnector4">
            <a:avLst>
              <a:gd name="adj1" fmla="val 15252"/>
              <a:gd name="adj2" fmla="val 319086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243" name="Rect 0">
            <a:extLst>
              <a:ext uri="{FF2B5EF4-FFF2-40B4-BE49-F238E27FC236}">
                <a16:creationId xmlns:a16="http://schemas.microsoft.com/office/drawing/2014/main" id="{E749B2BE-6492-0BCF-C15B-15FD9D70CD5D}"/>
              </a:ext>
            </a:extLst>
          </p:cNvPr>
          <p:cNvCxnSpPr/>
          <p:nvPr/>
        </p:nvCxnSpPr>
        <p:spPr>
          <a:xfrm flipH="1">
            <a:off x="2623501" y="4352475"/>
            <a:ext cx="3810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Rect 0">
            <a:extLst>
              <a:ext uri="{FF2B5EF4-FFF2-40B4-BE49-F238E27FC236}">
                <a16:creationId xmlns:a16="http://schemas.microsoft.com/office/drawing/2014/main" id="{A073E8BC-C2CF-D825-6D0E-A1E3A67D5DD5}"/>
              </a:ext>
            </a:extLst>
          </p:cNvPr>
          <p:cNvCxnSpPr/>
          <p:nvPr/>
        </p:nvCxnSpPr>
        <p:spPr>
          <a:xfrm>
            <a:off x="993457" y="4352475"/>
            <a:ext cx="635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 0">
            <a:extLst>
              <a:ext uri="{FF2B5EF4-FFF2-40B4-BE49-F238E27FC236}">
                <a16:creationId xmlns:a16="http://schemas.microsoft.com/office/drawing/2014/main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2844482" y="5272590"/>
            <a:ext cx="907415" cy="132080"/>
          </a:xfrm>
          <a:prstGeom prst="bentConnector4">
            <a:avLst>
              <a:gd name="adj1" fmla="val 22920"/>
              <a:gd name="adj2" fmla="val 294376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47" name="Rect 0">
            <a:extLst>
              <a:ext uri="{FF2B5EF4-FFF2-40B4-BE49-F238E27FC236}">
                <a16:creationId xmlns:a16="http://schemas.microsoft.com/office/drawing/2014/main" id="{8F07008B-F4CC-6E25-BBFE-BD6E61FFF367}"/>
              </a:ext>
            </a:extLst>
          </p:cNvPr>
          <p:cNvSpPr>
            <a:spLocks/>
          </p:cNvSpPr>
          <p:nvPr/>
        </p:nvSpPr>
        <p:spPr bwMode="auto">
          <a:xfrm>
            <a:off x="674687" y="4208966"/>
            <a:ext cx="309943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52" name="도형 45">
            <a:extLst>
              <a:ext uri="{FF2B5EF4-FFF2-40B4-BE49-F238E27FC236}">
                <a16:creationId xmlns:a16="http://schemas.microsoft.com/office/drawing/2014/main" id="{0F01023D-79B2-0396-7AD1-A8A1AB04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867" y="2819130"/>
            <a:ext cx="507809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253" name="도형 80">
            <a:extLst>
              <a:ext uri="{FF2B5EF4-FFF2-40B4-BE49-F238E27FC236}">
                <a16:creationId xmlns:a16="http://schemas.microsoft.com/office/drawing/2014/main" id="{66EE99EB-7357-B4A8-2481-E455CB379982}"/>
              </a:ext>
            </a:extLst>
          </p:cNvPr>
          <p:cNvSpPr>
            <a:spLocks/>
          </p:cNvSpPr>
          <p:nvPr/>
        </p:nvSpPr>
        <p:spPr>
          <a:xfrm>
            <a:off x="4201792" y="4352474"/>
            <a:ext cx="4982210" cy="1947603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</a:endParaRPr>
          </a:p>
        </p:txBody>
      </p:sp>
      <p:sp>
        <p:nvSpPr>
          <p:cNvPr id="254" name="텍스트 상자 81">
            <a:extLst>
              <a:ext uri="{FF2B5EF4-FFF2-40B4-BE49-F238E27FC236}">
                <a16:creationId xmlns:a16="http://schemas.microsoft.com/office/drawing/2014/main" id="{A880B6DF-3391-C579-D8BB-E1B1EEFEFC68}"/>
              </a:ext>
            </a:extLst>
          </p:cNvPr>
          <p:cNvSpPr txBox="1">
            <a:spLocks/>
          </p:cNvSpPr>
          <p:nvPr/>
        </p:nvSpPr>
        <p:spPr bwMode="auto">
          <a:xfrm>
            <a:off x="4153217" y="2815320"/>
            <a:ext cx="507809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ko-KR" b="1" dirty="0">
                <a:solidFill>
                  <a:srgbClr val="C00000"/>
                </a:solidFill>
              </a:rPr>
              <a:t>TO</a:t>
            </a:r>
            <a:r>
              <a:rPr lang="en-US" altLang="ko-KR" b="1" dirty="0">
                <a:solidFill>
                  <a:srgbClr val="C00000"/>
                </a:solidFill>
              </a:rPr>
              <a:t>-</a:t>
            </a:r>
            <a:r>
              <a:rPr lang="ko-KR" altLang="ko-KR" b="1" dirty="0">
                <a:solidFill>
                  <a:srgbClr val="C00000"/>
                </a:solidFill>
              </a:rPr>
              <a:t>BE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255" name="그룹 130">
            <a:extLst>
              <a:ext uri="{FF2B5EF4-FFF2-40B4-BE49-F238E27FC236}">
                <a16:creationId xmlns:a16="http://schemas.microsoft.com/office/drawing/2014/main" id="{EDC83DEE-C513-60F6-15A0-F01762B04D63}"/>
              </a:ext>
            </a:extLst>
          </p:cNvPr>
          <p:cNvGrpSpPr>
            <a:grpSpLocks/>
          </p:cNvGrpSpPr>
          <p:nvPr/>
        </p:nvGrpSpPr>
        <p:grpSpPr>
          <a:xfrm>
            <a:off x="4986336" y="5351062"/>
            <a:ext cx="583248" cy="689937"/>
            <a:chOff x="4636770" y="5057140"/>
            <a:chExt cx="583248" cy="689937"/>
          </a:xfrm>
        </p:grpSpPr>
        <p:sp>
          <p:nvSpPr>
            <p:cNvPr id="256" name="텍스트 상자 82">
              <a:extLst>
                <a:ext uri="{FF2B5EF4-FFF2-40B4-BE49-F238E27FC236}">
                  <a16:creationId xmlns:a16="http://schemas.microsoft.com/office/drawing/2014/main" id="{56F644C7-C8A1-769E-4AC6-922932F3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770" y="5516245"/>
              <a:ext cx="583248" cy="230832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</a:rPr>
                <a:t>UR-10e</a:t>
              </a: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pic>
          <p:nvPicPr>
            <p:cNvPr id="257" name="그림 85" descr="C:/Users/silve/AppData/Roaming/PolarisOffice/ETemp/31056_23462360/image7.png">
              <a:extLst>
                <a:ext uri="{FF2B5EF4-FFF2-40B4-BE49-F238E27FC236}">
                  <a16:creationId xmlns:a16="http://schemas.microsoft.com/office/drawing/2014/main" id="{D78949D1-6784-94CD-ED1C-9906B7219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0900" y="5057140"/>
              <a:ext cx="462915" cy="438150"/>
            </a:xfrm>
            <a:prstGeom prst="rect">
              <a:avLst/>
            </a:prstGeom>
            <a:noFill/>
          </p:spPr>
        </p:pic>
      </p:grpSp>
      <p:grpSp>
        <p:nvGrpSpPr>
          <p:cNvPr id="258" name="그룹 131">
            <a:extLst>
              <a:ext uri="{FF2B5EF4-FFF2-40B4-BE49-F238E27FC236}">
                <a16:creationId xmlns:a16="http://schemas.microsoft.com/office/drawing/2014/main" id="{E7460A46-3E19-AA70-E073-6252C98633A3}"/>
              </a:ext>
            </a:extLst>
          </p:cNvPr>
          <p:cNvGrpSpPr>
            <a:grpSpLocks/>
          </p:cNvGrpSpPr>
          <p:nvPr/>
        </p:nvGrpSpPr>
        <p:grpSpPr>
          <a:xfrm>
            <a:off x="5952806" y="5417101"/>
            <a:ext cx="676910" cy="621030"/>
            <a:chOff x="5603240" y="5123180"/>
            <a:chExt cx="676910" cy="621030"/>
          </a:xfrm>
        </p:grpSpPr>
        <p:sp>
          <p:nvSpPr>
            <p:cNvPr id="259" name="텍스트 상자 83">
              <a:extLst>
                <a:ext uri="{FF2B5EF4-FFF2-40B4-BE49-F238E27FC236}">
                  <a16:creationId xmlns:a16="http://schemas.microsoft.com/office/drawing/2014/main" id="{4D17DC3E-73BB-AF7F-7424-DEC37A4BA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240" y="5513705"/>
              <a:ext cx="676910" cy="2305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solidFill>
                    <a:srgbClr val="000000"/>
                  </a:solidFill>
                </a:rPr>
                <a:t>Gripper</a:t>
              </a:r>
              <a:endParaRPr lang="ko-KR" altLang="en-US" sz="900">
                <a:solidFill>
                  <a:srgbClr val="000000"/>
                </a:solidFill>
              </a:endParaRPr>
            </a:p>
          </p:txBody>
        </p:sp>
        <p:pic>
          <p:nvPicPr>
            <p:cNvPr id="260" name="그림 86" descr="C:/Users/silve/AppData/Roaming/PolarisOffice/ETemp/31056_23462360/image8.png">
              <a:extLst>
                <a:ext uri="{FF2B5EF4-FFF2-40B4-BE49-F238E27FC236}">
                  <a16:creationId xmlns:a16="http://schemas.microsoft.com/office/drawing/2014/main" id="{819EBD2B-58E1-6D7A-F13B-A2C50DF69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405" y="5123180"/>
              <a:ext cx="323215" cy="311785"/>
            </a:xfrm>
            <a:prstGeom prst="rect">
              <a:avLst/>
            </a:prstGeom>
            <a:noFill/>
          </p:spPr>
        </p:pic>
      </p:grpSp>
      <p:grpSp>
        <p:nvGrpSpPr>
          <p:cNvPr id="261" name="그룹 133">
            <a:extLst>
              <a:ext uri="{FF2B5EF4-FFF2-40B4-BE49-F238E27FC236}">
                <a16:creationId xmlns:a16="http://schemas.microsoft.com/office/drawing/2014/main" id="{3B16F95D-0996-09D5-04B3-B5366876F875}"/>
              </a:ext>
            </a:extLst>
          </p:cNvPr>
          <p:cNvGrpSpPr>
            <a:grpSpLocks/>
          </p:cNvGrpSpPr>
          <p:nvPr/>
        </p:nvGrpSpPr>
        <p:grpSpPr>
          <a:xfrm>
            <a:off x="7582216" y="5368841"/>
            <a:ext cx="676910" cy="695960"/>
            <a:chOff x="7232650" y="5074920"/>
            <a:chExt cx="676910" cy="695960"/>
          </a:xfrm>
        </p:grpSpPr>
        <p:pic>
          <p:nvPicPr>
            <p:cNvPr id="262" name="그림 87" descr="C:/Users/silve/AppData/Roaming/PolarisOffice/ETemp/31056_23462360/image9.jpeg">
              <a:extLst>
                <a:ext uri="{FF2B5EF4-FFF2-40B4-BE49-F238E27FC236}">
                  <a16:creationId xmlns:a16="http://schemas.microsoft.com/office/drawing/2014/main" id="{A5176B6A-0D10-7BCA-E0B2-E5018122E8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35190" y="5074920"/>
              <a:ext cx="671830" cy="515620"/>
            </a:xfrm>
            <a:prstGeom prst="rect">
              <a:avLst/>
            </a:prstGeom>
            <a:noFill/>
          </p:spPr>
        </p:pic>
        <p:sp>
          <p:nvSpPr>
            <p:cNvPr id="263" name="텍스트 상자 88">
              <a:extLst>
                <a:ext uri="{FF2B5EF4-FFF2-40B4-BE49-F238E27FC236}">
                  <a16:creationId xmlns:a16="http://schemas.microsoft.com/office/drawing/2014/main" id="{6B5690F5-EEBD-F542-A1A3-528DFCE64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650" y="5540375"/>
              <a:ext cx="676910" cy="2305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</a:rPr>
                <a:t>MIR250</a:t>
              </a:r>
              <a:endParaRPr lang="ko-KR" altLang="en-US" sz="9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4" name="그룹 132">
            <a:extLst>
              <a:ext uri="{FF2B5EF4-FFF2-40B4-BE49-F238E27FC236}">
                <a16:creationId xmlns:a16="http://schemas.microsoft.com/office/drawing/2014/main" id="{F966FBBD-5F7F-25B2-6CA1-F4EA254B3691}"/>
              </a:ext>
            </a:extLst>
          </p:cNvPr>
          <p:cNvGrpSpPr>
            <a:grpSpLocks/>
          </p:cNvGrpSpPr>
          <p:nvPr/>
        </p:nvGrpSpPr>
        <p:grpSpPr>
          <a:xfrm>
            <a:off x="6770686" y="5430436"/>
            <a:ext cx="676910" cy="622300"/>
            <a:chOff x="6421120" y="5136515"/>
            <a:chExt cx="676910" cy="622300"/>
          </a:xfrm>
        </p:grpSpPr>
        <p:pic>
          <p:nvPicPr>
            <p:cNvPr id="265" name="그림 89" descr="C:/Users/silve/AppData/Roaming/PolarisOffice/ETemp/31056_23462360/image10.png">
              <a:extLst>
                <a:ext uri="{FF2B5EF4-FFF2-40B4-BE49-F238E27FC236}">
                  <a16:creationId xmlns:a16="http://schemas.microsoft.com/office/drawing/2014/main" id="{2F4993A0-89AF-975B-6526-527391E4E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770" y="5136515"/>
              <a:ext cx="436245" cy="304165"/>
            </a:xfrm>
            <a:prstGeom prst="rect">
              <a:avLst/>
            </a:prstGeom>
            <a:noFill/>
          </p:spPr>
        </p:pic>
        <p:sp>
          <p:nvSpPr>
            <p:cNvPr id="266" name="텍스트 상자 90">
              <a:extLst>
                <a:ext uri="{FF2B5EF4-FFF2-40B4-BE49-F238E27FC236}">
                  <a16:creationId xmlns:a16="http://schemas.microsoft.com/office/drawing/2014/main" id="{862C31C9-0CBF-782A-1A21-DB69DBE96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120" y="5528310"/>
              <a:ext cx="676910" cy="2305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solidFill>
                    <a:srgbClr val="000000"/>
                  </a:solidFill>
                </a:rPr>
                <a:t>Vision</a:t>
              </a:r>
              <a:endParaRPr lang="ko-KR" altLang="en-US" sz="900">
                <a:solidFill>
                  <a:srgbClr val="000000"/>
                </a:solidFill>
              </a:endParaRPr>
            </a:p>
          </p:txBody>
        </p:sp>
      </p:grpSp>
      <p:cxnSp>
        <p:nvCxnSpPr>
          <p:cNvPr id="267" name="도형 112">
            <a:extLst>
              <a:ext uri="{FF2B5EF4-FFF2-40B4-BE49-F238E27FC236}">
                <a16:creationId xmlns:a16="http://schemas.microsoft.com/office/drawing/2014/main" id="{313B126A-61A2-B527-58A1-E2006AE46A47}"/>
              </a:ext>
            </a:extLst>
          </p:cNvPr>
          <p:cNvCxnSpPr/>
          <p:nvPr/>
        </p:nvCxnSpPr>
        <p:spPr>
          <a:xfrm>
            <a:off x="7026592" y="4109636"/>
            <a:ext cx="27305" cy="62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도형 115">
            <a:extLst>
              <a:ext uri="{FF2B5EF4-FFF2-40B4-BE49-F238E27FC236}">
                <a16:creationId xmlns:a16="http://schemas.microsoft.com/office/drawing/2014/main" id="{A2B15954-5544-44D2-0BA1-DEFAEB12FAD1}"/>
              </a:ext>
            </a:extLst>
          </p:cNvPr>
          <p:cNvCxnSpPr/>
          <p:nvPr/>
        </p:nvCxnSpPr>
        <p:spPr>
          <a:xfrm>
            <a:off x="6266496" y="4121701"/>
            <a:ext cx="27940" cy="6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도형 116">
            <a:extLst>
              <a:ext uri="{FF2B5EF4-FFF2-40B4-BE49-F238E27FC236}">
                <a16:creationId xmlns:a16="http://schemas.microsoft.com/office/drawing/2014/main" id="{64A2D583-126E-9D76-0FBC-923033252252}"/>
              </a:ext>
            </a:extLst>
          </p:cNvPr>
          <p:cNvCxnSpPr/>
          <p:nvPr/>
        </p:nvCxnSpPr>
        <p:spPr>
          <a:xfrm>
            <a:off x="6594157" y="3724192"/>
            <a:ext cx="4445" cy="24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도형 117">
            <a:extLst>
              <a:ext uri="{FF2B5EF4-FFF2-40B4-BE49-F238E27FC236}">
                <a16:creationId xmlns:a16="http://schemas.microsoft.com/office/drawing/2014/main" id="{AF59A10B-E8E0-9180-95EA-37F6CA411AF8}"/>
              </a:ext>
            </a:extLst>
          </p:cNvPr>
          <p:cNvCxnSpPr/>
          <p:nvPr/>
        </p:nvCxnSpPr>
        <p:spPr>
          <a:xfrm>
            <a:off x="4602796" y="4103287"/>
            <a:ext cx="20320" cy="63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도형 119">
            <a:extLst>
              <a:ext uri="{FF2B5EF4-FFF2-40B4-BE49-F238E27FC236}">
                <a16:creationId xmlns:a16="http://schemas.microsoft.com/office/drawing/2014/main" id="{C8757A4A-15AF-507A-F569-5D63B05A773F}"/>
              </a:ext>
            </a:extLst>
          </p:cNvPr>
          <p:cNvSpPr>
            <a:spLocks/>
          </p:cNvSpPr>
          <p:nvPr/>
        </p:nvSpPr>
        <p:spPr bwMode="auto">
          <a:xfrm>
            <a:off x="4207826" y="3911517"/>
            <a:ext cx="4963160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ko-KR" altLang="ko-KR" sz="800" b="1" dirty="0">
                <a:solidFill>
                  <a:srgbClr val="000000"/>
                </a:solidFill>
                <a:cs typeface="Arial" charset="0"/>
              </a:rPr>
              <a:t>DDS (Data </a:t>
            </a:r>
            <a:r>
              <a:rPr lang="ko-KR" altLang="ko-KR" sz="800" b="1" dirty="0" err="1">
                <a:solidFill>
                  <a:srgbClr val="000000"/>
                </a:solidFill>
                <a:cs typeface="Arial" charset="0"/>
              </a:rPr>
              <a:t>Distribution</a:t>
            </a:r>
            <a:r>
              <a:rPr lang="ko-KR" altLang="ko-KR" sz="800" b="1" dirty="0">
                <a:solidFill>
                  <a:srgbClr val="000000"/>
                </a:solidFill>
                <a:cs typeface="Arial" charset="0"/>
              </a:rPr>
              <a:t> Service), </a:t>
            </a:r>
            <a:r>
              <a:rPr lang="ko-KR" altLang="ko-KR" sz="800" b="1" dirty="0" err="1">
                <a:solidFill>
                  <a:srgbClr val="000000"/>
                </a:solidFill>
                <a:cs typeface="Arial" charset="0"/>
              </a:rPr>
              <a:t>OpenSplice</a:t>
            </a:r>
            <a:r>
              <a:rPr lang="ko-KR" altLang="ko-KR" sz="800" b="1" dirty="0">
                <a:solidFill>
                  <a:srgbClr val="000000"/>
                </a:solidFill>
                <a:cs typeface="Arial" charset="0"/>
              </a:rPr>
              <a:t> </a:t>
            </a:r>
            <a:endParaRPr lang="ko-KR" altLang="en-US" sz="8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2" name="도형 125">
            <a:extLst>
              <a:ext uri="{FF2B5EF4-FFF2-40B4-BE49-F238E27FC236}">
                <a16:creationId xmlns:a16="http://schemas.microsoft.com/office/drawing/2014/main" id="{4E8F401F-6815-B2B7-8C80-44EC7284AB56}"/>
              </a:ext>
            </a:extLst>
          </p:cNvPr>
          <p:cNvSpPr>
            <a:spLocks/>
          </p:cNvSpPr>
          <p:nvPr/>
        </p:nvSpPr>
        <p:spPr>
          <a:xfrm>
            <a:off x="5080317" y="4737017"/>
            <a:ext cx="772795" cy="2520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UR</a:t>
            </a:r>
            <a:endParaRPr lang="ko-KR" altLang="en-US" sz="5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r>
              <a:rPr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5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3" name="도형 126">
            <a:extLst>
              <a:ext uri="{FF2B5EF4-FFF2-40B4-BE49-F238E27FC236}">
                <a16:creationId xmlns:a16="http://schemas.microsoft.com/office/drawing/2014/main" id="{6F5102F7-0247-3AFF-0AD0-E39CB8C778CD}"/>
              </a:ext>
            </a:extLst>
          </p:cNvPr>
          <p:cNvSpPr>
            <a:spLocks/>
          </p:cNvSpPr>
          <p:nvPr/>
        </p:nvSpPr>
        <p:spPr>
          <a:xfrm>
            <a:off x="5894387" y="4737017"/>
            <a:ext cx="772795" cy="2520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Gripper</a:t>
            </a:r>
            <a:endParaRPr lang="ko-KR" altLang="en-US" sz="5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r>
              <a:rPr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5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4" name="도형 127">
            <a:extLst>
              <a:ext uri="{FF2B5EF4-FFF2-40B4-BE49-F238E27FC236}">
                <a16:creationId xmlns:a16="http://schemas.microsoft.com/office/drawing/2014/main" id="{DED18168-1F43-AE22-803B-106AD3916736}"/>
              </a:ext>
            </a:extLst>
          </p:cNvPr>
          <p:cNvSpPr>
            <a:spLocks/>
          </p:cNvSpPr>
          <p:nvPr/>
        </p:nvSpPr>
        <p:spPr>
          <a:xfrm>
            <a:off x="6714807" y="4737016"/>
            <a:ext cx="772795" cy="2628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Vision</a:t>
            </a:r>
            <a:endParaRPr lang="ko-KR" altLang="en-US" sz="5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r>
              <a:rPr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5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5" name="도형 128">
            <a:extLst>
              <a:ext uri="{FF2B5EF4-FFF2-40B4-BE49-F238E27FC236}">
                <a16:creationId xmlns:a16="http://schemas.microsoft.com/office/drawing/2014/main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7535227" y="4735112"/>
            <a:ext cx="772795" cy="2520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MIR</a:t>
            </a:r>
            <a:endParaRPr lang="ko-KR" altLang="en-US" sz="5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r>
              <a:rPr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5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6" name="도형 129">
            <a:extLst>
              <a:ext uri="{FF2B5EF4-FFF2-40B4-BE49-F238E27FC236}">
                <a16:creationId xmlns:a16="http://schemas.microsoft.com/office/drawing/2014/main" id="{B68F5825-8798-AC6C-A16E-AD7E1D994513}"/>
              </a:ext>
            </a:extLst>
          </p:cNvPr>
          <p:cNvSpPr>
            <a:spLocks/>
          </p:cNvSpPr>
          <p:nvPr/>
        </p:nvSpPr>
        <p:spPr>
          <a:xfrm>
            <a:off x="8367712" y="4734477"/>
            <a:ext cx="772795" cy="2520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I/O</a:t>
            </a:r>
            <a:endParaRPr lang="ko-KR" altLang="en-US" sz="5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r>
              <a:rPr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5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77" name="그룹 153">
            <a:extLst>
              <a:ext uri="{FF2B5EF4-FFF2-40B4-BE49-F238E27FC236}">
                <a16:creationId xmlns:a16="http://schemas.microsoft.com/office/drawing/2014/main" id="{A8CC097D-8253-9B7E-8952-5CD362455320}"/>
              </a:ext>
            </a:extLst>
          </p:cNvPr>
          <p:cNvGrpSpPr>
            <a:grpSpLocks/>
          </p:cNvGrpSpPr>
          <p:nvPr/>
        </p:nvGrpSpPr>
        <p:grpSpPr>
          <a:xfrm>
            <a:off x="8310242" y="5414562"/>
            <a:ext cx="942340" cy="917815"/>
            <a:chOff x="7960676" y="5120640"/>
            <a:chExt cx="942340" cy="917815"/>
          </a:xfrm>
        </p:grpSpPr>
        <p:sp>
          <p:nvSpPr>
            <p:cNvPr id="278" name="텍스트 상자 109">
              <a:extLst>
                <a:ext uri="{FF2B5EF4-FFF2-40B4-BE49-F238E27FC236}">
                  <a16:creationId xmlns:a16="http://schemas.microsoft.com/office/drawing/2014/main" id="{23DDBC10-93F7-6435-C960-73DF217E2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0676" y="5531090"/>
              <a:ext cx="942340" cy="50736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</a:rPr>
                <a:t>Inner Device I/O </a:t>
              </a:r>
              <a:r>
                <a:rPr lang="en-US" altLang="ko-KR" sz="900" dirty="0" err="1">
                  <a:solidFill>
                    <a:srgbClr val="000000"/>
                  </a:solidFill>
                </a:rPr>
                <a:t>Controll</a:t>
              </a:r>
              <a:r>
                <a:rPr lang="ko-KR" altLang="ko-KR" sz="900" dirty="0" err="1">
                  <a:solidFill>
                    <a:srgbClr val="000000"/>
                  </a:solidFill>
                </a:rPr>
                <a:t>er</a:t>
              </a:r>
              <a:br>
                <a:rPr lang="ko-KR" altLang="ko-KR" sz="900" dirty="0">
                  <a:solidFill>
                    <a:srgbClr val="000000"/>
                  </a:solidFill>
                </a:rPr>
              </a:br>
              <a:r>
                <a:rPr lang="ko-KR" altLang="ko-KR" sz="900" dirty="0">
                  <a:solidFill>
                    <a:srgbClr val="000000"/>
                  </a:solidFill>
                </a:rPr>
                <a:t>(RF 통신)</a:t>
              </a: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pic>
          <p:nvPicPr>
            <p:cNvPr id="279" name="그림 134" descr="C:/Users/silve/AppData/Roaming/PolarisOffice/ETemp/31056_23462360/fImage4740040641.png">
              <a:extLst>
                <a:ext uri="{FF2B5EF4-FFF2-40B4-BE49-F238E27FC236}">
                  <a16:creationId xmlns:a16="http://schemas.microsoft.com/office/drawing/2014/main" id="{A7C5CF7A-4972-AFD5-54D9-00F25C4B3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255" y="5120640"/>
              <a:ext cx="546100" cy="506095"/>
            </a:xfrm>
            <a:prstGeom prst="rect">
              <a:avLst/>
            </a:prstGeom>
            <a:noFill/>
          </p:spPr>
        </p:pic>
      </p:grpSp>
      <p:cxnSp>
        <p:nvCxnSpPr>
          <p:cNvPr id="280" name="도형 135">
            <a:extLst>
              <a:ext uri="{FF2B5EF4-FFF2-40B4-BE49-F238E27FC236}">
                <a16:creationId xmlns:a16="http://schemas.microsoft.com/office/drawing/2014/main" id="{C3ACB60A-15DC-97BB-75C2-2B6B47DD8CA7}"/>
              </a:ext>
            </a:extLst>
          </p:cNvPr>
          <p:cNvCxnSpPr>
            <a:stCxn id="272" idx="4"/>
            <a:endCxn id="257" idx="0"/>
          </p:cNvCxnSpPr>
          <p:nvPr/>
        </p:nvCxnSpPr>
        <p:spPr>
          <a:xfrm flipH="1">
            <a:off x="5241607" y="4988476"/>
            <a:ext cx="225425" cy="36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도형 136">
            <a:extLst>
              <a:ext uri="{FF2B5EF4-FFF2-40B4-BE49-F238E27FC236}">
                <a16:creationId xmlns:a16="http://schemas.microsoft.com/office/drawing/2014/main" id="{A8D2FB74-7A91-B65E-0B26-1E43FE0AE3FA}"/>
              </a:ext>
            </a:extLst>
          </p:cNvPr>
          <p:cNvCxnSpPr>
            <a:stCxn id="273" idx="4"/>
            <a:endCxn id="260" idx="0"/>
          </p:cNvCxnSpPr>
          <p:nvPr/>
        </p:nvCxnSpPr>
        <p:spPr>
          <a:xfrm>
            <a:off x="6280466" y="4988476"/>
            <a:ext cx="11430" cy="42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도형 137">
            <a:extLst>
              <a:ext uri="{FF2B5EF4-FFF2-40B4-BE49-F238E27FC236}">
                <a16:creationId xmlns:a16="http://schemas.microsoft.com/office/drawing/2014/main" id="{C9165C79-BCBC-7B5F-9E00-F0E28F604F6E}"/>
              </a:ext>
            </a:extLst>
          </p:cNvPr>
          <p:cNvCxnSpPr>
            <a:stCxn id="274" idx="4"/>
            <a:endCxn id="265" idx="0"/>
          </p:cNvCxnSpPr>
          <p:nvPr/>
        </p:nvCxnSpPr>
        <p:spPr>
          <a:xfrm>
            <a:off x="7100886" y="4999271"/>
            <a:ext cx="8890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도형 138">
            <a:extLst>
              <a:ext uri="{FF2B5EF4-FFF2-40B4-BE49-F238E27FC236}">
                <a16:creationId xmlns:a16="http://schemas.microsoft.com/office/drawing/2014/main" id="{65235C27-9A1F-682C-E7AA-21122E036D31}"/>
              </a:ext>
            </a:extLst>
          </p:cNvPr>
          <p:cNvCxnSpPr>
            <a:cxnSpLocks/>
            <a:stCxn id="276" idx="4"/>
            <a:endCxn id="279" idx="0"/>
          </p:cNvCxnSpPr>
          <p:nvPr/>
        </p:nvCxnSpPr>
        <p:spPr>
          <a:xfrm>
            <a:off x="8753791" y="4985936"/>
            <a:ext cx="5080" cy="42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도형 139">
            <a:extLst>
              <a:ext uri="{FF2B5EF4-FFF2-40B4-BE49-F238E27FC236}">
                <a16:creationId xmlns:a16="http://schemas.microsoft.com/office/drawing/2014/main" id="{C713E535-F6AC-0056-1BC9-41587CCB8F19}"/>
              </a:ext>
            </a:extLst>
          </p:cNvPr>
          <p:cNvCxnSpPr>
            <a:stCxn id="275" idx="4"/>
            <a:endCxn id="262" idx="0"/>
          </p:cNvCxnSpPr>
          <p:nvPr/>
        </p:nvCxnSpPr>
        <p:spPr>
          <a:xfrm flipH="1">
            <a:off x="7920037" y="4986572"/>
            <a:ext cx="1905" cy="38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텍스트 상자 140">
            <a:extLst>
              <a:ext uri="{FF2B5EF4-FFF2-40B4-BE49-F238E27FC236}">
                <a16:creationId xmlns:a16="http://schemas.microsoft.com/office/drawing/2014/main" id="{44DF0ECC-A8C5-8977-07E5-FC40FFE4E6ED}"/>
              </a:ext>
            </a:extLst>
          </p:cNvPr>
          <p:cNvSpPr txBox="1">
            <a:spLocks/>
          </p:cNvSpPr>
          <p:nvPr/>
        </p:nvSpPr>
        <p:spPr>
          <a:xfrm>
            <a:off x="5352096" y="5158022"/>
            <a:ext cx="528320" cy="247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sz="800">
                <a:latin typeface="맑은 고딕" charset="0"/>
                <a:ea typeface="맑은 고딕" charset="0"/>
              </a:rPr>
              <a:t>MODBUS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r>
              <a:rPr lang="en-US" altLang="ko-KR" sz="800">
                <a:latin typeface="맑은 고딕" charset="0"/>
                <a:ea typeface="맑은 고딕" charset="0"/>
              </a:rPr>
              <a:t>/TCP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286" name="텍스트 상자 141">
            <a:extLst>
              <a:ext uri="{FF2B5EF4-FFF2-40B4-BE49-F238E27FC236}">
                <a16:creationId xmlns:a16="http://schemas.microsoft.com/office/drawing/2014/main" id="{36123468-5E08-B601-105A-6A43F84469F4}"/>
              </a:ext>
            </a:extLst>
          </p:cNvPr>
          <p:cNvSpPr txBox="1">
            <a:spLocks/>
          </p:cNvSpPr>
          <p:nvPr/>
        </p:nvSpPr>
        <p:spPr>
          <a:xfrm>
            <a:off x="6305231" y="5102777"/>
            <a:ext cx="528320" cy="247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sz="800">
                <a:latin typeface="맑은 고딕" charset="0"/>
                <a:ea typeface="맑은 고딕" charset="0"/>
              </a:rPr>
              <a:t>MODBUS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r>
              <a:rPr lang="en-US" altLang="ko-KR" sz="800">
                <a:latin typeface="맑은 고딕" charset="0"/>
                <a:ea typeface="맑은 고딕" charset="0"/>
              </a:rPr>
              <a:t>/Serial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287" name="텍스트 상자 142">
            <a:extLst>
              <a:ext uri="{FF2B5EF4-FFF2-40B4-BE49-F238E27FC236}">
                <a16:creationId xmlns:a16="http://schemas.microsoft.com/office/drawing/2014/main" id="{11E5BB47-8EF8-9911-8C9D-C92E01146996}"/>
              </a:ext>
            </a:extLst>
          </p:cNvPr>
          <p:cNvSpPr txBox="1">
            <a:spLocks/>
          </p:cNvSpPr>
          <p:nvPr/>
        </p:nvSpPr>
        <p:spPr>
          <a:xfrm>
            <a:off x="7965121" y="5156117"/>
            <a:ext cx="528320" cy="247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sz="800">
                <a:latin typeface="맑은 고딕" charset="0"/>
                <a:ea typeface="맑은 고딕" charset="0"/>
              </a:rPr>
              <a:t>MODBUS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r>
              <a:rPr lang="en-US" altLang="ko-KR" sz="800">
                <a:latin typeface="맑은 고딕" charset="0"/>
                <a:ea typeface="맑은 고딕" charset="0"/>
              </a:rPr>
              <a:t>/TCP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288" name="텍스트 상자 143">
            <a:extLst>
              <a:ext uri="{FF2B5EF4-FFF2-40B4-BE49-F238E27FC236}">
                <a16:creationId xmlns:a16="http://schemas.microsoft.com/office/drawing/2014/main" id="{9D2CC02E-5956-D133-8B30-72893565F8B2}"/>
              </a:ext>
            </a:extLst>
          </p:cNvPr>
          <p:cNvSpPr txBox="1">
            <a:spLocks/>
          </p:cNvSpPr>
          <p:nvPr/>
        </p:nvSpPr>
        <p:spPr>
          <a:xfrm>
            <a:off x="8785541" y="5101507"/>
            <a:ext cx="528320" cy="247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sz="800">
                <a:latin typeface="맑은 고딕" charset="0"/>
                <a:ea typeface="맑은 고딕" charset="0"/>
              </a:rPr>
              <a:t>MODBUS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r>
              <a:rPr lang="en-US" altLang="ko-KR" sz="800">
                <a:latin typeface="맑은 고딕" charset="0"/>
                <a:ea typeface="맑은 고딕" charset="0"/>
              </a:rPr>
              <a:t>/ ?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289" name="도형 144">
            <a:extLst>
              <a:ext uri="{FF2B5EF4-FFF2-40B4-BE49-F238E27FC236}">
                <a16:creationId xmlns:a16="http://schemas.microsoft.com/office/drawing/2014/main" id="{07E4DD1D-2043-4AA9-9BAC-E8600C6B625E}"/>
              </a:ext>
            </a:extLst>
          </p:cNvPr>
          <p:cNvCxnSpPr/>
          <p:nvPr/>
        </p:nvCxnSpPr>
        <p:spPr>
          <a:xfrm>
            <a:off x="8741092" y="4091221"/>
            <a:ext cx="20955" cy="64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도형 145">
            <a:extLst>
              <a:ext uri="{FF2B5EF4-FFF2-40B4-BE49-F238E27FC236}">
                <a16:creationId xmlns:a16="http://schemas.microsoft.com/office/drawing/2014/main" id="{5FCC6FEE-B44B-6668-7F1D-D7492906BEEF}"/>
              </a:ext>
            </a:extLst>
          </p:cNvPr>
          <p:cNvCxnSpPr/>
          <p:nvPr/>
        </p:nvCxnSpPr>
        <p:spPr>
          <a:xfrm>
            <a:off x="5439091" y="4115986"/>
            <a:ext cx="6350" cy="59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도형 146">
            <a:extLst>
              <a:ext uri="{FF2B5EF4-FFF2-40B4-BE49-F238E27FC236}">
                <a16:creationId xmlns:a16="http://schemas.microsoft.com/office/drawing/2014/main" id="{0F699C0C-75E4-C3D3-7A6F-0A188C69D4F0}"/>
              </a:ext>
            </a:extLst>
          </p:cNvPr>
          <p:cNvCxnSpPr>
            <a:cxnSpLocks/>
            <a:stCxn id="257" idx="3"/>
            <a:endCxn id="260" idx="1"/>
          </p:cNvCxnSpPr>
          <p:nvPr/>
        </p:nvCxnSpPr>
        <p:spPr>
          <a:xfrm>
            <a:off x="5473381" y="5570136"/>
            <a:ext cx="656590" cy="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도형 147">
            <a:extLst>
              <a:ext uri="{FF2B5EF4-FFF2-40B4-BE49-F238E27FC236}">
                <a16:creationId xmlns:a16="http://schemas.microsoft.com/office/drawing/2014/main" id="{73607926-815D-1E99-8144-5B5E99BB0873}"/>
              </a:ext>
            </a:extLst>
          </p:cNvPr>
          <p:cNvSpPr>
            <a:spLocks/>
          </p:cNvSpPr>
          <p:nvPr/>
        </p:nvSpPr>
        <p:spPr>
          <a:xfrm>
            <a:off x="6200457" y="3461936"/>
            <a:ext cx="788035" cy="2628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MOMA</a:t>
            </a:r>
            <a:endParaRPr lang="ko-KR" altLang="en-US" sz="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r>
              <a:rPr sz="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3" name="도형 148">
            <a:extLst>
              <a:ext uri="{FF2B5EF4-FFF2-40B4-BE49-F238E27FC236}">
                <a16:creationId xmlns:a16="http://schemas.microsoft.com/office/drawing/2014/main" id="{5A625B97-D9DE-FE93-7472-7023DAF16B5F}"/>
              </a:ext>
            </a:extLst>
          </p:cNvPr>
          <p:cNvSpPr>
            <a:spLocks/>
          </p:cNvSpPr>
          <p:nvPr/>
        </p:nvSpPr>
        <p:spPr>
          <a:xfrm>
            <a:off x="4252277" y="4760512"/>
            <a:ext cx="772795" cy="2520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삼익</a:t>
            </a:r>
          </a:p>
          <a:p>
            <a:pPr algn="ctr"/>
            <a:r>
              <a:rPr sz="5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5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4" name="그룹 152">
            <a:extLst>
              <a:ext uri="{FF2B5EF4-FFF2-40B4-BE49-F238E27FC236}">
                <a16:creationId xmlns:a16="http://schemas.microsoft.com/office/drawing/2014/main" id="{4038D06D-5840-6DD1-93E7-62384318AEF9}"/>
              </a:ext>
            </a:extLst>
          </p:cNvPr>
          <p:cNvGrpSpPr>
            <a:grpSpLocks/>
          </p:cNvGrpSpPr>
          <p:nvPr/>
        </p:nvGrpSpPr>
        <p:grpSpPr>
          <a:xfrm>
            <a:off x="4391341" y="5304706"/>
            <a:ext cx="558800" cy="819150"/>
            <a:chOff x="4041775" y="5010785"/>
            <a:chExt cx="558800" cy="819150"/>
          </a:xfrm>
        </p:grpSpPr>
        <p:pic>
          <p:nvPicPr>
            <p:cNvPr id="295" name="그림 149" descr="C:/Users/silve/AppData/Roaming/PolarisOffice/ETemp/31056_23462360/fImage401714218467.png">
              <a:extLst>
                <a:ext uri="{FF2B5EF4-FFF2-40B4-BE49-F238E27FC236}">
                  <a16:creationId xmlns:a16="http://schemas.microsoft.com/office/drawing/2014/main" id="{C6A5B8C0-71F4-C547-8D9B-C543F03BE9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775" y="5010785"/>
              <a:ext cx="487045" cy="557530"/>
            </a:xfrm>
            <a:prstGeom prst="rect">
              <a:avLst/>
            </a:prstGeom>
            <a:noFill/>
          </p:spPr>
        </p:pic>
        <p:sp>
          <p:nvSpPr>
            <p:cNvPr id="296" name="텍스트 상자 150">
              <a:extLst>
                <a:ext uri="{FF2B5EF4-FFF2-40B4-BE49-F238E27FC236}">
                  <a16:creationId xmlns:a16="http://schemas.microsoft.com/office/drawing/2014/main" id="{1E95AB9C-7FBB-A198-DCDD-E4B417911424}"/>
                </a:ext>
              </a:extLst>
            </p:cNvPr>
            <p:cNvSpPr txBox="1">
              <a:spLocks/>
            </p:cNvSpPr>
            <p:nvPr/>
          </p:nvSpPr>
          <p:spPr>
            <a:xfrm>
              <a:off x="4042410" y="5690870"/>
              <a:ext cx="558165" cy="139065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r>
                <a:rPr sz="900">
                  <a:latin typeface="맑은 고딕" charset="0"/>
                  <a:ea typeface="맑은 고딕" charset="0"/>
                </a:rPr>
                <a:t>삼익 THK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297" name="도형 151">
            <a:extLst>
              <a:ext uri="{FF2B5EF4-FFF2-40B4-BE49-F238E27FC236}">
                <a16:creationId xmlns:a16="http://schemas.microsoft.com/office/drawing/2014/main" id="{470E5816-D8C1-E77B-156D-4D9E114398E5}"/>
              </a:ext>
            </a:extLst>
          </p:cNvPr>
          <p:cNvCxnSpPr>
            <a:stCxn id="293" idx="4"/>
            <a:endCxn id="295" idx="0"/>
          </p:cNvCxnSpPr>
          <p:nvPr/>
        </p:nvCxnSpPr>
        <p:spPr>
          <a:xfrm flipH="1">
            <a:off x="4634547" y="5011971"/>
            <a:ext cx="4445" cy="29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도형 154">
            <a:extLst>
              <a:ext uri="{FF2B5EF4-FFF2-40B4-BE49-F238E27FC236}">
                <a16:creationId xmlns:a16="http://schemas.microsoft.com/office/drawing/2014/main" id="{D339CBB6-0152-2FB0-B658-459AD5B3D61F}"/>
              </a:ext>
            </a:extLst>
          </p:cNvPr>
          <p:cNvSpPr>
            <a:spLocks/>
          </p:cNvSpPr>
          <p:nvPr/>
        </p:nvSpPr>
        <p:spPr bwMode="auto">
          <a:xfrm rot="5400000">
            <a:off x="6237922" y="2302876"/>
            <a:ext cx="691515" cy="35750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ko-KR" altLang="ko-KR" sz="800" b="1">
                <a:solidFill>
                  <a:srgbClr val="000000"/>
                </a:solidFill>
                <a:cs typeface="Arial" charset="0"/>
              </a:rPr>
              <a:t>MQTT OR </a:t>
            </a:r>
            <a:br>
              <a:rPr lang="ko-KR" altLang="ko-KR" sz="800" b="1">
                <a:solidFill>
                  <a:srgbClr val="000000"/>
                </a:solidFill>
                <a:cs typeface="Arial" charset="0"/>
              </a:rPr>
            </a:br>
            <a:r>
              <a:rPr lang="ko-KR" altLang="ko-KR" sz="800" b="1">
                <a:solidFill>
                  <a:srgbClr val="000000"/>
                </a:solidFill>
                <a:cs typeface="Arial" charset="0"/>
              </a:rPr>
              <a:t>DDS 통합</a:t>
            </a:r>
            <a:endParaRPr lang="ko-KR" altLang="en-US" sz="800" b="1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299" name="도형 156">
            <a:extLst>
              <a:ext uri="{FF2B5EF4-FFF2-40B4-BE49-F238E27FC236}">
                <a16:creationId xmlns:a16="http://schemas.microsoft.com/office/drawing/2014/main" id="{50DB7F92-BC43-6EF7-FF2E-89942891F6D8}"/>
              </a:ext>
            </a:extLst>
          </p:cNvPr>
          <p:cNvCxnSpPr/>
          <p:nvPr/>
        </p:nvCxnSpPr>
        <p:spPr>
          <a:xfrm>
            <a:off x="7920037" y="4084236"/>
            <a:ext cx="20955" cy="64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그룹 160">
            <a:extLst>
              <a:ext uri="{FF2B5EF4-FFF2-40B4-BE49-F238E27FC236}">
                <a16:creationId xmlns:a16="http://schemas.microsoft.com/office/drawing/2014/main" id="{DEE0BA23-7A50-B50C-8EB7-8023D89F0951}"/>
              </a:ext>
            </a:extLst>
          </p:cNvPr>
          <p:cNvGrpSpPr>
            <a:grpSpLocks/>
          </p:cNvGrpSpPr>
          <p:nvPr/>
        </p:nvGrpSpPr>
        <p:grpSpPr>
          <a:xfrm>
            <a:off x="1591627" y="1902190"/>
            <a:ext cx="691514" cy="792480"/>
            <a:chOff x="1242061" y="1782445"/>
            <a:chExt cx="691514" cy="792480"/>
          </a:xfrm>
        </p:grpSpPr>
        <p:pic>
          <p:nvPicPr>
            <p:cNvPr id="301" name="그림 157" descr="C:/Users/silve/AppData/Roaming/PolarisOffice/ETemp/31056_23462360/image6.png">
              <a:extLst>
                <a:ext uri="{FF2B5EF4-FFF2-40B4-BE49-F238E27FC236}">
                  <a16:creationId xmlns:a16="http://schemas.microsoft.com/office/drawing/2014/main" id="{227E8DE8-49D2-6C6B-EF2D-9CB2F051B6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417955" y="202755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302" name="텍스트 상자 158">
              <a:extLst>
                <a:ext uri="{FF2B5EF4-FFF2-40B4-BE49-F238E27FC236}">
                  <a16:creationId xmlns:a16="http://schemas.microsoft.com/office/drawing/2014/main" id="{DA4A2796-8332-21E3-2D13-5B6A444071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2061" y="179244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RCS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03" name="도형 159">
              <a:extLst>
                <a:ext uri="{FF2B5EF4-FFF2-40B4-BE49-F238E27FC236}">
                  <a16:creationId xmlns:a16="http://schemas.microsoft.com/office/drawing/2014/main" id="{6D4E1753-7267-9567-903E-65F9764EE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90" y="178244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cxnSp>
        <p:nvCxnSpPr>
          <p:cNvPr id="304" name="Rect 0">
            <a:extLst>
              <a:ext uri="{FF2B5EF4-FFF2-40B4-BE49-F238E27FC236}">
                <a16:creationId xmlns:a16="http://schemas.microsoft.com/office/drawing/2014/main" id="{3853F6DB-2613-B806-3B2A-FE23AAA716B9}"/>
              </a:ext>
            </a:extLst>
          </p:cNvPr>
          <p:cNvCxnSpPr/>
          <p:nvPr/>
        </p:nvCxnSpPr>
        <p:spPr>
          <a:xfrm flipH="1">
            <a:off x="4795017" y="3557599"/>
            <a:ext cx="3810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Group 5">
            <a:extLst>
              <a:ext uri="{FF2B5EF4-FFF2-40B4-BE49-F238E27FC236}">
                <a16:creationId xmlns:a16="http://schemas.microsoft.com/office/drawing/2014/main" id="{33DC7779-42E3-1C6E-278A-9661606B41D1}"/>
              </a:ext>
            </a:extLst>
          </p:cNvPr>
          <p:cNvGrpSpPr>
            <a:grpSpLocks/>
          </p:cNvGrpSpPr>
          <p:nvPr/>
        </p:nvGrpSpPr>
        <p:grpSpPr bwMode="auto">
          <a:xfrm>
            <a:off x="4613043" y="3365202"/>
            <a:ext cx="387350" cy="381000"/>
            <a:chOff x="2820670" y="4592955"/>
            <a:chExt cx="387350" cy="381000"/>
          </a:xfrm>
        </p:grpSpPr>
        <p:sp>
          <p:nvSpPr>
            <p:cNvPr id="306" name="Rect 0">
              <a:extLst>
                <a:ext uri="{FF2B5EF4-FFF2-40B4-BE49-F238E27FC236}">
                  <a16:creationId xmlns:a16="http://schemas.microsoft.com/office/drawing/2014/main" id="{EED4A2D2-724C-D01C-AD3C-2AAB50661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410" y="4766310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</a:rPr>
                <a:t> </a:t>
              </a:r>
              <a:endParaRPr lang="ko-KR" altLang="en-US" sz="1200" b="1">
                <a:solidFill>
                  <a:srgbClr val="000000"/>
                </a:solidFill>
              </a:endParaRPr>
            </a:p>
          </p:txBody>
        </p:sp>
        <p:grpSp>
          <p:nvGrpSpPr>
            <p:cNvPr id="307" name="Group 5">
              <a:extLst>
                <a:ext uri="{FF2B5EF4-FFF2-40B4-BE49-F238E27FC236}">
                  <a16:creationId xmlns:a16="http://schemas.microsoft.com/office/drawing/2014/main" id="{C0511528-3438-0371-3E93-7636F5F21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640" y="4830445"/>
              <a:ext cx="356870" cy="123190"/>
              <a:chOff x="2834640" y="4830445"/>
              <a:chExt cx="356870" cy="123190"/>
            </a:xfrm>
          </p:grpSpPr>
          <p:sp>
            <p:nvSpPr>
              <p:cNvPr id="320" name="Rect 0">
                <a:extLst>
                  <a:ext uri="{FF2B5EF4-FFF2-40B4-BE49-F238E27FC236}">
                    <a16:creationId xmlns:a16="http://schemas.microsoft.com/office/drawing/2014/main" id="{46D96750-BEDD-06F2-293C-DCBC475C6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4640" y="483044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1" name="Rect 0">
                <a:extLst>
                  <a:ext uri="{FF2B5EF4-FFF2-40B4-BE49-F238E27FC236}">
                    <a16:creationId xmlns:a16="http://schemas.microsoft.com/office/drawing/2014/main" id="{97A89732-A334-92AE-5C95-001988C95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220" y="485076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8" name="Group 5">
              <a:extLst>
                <a:ext uri="{FF2B5EF4-FFF2-40B4-BE49-F238E27FC236}">
                  <a16:creationId xmlns:a16="http://schemas.microsoft.com/office/drawing/2014/main" id="{47523AD6-DB96-B848-597E-327C1115D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670" y="4895850"/>
              <a:ext cx="387350" cy="78105"/>
              <a:chOff x="2820670" y="4895850"/>
              <a:chExt cx="387350" cy="78105"/>
            </a:xfrm>
          </p:grpSpPr>
          <p:sp>
            <p:nvSpPr>
              <p:cNvPr id="317" name="Rect 0">
                <a:extLst>
                  <a:ext uri="{FF2B5EF4-FFF2-40B4-BE49-F238E27FC236}">
                    <a16:creationId xmlns:a16="http://schemas.microsoft.com/office/drawing/2014/main" id="{5F2E1414-8A0C-D04A-7F00-C274E24B3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670" y="4895850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" name="Rect 0">
                <a:extLst>
                  <a:ext uri="{FF2B5EF4-FFF2-40B4-BE49-F238E27FC236}">
                    <a16:creationId xmlns:a16="http://schemas.microsoft.com/office/drawing/2014/main" id="{C3A72FF7-2302-8AA9-645C-2DC516EFB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2895" y="491363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9" name="Rect 0">
                <a:extLst>
                  <a:ext uri="{FF2B5EF4-FFF2-40B4-BE49-F238E27FC236}">
                    <a16:creationId xmlns:a16="http://schemas.microsoft.com/office/drawing/2014/main" id="{5B0FF393-4653-9A8F-48A7-DF36E9E4E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055" y="491363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9" name="Group 5">
              <a:extLst>
                <a:ext uri="{FF2B5EF4-FFF2-40B4-BE49-F238E27FC236}">
                  <a16:creationId xmlns:a16="http://schemas.microsoft.com/office/drawing/2014/main" id="{E25CCF93-2016-45B1-6C77-6DD94E775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2900" y="4592955"/>
              <a:ext cx="260985" cy="236220"/>
              <a:chOff x="2882900" y="4592955"/>
              <a:chExt cx="260985" cy="236220"/>
            </a:xfrm>
          </p:grpSpPr>
          <p:sp>
            <p:nvSpPr>
              <p:cNvPr id="310" name="Rect 0">
                <a:extLst>
                  <a:ext uri="{FF2B5EF4-FFF2-40B4-BE49-F238E27FC236}">
                    <a16:creationId xmlns:a16="http://schemas.microsoft.com/office/drawing/2014/main" id="{A42CDAC7-71B4-26E2-65F7-72E3E7153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2900" y="4592955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1" name="Rect 0">
                <a:extLst>
                  <a:ext uri="{FF2B5EF4-FFF2-40B4-BE49-F238E27FC236}">
                    <a16:creationId xmlns:a16="http://schemas.microsoft.com/office/drawing/2014/main" id="{F3A3677C-8333-34F7-EC55-63BEEF235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45" y="461200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" name="Rect 0">
                <a:extLst>
                  <a:ext uri="{FF2B5EF4-FFF2-40B4-BE49-F238E27FC236}">
                    <a16:creationId xmlns:a16="http://schemas.microsoft.com/office/drawing/2014/main" id="{3D117D46-94B8-A4C6-CDDB-E0FD5E289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815" y="461200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" name="Rect 0">
                <a:extLst>
                  <a:ext uri="{FF2B5EF4-FFF2-40B4-BE49-F238E27FC236}">
                    <a16:creationId xmlns:a16="http://schemas.microsoft.com/office/drawing/2014/main" id="{DA6EC5B8-33EA-934F-46F7-5AA28367A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435" y="4621530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4" name="Rect 0">
                <a:extLst>
                  <a:ext uri="{FF2B5EF4-FFF2-40B4-BE49-F238E27FC236}">
                    <a16:creationId xmlns:a16="http://schemas.microsoft.com/office/drawing/2014/main" id="{FBCEB340-ED5E-E1B0-3631-38DFA64CC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595" y="4707890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5" name="Rect 0">
                <a:extLst>
                  <a:ext uri="{FF2B5EF4-FFF2-40B4-BE49-F238E27FC236}">
                    <a16:creationId xmlns:a16="http://schemas.microsoft.com/office/drawing/2014/main" id="{5E6D92CB-CA17-903F-3EBB-2FB66EC0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4408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6" name="Rect 0">
                <a:extLst>
                  <a:ext uri="{FF2B5EF4-FFF2-40B4-BE49-F238E27FC236}">
                    <a16:creationId xmlns:a16="http://schemas.microsoft.com/office/drawing/2014/main" id="{42DF3F3B-D0F6-CF0A-2852-BC5B34BEB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783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A93C5386-367A-E79A-8963-FB2BA15EF3C0}"/>
              </a:ext>
            </a:extLst>
          </p:cNvPr>
          <p:cNvSpPr txBox="1"/>
          <p:nvPr/>
        </p:nvSpPr>
        <p:spPr>
          <a:xfrm>
            <a:off x="4255949" y="3401255"/>
            <a:ext cx="466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dirty="0"/>
              <a:t>관제</a:t>
            </a:r>
            <a:br>
              <a:rPr kumimoji="1" lang="en-US" altLang="ko-KR" sz="1100" dirty="0"/>
            </a:br>
            <a:r>
              <a:rPr kumimoji="1" lang="en-US" altLang="ko-KR" sz="1100" dirty="0"/>
              <a:t>PC</a:t>
            </a:r>
            <a:endParaRPr kumimoji="1" lang="ko-KR" altLang="en-US" sz="1100" dirty="0"/>
          </a:p>
        </p:txBody>
      </p:sp>
      <p:cxnSp>
        <p:nvCxnSpPr>
          <p:cNvPr id="323" name="Rect 0">
            <a:extLst>
              <a:ext uri="{FF2B5EF4-FFF2-40B4-BE49-F238E27FC236}">
                <a16:creationId xmlns:a16="http://schemas.microsoft.com/office/drawing/2014/main" id="{FB58BFED-28E3-6DAE-8B2E-FF3BCA0D2362}"/>
              </a:ext>
            </a:extLst>
          </p:cNvPr>
          <p:cNvCxnSpPr>
            <a:cxnSpLocks/>
            <a:stCxn id="324" idx="2"/>
            <a:endCxn id="320" idx="3"/>
          </p:cNvCxnSpPr>
          <p:nvPr/>
        </p:nvCxnSpPr>
        <p:spPr>
          <a:xfrm flipH="1">
            <a:off x="4983883" y="3653925"/>
            <a:ext cx="204841" cy="1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원통[C] 323">
            <a:extLst>
              <a:ext uri="{FF2B5EF4-FFF2-40B4-BE49-F238E27FC236}">
                <a16:creationId xmlns:a16="http://schemas.microsoft.com/office/drawing/2014/main" id="{8885EC86-2A5B-DB97-DB67-2F68C7C650F4}"/>
              </a:ext>
            </a:extLst>
          </p:cNvPr>
          <p:cNvSpPr/>
          <p:nvPr/>
        </p:nvSpPr>
        <p:spPr>
          <a:xfrm>
            <a:off x="5188724" y="3443740"/>
            <a:ext cx="710932" cy="4203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운영</a:t>
            </a:r>
            <a:br>
              <a:rPr kumimoji="1" lang="en-US" altLang="ko-KR" sz="1400" dirty="0"/>
            </a:br>
            <a:r>
              <a:rPr kumimoji="1" lang="en-US" altLang="ko-KR" sz="1400" dirty="0"/>
              <a:t>DB</a:t>
            </a:r>
            <a:endParaRPr kumimoji="1" lang="ko-KR" altLang="en-US" sz="1400" dirty="0"/>
          </a:p>
        </p:txBody>
      </p:sp>
      <p:cxnSp>
        <p:nvCxnSpPr>
          <p:cNvPr id="164" name="Rect 0">
            <a:extLst>
              <a:ext uri="{FF2B5EF4-FFF2-40B4-BE49-F238E27FC236}">
                <a16:creationId xmlns:a16="http://schemas.microsoft.com/office/drawing/2014/main" id="{5F91671B-26CD-465F-ACB7-1F66932EF073}"/>
              </a:ext>
            </a:extLst>
          </p:cNvPr>
          <p:cNvCxnSpPr/>
          <p:nvPr/>
        </p:nvCxnSpPr>
        <p:spPr>
          <a:xfrm flipH="1">
            <a:off x="2308542" y="4002113"/>
            <a:ext cx="190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5">
            <a:extLst>
              <a:ext uri="{FF2B5EF4-FFF2-40B4-BE49-F238E27FC236}">
                <a16:creationId xmlns:a16="http://schemas.microsoft.com/office/drawing/2014/main" id="{0F836946-DF10-87D6-EAE3-1C715FE16B3F}"/>
              </a:ext>
            </a:extLst>
          </p:cNvPr>
          <p:cNvGrpSpPr>
            <a:grpSpLocks/>
          </p:cNvGrpSpPr>
          <p:nvPr/>
        </p:nvGrpSpPr>
        <p:grpSpPr>
          <a:xfrm>
            <a:off x="1874516" y="3217253"/>
            <a:ext cx="869874" cy="801370"/>
            <a:chOff x="1524949" y="3083560"/>
            <a:chExt cx="869874" cy="801370"/>
          </a:xfrm>
        </p:grpSpPr>
        <p:pic>
          <p:nvPicPr>
            <p:cNvPr id="325" name="Picture " descr="C:/Users/silve/AppData/Roaming/PolarisOffice/ETemp/31056_23462360/image5.png">
              <a:extLst>
                <a:ext uri="{FF2B5EF4-FFF2-40B4-BE49-F238E27FC236}">
                  <a16:creationId xmlns:a16="http://schemas.microsoft.com/office/drawing/2014/main" id="{C0530EEE-C37A-7489-7B51-1571FAEC8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0220" y="3354705"/>
              <a:ext cx="351790" cy="530225"/>
            </a:xfrm>
            <a:prstGeom prst="rect">
              <a:avLst/>
            </a:prstGeom>
            <a:noFill/>
          </p:spPr>
        </p:pic>
        <p:sp>
          <p:nvSpPr>
            <p:cNvPr id="326" name="Rect 0">
              <a:extLst>
                <a:ext uri="{FF2B5EF4-FFF2-40B4-BE49-F238E27FC236}">
                  <a16:creationId xmlns:a16="http://schemas.microsoft.com/office/drawing/2014/main" id="{21584BDD-B7F3-7673-EF4D-AFEEE10777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4949" y="3091815"/>
              <a:ext cx="858519" cy="21544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 b="1" dirty="0">
                  <a:solidFill>
                    <a:schemeClr val="bg1"/>
                  </a:solidFill>
                </a:rPr>
                <a:t>MOMA M/W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27" name="Rect 0">
              <a:extLst>
                <a:ext uri="{FF2B5EF4-FFF2-40B4-BE49-F238E27FC236}">
                  <a16:creationId xmlns:a16="http://schemas.microsoft.com/office/drawing/2014/main" id="{111E2125-9E00-5357-DF19-EAA4387D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23" y="3083560"/>
              <a:ext cx="864000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9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0611-1BF3-A092-E680-E803B3ED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주요 특징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7E96BFB-8BB3-AFDD-47BA-F0B59544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ROS2 </a:t>
            </a:r>
            <a:r>
              <a:rPr lang="ko-KR" altLang="en-US" sz="1400" dirty="0"/>
              <a:t>기반의 </a:t>
            </a:r>
            <a:r>
              <a:rPr lang="en-US" altLang="ko-KR" sz="1400" dirty="0"/>
              <a:t>MOMA </a:t>
            </a:r>
            <a:r>
              <a:rPr lang="ko-KR" altLang="en-US" sz="1400" dirty="0"/>
              <a:t>통합 솔루션은 아래와 같은 특징을 지니며</a:t>
            </a:r>
            <a:r>
              <a:rPr lang="en-US" altLang="ko-KR" sz="1400" dirty="0"/>
              <a:t>,</a:t>
            </a:r>
            <a:r>
              <a:rPr lang="ko-KR" altLang="en-US" sz="1400" dirty="0"/>
              <a:t> 우수한 확장성과 모듈화를 통해  로봇을 비롯한 다양한 노드의 통합 제어와 관리를 가능하게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9D371BF-F920-7DB4-277F-103DF510B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3.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특징 및 기능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49E090-1C47-F2EC-8B7B-75557F85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29475"/>
              </p:ext>
            </p:extLst>
          </p:nvPr>
        </p:nvGraphicFramePr>
        <p:xfrm>
          <a:off x="681355" y="1628775"/>
          <a:ext cx="8543925" cy="454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001">
                  <a:extLst>
                    <a:ext uri="{9D8B030D-6E8A-4147-A177-3AD203B41FA5}">
                      <a16:colId xmlns:a16="http://schemas.microsoft.com/office/drawing/2014/main" val="3664480244"/>
                    </a:ext>
                  </a:extLst>
                </a:gridCol>
                <a:gridCol w="2764418">
                  <a:extLst>
                    <a:ext uri="{9D8B030D-6E8A-4147-A177-3AD203B41FA5}">
                      <a16:colId xmlns:a16="http://schemas.microsoft.com/office/drawing/2014/main" val="3542519420"/>
                    </a:ext>
                  </a:extLst>
                </a:gridCol>
                <a:gridCol w="3934506">
                  <a:extLst>
                    <a:ext uri="{9D8B030D-6E8A-4147-A177-3AD203B41FA5}">
                      <a16:colId xmlns:a16="http://schemas.microsoft.com/office/drawing/2014/main" val="1689233110"/>
                    </a:ext>
                  </a:extLst>
                </a:gridCol>
              </a:tblGrid>
              <a:tr h="47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54024"/>
                  </a:ext>
                </a:extLst>
              </a:tr>
              <a:tr h="66204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확장성과 유연성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통합관리 및 확장성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분산 아키텍처를 기반으로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여러 노드로 구성된 시스템을 쉽게 구축하고 확장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51831"/>
                  </a:ext>
                </a:extLst>
              </a:tr>
              <a:tr h="4738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다양한 프로그래밍 언어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dirty="0"/>
                        <a:t>C++, Python, Java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81746"/>
                  </a:ext>
                </a:extLst>
              </a:tr>
              <a:tr h="4738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다양한 하드웨어 플랫폼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dirty="0"/>
                        <a:t>Linux, Windows, R</a:t>
                      </a:r>
                      <a:r>
                        <a:rPr lang="en-US" altLang="ko-KR" sz="1400" dirty="0"/>
                        <a:t>TOS,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65161"/>
                  </a:ext>
                </a:extLst>
              </a:tr>
              <a:tr h="6620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동적 재구성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 실행 중에 노드를 추가하거나 제거할 수 있는 동적 재구성 기능을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29895"/>
                  </a:ext>
                </a:extLst>
              </a:tr>
              <a:tr h="6620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모듈화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노드는 독립적으로 개발되고 유지 관리될 수 있는 모듈성을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47310"/>
                  </a:ext>
                </a:extLst>
              </a:tr>
              <a:tr h="4738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통신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다양한 통신 패턴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dirty="0"/>
                        <a:t>pub-sub, request-reply, RPC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36902"/>
                  </a:ext>
                </a:extLst>
              </a:tr>
              <a:tr h="6620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동기화 메커니즘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 동기화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상태 동기화 및 시퀀스 동기화 등을 통해 안정적 동작을 보장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44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0611-1BF3-A092-E680-E803B3ED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주요 제어 기능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7E96BFB-8BB3-AFDD-47BA-F0B59544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ROS2 </a:t>
            </a:r>
            <a:r>
              <a:rPr lang="ko-KR" altLang="en-US" sz="1400" dirty="0"/>
              <a:t>기반의 </a:t>
            </a:r>
            <a:r>
              <a:rPr lang="en-US" altLang="ko-KR" sz="1400" dirty="0"/>
              <a:t>MOMA </a:t>
            </a:r>
            <a:r>
              <a:rPr lang="ko-KR" altLang="en-US" sz="1400" dirty="0"/>
              <a:t>통합 솔루션은 시스템에서 관리하는 다양한 노드</a:t>
            </a:r>
            <a:r>
              <a:rPr lang="en-US" altLang="ko-KR" sz="1400" dirty="0"/>
              <a:t>(</a:t>
            </a:r>
            <a:r>
              <a:rPr lang="ko-KR" altLang="en-US" sz="1400" dirty="0"/>
              <a:t>로봇</a:t>
            </a:r>
            <a:r>
              <a:rPr lang="en-US" altLang="ko-KR" sz="1400" dirty="0"/>
              <a:t>,</a:t>
            </a:r>
            <a:r>
              <a:rPr lang="ko-KR" altLang="en-US" sz="1400" dirty="0"/>
              <a:t> 등</a:t>
            </a:r>
            <a:r>
              <a:rPr lang="en-US" altLang="ko-KR" sz="1400" dirty="0"/>
              <a:t>)</a:t>
            </a:r>
            <a:r>
              <a:rPr lang="ko-KR" altLang="en-US" sz="1400" dirty="0"/>
              <a:t>의 작업을 지시 및 제어하고</a:t>
            </a:r>
            <a:r>
              <a:rPr lang="en-US" altLang="ko-KR" sz="1400" dirty="0"/>
              <a:t>,</a:t>
            </a:r>
            <a:r>
              <a:rPr lang="ko-KR" altLang="en-US" sz="1400" dirty="0"/>
              <a:t> 상황에 따른 대응을 수행합니다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9D371BF-F920-7DB4-277F-103DF510B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3.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특징 및 기능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DF60E8-C5FF-ED55-A487-270A95E2C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7934"/>
              </p:ext>
            </p:extLst>
          </p:nvPr>
        </p:nvGraphicFramePr>
        <p:xfrm>
          <a:off x="781051" y="1657350"/>
          <a:ext cx="8543924" cy="426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61">
                  <a:extLst>
                    <a:ext uri="{9D8B030D-6E8A-4147-A177-3AD203B41FA5}">
                      <a16:colId xmlns:a16="http://schemas.microsoft.com/office/drawing/2014/main" val="3664480244"/>
                    </a:ext>
                  </a:extLst>
                </a:gridCol>
                <a:gridCol w="6786563">
                  <a:extLst>
                    <a:ext uri="{9D8B030D-6E8A-4147-A177-3AD203B41FA5}">
                      <a16:colId xmlns:a16="http://schemas.microsoft.com/office/drawing/2014/main" val="1689233110"/>
                    </a:ext>
                  </a:extLst>
                </a:gridCol>
              </a:tblGrid>
              <a:tr h="710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554024"/>
                  </a:ext>
                </a:extLst>
              </a:tr>
              <a:tr h="710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접근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담당자별 접근권한 할당을 통해 제어가능한 로봇을 통제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9843"/>
                  </a:ext>
                </a:extLst>
              </a:tr>
              <a:tr h="710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모듈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제어 알고리즘의 구현을 위한 제어 모듈의 개발 및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681746"/>
                  </a:ext>
                </a:extLst>
              </a:tr>
              <a:tr h="710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로봇 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각 노드의 로봇들에 대한 작업 지시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65161"/>
                  </a:ext>
                </a:extLst>
              </a:tr>
              <a:tr h="710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센서데이터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센서 데이터의 수집 및 처리를 통한 상황인식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229895"/>
                  </a:ext>
                </a:extLst>
              </a:tr>
              <a:tr h="710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분석을 통한 시스템 오류진단 및 대처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14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18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Pages>14</Pages>
  <Words>1343</Words>
  <Characters>0</Characters>
  <Application>Microsoft Office PowerPoint</Application>
  <DocSecurity>0</DocSecurity>
  <PresentationFormat>A4 용지(210x297mm)</PresentationFormat>
  <Lines>0</Lines>
  <Paragraphs>280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MOMA(Mobile Manipulator) 통합 솔루션 구축방안</vt:lpstr>
      <vt:lpstr>PowerPoint 프레젠테이션</vt:lpstr>
      <vt:lpstr>1-1. 표준화의 중요성</vt:lpstr>
      <vt:lpstr>1-1. 기대효과</vt:lpstr>
      <vt:lpstr>2-1. As-Is 분석</vt:lpstr>
      <vt:lpstr>2-2. ModBus vs. ROS2</vt:lpstr>
      <vt:lpstr>2-3. As-Is vs. To-Be</vt:lpstr>
      <vt:lpstr>3-1. 주요 특징</vt:lpstr>
      <vt:lpstr>3-2. 주요 제어 기능</vt:lpstr>
      <vt:lpstr>3-3. 주요 관리 기능</vt:lpstr>
      <vt:lpstr>4. 구현 및 검증</vt:lpstr>
      <vt:lpstr>5. 개발 일정 및 소요 공수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sumin jung</cp:lastModifiedBy>
  <cp:revision>17</cp:revision>
  <dcterms:modified xsi:type="dcterms:W3CDTF">2024-05-31T09:41:39Z</dcterms:modified>
  <cp:version>10.105.227.52551</cp:version>
</cp:coreProperties>
</file>