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9"/>
  </p:notesMasterIdLst>
  <p:sldIdLst>
    <p:sldId id="448" r:id="rId2"/>
    <p:sldId id="427" r:id="rId3"/>
    <p:sldId id="443" r:id="rId4"/>
    <p:sldId id="444" r:id="rId5"/>
    <p:sldId id="446" r:id="rId6"/>
    <p:sldId id="447" r:id="rId7"/>
    <p:sldId id="445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A75BA-AE42-EA46-B4B7-60709BC6D959}" v="107" dt="2024-06-10T06:30:35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2024. 6. 10.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linktech.com/kr/Index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linktech.com/en/vortex-opensplice-data-distribution-servic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korea@adlinktech.com" TargetMode="External"/><Relationship Id="rId4" Type="http://schemas.openxmlformats.org/officeDocument/2006/relationships/hyperlink" Target="https://www.adlinktech.com/en/VortexSuppor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OpenDDSharp.Native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nuget.org/packages/OpenDDSharp.IdlGenerator/" TargetMode="External"/><Relationship Id="rId2" Type="http://schemas.openxmlformats.org/officeDocument/2006/relationships/hyperlink" Target="https://www.openddsharp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nuget.org/packages/OpenDDSharp/" TargetMode="External"/><Relationship Id="rId5" Type="http://schemas.openxmlformats.org/officeDocument/2006/relationships/hyperlink" Target="https://github.com/OpenDDS/OpenDDS" TargetMode="External"/><Relationship Id="rId4" Type="http://schemas.openxmlformats.org/officeDocument/2006/relationships/hyperlink" Target="https://www.opendds.org/" TargetMode="External"/><Relationship Id="rId9" Type="http://schemas.openxmlformats.org/officeDocument/2006/relationships/hyperlink" Target="https://www.nuget.org/packages/OpenDDSharp.Templat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C#</a:t>
            </a:r>
            <a:r>
              <a:rPr kumimoji="1" lang="ko-KR" altLang="en-US" dirty="0"/>
              <a:t> 과 </a:t>
            </a:r>
            <a:r>
              <a:rPr kumimoji="1" lang="en-US" altLang="ko-KR" dirty="0"/>
              <a:t>Open Source DDS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085CA-0E8A-2103-B62D-75FB1C201C76}"/>
              </a:ext>
            </a:extLst>
          </p:cNvPr>
          <p:cNvSpPr txBox="1"/>
          <p:nvPr/>
        </p:nvSpPr>
        <p:spPr>
          <a:xfrm>
            <a:off x="506549" y="1230086"/>
            <a:ext cx="87136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dirty="0"/>
              <a:t>Open Source DDS</a:t>
            </a:r>
            <a:r>
              <a:rPr kumimoji="1" lang="ko-KR" altLang="en-US" dirty="0"/>
              <a:t> 중에서 </a:t>
            </a:r>
            <a:r>
              <a:rPr kumimoji="1" lang="en-US" altLang="ko-KR" dirty="0" err="1"/>
              <a:t>OpenDDS</a:t>
            </a:r>
            <a:r>
              <a:rPr kumimoji="1" lang="ko-KR" altLang="en-US" dirty="0"/>
              <a:t>가 가장 널리 사용됨</a:t>
            </a:r>
            <a:r>
              <a:rPr kumimoji="1" lang="en-US" altLang="ko-KR" dirty="0"/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dirty="0" err="1"/>
              <a:t>OpenSlice</a:t>
            </a:r>
            <a:r>
              <a:rPr kumimoji="1" lang="en-US" altLang="ko-KR" dirty="0"/>
              <a:t> DDS</a:t>
            </a:r>
            <a:r>
              <a:rPr kumimoji="1" lang="ko-KR" altLang="en-US" dirty="0"/>
              <a:t>는 대만의 </a:t>
            </a:r>
            <a:r>
              <a:rPr kumimoji="1" lang="en-US" altLang="ko-KR" dirty="0"/>
              <a:t>ADLINK</a:t>
            </a:r>
            <a:r>
              <a:rPr kumimoji="1" lang="ko-KR" altLang="en-US" dirty="0"/>
              <a:t>가 개발하는 </a:t>
            </a:r>
            <a:r>
              <a:rPr kumimoji="1" lang="en-US" altLang="ko-KR" dirty="0"/>
              <a:t>Open Source DDS</a:t>
            </a:r>
            <a:r>
              <a:rPr kumimoji="1" lang="ko-KR" altLang="en-US" dirty="0"/>
              <a:t>임</a:t>
            </a:r>
            <a:r>
              <a:rPr kumimoji="1" lang="en-US" altLang="ko-KR" dirty="0"/>
              <a:t>.</a:t>
            </a: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ko-KR" altLang="en-US" dirty="0"/>
              <a:t>커뮤니티 라이센스가 존재하나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기본적으로는 </a:t>
            </a:r>
            <a:r>
              <a:rPr kumimoji="1" lang="en-US" altLang="ko-KR" dirty="0"/>
              <a:t>Commercial License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판매함</a:t>
            </a:r>
            <a:endParaRPr kumimoji="1" lang="en-US" altLang="ko-KR" dirty="0"/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ko-KR" altLang="en-US" dirty="0"/>
              <a:t>가격은 직접 문의를 해야 함</a:t>
            </a:r>
            <a:r>
              <a:rPr kumimoji="1" lang="en-US" altLang="ko-KR" dirty="0"/>
              <a:t>.</a:t>
            </a: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ko-KR" altLang="en-US" dirty="0"/>
              <a:t>국내는 </a:t>
            </a:r>
            <a:r>
              <a:rPr lang="en" altLang="ko-KR" sz="1800" dirty="0"/>
              <a:t>ADLINK Technology Korea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2"/>
              </a:rPr>
              <a:t>https://www.adlinktech.com/kr/Index</a:t>
            </a:r>
            <a:r>
              <a:rPr lang="en-US" altLang="ko-KR" dirty="0"/>
              <a:t>)</a:t>
            </a:r>
            <a:r>
              <a:rPr lang="ko-KR" altLang="en-US" sz="1800" dirty="0"/>
              <a:t>가 대행하는 것으로 되어 있으나</a:t>
            </a:r>
            <a:r>
              <a:rPr lang="en-US" altLang="ko-KR" sz="1800" dirty="0"/>
              <a:t>,</a:t>
            </a:r>
            <a:r>
              <a:rPr lang="ko-KR" altLang="en-US" sz="1800" dirty="0"/>
              <a:t> 실질적으로는 단순 연락사무소 정도로 판단됨</a:t>
            </a:r>
            <a:endParaRPr kumimoji="1" lang="en-US" altLang="ko-KR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b="1" dirty="0" err="1">
                <a:solidFill>
                  <a:srgbClr val="FF0000"/>
                </a:solidFill>
              </a:rPr>
              <a:t>OpenSlice</a:t>
            </a:r>
            <a:r>
              <a:rPr kumimoji="1" lang="en-US" altLang="ko-KR" b="1" dirty="0">
                <a:solidFill>
                  <a:srgbClr val="FF0000"/>
                </a:solidFill>
              </a:rPr>
              <a:t> DDS</a:t>
            </a:r>
            <a:r>
              <a:rPr kumimoji="1" lang="ko-KR" altLang="en-US" b="1" dirty="0">
                <a:solidFill>
                  <a:srgbClr val="FF0000"/>
                </a:solidFill>
              </a:rPr>
              <a:t>는 </a:t>
            </a:r>
            <a:r>
              <a:rPr kumimoji="1" lang="en-US" altLang="ko-KR" b="1" dirty="0">
                <a:solidFill>
                  <a:srgbClr val="FF0000"/>
                </a:solidFill>
              </a:rPr>
              <a:t>C#</a:t>
            </a:r>
            <a:r>
              <a:rPr kumimoji="1" lang="ko-KR" altLang="en-US" b="1" dirty="0">
                <a:solidFill>
                  <a:srgbClr val="FF0000"/>
                </a:solidFill>
              </a:rPr>
              <a:t>을 지원하지 않음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b="1" dirty="0" err="1">
                <a:solidFill>
                  <a:srgbClr val="FF0000"/>
                </a:solidFill>
              </a:rPr>
              <a:t>OpenDDS</a:t>
            </a:r>
            <a:r>
              <a:rPr kumimoji="1" lang="ko-KR" altLang="en-US" b="1" dirty="0">
                <a:solidFill>
                  <a:srgbClr val="FF0000"/>
                </a:solidFill>
              </a:rPr>
              <a:t>는 </a:t>
            </a:r>
            <a:r>
              <a:rPr kumimoji="1" lang="en-US" altLang="ko-KR" b="1" dirty="0" err="1">
                <a:solidFill>
                  <a:srgbClr val="FF0000"/>
                </a:solidFill>
              </a:rPr>
              <a:t>OpenDDSharp</a:t>
            </a:r>
            <a:r>
              <a:rPr kumimoji="1" lang="ko-KR" altLang="en-US" b="1" dirty="0">
                <a:solidFill>
                  <a:srgbClr val="FF0000"/>
                </a:solidFill>
              </a:rPr>
              <a:t>라는 </a:t>
            </a:r>
            <a:r>
              <a:rPr kumimoji="1" lang="en-US" altLang="ko-KR" b="1" dirty="0">
                <a:solidFill>
                  <a:srgbClr val="FF0000"/>
                </a:solidFill>
              </a:rPr>
              <a:t>Wrapper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b="1" dirty="0">
                <a:solidFill>
                  <a:srgbClr val="FF0000"/>
                </a:solidFill>
              </a:rPr>
              <a:t> 이용하여 </a:t>
            </a:r>
            <a:r>
              <a:rPr kumimoji="1" lang="en-US" altLang="ko-KR" b="1" dirty="0">
                <a:solidFill>
                  <a:srgbClr val="FF0000"/>
                </a:solidFill>
              </a:rPr>
              <a:t>C#</a:t>
            </a:r>
            <a:r>
              <a:rPr kumimoji="1" lang="ko-KR" altLang="en-US" b="1" dirty="0">
                <a:solidFill>
                  <a:srgbClr val="FF0000"/>
                </a:solidFill>
              </a:rPr>
              <a:t>을 지원함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D44AA-39AA-40B2-08DF-A1BB4271673B}"/>
              </a:ext>
            </a:extLst>
          </p:cNvPr>
          <p:cNvSpPr txBox="1"/>
          <p:nvPr/>
        </p:nvSpPr>
        <p:spPr>
          <a:xfrm>
            <a:off x="506549" y="5070796"/>
            <a:ext cx="9155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/>
                </a:solidFill>
              </a:rPr>
              <a:t>따라서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DDS</a:t>
            </a:r>
            <a:r>
              <a:rPr kumimoji="1" lang="ko-KR" altLang="en-US" sz="2400" b="1" dirty="0" err="1">
                <a:solidFill>
                  <a:schemeClr val="accent1"/>
                </a:solidFill>
              </a:rPr>
              <a:t>를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2400" b="1" dirty="0" err="1">
                <a:solidFill>
                  <a:schemeClr val="accent1"/>
                </a:solidFill>
              </a:rPr>
              <a:t>OpenSlice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로 결정하면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,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C++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로 개발해야 하며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,</a:t>
            </a:r>
            <a:br>
              <a:rPr kumimoji="1" lang="en-US" altLang="ko-KR" sz="2400" b="1" dirty="0">
                <a:solidFill>
                  <a:schemeClr val="accent1"/>
                </a:solidFill>
              </a:rPr>
            </a:br>
            <a:r>
              <a:rPr kumimoji="1" lang="en-US" altLang="ko-KR" sz="2400" b="1" dirty="0">
                <a:solidFill>
                  <a:schemeClr val="accent1"/>
                </a:solidFill>
              </a:rPr>
              <a:t>C#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을 사용하기 위해서는 </a:t>
            </a:r>
            <a:r>
              <a:rPr kumimoji="1" lang="en-US" altLang="ko-KR" sz="2400" b="1" dirty="0" err="1">
                <a:solidFill>
                  <a:schemeClr val="accent1"/>
                </a:solidFill>
              </a:rPr>
              <a:t>OpenDDS+OpenDDSharp</a:t>
            </a:r>
            <a:r>
              <a:rPr kumimoji="1" lang="ko-KR" altLang="en-US" sz="2400" b="1" dirty="0" err="1">
                <a:solidFill>
                  <a:schemeClr val="accent1"/>
                </a:solidFill>
              </a:rPr>
              <a:t>를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사용해야 함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.</a:t>
            </a:r>
            <a:endParaRPr kumimoji="1"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E475E0A-B3F4-ED5E-8405-9DAD92AB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Source DDS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5A69F1-66B6-335F-E912-9746A7E1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48517"/>
              </p:ext>
            </p:extLst>
          </p:nvPr>
        </p:nvGraphicFramePr>
        <p:xfrm>
          <a:off x="391887" y="1497694"/>
          <a:ext cx="9122226" cy="4215308"/>
        </p:xfrm>
        <a:graphic>
          <a:graphicData uri="http://schemas.openxmlformats.org/drawingml/2006/table">
            <a:tbl>
              <a:tblPr/>
              <a:tblGrid>
                <a:gridCol w="1132114">
                  <a:extLst>
                    <a:ext uri="{9D8B030D-6E8A-4147-A177-3AD203B41FA5}">
                      <a16:colId xmlns:a16="http://schemas.microsoft.com/office/drawing/2014/main" val="196184465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65355542"/>
                    </a:ext>
                  </a:extLst>
                </a:gridCol>
                <a:gridCol w="2079171">
                  <a:extLst>
                    <a:ext uri="{9D8B030D-6E8A-4147-A177-3AD203B41FA5}">
                      <a16:colId xmlns:a16="http://schemas.microsoft.com/office/drawing/2014/main" val="1825990130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3579649993"/>
                    </a:ext>
                  </a:extLst>
                </a:gridCol>
                <a:gridCol w="1828798">
                  <a:extLst>
                    <a:ext uri="{9D8B030D-6E8A-4147-A177-3AD203B41FA5}">
                      <a16:colId xmlns:a16="http://schemas.microsoft.com/office/drawing/2014/main" val="449018765"/>
                    </a:ext>
                  </a:extLst>
                </a:gridCol>
              </a:tblGrid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Feature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 err="1">
                          <a:effectLst/>
                        </a:rPr>
                        <a:t>OpenDDS</a:t>
                      </a:r>
                      <a:br>
                        <a:rPr lang="en" sz="1200" b="1" dirty="0">
                          <a:effectLst/>
                        </a:rPr>
                      </a:br>
                      <a:r>
                        <a:rPr lang="en" sz="1200" b="1" dirty="0">
                          <a:effectLst/>
                        </a:rPr>
                        <a:t>(with </a:t>
                      </a:r>
                      <a:r>
                        <a:rPr lang="en" sz="1200" b="1" dirty="0" err="1">
                          <a:effectLst/>
                        </a:rPr>
                        <a:t>OpenDDSharp</a:t>
                      </a:r>
                      <a:r>
                        <a:rPr lang="en" sz="1200" b="1" dirty="0">
                          <a:effectLst/>
                        </a:rPr>
                        <a:t>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>
                          <a:effectLst/>
                        </a:rPr>
                        <a:t>Eclipse Cyclone DDS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Thales RTI DDS Community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b="1" dirty="0" err="1"/>
                        <a:t>OpenSplice</a:t>
                      </a:r>
                      <a:r>
                        <a:rPr lang="en" altLang="ko-KR" sz="1200" b="1" dirty="0"/>
                        <a:t> DDS</a:t>
                      </a:r>
                      <a:endParaRPr lang="en" sz="1200" b="1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40634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Primary</a:t>
                      </a:r>
                      <a:br>
                        <a:rPr lang="en" sz="1200" b="1" dirty="0">
                          <a:effectLst/>
                        </a:rPr>
                      </a:br>
                      <a:r>
                        <a:rPr lang="en" sz="1200" b="1" dirty="0">
                          <a:effectLst/>
                        </a:rPr>
                        <a:t>Language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C++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C++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C++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dirty="0"/>
                        <a:t>C++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4907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C# Support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Indirect</a:t>
                      </a:r>
                      <a:b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(through </a:t>
                      </a:r>
                      <a:r>
                        <a:rPr lang="en" sz="1400" b="1" dirty="0" err="1">
                          <a:solidFill>
                            <a:srgbClr val="FF0000"/>
                          </a:solidFill>
                          <a:effectLst/>
                        </a:rPr>
                        <a:t>OpenDDSharp</a:t>
                      </a:r>
                      <a:b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wrapper)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effectLst/>
                        </a:rPr>
                        <a:t>Potential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(through 3rd-party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libraries)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effectLst/>
                        </a:rPr>
                        <a:t>Potential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(through community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contributions)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400" b="1" dirty="0">
                          <a:solidFill>
                            <a:srgbClr val="FF0000"/>
                          </a:solidFill>
                        </a:rPr>
                        <a:t>No direct C# support</a:t>
                      </a:r>
                      <a:endParaRPr lang="en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0476"/>
                  </a:ext>
                </a:extLst>
              </a:tr>
              <a:tr h="252487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Maturity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200" dirty="0">
                          <a:effectLst/>
                        </a:rPr>
                        <a:t>Mature and widely used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200">
                          <a:effectLst/>
                        </a:rPr>
                        <a:t>Mature and actively developed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200">
                          <a:effectLst/>
                        </a:rPr>
                        <a:t>Established, community-driven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200" dirty="0"/>
                        <a:t>Maturity depends on the specific alternative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862024"/>
                  </a:ext>
                </a:extLst>
              </a:tr>
              <a:tr h="252487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Focus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General-purpose DDS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>
                          <a:effectLst/>
                        </a:rPr>
                        <a:t>General-purpose DDS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>
                          <a:effectLst/>
                        </a:rPr>
                        <a:t>Real-time systems focus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dirty="0"/>
                        <a:t>General-purpose DDS (might have specific strengths)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010478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Open-Source</a:t>
                      </a:r>
                      <a:br>
                        <a:rPr lang="en" sz="1200" b="1" dirty="0">
                          <a:effectLst/>
                        </a:rPr>
                      </a:br>
                      <a:r>
                        <a:rPr lang="en" sz="1200" b="1" dirty="0">
                          <a:effectLst/>
                        </a:rPr>
                        <a:t>License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Eclipse Public License (EPL)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Eclipse Public License (EPL)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>
                          <a:effectLst/>
                        </a:rPr>
                        <a:t>Varies depending on version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dirty="0"/>
                        <a:t>Varies (might have open-source and commercial options)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347334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Community</a:t>
                      </a:r>
                      <a:br>
                        <a:rPr lang="en" sz="1200" b="1" dirty="0">
                          <a:effectLst/>
                        </a:rPr>
                      </a:br>
                      <a:r>
                        <a:rPr lang="en" sz="1200" b="1" dirty="0">
                          <a:effectLst/>
                        </a:rPr>
                        <a:t>Activity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Active community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Active community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Active community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(though might be smaller than </a:t>
                      </a:r>
                      <a:r>
                        <a:rPr lang="en" sz="1200" dirty="0" err="1">
                          <a:effectLst/>
                        </a:rPr>
                        <a:t>OpenDDS</a:t>
                      </a:r>
                      <a:r>
                        <a:rPr lang="en" sz="1200" dirty="0">
                          <a:effectLst/>
                        </a:rPr>
                        <a:t>/Cyclone DDS)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dirty="0"/>
                        <a:t>Community activity depends on the alternative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76739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Ease of Use</a:t>
                      </a:r>
                      <a:b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(for C#)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solidFill>
                            <a:srgbClr val="FF0000"/>
                          </a:solidFill>
                          <a:effectLst/>
                        </a:rPr>
                        <a:t>Easier</a:t>
                      </a:r>
                      <a:br>
                        <a:rPr lang="en" sz="14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" sz="1400" dirty="0">
                          <a:solidFill>
                            <a:srgbClr val="FF0000"/>
                          </a:solidFill>
                          <a:effectLst/>
                        </a:rPr>
                        <a:t>(due to </a:t>
                      </a:r>
                      <a:r>
                        <a:rPr lang="en" sz="1400" dirty="0" err="1">
                          <a:solidFill>
                            <a:srgbClr val="FF0000"/>
                          </a:solidFill>
                          <a:effectLst/>
                        </a:rPr>
                        <a:t>OpenDDSharp</a:t>
                      </a:r>
                      <a:r>
                        <a:rPr lang="en" sz="1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Potentially more complex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(requires finding/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using C# bindings)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Potentially more complex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(requires finding/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using C# bindings)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400" b="1" dirty="0">
                          <a:solidFill>
                            <a:srgbClr val="FF0000"/>
                          </a:solidFill>
                        </a:rPr>
                        <a:t>More complex</a:t>
                      </a:r>
                      <a:br>
                        <a:rPr lang="en" altLang="ko-KR" sz="1200" dirty="0"/>
                      </a:br>
                      <a:r>
                        <a:rPr lang="en" altLang="ko-KR" sz="1200" dirty="0"/>
                        <a:t>(requires C++ development)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7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1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A02413-CAAA-A78F-7AA5-25768B05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7" y="908720"/>
            <a:ext cx="21844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704EC-185A-CFD6-458D-7BA4A6D3361E}"/>
              </a:ext>
            </a:extLst>
          </p:cNvPr>
          <p:cNvSpPr txBox="1"/>
          <p:nvPr/>
        </p:nvSpPr>
        <p:spPr>
          <a:xfrm>
            <a:off x="848544" y="1518320"/>
            <a:ext cx="800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hlinkClick r:id="rId3"/>
              </a:rPr>
              <a:t>https://www.adlinktech.com/en/vortex-opensplice-data-distribution-service</a:t>
            </a:r>
            <a:endParaRPr kumimoji="1" lang="en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9D0CB-7EA7-4489-A7C0-EEA675842514}"/>
              </a:ext>
            </a:extLst>
          </p:cNvPr>
          <p:cNvSpPr txBox="1"/>
          <p:nvPr/>
        </p:nvSpPr>
        <p:spPr>
          <a:xfrm>
            <a:off x="3008784" y="1028854"/>
            <a:ext cx="502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b="0" i="0" dirty="0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Vortex </a:t>
            </a:r>
            <a:r>
              <a:rPr lang="en" altLang="ko-KR" b="0" i="0" dirty="0" err="1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OpenSplice</a:t>
            </a:r>
            <a:r>
              <a:rPr lang="en" altLang="ko-KR" b="0" i="0" dirty="0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 is part of the </a:t>
            </a:r>
            <a:r>
              <a:rPr lang="en" altLang="ko-KR" b="0" i="0" dirty="0" err="1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Adlink</a:t>
            </a:r>
            <a:r>
              <a:rPr lang="en" altLang="ko-KR" b="0" i="0" dirty="0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 DDS offering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5723D-DAB5-DBB1-8C60-71B422632D67}"/>
              </a:ext>
            </a:extLst>
          </p:cNvPr>
          <p:cNvSpPr txBox="1"/>
          <p:nvPr/>
        </p:nvSpPr>
        <p:spPr>
          <a:xfrm>
            <a:off x="704528" y="2007786"/>
            <a:ext cx="87129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400" dirty="0" err="1"/>
              <a:t>OpenSplice</a:t>
            </a:r>
            <a:r>
              <a:rPr lang="en" altLang="ko-KR" sz="1400" dirty="0"/>
              <a:t> DDS, from ADLINK Technology, is a popular open-source and commercial DDS middleware. </a:t>
            </a:r>
            <a:r>
              <a:rPr lang="en" altLang="ko-KR" sz="1400" b="1" dirty="0"/>
              <a:t>It provides a C++ API</a:t>
            </a:r>
            <a:r>
              <a:rPr lang="en" altLang="ko-KR" sz="1400" dirty="0"/>
              <a:t> and might be what you're looking for. You can find information about it here: </a:t>
            </a:r>
            <a:r>
              <a:rPr lang="en" altLang="ko-KR" sz="1400" dirty="0">
                <a:hlinkClick r:id="rId4"/>
              </a:rPr>
              <a:t>https://www.adlinktech.com/en/VortexSupport</a:t>
            </a:r>
            <a:endParaRPr lang="en" altLang="ko-KR" sz="1400" dirty="0"/>
          </a:p>
          <a:p>
            <a:endParaRPr lang="en" altLang="ko-KR" sz="1400" dirty="0"/>
          </a:p>
          <a:p>
            <a:r>
              <a:rPr lang="en" altLang="ko-KR" sz="1400" b="1" dirty="0" err="1">
                <a:solidFill>
                  <a:srgbClr val="FF0000"/>
                </a:solidFill>
              </a:rPr>
              <a:t>OpenSplice</a:t>
            </a:r>
            <a:r>
              <a:rPr lang="en" altLang="ko-KR" sz="1400" b="1" dirty="0">
                <a:solidFill>
                  <a:srgbClr val="FF0000"/>
                </a:solidFill>
              </a:rPr>
              <a:t> DDS doesn't have a direct C# wrapper</a:t>
            </a:r>
            <a:r>
              <a:rPr lang="en" altLang="ko-KR" sz="1400" dirty="0"/>
              <a:t>, but you could potentially use tools like SWIG (Simplified Wrapper and Interface Generator) to create C# bindings for the C++ API. However, this approach can be complex and require more development effort.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67BA6D-737E-7E6C-59EF-31F454EBDA98}"/>
              </a:ext>
            </a:extLst>
          </p:cNvPr>
          <p:cNvGraphicFramePr>
            <a:graphicFrameLocks noGrp="1"/>
          </p:cNvGraphicFramePr>
          <p:nvPr/>
        </p:nvGraphicFramePr>
        <p:xfrm>
          <a:off x="416495" y="3728358"/>
          <a:ext cx="9001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073">
                  <a:extLst>
                    <a:ext uri="{9D8B030D-6E8A-4147-A177-3AD203B41FA5}">
                      <a16:colId xmlns:a16="http://schemas.microsoft.com/office/drawing/2014/main" val="2734190988"/>
                    </a:ext>
                  </a:extLst>
                </a:gridCol>
                <a:gridCol w="6275927">
                  <a:extLst>
                    <a:ext uri="{9D8B030D-6E8A-4147-A177-3AD203B41FA5}">
                      <a16:colId xmlns:a16="http://schemas.microsoft.com/office/drawing/2014/main" val="33955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dirty="0"/>
                        <a:t>ADLINK Technology, Inc.</a:t>
                      </a:r>
                    </a:p>
                    <a:p>
                      <a:pPr latinLnBrk="1"/>
                      <a:r>
                        <a:rPr lang="en" altLang="ko-KR" sz="1400" dirty="0"/>
                        <a:t>(Global Headquarters)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/>
                        <a:t>No. 66, </a:t>
                      </a:r>
                      <a:r>
                        <a:rPr lang="en" altLang="ko-KR" sz="1400" dirty="0" err="1"/>
                        <a:t>Huaya</a:t>
                      </a:r>
                      <a:r>
                        <a:rPr lang="en" altLang="ko-KR" sz="1400" dirty="0"/>
                        <a:t> 1st Rd., </a:t>
                      </a:r>
                      <a:r>
                        <a:rPr lang="en" altLang="ko-KR" sz="1400" dirty="0" err="1"/>
                        <a:t>Guishan</a:t>
                      </a:r>
                      <a:r>
                        <a:rPr lang="en" altLang="ko-KR" sz="1400" dirty="0"/>
                        <a:t> Dist., Taoyuan City 333411, Taiwan</a:t>
                      </a:r>
                      <a:br>
                        <a:rPr lang="en" altLang="ko-KR" sz="1400" dirty="0"/>
                      </a:br>
                      <a:r>
                        <a:rPr lang="en" altLang="ko-KR" sz="1400" dirty="0"/>
                        <a:t>333411 </a:t>
                      </a:r>
                      <a:r>
                        <a:rPr lang="ko-KR" altLang="en-US" sz="1400" dirty="0" err="1"/>
                        <a:t>桃園市龜山區華亞一路</a:t>
                      </a:r>
                      <a:r>
                        <a:rPr lang="en-US" altLang="ko-KR" sz="1400" dirty="0"/>
                        <a:t>66</a:t>
                      </a:r>
                      <a:r>
                        <a:rPr lang="ko-KR" altLang="en-US" sz="1400" dirty="0" err="1"/>
                        <a:t>號</a:t>
                      </a:r>
                      <a:br>
                        <a:rPr lang="ko-KR" altLang="en-US" sz="1400" dirty="0"/>
                      </a:br>
                      <a:r>
                        <a:rPr lang="en" altLang="ko-KR" sz="1400" dirty="0"/>
                        <a:t>Tel : +886-3-216-5088</a:t>
                      </a:r>
                      <a:br>
                        <a:rPr lang="en" altLang="ko-KR" sz="1400" dirty="0"/>
                      </a:br>
                      <a:r>
                        <a:rPr lang="en" altLang="ko-KR" sz="1400" dirty="0"/>
                        <a:t>Fax: +886-3-328-5706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6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/>
                        <a:t>ADLINK Technology Korea Ltd.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경기도 용인시 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수지구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 신수로 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767 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 </a:t>
                      </a:r>
                      <a:br>
                        <a:rPr lang="ko-KR" altLang="en-US" sz="140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1503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 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동천동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 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분당수지유타워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16827 </a:t>
                      </a:r>
                      <a:br>
                        <a:rPr lang="ko-KR" altLang="en-US" sz="1400" dirty="0"/>
                      </a:b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A-1503, U-TOWER, 767 </a:t>
                      </a:r>
                      <a:r>
                        <a:rPr lang="en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Sinsu-ro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Suji-</a:t>
                      </a:r>
                      <a:r>
                        <a:rPr lang="en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Yongin-si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Gyeonggi-do, Republic of Korea, 16827 </a:t>
                      </a:r>
                      <a:br>
                        <a:rPr lang="en" altLang="ko-KR" sz="1400" dirty="0"/>
                      </a:b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Toll Free: +82-80-800-0585</a:t>
                      </a:r>
                      <a:br>
                        <a:rPr lang="en" altLang="ko-KR" sz="1400" dirty="0"/>
                      </a:b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Tel: +82-31-786-0585</a:t>
                      </a:r>
                      <a:br>
                        <a:rPr lang="en" altLang="ko-KR" sz="1400" dirty="0"/>
                      </a:b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Fax: +82-31-786-0583</a:t>
                      </a:r>
                      <a:br>
                        <a:rPr lang="en" altLang="ko-KR" sz="1400" dirty="0"/>
                      </a:br>
                      <a:r>
                        <a:rPr lang="en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korea@adlinktech.com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7746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E5C6A93-18CB-2D0A-CF61-412A1D2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OpenSiice</a:t>
            </a:r>
            <a:r>
              <a:rPr lang="en" altLang="ko-KR" dirty="0"/>
              <a:t> 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1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01EDD-D38F-A2FD-A4D2-CB5F3354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OpenDDS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OpenDDSharp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6CF61-748F-E381-87A1-D00D18F2F969}"/>
              </a:ext>
            </a:extLst>
          </p:cNvPr>
          <p:cNvSpPr txBox="1"/>
          <p:nvPr/>
        </p:nvSpPr>
        <p:spPr>
          <a:xfrm>
            <a:off x="308484" y="847597"/>
            <a:ext cx="9289032" cy="1877437"/>
          </a:xfrm>
          <a:prstGeom prst="rect">
            <a:avLst/>
          </a:prstGeom>
          <a:solidFill>
            <a:srgbClr val="0B2F40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 err="1"/>
              <a:t>OpenDDS</a:t>
            </a:r>
            <a:r>
              <a:rPr lang="en" altLang="ko-KR" b="1" dirty="0"/>
              <a:t>:</a:t>
            </a:r>
            <a:br>
              <a:rPr lang="en" altLang="ko-KR" sz="1600" b="1" dirty="0"/>
            </a:br>
            <a:r>
              <a:rPr lang="en" altLang="ko-KR" sz="1600" dirty="0"/>
              <a:t>This is the core open-source DDS middleware from Object Computing, Inc. (OCI). It provides a robust and feature-rich implementation of the DDS standard.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 err="1"/>
              <a:t>OpenDDSharp</a:t>
            </a:r>
            <a:r>
              <a:rPr lang="en" altLang="ko-KR" b="1" dirty="0"/>
              <a:t>:</a:t>
            </a:r>
            <a:br>
              <a:rPr lang="en" altLang="ko-KR" sz="1600" b="1" dirty="0"/>
            </a:br>
            <a:r>
              <a:rPr lang="en" altLang="ko-KR" sz="1600" dirty="0"/>
              <a:t>This is a </a:t>
            </a:r>
            <a:r>
              <a:rPr lang="en" altLang="ko-KR" b="1" dirty="0">
                <a:solidFill>
                  <a:srgbClr val="FF0000"/>
                </a:solidFill>
              </a:rPr>
              <a:t>C# wrapper for </a:t>
            </a:r>
            <a:r>
              <a:rPr lang="en" altLang="ko-KR" b="1" dirty="0" err="1">
                <a:solidFill>
                  <a:srgbClr val="FF0000"/>
                </a:solidFill>
              </a:rPr>
              <a:t>OpenDDS</a:t>
            </a:r>
            <a:r>
              <a:rPr lang="en" altLang="ko-KR" b="1" dirty="0">
                <a:solidFill>
                  <a:srgbClr val="FF0000"/>
                </a:solidFill>
              </a:rPr>
              <a:t> </a:t>
            </a:r>
            <a:r>
              <a:rPr lang="en" altLang="ko-KR" sz="1600" dirty="0"/>
              <a:t>that allows you to develop DDS applications in C#. It simplifies interaction with </a:t>
            </a:r>
            <a:r>
              <a:rPr lang="en" altLang="ko-KR" sz="1600" dirty="0" err="1"/>
              <a:t>OpenDDS's</a:t>
            </a:r>
            <a:r>
              <a:rPr lang="en" altLang="ko-KR" sz="1600" dirty="0"/>
              <a:t> C++ API, making it more accessible to C# developers.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8421D-46CB-0436-76AB-849D7A949DD0}"/>
              </a:ext>
            </a:extLst>
          </p:cNvPr>
          <p:cNvSpPr txBox="1"/>
          <p:nvPr/>
        </p:nvSpPr>
        <p:spPr>
          <a:xfrm>
            <a:off x="308484" y="2781935"/>
            <a:ext cx="9289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" altLang="ko-KR" sz="2000" b="1" dirty="0"/>
              <a:t>Benefits of Using </a:t>
            </a:r>
            <a:r>
              <a:rPr lang="en" altLang="ko-KR" sz="2000" b="1" dirty="0" err="1"/>
              <a:t>OpenDDS</a:t>
            </a:r>
            <a:r>
              <a:rPr lang="en" altLang="ko-KR" sz="2000" b="1" dirty="0"/>
              <a:t> and </a:t>
            </a:r>
            <a:r>
              <a:rPr lang="en" altLang="ko-KR" sz="2000" b="1" dirty="0" err="1"/>
              <a:t>OpenDDSharp</a:t>
            </a:r>
            <a:endParaRPr lang="en" altLang="ko-KR" sz="2000" b="1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Open Source:</a:t>
            </a:r>
            <a:br>
              <a:rPr lang="en" altLang="ko-KR" sz="2000" b="1" dirty="0"/>
            </a:br>
            <a:r>
              <a:rPr lang="en" altLang="ko-KR" sz="1600" b="1" dirty="0">
                <a:solidFill>
                  <a:srgbClr val="FF0000"/>
                </a:solidFill>
              </a:rPr>
              <a:t>Freely available and customizable to meet your specific needs.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Cross-Platform:</a:t>
            </a:r>
            <a:br>
              <a:rPr lang="en" altLang="ko-KR" sz="2000" b="1" dirty="0"/>
            </a:br>
            <a:r>
              <a:rPr lang="en" altLang="ko-KR" sz="1600" dirty="0" err="1"/>
              <a:t>OpenDDS</a:t>
            </a:r>
            <a:r>
              <a:rPr lang="en" altLang="ko-KR" sz="1600" dirty="0"/>
              <a:t> supports various platforms, including Windows, Linux, and macOS.</a:t>
            </a:r>
            <a:endParaRPr lang="en" altLang="ko-KR" sz="20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Reliable Data Distribution:</a:t>
            </a:r>
            <a:br>
              <a:rPr lang="en" altLang="ko-KR" sz="2000" b="1" dirty="0"/>
            </a:br>
            <a:r>
              <a:rPr lang="en" altLang="ko-KR" sz="1600" dirty="0"/>
              <a:t>Provides efficient and reliable data exchange between applications.</a:t>
            </a:r>
            <a:endParaRPr lang="en" altLang="ko-KR" sz="20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Strongly Typed Data:</a:t>
            </a:r>
            <a:br>
              <a:rPr lang="en" altLang="ko-KR" sz="2000" b="1" dirty="0"/>
            </a:br>
            <a:r>
              <a:rPr lang="en" altLang="ko-KR" sz="1600" dirty="0"/>
              <a:t>Enforces data type safety, reducing errors at compile time.</a:t>
            </a:r>
            <a:endParaRPr lang="en" altLang="ko-KR" sz="20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Asynchronous Communication:</a:t>
            </a:r>
            <a:br>
              <a:rPr lang="en" altLang="ko-KR" sz="2000" b="1" dirty="0"/>
            </a:br>
            <a:r>
              <a:rPr lang="en" altLang="ko-KR" sz="1600" dirty="0"/>
              <a:t>Enables non-blocking communication, improving application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335323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9EF4-8A09-7D34-4C06-8898959B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sz="2400" b="1" dirty="0"/>
              <a:t>Using </a:t>
            </a:r>
            <a:r>
              <a:rPr lang="en" altLang="ko-KR" sz="2400" b="1" dirty="0" err="1"/>
              <a:t>OpenDDSharp</a:t>
            </a:r>
            <a:r>
              <a:rPr lang="en" altLang="ko-KR" sz="2400" b="1" dirty="0"/>
              <a:t> in C# Projects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00C82-8727-AAFA-0723-F18EB728833F}"/>
              </a:ext>
            </a:extLst>
          </p:cNvPr>
          <p:cNvSpPr txBox="1"/>
          <p:nvPr/>
        </p:nvSpPr>
        <p:spPr>
          <a:xfrm>
            <a:off x="680720" y="1132114"/>
            <a:ext cx="834353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Font typeface="+mj-lt"/>
              <a:buAutoNum type="arabicPeriod"/>
            </a:pPr>
            <a:r>
              <a:rPr lang="en" altLang="ko-KR" sz="1400" b="1" dirty="0"/>
              <a:t>Install </a:t>
            </a:r>
            <a:r>
              <a:rPr lang="en" altLang="ko-KR" sz="1400" b="1" dirty="0" err="1"/>
              <a:t>OpenDDSharp</a:t>
            </a:r>
            <a:r>
              <a:rPr lang="en" altLang="ko-KR" sz="1400" b="1" dirty="0"/>
              <a:t>:</a:t>
            </a:r>
            <a:r>
              <a:rPr lang="en" altLang="ko-KR" sz="1400" dirty="0"/>
              <a:t> You can install </a:t>
            </a:r>
            <a:r>
              <a:rPr lang="en" altLang="ko-KR" sz="1400" dirty="0" err="1"/>
              <a:t>OpenDDSharp</a:t>
            </a:r>
            <a:r>
              <a:rPr lang="en" altLang="ko-KR" sz="1400" dirty="0"/>
              <a:t> using the NuGet Package Manager. Search for "</a:t>
            </a:r>
            <a:r>
              <a:rPr lang="en" altLang="ko-KR" sz="1400" dirty="0" err="1"/>
              <a:t>OpenDDSharp</a:t>
            </a:r>
            <a:r>
              <a:rPr lang="en" altLang="ko-KR" sz="1400" dirty="0"/>
              <a:t>" in your project's NuGet packages and install it into your C# projects (both publisher and subscriber).</a:t>
            </a:r>
          </a:p>
          <a:p>
            <a:pPr marL="269875" indent="-269875">
              <a:buFont typeface="+mj-lt"/>
              <a:buAutoNum type="arabicPeriod"/>
            </a:pPr>
            <a:r>
              <a:rPr lang="en" altLang="ko-KR" sz="1400" b="1" dirty="0"/>
              <a:t>Define Data Model (IDL):</a:t>
            </a:r>
            <a:endParaRPr lang="en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Create an Interface Definition Language (IDL) file to define the data structures that will be exchanged between publishers and subscribers. </a:t>
            </a:r>
            <a:r>
              <a:rPr lang="en" altLang="ko-KR" sz="1400" dirty="0" err="1"/>
              <a:t>OpenDDSharp</a:t>
            </a:r>
            <a:r>
              <a:rPr lang="en" altLang="ko-KR" sz="1400" dirty="0"/>
              <a:t> provides an IDL project template within Visual Studio to help you with this.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The IDL file specifies the data types, structures, and unions that will be used in your DDS communication.</a:t>
            </a:r>
          </a:p>
          <a:p>
            <a:pPr marL="269875" indent="-269875">
              <a:buFont typeface="+mj-lt"/>
              <a:buAutoNum type="arabicPeriod"/>
            </a:pPr>
            <a:r>
              <a:rPr lang="en" altLang="ko-KR" sz="1400" b="1" dirty="0"/>
              <a:t>Develop Publisher and Subscriber Applications:</a:t>
            </a:r>
            <a:endParaRPr lang="en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Create separate C# projects for your publisher and subscriber applications.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In each project, reference the IDL project you created in step 2. This will give your C# code access to the data types defined in the IDL file.</a:t>
            </a:r>
          </a:p>
          <a:p>
            <a:pPr marL="227013" indent="-227013">
              <a:buFont typeface="+mj-lt"/>
              <a:buAutoNum type="arabicPeriod"/>
            </a:pPr>
            <a:r>
              <a:rPr lang="en" altLang="ko-KR" sz="1400" b="1" dirty="0"/>
              <a:t>Write Publisher Code:</a:t>
            </a:r>
            <a:endParaRPr lang="en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Use </a:t>
            </a:r>
            <a:r>
              <a:rPr lang="en" altLang="ko-KR" sz="1400" dirty="0" err="1"/>
              <a:t>OpenDDSharp's</a:t>
            </a:r>
            <a:r>
              <a:rPr lang="en" altLang="ko-KR" sz="1400" dirty="0"/>
              <a:t> API to create a </a:t>
            </a:r>
            <a:r>
              <a:rPr lang="en" altLang="ko-KR" sz="1400" dirty="0" err="1"/>
              <a:t>DataWriter</a:t>
            </a:r>
            <a:r>
              <a:rPr lang="en" altLang="ko-KR" sz="1400" dirty="0"/>
              <a:t>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Define the topic on which you want to publish data. A topic is a named channel for data exchange.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Create data samples of the type defined in your IDL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Write data to the </a:t>
            </a:r>
            <a:r>
              <a:rPr lang="en" altLang="ko-KR" sz="1400" dirty="0" err="1"/>
              <a:t>DataWriter</a:t>
            </a:r>
            <a:r>
              <a:rPr lang="en" altLang="ko-KR" sz="1400" dirty="0"/>
              <a:t> object to publish it on the chosen topic.</a:t>
            </a:r>
          </a:p>
          <a:p>
            <a:pPr marL="227013" indent="-227013">
              <a:buFont typeface="+mj-lt"/>
              <a:buAutoNum type="arabicPeriod"/>
            </a:pPr>
            <a:r>
              <a:rPr lang="en" altLang="ko-KR" sz="1400" b="1" dirty="0"/>
              <a:t>Write Subscriber Code:</a:t>
            </a:r>
            <a:endParaRPr lang="en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Use </a:t>
            </a:r>
            <a:r>
              <a:rPr lang="en" altLang="ko-KR" sz="1400" dirty="0" err="1"/>
              <a:t>OpenDDSharp's</a:t>
            </a:r>
            <a:r>
              <a:rPr lang="en" altLang="ko-KR" sz="1400" dirty="0"/>
              <a:t> API to create a </a:t>
            </a:r>
            <a:r>
              <a:rPr lang="en" altLang="ko-KR" sz="1400" dirty="0" err="1"/>
              <a:t>DataReader</a:t>
            </a:r>
            <a:r>
              <a:rPr lang="en" altLang="ko-KR" sz="1400" dirty="0"/>
              <a:t>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Configure the </a:t>
            </a:r>
            <a:r>
              <a:rPr lang="en" altLang="ko-KR" sz="1400" dirty="0" err="1"/>
              <a:t>DataReader</a:t>
            </a:r>
            <a:r>
              <a:rPr lang="en" altLang="ko-KR" sz="1400" dirty="0"/>
              <a:t> to listen for data on the same topic used by the publisher.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Implement a listener function that will be called whenever new data is available on the topic.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In the listener function, read the data from the </a:t>
            </a:r>
            <a:r>
              <a:rPr lang="en" altLang="ko-KR" sz="1400" dirty="0" err="1"/>
              <a:t>DataReader</a:t>
            </a:r>
            <a:r>
              <a:rPr lang="en" altLang="ko-KR" sz="1400" dirty="0"/>
              <a:t> object and process it as needed.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568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60DF3-C88C-B566-32B4-839DBFDD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R" dirty="0" err="1"/>
              <a:t>OpenDDSharp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C67A8-40AB-FA0B-5DFE-BBC7B32501FF}"/>
              </a:ext>
            </a:extLst>
          </p:cNvPr>
          <p:cNvSpPr txBox="1"/>
          <p:nvPr/>
        </p:nvSpPr>
        <p:spPr>
          <a:xfrm>
            <a:off x="1861457" y="1088571"/>
            <a:ext cx="33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hlinkClick r:id="rId2"/>
              </a:rPr>
              <a:t>https://www.openddsharp.com/</a:t>
            </a:r>
            <a:endParaRPr kumimoji="1" lang="en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C9B161-AB90-2600-E9BE-3D3156FB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807" y="1000187"/>
            <a:ext cx="698500" cy="5461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9DC666C-30AD-E9F8-890D-B98FEA73E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" y="1713799"/>
            <a:ext cx="865922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wrapper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for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.NET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languages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.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source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implementation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of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Management Group (OMG) Data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Distribution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Service (DDS),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developed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copyrighted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Computing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Incorporated (OCI). The OMG DDS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specification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intended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suitable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systems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whose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requirements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include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real-time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high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volume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robustness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failure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tolerant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distribution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utilizing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publish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subscribe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model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Website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: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  <a:hlinkClick r:id="rId4"/>
              </a:rPr>
              <a:t>https://www.opendds.org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Repository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: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  <a:hlinkClick r:id="rId5"/>
              </a:rPr>
              <a:t>https://github.com/OpenDDS/OpenDDS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OpenDDSharp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has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been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compiled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with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v3.25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E4294D2-D813-9F54-64F2-26ED810EA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26103"/>
              </p:ext>
            </p:extLst>
          </p:nvPr>
        </p:nvGraphicFramePr>
        <p:xfrm>
          <a:off x="1861457" y="4739684"/>
          <a:ext cx="5877024" cy="1682550"/>
        </p:xfrm>
        <a:graphic>
          <a:graphicData uri="http://schemas.openxmlformats.org/drawingml/2006/table">
            <a:tbl>
              <a:tblPr/>
              <a:tblGrid>
                <a:gridCol w="2938512">
                  <a:extLst>
                    <a:ext uri="{9D8B030D-6E8A-4147-A177-3AD203B41FA5}">
                      <a16:colId xmlns:a16="http://schemas.microsoft.com/office/drawing/2014/main" val="656274697"/>
                    </a:ext>
                  </a:extLst>
                </a:gridCol>
                <a:gridCol w="2938512">
                  <a:extLst>
                    <a:ext uri="{9D8B030D-6E8A-4147-A177-3AD203B41FA5}">
                      <a16:colId xmlns:a16="http://schemas.microsoft.com/office/drawing/2014/main" val="127526624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dirty="0">
                          <a:effectLst/>
                        </a:rPr>
                        <a:t>Package</a:t>
                      </a: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dirty="0">
                          <a:effectLst/>
                        </a:rPr>
                        <a:t>NuGet</a:t>
                      </a: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73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u="none" strike="noStrike" dirty="0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OpenDDSharp</a:t>
                      </a:r>
                      <a:endParaRPr lang="en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>
                          <a:effectLst/>
                        </a:rPr>
                        <a:t>v.3.250.2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488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u="none" strike="noStrike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OpenDDSharp.IdlGenerator</a:t>
                      </a:r>
                      <a:endParaRPr lang="en" sz="180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</a:rPr>
                        <a:t>v.3.250.2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9827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u="none" strike="noStrike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OpenDDSharp.Native</a:t>
                      </a:r>
                      <a:endParaRPr lang="en" sz="180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</a:rPr>
                        <a:t>v.3.250.2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2383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u="none" strike="noStrike">
                          <a:solidFill>
                            <a:srgbClr val="337AB7"/>
                          </a:solidFill>
                          <a:effectLst/>
                          <a:hlinkClick r:id="rId9"/>
                        </a:rPr>
                        <a:t>OpenDDSharp.Templates</a:t>
                      </a:r>
                      <a:endParaRPr lang="en" sz="180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</a:rPr>
                        <a:t>v.3.250.2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4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01EDD-D38F-A2FD-A4D2-CB5F3354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OpenDDS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OpenDDSharp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6CF61-748F-E381-87A1-D00D18F2F969}"/>
              </a:ext>
            </a:extLst>
          </p:cNvPr>
          <p:cNvSpPr txBox="1"/>
          <p:nvPr/>
        </p:nvSpPr>
        <p:spPr>
          <a:xfrm>
            <a:off x="308484" y="836712"/>
            <a:ext cx="92890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200" b="1" dirty="0"/>
              <a:t>Using </a:t>
            </a:r>
            <a:r>
              <a:rPr lang="en" altLang="ko-KR" sz="1200" b="1" dirty="0" err="1"/>
              <a:t>OpenDDSharp</a:t>
            </a:r>
            <a:r>
              <a:rPr lang="en" altLang="ko-KR" sz="1200" b="1" dirty="0"/>
              <a:t> in C# Projects</a:t>
            </a:r>
            <a:endParaRPr lang="en" altLang="ko-KR" sz="1200" dirty="0"/>
          </a:p>
          <a:p>
            <a:r>
              <a:rPr lang="en" altLang="ko-KR" sz="1200" dirty="0"/>
              <a:t>Here's a general process for using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to develop DDS applications in C#: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Install </a:t>
            </a:r>
            <a:r>
              <a:rPr lang="en" altLang="ko-KR" sz="1200" b="1" dirty="0" err="1"/>
              <a:t>OpenDDSharp</a:t>
            </a:r>
            <a:r>
              <a:rPr lang="en" altLang="ko-KR" sz="1200" b="1" dirty="0"/>
              <a:t>:</a:t>
            </a:r>
            <a:r>
              <a:rPr lang="en" altLang="ko-KR" sz="1200" dirty="0"/>
              <a:t> You can install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using the NuGet Package Manager. Search for "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" in your project's NuGet packages and install it into your C# projects (both publisher and subscriber).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Define Data Model (IDL):</a:t>
            </a:r>
            <a:endParaRPr lang="en" altLang="ko-KR" sz="12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Create an Interface Definition Language (IDL) file to define the data structures that will be exchanged between publishers and subscribers.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provides an IDL project template within Visual Studio to help you with this.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The IDL file specifies the data types, structures, and unions that will be used in your DDS communication.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Develop Publisher and Subscriber Applications:</a:t>
            </a:r>
            <a:endParaRPr lang="en" altLang="ko-KR" sz="12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Create separate C# projects for your publisher and subscriber applications.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In each project, reference the IDL project you created in step 2. This will give your C# code access to the data types defined in the IDL file.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Write Publisher Code:</a:t>
            </a:r>
            <a:endParaRPr lang="en" altLang="ko-KR" sz="12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Use </a:t>
            </a:r>
            <a:r>
              <a:rPr lang="en" altLang="ko-KR" sz="1200" dirty="0" err="1"/>
              <a:t>OpenDDSharp's</a:t>
            </a:r>
            <a:r>
              <a:rPr lang="en" altLang="ko-KR" sz="1200" dirty="0"/>
              <a:t> API to create a </a:t>
            </a:r>
            <a:r>
              <a:rPr lang="en" altLang="ko-KR" sz="1200" dirty="0" err="1"/>
              <a:t>DataWriter</a:t>
            </a:r>
            <a:r>
              <a:rPr lang="en" altLang="ko-KR" sz="1200" dirty="0"/>
              <a:t>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Define the topic on which you want to publish data. A topic is a named channel for data exchange.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Create data samples of the type defined in your IDL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Write data to the </a:t>
            </a:r>
            <a:r>
              <a:rPr lang="en" altLang="ko-KR" sz="1200" dirty="0" err="1"/>
              <a:t>DataWriter</a:t>
            </a:r>
            <a:r>
              <a:rPr lang="en" altLang="ko-KR" sz="1200" dirty="0"/>
              <a:t> object to publish it on the chosen topic.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Write Subscriber Code:</a:t>
            </a:r>
            <a:endParaRPr lang="en" altLang="ko-KR" sz="12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Use </a:t>
            </a:r>
            <a:r>
              <a:rPr lang="en" altLang="ko-KR" sz="1200" dirty="0" err="1"/>
              <a:t>OpenDDSharp's</a:t>
            </a:r>
            <a:r>
              <a:rPr lang="en" altLang="ko-KR" sz="1200" dirty="0"/>
              <a:t> API to create a </a:t>
            </a:r>
            <a:r>
              <a:rPr lang="en" altLang="ko-KR" sz="1200" dirty="0" err="1"/>
              <a:t>DataReader</a:t>
            </a:r>
            <a:r>
              <a:rPr lang="en" altLang="ko-KR" sz="1200" dirty="0"/>
              <a:t>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Configure the </a:t>
            </a:r>
            <a:r>
              <a:rPr lang="en" altLang="ko-KR" sz="1200" dirty="0" err="1"/>
              <a:t>DataReader</a:t>
            </a:r>
            <a:r>
              <a:rPr lang="en" altLang="ko-KR" sz="1200" dirty="0"/>
              <a:t> to listen for data on the same topic used by the publisher.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Implement a listener function that will be called whenever new data is available on the topic.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In the listener function, read the data from the </a:t>
            </a:r>
            <a:r>
              <a:rPr lang="en" altLang="ko-KR" sz="1200" dirty="0" err="1"/>
              <a:t>DataReader</a:t>
            </a:r>
            <a:r>
              <a:rPr lang="en" altLang="ko-KR" sz="1200" dirty="0"/>
              <a:t> object and process it as needed.</a:t>
            </a:r>
          </a:p>
          <a:p>
            <a:r>
              <a:rPr lang="en" altLang="ko-KR" sz="1200" b="1" dirty="0"/>
              <a:t>Additional Resources</a:t>
            </a:r>
            <a:endParaRPr lang="en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200" dirty="0" err="1"/>
              <a:t>OpenDDSharp</a:t>
            </a:r>
            <a:r>
              <a:rPr lang="en" altLang="ko-KR" sz="1200" dirty="0"/>
              <a:t> Documentation: [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ON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</a:t>
            </a:r>
            <a:r>
              <a:rPr lang="en" altLang="ko-KR" sz="1200" dirty="0" err="1"/>
              <a:t>openddsharp.com</a:t>
            </a:r>
            <a:r>
              <a:rPr lang="en" altLang="ko-KR" sz="1200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200" dirty="0"/>
              <a:t>Using </a:t>
            </a:r>
            <a:r>
              <a:rPr lang="en" altLang="ko-KR" sz="1200" dirty="0" err="1"/>
              <a:t>OpenDDS</a:t>
            </a:r>
            <a:r>
              <a:rPr lang="en" altLang="ko-KR" sz="1200" dirty="0"/>
              <a:t> in a .NET Application with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: [Using </a:t>
            </a:r>
            <a:r>
              <a:rPr lang="en" altLang="ko-KR" sz="1200" dirty="0" err="1"/>
              <a:t>OpenDDS</a:t>
            </a:r>
            <a:r>
              <a:rPr lang="en" altLang="ko-KR" sz="1200" dirty="0"/>
              <a:t> in a .NET Application with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ON Object Computing </a:t>
            </a:r>
            <a:r>
              <a:rPr lang="en" altLang="ko-KR" sz="1200" dirty="0" err="1"/>
              <a:t>objectcomputing.com</a:t>
            </a:r>
            <a:r>
              <a:rPr lang="en" altLang="ko-KR" sz="1200" dirty="0"/>
              <a:t>]</a:t>
            </a:r>
          </a:p>
          <a:p>
            <a:r>
              <a:rPr lang="en" altLang="ko-KR" sz="1200" dirty="0"/>
              <a:t>By following these steps and leveraging the provided resources, you can effectively develop DDS applications using </a:t>
            </a:r>
            <a:r>
              <a:rPr lang="en" altLang="ko-KR" sz="1200" dirty="0" err="1"/>
              <a:t>OpenDDS</a:t>
            </a:r>
            <a:r>
              <a:rPr lang="en" altLang="ko-KR" sz="1200" dirty="0"/>
              <a:t> and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in C#.</a:t>
            </a:r>
          </a:p>
          <a:p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327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Pages>14</Pages>
  <Words>1467</Words>
  <Characters>0</Characters>
  <Application>Microsoft Macintosh PowerPoint</Application>
  <DocSecurity>0</DocSecurity>
  <PresentationFormat>A4 용지(210x297mm)</PresentationFormat>
  <Lines>0</Lines>
  <Paragraphs>128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Aptos</vt:lpstr>
      <vt:lpstr>Aptos Display</vt:lpstr>
      <vt:lpstr>Arial</vt:lpstr>
      <vt:lpstr>Ubuntu</vt:lpstr>
      <vt:lpstr>Wingdings</vt:lpstr>
      <vt:lpstr>Office 테마</vt:lpstr>
      <vt:lpstr>C# 과 Open Source DDS</vt:lpstr>
      <vt:lpstr>Open Source DDS</vt:lpstr>
      <vt:lpstr>OpenSiice DDS</vt:lpstr>
      <vt:lpstr>OpenDDS &amp; OpenDDSharp</vt:lpstr>
      <vt:lpstr>Using OpenDDSharp in C# Projects</vt:lpstr>
      <vt:lpstr>OpenDDSharp</vt:lpstr>
      <vt:lpstr>OpenDDS &amp; OpenDDSharp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17</cp:revision>
  <dcterms:modified xsi:type="dcterms:W3CDTF">2024-06-10T06:32:03Z</dcterms:modified>
  <cp:version>10.105.227.52551</cp:version>
</cp:coreProperties>
</file>