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24"/>
  </p:notesMasterIdLst>
  <p:sldIdLst>
    <p:sldId id="269" r:id="rId2"/>
    <p:sldId id="312" r:id="rId3"/>
    <p:sldId id="297" r:id="rId4"/>
    <p:sldId id="423" r:id="rId5"/>
    <p:sldId id="313" r:id="rId6"/>
    <p:sldId id="377" r:id="rId7"/>
    <p:sldId id="318" r:id="rId8"/>
    <p:sldId id="426" r:id="rId9"/>
    <p:sldId id="424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25" r:id="rId23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51" autoAdjust="0"/>
    <p:restoredTop sz="94681" autoAdjust="0"/>
  </p:normalViewPr>
  <p:slideViewPr>
    <p:cSldViewPr snapToObjects="1">
      <p:cViewPr varScale="1">
        <p:scale>
          <a:sx n="117" d="100"/>
          <a:sy n="117" d="100"/>
        </p:scale>
        <p:origin x="-1128" y="-82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</a:t>
            </a:r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2024. 5. </a:t>
            </a:r>
            <a:r>
              <a:rPr lang="en-US" altLang="ko-KR" b="1" dirty="0" smtClean="0"/>
              <a:t>14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56965" y="2052320"/>
            <a:ext cx="5767705" cy="1158875"/>
            <a:chOff x="3656965" y="2052320"/>
            <a:chExt cx="5767705" cy="1158875"/>
          </a:xfrm>
        </p:grpSpPr>
        <p:sp>
          <p:nvSpPr>
            <p:cNvPr id="7" name="TextBox 6"/>
            <p:cNvSpPr txBox="1"/>
            <p:nvPr/>
          </p:nvSpPr>
          <p:spPr>
            <a:xfrm>
              <a:off x="3656965" y="2052320"/>
              <a:ext cx="576770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800" dirty="0" err="1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분석실</a:t>
              </a:r>
              <a:r>
                <a:rPr lang="ko-KR" altLang="en-US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 무인화 시스템</a:t>
              </a:r>
              <a:r>
                <a:rPr lang="en-US" altLang="ko-KR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(LIMS)</a:t>
              </a:r>
              <a:endParaRPr lang="ko-KR" altLang="en-US" sz="280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4100" y="2564765"/>
              <a:ext cx="184531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구축방안</a:t>
              </a: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Bottle Stocker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697623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0597" y="1854322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 bwMode="auto">
          <a:xfrm flipH="1">
            <a:off x="5174059" y="2076633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err="1"/>
              <a:t>반출입설비</a:t>
            </a:r>
            <a:r>
              <a:rPr lang="ko-KR" altLang="en-US" sz="800" dirty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5149572" y="3398766"/>
            <a:ext cx="3333879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849" y="38120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2419" y="4018169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6051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반출입기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 flipV="1">
            <a:off x="2897590" y="4873475"/>
            <a:ext cx="5561376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 smtClean="0"/>
              <a:t>반출입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반출입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5149572" y="4475212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4" name="타원 5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00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3.1.2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Bottle Stocker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60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694577" y="1251439"/>
            <a:ext cx="877163" cy="234871"/>
            <a:chOff x="8534465" y="2996951"/>
            <a:chExt cx="877163" cy="234871"/>
          </a:xfrm>
        </p:grpSpPr>
        <p:sp>
          <p:nvSpPr>
            <p:cNvPr id="60" name="타원 59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4465" y="3016378"/>
              <a:ext cx="877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반출입기</a:t>
              </a:r>
              <a:r>
                <a:rPr lang="ko-KR" altLang="en-US" sz="800" b="1" dirty="0" smtClean="0"/>
                <a:t>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8809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5136202" y="2339080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44146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1798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4952" y="472514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6245333" y="5085184"/>
            <a:ext cx="2188233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572999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 flipH="1">
            <a:off x="5162577" y="6000383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37712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046226" y="421682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0" name="타원 49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52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77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4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3.1.3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>
                <a:latin typeface="+mn-ea"/>
              </a:rPr>
              <a:t>Bottle Stocker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ko-KR" altLang="en-US" sz="1200" dirty="0" smtClean="0">
                <a:latin typeface="+mn-ea"/>
                <a:ea typeface="+mn-ea"/>
              </a:rPr>
              <a:t>분석기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ea typeface="LG스마트체 Regular" pitchFamily="50" charset="-127"/>
              </a:rPr>
              <a:t>분석</a:t>
            </a:r>
            <a:r>
              <a:rPr lang="ko-KR" altLang="en-US" sz="1000" b="1" dirty="0">
                <a:ea typeface="LG스마트체 Regular" pitchFamily="50" charset="-127"/>
              </a:rPr>
              <a:t>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08776" y="1251439"/>
            <a:ext cx="846707" cy="243728"/>
            <a:chOff x="8548664" y="2996951"/>
            <a:chExt cx="846707" cy="243728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48664" y="3009847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>
                  <a:latin typeface="+mn-ea"/>
                </a:rPr>
                <a:t>분석기</a:t>
              </a:r>
              <a:r>
                <a:rPr lang="en-US" altLang="ko-KR" sz="900" b="1" dirty="0" smtClean="0">
                  <a:latin typeface="+mn-ea"/>
                </a:rPr>
                <a:t> </a:t>
              </a:r>
              <a:r>
                <a:rPr lang="en-US" altLang="ko-KR" sz="900" b="1" dirty="0">
                  <a:latin typeface="+mn-ea"/>
                </a:rPr>
                <a:t>CTRL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7882" y="1854320"/>
            <a:ext cx="1132409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 bwMode="auto">
          <a:xfrm flipH="1">
            <a:off x="7376499" y="2076633"/>
            <a:ext cx="108246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Stocker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7376499" y="3398766"/>
            <a:ext cx="1106952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0005" y="3809945"/>
            <a:ext cx="1136495" cy="21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40004" y="4017858"/>
            <a:ext cx="1130271" cy="31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8317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Stocker)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 flipV="1">
            <a:off x="2897590" y="4873475"/>
            <a:ext cx="5561376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7376499" y="4475212"/>
            <a:ext cx="1057981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4" name="타원 5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58009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10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3.1.4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>
                <a:latin typeface="+mn-ea"/>
              </a:rPr>
              <a:t>Bottle Stocker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ko-KR" altLang="en-US" sz="1200" dirty="0" smtClean="0">
                <a:latin typeface="+mn-ea"/>
                <a:ea typeface="+mn-ea"/>
              </a:rPr>
              <a:t>분석기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ea typeface="LG스마트체 Regular" pitchFamily="50" charset="-127"/>
              </a:rPr>
              <a:t>분석기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12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49144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7369968" y="2339080"/>
            <a:ext cx="1051142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31084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 smtClean="0"/>
              <a:t>분석</a:t>
            </a:r>
            <a:r>
              <a:rPr lang="ko-KR" altLang="en-US" sz="700" dirty="0"/>
              <a:t>기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8329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Stocker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/>
              <a:t>분석기 </a:t>
            </a:r>
            <a:r>
              <a:rPr lang="en-US" altLang="ko-KR" sz="700" dirty="0"/>
              <a:t>Load Port)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30984" y="472514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4016896" y="5085184"/>
            <a:ext cx="4416671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67432" y="572974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 flipH="1">
            <a:off x="7374992" y="6000382"/>
            <a:ext cx="1083974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132285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28170" y="415474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77" name="타원 76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51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87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708776" y="1251439"/>
            <a:ext cx="846707" cy="243728"/>
            <a:chOff x="8548664" y="2996951"/>
            <a:chExt cx="846707" cy="243728"/>
          </a:xfrm>
        </p:grpSpPr>
        <p:sp>
          <p:nvSpPr>
            <p:cNvPr id="98" name="타원 97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48664" y="3009847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>
                  <a:latin typeface="+mn-ea"/>
                </a:rPr>
                <a:t>분석기</a:t>
              </a:r>
              <a:r>
                <a:rPr lang="en-US" altLang="ko-KR" sz="900" b="1" dirty="0" smtClean="0">
                  <a:latin typeface="+mn-ea"/>
                </a:rPr>
                <a:t> </a:t>
              </a:r>
              <a:r>
                <a:rPr lang="en-US" altLang="ko-KR" sz="900" b="1" dirty="0">
                  <a:latin typeface="+mn-ea"/>
                </a:rPr>
                <a:t>CTRL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67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3.1.5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ko-KR" altLang="en-US" sz="1200" dirty="0" smtClean="0">
                <a:latin typeface="+mn-ea"/>
                <a:ea typeface="+mn-ea"/>
              </a:rPr>
              <a:t>분석</a:t>
            </a:r>
            <a:r>
              <a:rPr lang="ko-KR" altLang="en-US" sz="1200" dirty="0">
                <a:latin typeface="+mn-ea"/>
                <a:ea typeface="+mn-ea"/>
              </a:rPr>
              <a:t>기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en-US" altLang="ko-KR" sz="1200" dirty="0">
                <a:latin typeface="+mn-ea"/>
                <a:ea typeface="+mn-ea"/>
              </a:rPr>
              <a:t>S</a:t>
            </a:r>
            <a:r>
              <a:rPr lang="en-US" altLang="ko-KR" sz="1200" dirty="0" smtClean="0">
                <a:latin typeface="+mn-ea"/>
                <a:ea typeface="+mn-ea"/>
              </a:rPr>
              <a:t>tocker)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ea typeface="LG스마트체 Regular" pitchFamily="50" charset="-127"/>
              </a:rPr>
              <a:t>분석</a:t>
            </a:r>
            <a:r>
              <a:rPr lang="ko-KR" altLang="en-US" sz="1000" b="1" dirty="0">
                <a:ea typeface="LG스마트체 Regular" pitchFamily="50" charset="-127"/>
              </a:rPr>
              <a:t>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08776" y="1251439"/>
            <a:ext cx="846707" cy="243728"/>
            <a:chOff x="8548664" y="2996951"/>
            <a:chExt cx="846707" cy="243728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48664" y="3009847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>
                  <a:latin typeface="+mn-ea"/>
                </a:rPr>
                <a:t>분석기</a:t>
              </a:r>
              <a:r>
                <a:rPr lang="en-US" altLang="ko-KR" sz="900" b="1" dirty="0" smtClean="0">
                  <a:latin typeface="+mn-ea"/>
                </a:rPr>
                <a:t> </a:t>
              </a:r>
              <a:r>
                <a:rPr lang="en-US" altLang="ko-KR" sz="900" b="1" dirty="0">
                  <a:latin typeface="+mn-ea"/>
                </a:rPr>
                <a:t>CTRL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1854320"/>
            <a:ext cx="1132409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 bwMode="auto">
          <a:xfrm flipH="1">
            <a:off x="5155513" y="2076633"/>
            <a:ext cx="3303453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분석기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5149305" y="3398766"/>
            <a:ext cx="333414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6897" y="3809945"/>
            <a:ext cx="1136495" cy="21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4017858"/>
            <a:ext cx="1130271" cy="31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8317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분석</a:t>
            </a:r>
            <a:r>
              <a:rPr lang="ko-KR" altLang="en-US" sz="1000" dirty="0"/>
              <a:t>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>
            <a:off x="2936776" y="4873476"/>
            <a:ext cx="552219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분석기 </a:t>
            </a:r>
            <a:r>
              <a:rPr lang="en-US" altLang="ko-KR" sz="700" dirty="0" smtClean="0"/>
              <a:t> Unload 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분석기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5137068" y="4475212"/>
            <a:ext cx="3297413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4" name="타원 5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3.1.6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ko-KR" altLang="en-US" sz="1200" dirty="0" smtClean="0">
                <a:latin typeface="+mn-ea"/>
                <a:ea typeface="+mn-ea"/>
              </a:rPr>
              <a:t>분석기</a:t>
            </a:r>
            <a:r>
              <a:rPr lang="en-US" altLang="ko-KR" sz="1200" dirty="0" smtClean="0">
                <a:latin typeface="+mn-ea"/>
                <a:ea typeface="+mn-ea"/>
              </a:rPr>
              <a:t>-&gt; Stocker)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ea typeface="LG스마트체 Regular" pitchFamily="50" charset="-127"/>
              </a:rPr>
              <a:t>분석기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12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sp>
        <p:nvSpPr>
          <p:cNvPr id="60" name="타원 59"/>
          <p:cNvSpPr/>
          <p:nvPr/>
        </p:nvSpPr>
        <p:spPr>
          <a:xfrm>
            <a:off x="4741811" y="1251439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7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6315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5147140" y="2339080"/>
            <a:ext cx="331182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31084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분석기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</a:t>
            </a:r>
            <a:r>
              <a:rPr lang="en-US" altLang="ko-KR" sz="700" dirty="0" smtClean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1798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분석</a:t>
            </a:r>
            <a:r>
              <a:rPr lang="ko-KR" altLang="en-US" sz="700" dirty="0"/>
              <a:t>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Port)</a:t>
            </a:r>
          </a:p>
          <a:p>
            <a:pPr algn="ctr"/>
            <a:r>
              <a:rPr lang="en-US" altLang="ko-KR" sz="700" dirty="0"/>
              <a:t>(To </a:t>
            </a:r>
            <a:r>
              <a:rPr lang="en-US" altLang="ko-KR" sz="700" dirty="0" smtClean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Load Port)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57136" y="472514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7369968" y="5085184"/>
            <a:ext cx="106360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1" name="직선 화살표 연결선 90"/>
          <p:cNvCxnSpPr/>
          <p:nvPr/>
        </p:nvCxnSpPr>
        <p:spPr bwMode="auto">
          <a:xfrm flipH="1">
            <a:off x="5147140" y="6000382"/>
            <a:ext cx="3311826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909456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28170" y="415474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77" name="타원 76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cxnSp>
        <p:nvCxnSpPr>
          <p:cNvPr id="8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33886" y="5729992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8776" y="1264335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분석기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en-US" altLang="ko-KR" sz="900" b="1" dirty="0">
                <a:latin typeface="+mn-ea"/>
              </a:rPr>
              <a:t>CTRL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10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3.1.7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Scenario(Stocker -&gt; </a:t>
            </a:r>
            <a:r>
              <a:rPr lang="ko-KR" altLang="en-US" sz="1200" dirty="0" smtClean="0">
                <a:latin typeface="+mn-ea"/>
                <a:ea typeface="+mn-ea"/>
              </a:rPr>
              <a:t>폐기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세정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Stocker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7385640" y="3398766"/>
            <a:ext cx="1097811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9145" y="3809945"/>
            <a:ext cx="1136495" cy="21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49144" y="4017858"/>
            <a:ext cx="1130271" cy="31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8317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Stocker)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>
            <a:off x="2936776" y="4873476"/>
            <a:ext cx="552219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Stocker Unload </a:t>
            </a:r>
            <a:r>
              <a:rPr lang="en-US" altLang="ko-KR" sz="700" dirty="0" smtClean="0"/>
              <a:t>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7376499" y="4475212"/>
            <a:ext cx="1057983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4" name="타원 5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cxnSp>
        <p:nvCxnSpPr>
          <p:cNvPr id="6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7882" y="1854320"/>
            <a:ext cx="1132409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 bwMode="auto">
          <a:xfrm flipH="1">
            <a:off x="7376499" y="2076633"/>
            <a:ext cx="108246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9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7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ea typeface="LG스마트체 Regular" pitchFamily="50" charset="-127"/>
              </a:rPr>
              <a:t>폐기</a:t>
            </a:r>
            <a:r>
              <a:rPr kumimoji="0" lang="en-US" altLang="ko-KR" sz="900" b="1" dirty="0" smtClean="0">
                <a:ea typeface="LG스마트체 Regular" pitchFamily="50" charset="-127"/>
              </a:rPr>
              <a:t>/</a:t>
            </a:r>
            <a:r>
              <a:rPr lang="ko-KR" altLang="en-US" sz="900" b="1" dirty="0" smtClean="0">
                <a:ea typeface="LG스마트체 Regular" pitchFamily="50" charset="-127"/>
              </a:rPr>
              <a:t>세</a:t>
            </a:r>
            <a:r>
              <a:rPr lang="ko-KR" altLang="en-US" sz="900" b="1" dirty="0">
                <a:ea typeface="LG스마트체 Regular" pitchFamily="50" charset="-127"/>
              </a:rPr>
              <a:t>정</a:t>
            </a:r>
            <a:endParaRPr kumimoji="0" lang="en-US" altLang="ko-KR" sz="900" b="1" dirty="0">
              <a:ea typeface="LG스마트체 Regular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694577" y="1251439"/>
            <a:ext cx="922047" cy="234871"/>
            <a:chOff x="8534465" y="2996951"/>
            <a:chExt cx="922047" cy="234871"/>
          </a:xfrm>
        </p:grpSpPr>
        <p:sp>
          <p:nvSpPr>
            <p:cNvPr id="83" name="타원 8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34465" y="3016378"/>
              <a:ext cx="922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폐기</a:t>
              </a:r>
              <a:r>
                <a:rPr lang="en-US" altLang="ko-KR" sz="800" b="1" dirty="0" smtClean="0"/>
                <a:t>/</a:t>
              </a:r>
              <a:r>
                <a:rPr lang="ko-KR" altLang="en-US" sz="800" b="1" dirty="0" smtClean="0"/>
                <a:t>세정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85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3.1.8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Scenario(Stocker -&gt; </a:t>
            </a:r>
            <a:r>
              <a:rPr lang="ko-KR" altLang="en-US" sz="1200" dirty="0" smtClean="0">
                <a:latin typeface="+mn-ea"/>
                <a:ea typeface="+mn-ea"/>
              </a:rPr>
              <a:t>폐기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세정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ea typeface="LG스마트체 Regular" pitchFamily="50" charset="-127"/>
              </a:rPr>
              <a:t>폐기</a:t>
            </a:r>
            <a:r>
              <a:rPr kumimoji="0" lang="en-US" altLang="ko-KR" sz="900" b="1" dirty="0" smtClean="0">
                <a:ea typeface="LG스마트체 Regular" pitchFamily="50" charset="-127"/>
              </a:rPr>
              <a:t>/</a:t>
            </a:r>
            <a:r>
              <a:rPr lang="ko-KR" altLang="en-US" sz="900" b="1" dirty="0" smtClean="0">
                <a:ea typeface="LG스마트체 Regular" pitchFamily="50" charset="-127"/>
              </a:rPr>
              <a:t>세</a:t>
            </a:r>
            <a:r>
              <a:rPr lang="ko-KR" altLang="en-US" sz="900" b="1" dirty="0">
                <a:ea typeface="LG스마트체 Regular" pitchFamily="50" charset="-127"/>
              </a:rPr>
              <a:t>정</a:t>
            </a:r>
            <a:endParaRPr kumimoji="0" lang="en-US" altLang="ko-KR" sz="9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12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694577" y="1251439"/>
            <a:ext cx="922047" cy="234871"/>
            <a:chOff x="8534465" y="2996951"/>
            <a:chExt cx="922047" cy="234871"/>
          </a:xfrm>
        </p:grpSpPr>
        <p:sp>
          <p:nvSpPr>
            <p:cNvPr id="60" name="타원 59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4465" y="3016378"/>
              <a:ext cx="922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폐기</a:t>
              </a:r>
              <a:r>
                <a:rPr lang="en-US" altLang="ko-KR" sz="800" b="1" dirty="0" smtClean="0"/>
                <a:t>/</a:t>
              </a:r>
              <a:r>
                <a:rPr lang="ko-KR" altLang="en-US" sz="800" b="1" dirty="0" smtClean="0"/>
                <a:t>세정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55240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7374992" y="2339080"/>
            <a:ext cx="1083974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31084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 smtClean="0"/>
              <a:t>폐기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세정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1798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Stocker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/>
              <a:t>폐기</a:t>
            </a:r>
            <a:r>
              <a:rPr lang="en-US" altLang="ko-KR" sz="700" dirty="0"/>
              <a:t>/</a:t>
            </a:r>
            <a:r>
              <a:rPr lang="ko-KR" altLang="en-US" sz="700" dirty="0"/>
              <a:t>세정 </a:t>
            </a:r>
            <a:r>
              <a:rPr lang="en-US" altLang="ko-KR" sz="700" dirty="0"/>
              <a:t>Load Port)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471904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5129728" y="5079088"/>
            <a:ext cx="332923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63232" y="572999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 flipH="1">
            <a:off x="7374992" y="6000382"/>
            <a:ext cx="1083974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033120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28170" y="415474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2" name="타원 51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77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87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3.1.9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ko-KR" altLang="en-US" sz="1200" dirty="0" smtClean="0">
                <a:latin typeface="+mn-ea"/>
                <a:ea typeface="+mn-ea"/>
              </a:rPr>
              <a:t>폐기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세정</a:t>
            </a:r>
            <a:r>
              <a:rPr lang="en-US" altLang="ko-KR" sz="1200" dirty="0" smtClean="0">
                <a:latin typeface="+mn-ea"/>
                <a:ea typeface="+mn-ea"/>
              </a:rPr>
              <a:t> -&gt; </a:t>
            </a:r>
            <a:r>
              <a:rPr lang="ko-KR" altLang="en-US" sz="1200" dirty="0" err="1" smtClean="0">
                <a:latin typeface="+mn-ea"/>
                <a:ea typeface="+mn-ea"/>
              </a:rPr>
              <a:t>반출입기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 smtClean="0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13271" y="1249113"/>
            <a:ext cx="955711" cy="237197"/>
            <a:chOff x="6897216" y="1247587"/>
            <a:chExt cx="955711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557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>
                  <a:ea typeface="LG스마트체 Regular" pitchFamily="50" charset="-127"/>
                </a:rPr>
                <a:t>반출입기</a:t>
              </a:r>
              <a:r>
                <a:rPr lang="en-US" altLang="ko-KR" sz="900" b="1" dirty="0" smtClean="0">
                  <a:ea typeface="LG스마트체 Regular" pitchFamily="50" charset="-127"/>
                </a:rPr>
                <a:t>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폐기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세정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5151511" y="3398766"/>
            <a:ext cx="333194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6897" y="3809945"/>
            <a:ext cx="1136495" cy="2126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4017858"/>
            <a:ext cx="1130271" cy="31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8317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폐기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>
            <a:off x="2936776" y="4873476"/>
            <a:ext cx="552219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폐기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세정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</a:t>
            </a:r>
            <a:r>
              <a:rPr lang="en-US" altLang="ko-KR" sz="700" dirty="0" smtClean="0"/>
              <a:t>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폐기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세정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5137068" y="4475212"/>
            <a:ext cx="3297415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4" name="타원 5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cxnSp>
        <p:nvCxnSpPr>
          <p:cNvPr id="6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1854320"/>
            <a:ext cx="1132409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 bwMode="auto">
          <a:xfrm flipH="1">
            <a:off x="5149305" y="2076633"/>
            <a:ext cx="3309662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9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73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ea typeface="LG스마트체 Regular" pitchFamily="50" charset="-127"/>
              </a:rPr>
              <a:t>폐기</a:t>
            </a:r>
            <a:r>
              <a:rPr kumimoji="0" lang="en-US" altLang="ko-KR" sz="900" b="1" dirty="0" smtClean="0">
                <a:ea typeface="LG스마트체 Regular" pitchFamily="50" charset="-127"/>
              </a:rPr>
              <a:t>/</a:t>
            </a:r>
            <a:r>
              <a:rPr lang="ko-KR" altLang="en-US" sz="900" b="1" dirty="0" smtClean="0">
                <a:ea typeface="LG스마트체 Regular" pitchFamily="50" charset="-127"/>
              </a:rPr>
              <a:t>세</a:t>
            </a:r>
            <a:r>
              <a:rPr lang="ko-KR" altLang="en-US" sz="900" b="1" dirty="0">
                <a:ea typeface="LG스마트체 Regular" pitchFamily="50" charset="-127"/>
              </a:rPr>
              <a:t>정</a:t>
            </a:r>
            <a:endParaRPr kumimoji="0" lang="en-US" altLang="ko-KR" sz="900" b="1" dirty="0">
              <a:ea typeface="LG스마트체 Regular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94577" y="1251439"/>
            <a:ext cx="922047" cy="234871"/>
            <a:chOff x="8534465" y="2996951"/>
            <a:chExt cx="922047" cy="234871"/>
          </a:xfrm>
        </p:grpSpPr>
        <p:sp>
          <p:nvSpPr>
            <p:cNvPr id="80" name="타원 79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534465" y="3016378"/>
              <a:ext cx="922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폐기</a:t>
              </a:r>
              <a:r>
                <a:rPr lang="en-US" altLang="ko-KR" sz="800" b="1" dirty="0" smtClean="0"/>
                <a:t>/</a:t>
              </a:r>
              <a:r>
                <a:rPr lang="ko-KR" altLang="en-US" sz="800" b="1" dirty="0" smtClean="0"/>
                <a:t>세정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242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3.1.10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ko-KR" altLang="en-US" sz="1200" dirty="0" smtClean="0">
                <a:latin typeface="+mn-ea"/>
                <a:ea typeface="+mn-ea"/>
              </a:rPr>
              <a:t>폐기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세정</a:t>
            </a:r>
            <a:r>
              <a:rPr lang="en-US" altLang="ko-KR" sz="1200" dirty="0" smtClean="0">
                <a:latin typeface="+mn-ea"/>
                <a:ea typeface="+mn-ea"/>
              </a:rPr>
              <a:t> -&gt; 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12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913271" y="1249113"/>
            <a:ext cx="955711" cy="237197"/>
            <a:chOff x="6897216" y="1247587"/>
            <a:chExt cx="955711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557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ea typeface="LG스마트체 Regular" pitchFamily="50" charset="-127"/>
                </a:rPr>
                <a:t>반출입기</a:t>
              </a:r>
              <a:r>
                <a:rPr lang="en-US" altLang="ko-KR" sz="900" b="1" dirty="0" smtClean="0">
                  <a:ea typeface="LG스마트체 Regular" pitchFamily="50" charset="-127"/>
                </a:rPr>
                <a:t>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694577" y="1251439"/>
            <a:ext cx="922047" cy="234871"/>
            <a:chOff x="8534465" y="2996951"/>
            <a:chExt cx="922047" cy="234871"/>
          </a:xfrm>
        </p:grpSpPr>
        <p:sp>
          <p:nvSpPr>
            <p:cNvPr id="60" name="타원 59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4465" y="3016378"/>
              <a:ext cx="922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폐기</a:t>
              </a:r>
              <a:r>
                <a:rPr lang="en-US" altLang="ko-KR" sz="800" b="1" dirty="0" smtClean="0"/>
                <a:t>/</a:t>
              </a:r>
              <a:r>
                <a:rPr lang="ko-KR" altLang="en-US" sz="800" b="1" dirty="0" smtClean="0"/>
                <a:t>세정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2992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5140786" y="2339080"/>
            <a:ext cx="3337201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31084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폐기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세정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 err="1" smtClean="0"/>
              <a:t>반출입</a:t>
            </a:r>
            <a:r>
              <a:rPr lang="ko-KR" altLang="en-US" sz="700" dirty="0" err="1"/>
              <a:t>기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1798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/>
              <a:t>폐기</a:t>
            </a:r>
            <a:r>
              <a:rPr lang="en-US" altLang="ko-KR" sz="700" dirty="0"/>
              <a:t>/</a:t>
            </a:r>
            <a:r>
              <a:rPr lang="ko-KR" altLang="en-US" sz="700" dirty="0"/>
              <a:t>세정 </a:t>
            </a:r>
            <a:r>
              <a:rPr lang="en-US" altLang="ko-KR" sz="700" dirty="0"/>
              <a:t> Unload Port)</a:t>
            </a:r>
          </a:p>
          <a:p>
            <a:pPr algn="ctr"/>
            <a:r>
              <a:rPr lang="en-US" altLang="ko-KR" sz="700" dirty="0"/>
              <a:t>(To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Load Port)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51040" y="471904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7369968" y="5079088"/>
            <a:ext cx="108899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35122" y="572999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 flipH="1">
            <a:off x="5144640" y="6000382"/>
            <a:ext cx="3333347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00872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28170" y="415474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52" name="타원 51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77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8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ea typeface="LG스마트체 Regular" pitchFamily="50" charset="-127"/>
              </a:rPr>
              <a:t>폐기</a:t>
            </a:r>
            <a:r>
              <a:rPr kumimoji="0" lang="en-US" altLang="ko-KR" sz="900" b="1" dirty="0" smtClean="0">
                <a:ea typeface="LG스마트체 Regular" pitchFamily="50" charset="-127"/>
              </a:rPr>
              <a:t>/</a:t>
            </a:r>
            <a:r>
              <a:rPr lang="ko-KR" altLang="en-US" sz="900" b="1" dirty="0" smtClean="0">
                <a:ea typeface="LG스마트체 Regular" pitchFamily="50" charset="-127"/>
              </a:rPr>
              <a:t>세</a:t>
            </a:r>
            <a:r>
              <a:rPr lang="ko-KR" altLang="en-US" sz="900" b="1" dirty="0">
                <a:ea typeface="LG스마트체 Regular" pitchFamily="50" charset="-127"/>
              </a:rPr>
              <a:t>정</a:t>
            </a:r>
            <a:endParaRPr kumimoji="0" lang="en-US" altLang="ko-KR" sz="900" b="1" dirty="0">
              <a:ea typeface="LG스마트체 Regular" pitchFamily="50" charset="-127"/>
            </a:endParaRPr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 smtClean="0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작업 프로세스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1-2.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 방안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As-Is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To-Be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2-3. LIMS Architecture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2-4. </a:t>
            </a: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LIMS Operation Process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2-5. Dispatcher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운영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운영 시나리오 표준안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Normal Scenario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3-2. Abnormal Scenario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3-3. Abnormal Case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예시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3.2.1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Robot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에서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Bottle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투입 이동 중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Power Down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발생한 경우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(Alarm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 및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Job Cancel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후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Stocker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로 이동 투입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, Job Confirm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후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 Robot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이동 중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Abnormal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Case)</a:t>
            </a: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ea typeface="LG스마트체 Regular" pitchFamily="50" charset="-127"/>
              </a:rPr>
              <a:t>분석기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00" y="1268760"/>
            <a:ext cx="763465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721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60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1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cxnSp>
        <p:nvCxnSpPr>
          <p:cNvPr id="16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4649" y="3481248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 bwMode="auto">
          <a:xfrm flipH="1" flipV="1">
            <a:off x="8446855" y="3481248"/>
            <a:ext cx="237499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286548" y="1672138"/>
            <a:ext cx="2153709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MR</a:t>
            </a:r>
            <a:r>
              <a:rPr lang="ko-KR" altLang="en-US" sz="1400" b="1" dirty="0" smtClean="0"/>
              <a:t>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분석기로 </a:t>
            </a:r>
            <a:r>
              <a:rPr lang="ko-KR" altLang="en-US" sz="1400" b="1" dirty="0" err="1" smtClean="0"/>
              <a:t>이동中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910278" y="1247587"/>
            <a:ext cx="912429" cy="237197"/>
            <a:chOff x="6897216" y="1247587"/>
            <a:chExt cx="912429" cy="237197"/>
          </a:xfrm>
        </p:grpSpPr>
        <p:sp>
          <p:nvSpPr>
            <p:cNvPr id="58" name="타원 57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15179" y="1247587"/>
            <a:ext cx="846707" cy="237197"/>
            <a:chOff x="8548262" y="2996951"/>
            <a:chExt cx="846707" cy="237197"/>
          </a:xfrm>
        </p:grpSpPr>
        <p:sp>
          <p:nvSpPr>
            <p:cNvPr id="61" name="타원 60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48262" y="3003316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ea typeface="LG스마트체 Regular" pitchFamily="50" charset="-127"/>
                </a:rPr>
                <a:t>분석기</a:t>
              </a:r>
              <a:r>
                <a:rPr lang="en-US" altLang="ko-KR" sz="900" b="1" dirty="0"/>
                <a:t> CTRL</a:t>
              </a:r>
              <a:endParaRPr lang="ko-KR" altLang="en-US" sz="9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81719" y="2079816"/>
            <a:ext cx="1265108" cy="413080"/>
            <a:chOff x="5513548" y="2079816"/>
            <a:chExt cx="1265108" cy="413080"/>
          </a:xfrm>
        </p:grpSpPr>
        <p:sp>
          <p:nvSpPr>
            <p:cNvPr id="53" name="폭발: 8pt 48">
              <a:extLst>
                <a:ext uri="{FF2B5EF4-FFF2-40B4-BE49-F238E27FC236}">
                  <a16:creationId xmlns:a16="http://schemas.microsoft.com/office/drawing/2014/main" xmlns="" id="{9E8B9FA0-B4A4-48D5-AEF4-4ADD547C0B90}"/>
                </a:ext>
              </a:extLst>
            </p:cNvPr>
            <p:cNvSpPr/>
            <p:nvPr/>
          </p:nvSpPr>
          <p:spPr>
            <a:xfrm>
              <a:off x="5513548" y="2079816"/>
              <a:ext cx="1265108" cy="41308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29405" y="2159727"/>
              <a:ext cx="833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Status 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미신호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4454742" y="2490266"/>
            <a:ext cx="1364387" cy="242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Status </a:t>
            </a:r>
            <a:r>
              <a:rPr lang="ko-KR" altLang="en-US" sz="1000" b="1" dirty="0" err="1" smtClean="0"/>
              <a:t>미신호</a:t>
            </a:r>
            <a:r>
              <a:rPr lang="ko-KR" altLang="en-US" sz="1000" b="1" dirty="0" smtClean="0"/>
              <a:t> 감지</a:t>
            </a:r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 bwMode="auto">
          <a:xfrm flipH="1">
            <a:off x="5125470" y="2924944"/>
            <a:ext cx="3328864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2946473" y="3212976"/>
            <a:ext cx="554609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59655" y="3044148"/>
            <a:ext cx="12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Pause and  Initialize </a:t>
            </a:r>
            <a:r>
              <a:rPr lang="ko-KR" altLang="en-US" sz="900" dirty="0" smtClean="0">
                <a:latin typeface="+mn-ea"/>
              </a:rPr>
              <a:t>지시</a:t>
            </a:r>
            <a:endParaRPr lang="en-US" altLang="ko-KR" sz="9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4932" y="2843644"/>
            <a:ext cx="1242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Status </a:t>
            </a:r>
            <a:r>
              <a:rPr lang="ko-KR" altLang="en-US" sz="900" dirty="0" err="1" smtClean="0"/>
              <a:t>미신호</a:t>
            </a:r>
            <a:r>
              <a:rPr lang="ko-KR" altLang="en-US" sz="900" dirty="0" smtClean="0"/>
              <a:t> 보고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64932" y="3365832"/>
            <a:ext cx="1242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Pause and  </a:t>
            </a:r>
            <a:r>
              <a:rPr lang="en-US" altLang="ko-KR" sz="900" dirty="0">
                <a:latin typeface="+mn-ea"/>
              </a:rPr>
              <a:t>Initialize</a:t>
            </a:r>
          </a:p>
        </p:txBody>
      </p:sp>
      <p:grpSp>
        <p:nvGrpSpPr>
          <p:cNvPr id="75" name="그룹 9"/>
          <p:cNvGrpSpPr/>
          <p:nvPr/>
        </p:nvGrpSpPr>
        <p:grpSpPr>
          <a:xfrm>
            <a:off x="8648036" y="3168031"/>
            <a:ext cx="985484" cy="558617"/>
            <a:chOff x="8040708" y="4389728"/>
            <a:chExt cx="2353880" cy="1152852"/>
          </a:xfrm>
        </p:grpSpPr>
        <p:sp>
          <p:nvSpPr>
            <p:cNvPr id="83" name="TextBox 42"/>
            <p:cNvSpPr txBox="1">
              <a:spLocks noChangeArrowheads="1"/>
            </p:cNvSpPr>
            <p:nvPr/>
          </p:nvSpPr>
          <p:spPr bwMode="auto">
            <a:xfrm>
              <a:off x="8040708" y="5097955"/>
              <a:ext cx="2353880" cy="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800" b="1" dirty="0">
                  <a:solidFill>
                    <a:srgbClr val="0000CC"/>
                  </a:solidFill>
                  <a:latin typeface="+mn-ea"/>
                </a:rPr>
                <a:t>Monitoring</a:t>
              </a:r>
              <a:r>
                <a:rPr lang="ko-KR" altLang="en-US" sz="800" b="1" dirty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en-US" altLang="ko-KR" sz="800" b="1" dirty="0">
                  <a:solidFill>
                    <a:srgbClr val="0000CC"/>
                  </a:solidFill>
                  <a:latin typeface="+mn-ea"/>
                </a:rPr>
                <a:t>PC</a:t>
              </a:r>
            </a:p>
          </p:txBody>
        </p:sp>
        <p:grpSp>
          <p:nvGrpSpPr>
            <p:cNvPr id="85" name="그룹 3"/>
            <p:cNvGrpSpPr/>
            <p:nvPr/>
          </p:nvGrpSpPr>
          <p:grpSpPr>
            <a:xfrm>
              <a:off x="8643411" y="4389728"/>
              <a:ext cx="972852" cy="659213"/>
              <a:chOff x="7675951" y="2778991"/>
              <a:chExt cx="1525521" cy="1082057"/>
            </a:xfrm>
          </p:grpSpPr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8987101" y="3272141"/>
                <a:ext cx="199415" cy="526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88" name="Group 99"/>
              <p:cNvGrpSpPr/>
              <p:nvPr/>
            </p:nvGrpSpPr>
            <p:grpSpPr bwMode="auto">
              <a:xfrm>
                <a:off x="7730790" y="3454080"/>
                <a:ext cx="1405872" cy="349514"/>
                <a:chOff x="2921" y="2654"/>
                <a:chExt cx="244" cy="85"/>
              </a:xfrm>
            </p:grpSpPr>
            <p:sp>
              <p:nvSpPr>
                <p:cNvPr id="10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9" name="Group 102"/>
              <p:cNvGrpSpPr/>
              <p:nvPr/>
            </p:nvGrpSpPr>
            <p:grpSpPr bwMode="auto">
              <a:xfrm>
                <a:off x="7675951" y="3640806"/>
                <a:ext cx="1525521" cy="220242"/>
                <a:chOff x="2911" y="2700"/>
                <a:chExt cx="265" cy="53"/>
              </a:xfrm>
            </p:grpSpPr>
            <p:sp>
              <p:nvSpPr>
                <p:cNvPr id="102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3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4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" name="Group 106"/>
              <p:cNvGrpSpPr/>
              <p:nvPr/>
            </p:nvGrpSpPr>
            <p:grpSpPr bwMode="auto">
              <a:xfrm>
                <a:off x="7920234" y="2778991"/>
                <a:ext cx="1026985" cy="670301"/>
                <a:chOff x="2954" y="2489"/>
                <a:chExt cx="178" cy="164"/>
              </a:xfrm>
            </p:grpSpPr>
            <p:sp>
              <p:nvSpPr>
                <p:cNvPr id="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9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0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1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" name="그룹 1"/>
              <p:cNvGrpSpPr/>
              <p:nvPr/>
            </p:nvGrpSpPr>
            <p:grpSpPr>
              <a:xfrm>
                <a:off x="7865182" y="2845676"/>
                <a:ext cx="973884" cy="520581"/>
                <a:chOff x="2574141" y="4201671"/>
                <a:chExt cx="2651439" cy="1785468"/>
              </a:xfrm>
            </p:grpSpPr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xmlns="" id="{57F7B0F0-976D-4416-A07C-3FE30B2E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792760" y="4201671"/>
                  <a:ext cx="2170870" cy="1785468"/>
                </a:xfrm>
                <a:prstGeom prst="rect">
                  <a:avLst/>
                </a:prstGeom>
              </p:spPr>
            </p:pic>
            <p:sp>
              <p:nvSpPr>
                <p:cNvPr id="93" name="폭발: 8pt 48">
                  <a:extLst>
                    <a:ext uri="{FF2B5EF4-FFF2-40B4-BE49-F238E27FC236}">
                      <a16:creationId xmlns:a16="http://schemas.microsoft.com/office/drawing/2014/main" xmlns="" id="{9E8B9FA0-B4A4-48D5-AEF4-4ADD547C0B90}"/>
                    </a:ext>
                  </a:extLst>
                </p:cNvPr>
                <p:cNvSpPr/>
                <p:nvPr/>
              </p:nvSpPr>
              <p:spPr>
                <a:xfrm>
                  <a:off x="2574141" y="4373524"/>
                  <a:ext cx="2651439" cy="1219766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solidFill>
                        <a:schemeClr val="bg1"/>
                      </a:solidFill>
                    </a:rPr>
                    <a:t>ALARM 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발생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107" name="직선 화살표 연결선 106"/>
          <p:cNvCxnSpPr/>
          <p:nvPr/>
        </p:nvCxnSpPr>
        <p:spPr bwMode="auto">
          <a:xfrm flipH="1" flipV="1">
            <a:off x="8439649" y="3866331"/>
            <a:ext cx="237499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8769424" y="3744916"/>
            <a:ext cx="786215" cy="242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Alarm Report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 bwMode="auto">
          <a:xfrm>
            <a:off x="2946473" y="4118638"/>
            <a:ext cx="554704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53781" y="3987750"/>
            <a:ext cx="124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Job Cancel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11" name="직선 화살표 연결선 110"/>
          <p:cNvCxnSpPr/>
          <p:nvPr/>
        </p:nvCxnSpPr>
        <p:spPr bwMode="auto">
          <a:xfrm>
            <a:off x="2964762" y="5970945"/>
            <a:ext cx="5521278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53793" y="5752415"/>
            <a:ext cx="12634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반송 지시</a:t>
            </a:r>
            <a:endParaRPr lang="en-US" altLang="ko-KR" sz="1000" b="1" dirty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/>
              <a:t>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1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25291" y="438238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4932" y="4266972"/>
            <a:ext cx="124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Initialize Comp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655" y="6125951"/>
            <a:ext cx="1265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반송 지시 전달</a:t>
            </a:r>
            <a:endParaRPr lang="en-US" altLang="ko-KR" sz="1000" b="1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/>
              <a:t>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16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5922" y="62638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49144" y="4693412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 bwMode="auto">
          <a:xfrm flipH="1">
            <a:off x="7369968" y="4915723"/>
            <a:ext cx="1088999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60512" y="457390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 </a:t>
            </a:r>
            <a:r>
              <a:rPr lang="en-US" altLang="ko-KR" sz="1000" dirty="0"/>
              <a:t>Request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77798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</a:t>
            </a:r>
            <a:r>
              <a:rPr lang="en-US" altLang="ko-KR" sz="1000" dirty="0" smtClean="0"/>
              <a:t>oad 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err="1"/>
              <a:t>반출입설비</a:t>
            </a:r>
            <a:r>
              <a:rPr lang="ko-KR" altLang="en-US" sz="800" dirty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76249" y="5060983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 smtClean="0"/>
              <a:t>- 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sp>
        <p:nvSpPr>
          <p:cNvPr id="129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3-2. Abnormal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117" name="타원 116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119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15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3.2.2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Robot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에서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Bottle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투입 이동 중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Power Down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발생한 경우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ea typeface="LG스마트체 Regular" pitchFamily="50" charset="-127"/>
              </a:rPr>
              <a:t>분석기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00" y="1268760"/>
            <a:ext cx="763465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721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609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1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cxnSp>
        <p:nvCxnSpPr>
          <p:cNvPr id="12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4952" y="299661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 bwMode="auto">
          <a:xfrm flipH="1">
            <a:off x="7373280" y="3328309"/>
            <a:ext cx="106028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22636" y="3124985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22637" y="2801197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046226" y="241761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cxnSp>
        <p:nvCxnSpPr>
          <p:cNvPr id="127" name="직선 화살표 연결선 126"/>
          <p:cNvCxnSpPr/>
          <p:nvPr/>
        </p:nvCxnSpPr>
        <p:spPr bwMode="auto">
          <a:xfrm flipH="1">
            <a:off x="2943307" y="3925153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2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3637119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514" y="3501008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IDLE 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514" y="3810248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IDLE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31" name="직선 화살표 연결선 130"/>
          <p:cNvCxnSpPr/>
          <p:nvPr/>
        </p:nvCxnSpPr>
        <p:spPr bwMode="auto">
          <a:xfrm flipH="1">
            <a:off x="2943307" y="2196961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3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1908927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0514" y="1772816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60514" y="2082056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sp>
        <p:nvSpPr>
          <p:cNvPr id="140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3-2. Abnormal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913271" y="1247587"/>
            <a:ext cx="912429" cy="237197"/>
            <a:chOff x="6897216" y="1247587"/>
            <a:chExt cx="912429" cy="237197"/>
          </a:xfrm>
        </p:grpSpPr>
        <p:sp>
          <p:nvSpPr>
            <p:cNvPr id="51" name="타원 50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14905" y="1247587"/>
            <a:ext cx="846707" cy="237197"/>
            <a:chOff x="8548262" y="2996951"/>
            <a:chExt cx="846707" cy="237197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48262" y="3003316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ea typeface="LG스마트체 Regular" pitchFamily="50" charset="-127"/>
                </a:rPr>
                <a:t>분석기</a:t>
              </a:r>
              <a:r>
                <a:rPr lang="en-US" altLang="ko-KR" sz="900" b="1" dirty="0"/>
                <a:t> CTRL</a:t>
              </a:r>
              <a:endParaRPr lang="ko-KR" altLang="en-US" sz="9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68937" y="1247587"/>
            <a:ext cx="794733" cy="237197"/>
            <a:chOff x="8622763" y="2513677"/>
            <a:chExt cx="794733" cy="237197"/>
          </a:xfrm>
        </p:grpSpPr>
        <p:sp>
          <p:nvSpPr>
            <p:cNvPr id="44" name="타원 43"/>
            <p:cNvSpPr/>
            <p:nvPr/>
          </p:nvSpPr>
          <p:spPr>
            <a:xfrm>
              <a:off x="8622763" y="2513677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6131" y="2520042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46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95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559390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1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사각형 254"/>
          <p:cNvSpPr/>
          <p:nvPr/>
        </p:nvSpPr>
        <p:spPr>
          <a:xfrm>
            <a:off x="4196833" y="3153055"/>
            <a:ext cx="1044199" cy="1249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="" xmlns:a16="http://schemas.microsoft.com/office/drawing/2014/main" id="{C3F14B60-347B-4227-8AAA-D93380EDD444}"/>
              </a:ext>
            </a:extLst>
          </p:cNvPr>
          <p:cNvSpPr/>
          <p:nvPr/>
        </p:nvSpPr>
        <p:spPr>
          <a:xfrm>
            <a:off x="4275137" y="3250561"/>
            <a:ext cx="896103" cy="8777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3-3. Abnormal Case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예시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1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128464" y="764704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3.3.1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Abn</a:t>
            </a:r>
            <a:r>
              <a:rPr lang="en-US" altLang="ko-KR" sz="1200" dirty="0">
                <a:latin typeface="+mn-ea"/>
                <a:ea typeface="+mn-ea"/>
              </a:rPr>
              <a:t>ormal Scenario(MR Robot-&gt; </a:t>
            </a:r>
            <a:r>
              <a:rPr lang="ko-KR" altLang="en-US" sz="1200" dirty="0">
                <a:latin typeface="+mn-ea"/>
                <a:ea typeface="+mn-ea"/>
              </a:rPr>
              <a:t>분석기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정상 투입 이동 중 분석기 </a:t>
            </a:r>
            <a:r>
              <a:rPr lang="en-US" altLang="ko-KR" sz="1200" dirty="0">
                <a:latin typeface="+mn-ea"/>
                <a:ea typeface="+mn-ea"/>
              </a:rPr>
              <a:t>Status </a:t>
            </a:r>
            <a:r>
              <a:rPr lang="ko-KR" altLang="en-US" sz="1200" dirty="0">
                <a:latin typeface="+mn-ea"/>
                <a:ea typeface="+mn-ea"/>
              </a:rPr>
              <a:t>신호 </a:t>
            </a:r>
            <a:r>
              <a:rPr lang="en-US" altLang="ko-KR" sz="1200" dirty="0">
                <a:latin typeface="+mn-ea"/>
                <a:ea typeface="+mn-ea"/>
              </a:rPr>
              <a:t>OFF </a:t>
            </a:r>
            <a:r>
              <a:rPr lang="ko-KR" altLang="en-US" sz="1200" dirty="0">
                <a:latin typeface="+mn-ea"/>
                <a:ea typeface="+mn-ea"/>
              </a:rPr>
              <a:t>발생시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64681" y="3345243"/>
            <a:ext cx="522732" cy="705787"/>
          </a:xfrm>
          <a:prstGeom prst="rect">
            <a:avLst/>
          </a:prstGeom>
        </p:spPr>
      </p:pic>
      <p:sp>
        <p:nvSpPr>
          <p:cNvPr id="236" name="TextBox 16"/>
          <p:cNvSpPr txBox="1"/>
          <p:nvPr/>
        </p:nvSpPr>
        <p:spPr>
          <a:xfrm>
            <a:off x="4302254" y="4156278"/>
            <a:ext cx="85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분석기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99905" y="3202092"/>
            <a:ext cx="750785" cy="851900"/>
          </a:xfrm>
          <a:prstGeom prst="rect">
            <a:avLst/>
          </a:prstGeom>
        </p:spPr>
      </p:pic>
      <p:sp>
        <p:nvSpPr>
          <p:cNvPr id="237" name="TextBox 16"/>
          <p:cNvSpPr txBox="1"/>
          <p:nvPr/>
        </p:nvSpPr>
        <p:spPr>
          <a:xfrm>
            <a:off x="6897216" y="397486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Stocker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오른쪽 화살표 246"/>
          <p:cNvSpPr/>
          <p:nvPr/>
        </p:nvSpPr>
        <p:spPr>
          <a:xfrm>
            <a:off x="2216696" y="3403229"/>
            <a:ext cx="251488" cy="589814"/>
          </a:xfrm>
          <a:prstGeom prst="rightArrow">
            <a:avLst>
              <a:gd name="adj1" fmla="val 64278"/>
              <a:gd name="adj2" fmla="val 4881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0592" y="3182102"/>
            <a:ext cx="576064" cy="986789"/>
          </a:xfrm>
          <a:prstGeom prst="rect">
            <a:avLst/>
          </a:prstGeom>
        </p:spPr>
      </p:pic>
      <p:grpSp>
        <p:nvGrpSpPr>
          <p:cNvPr id="12" name="그룹 9"/>
          <p:cNvGrpSpPr/>
          <p:nvPr/>
        </p:nvGrpSpPr>
        <p:grpSpPr>
          <a:xfrm>
            <a:off x="6321152" y="1196750"/>
            <a:ext cx="1216593" cy="792088"/>
            <a:chOff x="7991975" y="4051311"/>
            <a:chExt cx="2201235" cy="997630"/>
          </a:xfrm>
        </p:grpSpPr>
        <p:sp>
          <p:nvSpPr>
            <p:cNvPr id="183" name="TextBox 42"/>
            <p:cNvSpPr txBox="1">
              <a:spLocks noChangeArrowheads="1"/>
            </p:cNvSpPr>
            <p:nvPr/>
          </p:nvSpPr>
          <p:spPr bwMode="auto">
            <a:xfrm>
              <a:off x="7991975" y="4051311"/>
              <a:ext cx="2201235" cy="29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Monitoring</a:t>
              </a:r>
              <a:r>
                <a:rPr lang="ko-KR" altLang="en-US" sz="900" b="1" dirty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PC</a:t>
              </a:r>
            </a:p>
          </p:txBody>
        </p:sp>
        <p:grpSp>
          <p:nvGrpSpPr>
            <p:cNvPr id="13" name="그룹 3"/>
            <p:cNvGrpSpPr/>
            <p:nvPr/>
          </p:nvGrpSpPr>
          <p:grpSpPr>
            <a:xfrm>
              <a:off x="8643411" y="4389728"/>
              <a:ext cx="972852" cy="659213"/>
              <a:chOff x="7675951" y="2778991"/>
              <a:chExt cx="1525521" cy="1082057"/>
            </a:xfrm>
          </p:grpSpPr>
          <p:sp>
            <p:nvSpPr>
              <p:cNvPr id="142" name="Rectangle 98"/>
              <p:cNvSpPr>
                <a:spLocks noChangeArrowheads="1"/>
              </p:cNvSpPr>
              <p:nvPr/>
            </p:nvSpPr>
            <p:spPr bwMode="auto">
              <a:xfrm>
                <a:off x="8987101" y="3272141"/>
                <a:ext cx="199415" cy="526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4" name="Group 99"/>
              <p:cNvGrpSpPr/>
              <p:nvPr/>
            </p:nvGrpSpPr>
            <p:grpSpPr bwMode="auto">
              <a:xfrm>
                <a:off x="7730790" y="3454080"/>
                <a:ext cx="1405872" cy="349514"/>
                <a:chOff x="2921" y="2654"/>
                <a:chExt cx="244" cy="85"/>
              </a:xfrm>
            </p:grpSpPr>
            <p:sp>
              <p:nvSpPr>
                <p:cNvPr id="15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102"/>
              <p:cNvGrpSpPr/>
              <p:nvPr/>
            </p:nvGrpSpPr>
            <p:grpSpPr bwMode="auto">
              <a:xfrm>
                <a:off x="7675951" y="3640806"/>
                <a:ext cx="1525521" cy="220242"/>
                <a:chOff x="2911" y="2700"/>
                <a:chExt cx="265" cy="53"/>
              </a:xfrm>
            </p:grpSpPr>
            <p:sp>
              <p:nvSpPr>
                <p:cNvPr id="153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4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5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106"/>
              <p:cNvGrpSpPr/>
              <p:nvPr/>
            </p:nvGrpSpPr>
            <p:grpSpPr bwMode="auto">
              <a:xfrm>
                <a:off x="7920234" y="2778991"/>
                <a:ext cx="1026985" cy="670301"/>
                <a:chOff x="2954" y="2489"/>
                <a:chExt cx="178" cy="164"/>
              </a:xfrm>
            </p:grpSpPr>
            <p:sp>
              <p:nvSpPr>
                <p:cNvPr id="1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7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2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그룹 1"/>
              <p:cNvGrpSpPr/>
              <p:nvPr/>
            </p:nvGrpSpPr>
            <p:grpSpPr>
              <a:xfrm>
                <a:off x="7865182" y="2845676"/>
                <a:ext cx="973884" cy="520581"/>
                <a:chOff x="2574141" y="4201671"/>
                <a:chExt cx="2651439" cy="1785468"/>
              </a:xfrm>
            </p:grpSpPr>
            <p:pic>
              <p:nvPicPr>
                <p:cNvPr id="178" name="그림 177">
                  <a:extLst>
                    <a:ext uri="{FF2B5EF4-FFF2-40B4-BE49-F238E27FC236}">
                      <a16:creationId xmlns="" xmlns:a16="http://schemas.microsoft.com/office/drawing/2014/main" id="{57F7B0F0-976D-4416-A07C-3FE30B2E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792760" y="4201671"/>
                  <a:ext cx="2170870" cy="1785468"/>
                </a:xfrm>
                <a:prstGeom prst="rect">
                  <a:avLst/>
                </a:prstGeom>
              </p:spPr>
            </p:pic>
            <p:sp>
              <p:nvSpPr>
                <p:cNvPr id="179" name="폭발: 8pt 48">
                  <a:extLst>
                    <a:ext uri="{FF2B5EF4-FFF2-40B4-BE49-F238E27FC236}">
                      <a16:creationId xmlns="" xmlns:a16="http://schemas.microsoft.com/office/drawing/2014/main" id="{9E8B9FA0-B4A4-48D5-AEF4-4ADD547C0B90}"/>
                    </a:ext>
                  </a:extLst>
                </p:cNvPr>
                <p:cNvSpPr/>
                <p:nvPr/>
              </p:nvSpPr>
              <p:spPr>
                <a:xfrm>
                  <a:off x="2574141" y="4373524"/>
                  <a:ext cx="2651439" cy="1219766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80" name="오른쪽 화살표 179"/>
          <p:cNvSpPr/>
          <p:nvPr/>
        </p:nvSpPr>
        <p:spPr>
          <a:xfrm rot="16200000" flipH="1">
            <a:off x="4512539" y="2461168"/>
            <a:ext cx="401712" cy="663513"/>
          </a:xfrm>
          <a:prstGeom prst="rightArrow">
            <a:avLst>
              <a:gd name="adj1" fmla="val 62703"/>
              <a:gd name="adj2" fmla="val 5132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42"/>
          <p:cNvSpPr txBox="1">
            <a:spLocks noChangeArrowheads="1"/>
          </p:cNvSpPr>
          <p:nvPr/>
        </p:nvSpPr>
        <p:spPr bwMode="auto">
          <a:xfrm>
            <a:off x="5076926" y="2519318"/>
            <a:ext cx="15322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  <a:ea typeface="+mn-ea"/>
              </a:rPr>
              <a:t>Status </a:t>
            </a:r>
            <a:r>
              <a:rPr lang="en-US" altLang="ko-KR" sz="1050" dirty="0">
                <a:latin typeface="+mn-ea"/>
              </a:rPr>
              <a:t>Off</a:t>
            </a:r>
            <a:r>
              <a:rPr lang="ko-KR" altLang="en-US" sz="1050" dirty="0">
                <a:latin typeface="+mn-ea"/>
              </a:rPr>
              <a:t> 신호 송신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460768" y="3450529"/>
            <a:ext cx="220101" cy="495214"/>
          </a:xfrm>
          <a:prstGeom prst="chevron">
            <a:avLst>
              <a:gd name="adj" fmla="val 2920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갈매기형 수장 200"/>
          <p:cNvSpPr/>
          <p:nvPr/>
        </p:nvSpPr>
        <p:spPr>
          <a:xfrm>
            <a:off x="2744723" y="3457603"/>
            <a:ext cx="220101" cy="495214"/>
          </a:xfrm>
          <a:prstGeom prst="chevron">
            <a:avLst>
              <a:gd name="adj" fmla="val 2920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352600" y="2592070"/>
            <a:ext cx="289407" cy="630488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아래쪽 화살표 201"/>
          <p:cNvSpPr/>
          <p:nvPr/>
        </p:nvSpPr>
        <p:spPr>
          <a:xfrm>
            <a:off x="3020997" y="2592069"/>
            <a:ext cx="289407" cy="637702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오른쪽 화살표 220"/>
          <p:cNvSpPr/>
          <p:nvPr/>
        </p:nvSpPr>
        <p:spPr>
          <a:xfrm>
            <a:off x="3023693" y="3383923"/>
            <a:ext cx="773314" cy="660154"/>
          </a:xfrm>
          <a:prstGeom prst="rightArrow">
            <a:avLst>
              <a:gd name="adj1" fmla="val 64278"/>
              <a:gd name="adj2" fmla="val 48816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TextBox 42"/>
          <p:cNvSpPr txBox="1">
            <a:spLocks noChangeArrowheads="1"/>
          </p:cNvSpPr>
          <p:nvPr/>
        </p:nvSpPr>
        <p:spPr bwMode="auto">
          <a:xfrm>
            <a:off x="1352600" y="2566065"/>
            <a:ext cx="1480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ko-KR" sz="1050" dirty="0">
                <a:latin typeface="+mn-ea"/>
              </a:rPr>
              <a:t>Pause, Initialize</a:t>
            </a:r>
          </a:p>
          <a:p>
            <a:pPr algn="r" eaLnBrk="1" hangingPunct="1"/>
            <a:r>
              <a:rPr lang="en-US" altLang="ko-KR" sz="1050" dirty="0">
                <a:latin typeface="+mn-ea"/>
                <a:ea typeface="+mn-ea"/>
              </a:rPr>
              <a:t>And Job Cancel</a:t>
            </a:r>
          </a:p>
        </p:txBody>
      </p:sp>
      <p:sp>
        <p:nvSpPr>
          <p:cNvPr id="223" name="TextBox 42"/>
          <p:cNvSpPr txBox="1">
            <a:spLocks noChangeArrowheads="1"/>
          </p:cNvSpPr>
          <p:nvPr/>
        </p:nvSpPr>
        <p:spPr bwMode="auto">
          <a:xfrm>
            <a:off x="3359330" y="2528853"/>
            <a:ext cx="10896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</a:rPr>
              <a:t>MR to STK Job Confirm 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2720752" y="4257045"/>
            <a:ext cx="4557758" cy="720080"/>
          </a:xfrm>
          <a:prstGeom prst="curvedUpArrow">
            <a:avLst>
              <a:gd name="adj1" fmla="val 36157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2"/>
          <p:cNvGrpSpPr/>
          <p:nvPr/>
        </p:nvGrpSpPr>
        <p:grpSpPr>
          <a:xfrm>
            <a:off x="2432720" y="1403235"/>
            <a:ext cx="674820" cy="369621"/>
            <a:chOff x="2144688" y="1124744"/>
            <a:chExt cx="674820" cy="369621"/>
          </a:xfrm>
        </p:grpSpPr>
        <p:sp>
          <p:nvSpPr>
            <p:cNvPr id="277" name="순서도: 연결자 276"/>
            <p:cNvSpPr/>
            <p:nvPr/>
          </p:nvSpPr>
          <p:spPr>
            <a:xfrm>
              <a:off x="2263925" y="1124744"/>
              <a:ext cx="457199" cy="369621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0" name="TextBox 42"/>
            <p:cNvSpPr txBox="1">
              <a:spLocks noChangeArrowheads="1"/>
            </p:cNvSpPr>
            <p:nvPr/>
          </p:nvSpPr>
          <p:spPr bwMode="auto">
            <a:xfrm>
              <a:off x="2144688" y="1182699"/>
              <a:ext cx="6748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AIMS</a:t>
              </a:r>
            </a:p>
          </p:txBody>
        </p:sp>
      </p:grpSp>
      <p:grpSp>
        <p:nvGrpSpPr>
          <p:cNvPr id="24" name="그룹 287"/>
          <p:cNvGrpSpPr/>
          <p:nvPr/>
        </p:nvGrpSpPr>
        <p:grpSpPr>
          <a:xfrm>
            <a:off x="3503924" y="1421608"/>
            <a:ext cx="674820" cy="364402"/>
            <a:chOff x="3783223" y="1408414"/>
            <a:chExt cx="674820" cy="364402"/>
          </a:xfrm>
        </p:grpSpPr>
        <p:sp>
          <p:nvSpPr>
            <p:cNvPr id="289" name="순서도: 연결자 288"/>
            <p:cNvSpPr/>
            <p:nvPr/>
          </p:nvSpPr>
          <p:spPr>
            <a:xfrm>
              <a:off x="3892034" y="1408414"/>
              <a:ext cx="457199" cy="364402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TextBox 42"/>
            <p:cNvSpPr txBox="1">
              <a:spLocks noChangeArrowheads="1"/>
            </p:cNvSpPr>
            <p:nvPr/>
          </p:nvSpPr>
          <p:spPr bwMode="auto">
            <a:xfrm>
              <a:off x="3783223" y="1475455"/>
              <a:ext cx="6748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DB</a:t>
              </a:r>
            </a:p>
          </p:txBody>
        </p:sp>
      </p:grpSp>
      <p:sp>
        <p:nvSpPr>
          <p:cNvPr id="292" name="아래쪽 화살표 291"/>
          <p:cNvSpPr/>
          <p:nvPr/>
        </p:nvSpPr>
        <p:spPr>
          <a:xfrm>
            <a:off x="7146707" y="2666348"/>
            <a:ext cx="289407" cy="340185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42"/>
          <p:cNvSpPr txBox="1">
            <a:spLocks noChangeArrowheads="1"/>
          </p:cNvSpPr>
          <p:nvPr/>
        </p:nvSpPr>
        <p:spPr bwMode="auto">
          <a:xfrm>
            <a:off x="7535794" y="2492896"/>
            <a:ext cx="10896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</a:rPr>
              <a:t>Load Job Confirm 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294" name="오른쪽 화살표 293"/>
          <p:cNvSpPr/>
          <p:nvPr/>
        </p:nvSpPr>
        <p:spPr>
          <a:xfrm>
            <a:off x="7974392" y="3355929"/>
            <a:ext cx="712293" cy="589814"/>
          </a:xfrm>
          <a:prstGeom prst="rightArrow">
            <a:avLst>
              <a:gd name="adj1" fmla="val 64278"/>
              <a:gd name="adj2" fmla="val 4881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98" name="그림 29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4008" y="3182102"/>
            <a:ext cx="576064" cy="986789"/>
          </a:xfrm>
          <a:prstGeom prst="rect">
            <a:avLst/>
          </a:prstGeom>
        </p:spPr>
      </p:pic>
      <p:sp>
        <p:nvSpPr>
          <p:cNvPr id="300" name="TextBox 42"/>
          <p:cNvSpPr txBox="1">
            <a:spLocks noChangeArrowheads="1"/>
          </p:cNvSpPr>
          <p:nvPr/>
        </p:nvSpPr>
        <p:spPr bwMode="auto">
          <a:xfrm>
            <a:off x="7689304" y="3531556"/>
            <a:ext cx="11887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0000CC"/>
                </a:solidFill>
                <a:latin typeface="+mn-ea"/>
              </a:rPr>
              <a:t>Job End</a:t>
            </a:r>
          </a:p>
        </p:txBody>
      </p:sp>
      <p:sp>
        <p:nvSpPr>
          <p:cNvPr id="301" name="TextBox 42"/>
          <p:cNvSpPr txBox="1">
            <a:spLocks noChangeArrowheads="1"/>
          </p:cNvSpPr>
          <p:nvPr/>
        </p:nvSpPr>
        <p:spPr bwMode="auto">
          <a:xfrm>
            <a:off x="8610323" y="3005298"/>
            <a:ext cx="11887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0000CC"/>
                </a:solidFill>
                <a:latin typeface="+mn-ea"/>
              </a:rPr>
              <a:t>IDLE</a:t>
            </a:r>
          </a:p>
        </p:txBody>
      </p:sp>
      <p:sp>
        <p:nvSpPr>
          <p:cNvPr id="302" name="TextBox 42"/>
          <p:cNvSpPr txBox="1">
            <a:spLocks noChangeArrowheads="1"/>
          </p:cNvSpPr>
          <p:nvPr/>
        </p:nvSpPr>
        <p:spPr bwMode="auto">
          <a:xfrm>
            <a:off x="2144688" y="3198168"/>
            <a:ext cx="1188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rgbClr val="0000CC"/>
                </a:solidFill>
                <a:latin typeface="+mn-ea"/>
              </a:rPr>
              <a:t>Move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to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분석기</a:t>
            </a:r>
            <a:endParaRPr lang="en-US" altLang="ko-KR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00672" y="31520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02478" y="24928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②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496616" y="25398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③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016896" y="46641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⑤</a:t>
            </a:r>
          </a:p>
        </p:txBody>
      </p:sp>
      <p:sp>
        <p:nvSpPr>
          <p:cNvPr id="129" name="TextBox 42"/>
          <p:cNvSpPr txBox="1">
            <a:spLocks noChangeArrowheads="1"/>
          </p:cNvSpPr>
          <p:nvPr/>
        </p:nvSpPr>
        <p:spPr bwMode="auto">
          <a:xfrm>
            <a:off x="4088904" y="4689093"/>
            <a:ext cx="1188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Move to STK</a:t>
            </a:r>
          </a:p>
        </p:txBody>
      </p:sp>
      <p:sp>
        <p:nvSpPr>
          <p:cNvPr id="130" name="폭발: 8pt 48">
            <a:extLst>
              <a:ext uri="{FF2B5EF4-FFF2-40B4-BE49-F238E27FC236}">
                <a16:creationId xmlns="" xmlns:a16="http://schemas.microsoft.com/office/drawing/2014/main" id="{9E8B9FA0-B4A4-48D5-AEF4-4ADD547C0B90}"/>
              </a:ext>
            </a:extLst>
          </p:cNvPr>
          <p:cNvSpPr/>
          <p:nvPr/>
        </p:nvSpPr>
        <p:spPr>
          <a:xfrm>
            <a:off x="3944888" y="3032909"/>
            <a:ext cx="443991" cy="18617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74286" y="25039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④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29264" y="24928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⑥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913440" y="28168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⑦</a:t>
            </a:r>
          </a:p>
        </p:txBody>
      </p:sp>
      <p:sp>
        <p:nvSpPr>
          <p:cNvPr id="135" name="TextBox 42">
            <a:extLst>
              <a:ext uri="{FF2B5EF4-FFF2-40B4-BE49-F238E27FC236}">
                <a16:creationId xmlns="" xmlns:a16="http://schemas.microsoft.com/office/drawing/2014/main" id="{98991C91-C62E-46B5-93F8-C0D5A1579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527" y="1505033"/>
            <a:ext cx="19174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  <a:ea typeface="+mn-ea"/>
              </a:rPr>
              <a:t>사용자 알람 경고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</a:rPr>
              <a:t>SMS </a:t>
            </a:r>
            <a:r>
              <a:rPr lang="ko-KR" altLang="en-US" sz="1100" dirty="0">
                <a:latin typeface="+mn-ea"/>
              </a:rPr>
              <a:t>문자 통보 여부 </a:t>
            </a:r>
            <a:r>
              <a:rPr lang="en-US" altLang="ko-KR" sz="1100" dirty="0">
                <a:latin typeface="+mn-ea"/>
              </a:rPr>
              <a:t>?</a:t>
            </a:r>
            <a:endParaRPr lang="en-US" altLang="ko-KR" sz="1100" dirty="0">
              <a:latin typeface="+mn-ea"/>
              <a:ea typeface="+mn-ea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52816"/>
              </p:ext>
            </p:extLst>
          </p:nvPr>
        </p:nvGraphicFramePr>
        <p:xfrm>
          <a:off x="5673080" y="5570834"/>
          <a:ext cx="3860366" cy="68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1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2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Attribute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Description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 상태 보고 신호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(Run, Idle, Down)</a:t>
                      </a: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장비와 일정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장비 상태를 송수신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모서리가 둥근 사각형 설명선 9"/>
          <p:cNvSpPr/>
          <p:nvPr/>
        </p:nvSpPr>
        <p:spPr>
          <a:xfrm>
            <a:off x="5368945" y="2930084"/>
            <a:ext cx="1522469" cy="839401"/>
          </a:xfrm>
          <a:prstGeom prst="wedgeRoundRectCallout">
            <a:avLst>
              <a:gd name="adj1" fmla="val -71428"/>
              <a:gd name="adj2" fmla="val 7796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846" y="3053368"/>
            <a:ext cx="14736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STATUS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신호가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미신호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된 상태를 분석기 전원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OFF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로 판단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686222" y="1367776"/>
            <a:ext cx="1202882" cy="3954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Dispatcher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왼쪽/오른쪽 화살표 102"/>
          <p:cNvSpPr/>
          <p:nvPr/>
        </p:nvSpPr>
        <p:spPr>
          <a:xfrm>
            <a:off x="774208" y="1991238"/>
            <a:ext cx="8572422" cy="645674"/>
          </a:xfrm>
          <a:prstGeom prst="leftRightArrow">
            <a:avLst>
              <a:gd name="adj1" fmla="val 50000"/>
              <a:gd name="adj2" fmla="val 45907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3660054" y="1942481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5400000">
            <a:off x="2579934" y="19520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5400000">
            <a:off x="5129302" y="1942481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5400000">
            <a:off x="6845851" y="204203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6"/>
          <p:cNvSpPr txBox="1"/>
          <p:nvPr/>
        </p:nvSpPr>
        <p:spPr>
          <a:xfrm>
            <a:off x="1077262" y="4156278"/>
            <a:ext cx="85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MOMA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9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시스템 구성도</a:t>
            </a: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작업 프로세스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32520" y="1108776"/>
            <a:ext cx="720080" cy="910247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32520" y="3197008"/>
            <a:ext cx="720080" cy="910247"/>
          </a:xfrm>
          <a:prstGeom prst="rect">
            <a:avLst/>
          </a:prstGeom>
        </p:spPr>
      </p:pic>
      <p:sp>
        <p:nvSpPr>
          <p:cNvPr id="230" name="TextBox 16"/>
          <p:cNvSpPr txBox="1"/>
          <p:nvPr/>
        </p:nvSpPr>
        <p:spPr>
          <a:xfrm>
            <a:off x="632520" y="198884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232" name="TextBox 96"/>
          <p:cNvSpPr txBox="1"/>
          <p:nvPr/>
        </p:nvSpPr>
        <p:spPr>
          <a:xfrm>
            <a:off x="704528" y="5904396"/>
            <a:ext cx="5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33" name="TextBox 16"/>
          <p:cNvSpPr txBox="1"/>
          <p:nvPr/>
        </p:nvSpPr>
        <p:spPr>
          <a:xfrm>
            <a:off x="656781" y="406981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640632" y="97279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준비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640633" y="281309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제출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640633" y="321297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수량 체크 및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Air Blowing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640633" y="364505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검수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바코드 리딩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캡 토크 조절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640633" y="407710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보관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640633" y="141277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바코드 리딩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라벨 스터커 부착</a:t>
            </a: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1640633" y="1844824"/>
            <a:ext cx="1620000" cy="288000"/>
          </a:xfrm>
          <a:prstGeom prst="roundRect">
            <a:avLst/>
          </a:prstGeom>
          <a:solidFill>
            <a:schemeClr val="accent5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공병 분출</a:t>
            </a: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640633" y="2348880"/>
            <a:ext cx="1620000" cy="288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시료 샘플링</a:t>
            </a: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640633" y="466369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LOAD </a:t>
            </a:r>
            <a:r>
              <a:rPr lang="ko-KR" altLang="en-US" sz="1000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1640633" y="508518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640633" y="551723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분석설비</a:t>
            </a:r>
            <a:r>
              <a:rPr lang="en-US" altLang="ko-KR" sz="900" b="1" dirty="0">
                <a:solidFill>
                  <a:schemeClr val="tx1"/>
                </a:solidFill>
              </a:rPr>
              <a:t>or STK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640633" y="594928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1586476" y="836713"/>
            <a:ext cx="1728192" cy="1440160"/>
          </a:xfrm>
          <a:prstGeom prst="roundRect">
            <a:avLst>
              <a:gd name="adj" fmla="val 7321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1586475" y="2708920"/>
            <a:ext cx="1728193" cy="1800200"/>
          </a:xfrm>
          <a:prstGeom prst="roundRect">
            <a:avLst>
              <a:gd name="adj" fmla="val 5774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1568624" y="4581129"/>
            <a:ext cx="1728000" cy="1800200"/>
          </a:xfrm>
          <a:prstGeom prst="roundRect">
            <a:avLst>
              <a:gd name="adj" fmla="val 7718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cxnSp>
        <p:nvCxnSpPr>
          <p:cNvPr id="249" name="직선 화살표 연결선 248"/>
          <p:cNvCxnSpPr>
            <a:stCxn id="234" idx="2"/>
            <a:endCxn id="239" idx="0"/>
          </p:cNvCxnSpPr>
          <p:nvPr/>
        </p:nvCxnSpPr>
        <p:spPr>
          <a:xfrm rot="16200000" flipH="1">
            <a:off x="2374640" y="1336783"/>
            <a:ext cx="151984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39" idx="2"/>
            <a:endCxn id="240" idx="0"/>
          </p:cNvCxnSpPr>
          <p:nvPr/>
        </p:nvCxnSpPr>
        <p:spPr>
          <a:xfrm rot="5400000">
            <a:off x="2378609" y="1772800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0" idx="2"/>
            <a:endCxn id="241" idx="0"/>
          </p:cNvCxnSpPr>
          <p:nvPr/>
        </p:nvCxnSpPr>
        <p:spPr>
          <a:xfrm rot="5400000">
            <a:off x="2342605" y="2240852"/>
            <a:ext cx="21605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1" idx="2"/>
            <a:endCxn id="235" idx="0"/>
          </p:cNvCxnSpPr>
          <p:nvPr/>
        </p:nvCxnSpPr>
        <p:spPr>
          <a:xfrm rot="5400000">
            <a:off x="2362528" y="2724985"/>
            <a:ext cx="17621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35" idx="2"/>
            <a:endCxn id="236" idx="0"/>
          </p:cNvCxnSpPr>
          <p:nvPr/>
        </p:nvCxnSpPr>
        <p:spPr>
          <a:xfrm rot="5400000">
            <a:off x="2394690" y="3157033"/>
            <a:ext cx="11188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>
            <a:stCxn id="236" idx="2"/>
            <a:endCxn id="237" idx="0"/>
          </p:cNvCxnSpPr>
          <p:nvPr/>
        </p:nvCxnSpPr>
        <p:spPr>
          <a:xfrm rot="5400000">
            <a:off x="2378593" y="3573016"/>
            <a:ext cx="14408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237" idx="2"/>
            <a:endCxn id="238" idx="0"/>
          </p:cNvCxnSpPr>
          <p:nvPr/>
        </p:nvCxnSpPr>
        <p:spPr>
          <a:xfrm rot="5400000">
            <a:off x="2378609" y="4005080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38" idx="2"/>
            <a:endCxn id="242" idx="0"/>
          </p:cNvCxnSpPr>
          <p:nvPr/>
        </p:nvCxnSpPr>
        <p:spPr>
          <a:xfrm rot="5400000">
            <a:off x="2301336" y="4514401"/>
            <a:ext cx="298594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42" idx="2"/>
            <a:endCxn id="243" idx="0"/>
          </p:cNvCxnSpPr>
          <p:nvPr/>
        </p:nvCxnSpPr>
        <p:spPr>
          <a:xfrm rot="5400000">
            <a:off x="2383890" y="5018441"/>
            <a:ext cx="13348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3" idx="2"/>
            <a:endCxn id="244" idx="0"/>
          </p:cNvCxnSpPr>
          <p:nvPr/>
        </p:nvCxnSpPr>
        <p:spPr>
          <a:xfrm rot="5400000">
            <a:off x="2378609" y="5445208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44" idx="2"/>
            <a:endCxn id="245" idx="0"/>
          </p:cNvCxnSpPr>
          <p:nvPr/>
        </p:nvCxnSpPr>
        <p:spPr>
          <a:xfrm rot="5400000">
            <a:off x="2378609" y="5877256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rot="5400000">
            <a:off x="2334411" y="6362486"/>
            <a:ext cx="2520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4" name="그림 27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728864" y="746490"/>
            <a:ext cx="576064" cy="777795"/>
          </a:xfrm>
          <a:prstGeom prst="rect">
            <a:avLst/>
          </a:prstGeom>
        </p:spPr>
      </p:pic>
      <p:pic>
        <p:nvPicPr>
          <p:cNvPr id="275" name="그림 27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584848" y="3182779"/>
            <a:ext cx="890246" cy="919321"/>
          </a:xfrm>
          <a:prstGeom prst="rect">
            <a:avLst/>
          </a:prstGeom>
        </p:spPr>
      </p:pic>
      <p:pic>
        <p:nvPicPr>
          <p:cNvPr id="276" name="그림 27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3187" y="1916832"/>
            <a:ext cx="712661" cy="984319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5819" y="4406915"/>
            <a:ext cx="712661" cy="984319"/>
          </a:xfrm>
          <a:prstGeom prst="rect">
            <a:avLst/>
          </a:prstGeom>
        </p:spPr>
      </p:pic>
      <p:sp>
        <p:nvSpPr>
          <p:cNvPr id="278" name="TextBox 92"/>
          <p:cNvSpPr txBox="1"/>
          <p:nvPr/>
        </p:nvSpPr>
        <p:spPr>
          <a:xfrm>
            <a:off x="3754330" y="149208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분석설비</a:t>
            </a:r>
          </a:p>
        </p:txBody>
      </p:sp>
      <p:sp>
        <p:nvSpPr>
          <p:cNvPr id="279" name="TextBox 93"/>
          <p:cNvSpPr txBox="1"/>
          <p:nvPr/>
        </p:nvSpPr>
        <p:spPr>
          <a:xfrm>
            <a:off x="3790428" y="2852936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80" name="TextBox 94"/>
          <p:cNvSpPr txBox="1"/>
          <p:nvPr/>
        </p:nvSpPr>
        <p:spPr>
          <a:xfrm>
            <a:off x="3790428" y="5343019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81" name="TextBox 97"/>
          <p:cNvSpPr txBox="1"/>
          <p:nvPr/>
        </p:nvSpPr>
        <p:spPr>
          <a:xfrm>
            <a:off x="3790428" y="3974867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STK</a:t>
            </a:r>
            <a:endParaRPr lang="ko-KR" altLang="en-US" sz="1000" dirty="0"/>
          </a:p>
        </p:txBody>
      </p:sp>
      <p:cxnSp>
        <p:nvCxnSpPr>
          <p:cNvPr id="283" name="직선 연결선 282"/>
          <p:cNvCxnSpPr/>
          <p:nvPr/>
        </p:nvCxnSpPr>
        <p:spPr>
          <a:xfrm rot="5400000">
            <a:off x="633314" y="3645024"/>
            <a:ext cx="5615830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모서리가 둥근 직사각형 284"/>
          <p:cNvSpPr/>
          <p:nvPr/>
        </p:nvSpPr>
        <p:spPr>
          <a:xfrm>
            <a:off x="4648594" y="285296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4648594" y="99873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분석</a:t>
            </a: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648594" y="198884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4648594" y="242088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STK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578574" y="852029"/>
            <a:ext cx="1728000" cy="560748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593152" y="1493433"/>
            <a:ext cx="1728000" cy="1791552"/>
          </a:xfrm>
          <a:prstGeom prst="roundRect">
            <a:avLst>
              <a:gd name="adj" fmla="val 8393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648594" y="436894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폐기 준비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4648594" y="343552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보관</a:t>
            </a: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4648594" y="386108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바코드 리딩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648594" y="1571307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회수 준비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4586037" y="3356992"/>
            <a:ext cx="1728000" cy="864096"/>
          </a:xfrm>
          <a:prstGeom prst="roundRect">
            <a:avLst>
              <a:gd name="adj" fmla="val 12656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4576585" y="4293096"/>
            <a:ext cx="1728000" cy="1728192"/>
          </a:xfrm>
          <a:prstGeom prst="roundRect">
            <a:avLst>
              <a:gd name="adj" fmla="val 7958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648594" y="566124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4648594" y="479718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폐기 시료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4648594" y="522923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폐기설비</a:t>
            </a: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4648594" y="6165336"/>
            <a:ext cx="1620000" cy="288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폐기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세정 완료</a:t>
            </a:r>
          </a:p>
        </p:txBody>
      </p:sp>
      <p:cxnSp>
        <p:nvCxnSpPr>
          <p:cNvPr id="301" name="직선 화살표 연결선 300"/>
          <p:cNvCxnSpPr>
            <a:endCxn id="286" idx="0"/>
          </p:cNvCxnSpPr>
          <p:nvPr/>
        </p:nvCxnSpPr>
        <p:spPr>
          <a:xfrm rot="16200000" flipH="1">
            <a:off x="5340814" y="880950"/>
            <a:ext cx="234025" cy="15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86" idx="2"/>
            <a:endCxn id="294" idx="0"/>
          </p:cNvCxnSpPr>
          <p:nvPr/>
        </p:nvCxnSpPr>
        <p:spPr>
          <a:xfrm rot="5400000">
            <a:off x="5316306" y="1429019"/>
            <a:ext cx="28457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>
            <a:stCxn id="294" idx="2"/>
            <a:endCxn id="287" idx="0"/>
          </p:cNvCxnSpPr>
          <p:nvPr/>
        </p:nvCxnSpPr>
        <p:spPr>
          <a:xfrm rot="5400000">
            <a:off x="5393828" y="1924073"/>
            <a:ext cx="12953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>
            <a:stCxn id="287" idx="2"/>
            <a:endCxn id="288" idx="0"/>
          </p:cNvCxnSpPr>
          <p:nvPr/>
        </p:nvCxnSpPr>
        <p:spPr>
          <a:xfrm rot="5400000">
            <a:off x="5386570" y="2348864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88" idx="2"/>
            <a:endCxn id="285" idx="0"/>
          </p:cNvCxnSpPr>
          <p:nvPr/>
        </p:nvCxnSpPr>
        <p:spPr>
          <a:xfrm rot="5400000">
            <a:off x="5386554" y="2780928"/>
            <a:ext cx="14408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stCxn id="285" idx="2"/>
            <a:endCxn id="292" idx="0"/>
          </p:cNvCxnSpPr>
          <p:nvPr/>
        </p:nvCxnSpPr>
        <p:spPr>
          <a:xfrm rot="5400000">
            <a:off x="5311318" y="3288244"/>
            <a:ext cx="29455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2" idx="2"/>
            <a:endCxn id="293" idx="0"/>
          </p:cNvCxnSpPr>
          <p:nvPr/>
        </p:nvCxnSpPr>
        <p:spPr>
          <a:xfrm rot="5400000">
            <a:off x="5389815" y="3792300"/>
            <a:ext cx="137559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93" idx="2"/>
            <a:endCxn id="291" idx="0"/>
          </p:cNvCxnSpPr>
          <p:nvPr/>
        </p:nvCxnSpPr>
        <p:spPr>
          <a:xfrm rot="5400000">
            <a:off x="5348664" y="4259010"/>
            <a:ext cx="219861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91" idx="2"/>
            <a:endCxn id="298" idx="0"/>
          </p:cNvCxnSpPr>
          <p:nvPr/>
        </p:nvCxnSpPr>
        <p:spPr>
          <a:xfrm rot="5400000">
            <a:off x="5388473" y="4727062"/>
            <a:ext cx="14024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298" idx="2"/>
            <a:endCxn id="299" idx="0"/>
          </p:cNvCxnSpPr>
          <p:nvPr/>
        </p:nvCxnSpPr>
        <p:spPr>
          <a:xfrm rot="5400000">
            <a:off x="5386570" y="5157208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99" idx="2"/>
            <a:endCxn id="297" idx="0"/>
          </p:cNvCxnSpPr>
          <p:nvPr/>
        </p:nvCxnSpPr>
        <p:spPr>
          <a:xfrm rot="5400000">
            <a:off x="5386586" y="5589240"/>
            <a:ext cx="144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>
            <a:stCxn id="297" idx="2"/>
            <a:endCxn id="300" idx="0"/>
          </p:cNvCxnSpPr>
          <p:nvPr/>
        </p:nvCxnSpPr>
        <p:spPr>
          <a:xfrm rot="5400000">
            <a:off x="5350550" y="6057292"/>
            <a:ext cx="21608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300" idx="2"/>
          </p:cNvCxnSpPr>
          <p:nvPr/>
        </p:nvCxnSpPr>
        <p:spPr>
          <a:xfrm rot="5400000">
            <a:off x="5367825" y="6542567"/>
            <a:ext cx="180000" cy="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 rot="5400000">
            <a:off x="3656856" y="3644230"/>
            <a:ext cx="5615830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그림 3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3200" y="1067423"/>
            <a:ext cx="693733" cy="958176"/>
          </a:xfrm>
          <a:prstGeom prst="rect">
            <a:avLst/>
          </a:prstGeom>
        </p:spPr>
      </p:pic>
      <p:sp>
        <p:nvSpPr>
          <p:cNvPr id="320" name="TextBox 96"/>
          <p:cNvSpPr txBox="1"/>
          <p:nvPr/>
        </p:nvSpPr>
        <p:spPr>
          <a:xfrm>
            <a:off x="6825208" y="2030651"/>
            <a:ext cx="5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825208" y="2548936"/>
            <a:ext cx="720080" cy="910247"/>
          </a:xfrm>
          <a:prstGeom prst="rect">
            <a:avLst/>
          </a:prstGeom>
        </p:spPr>
      </p:pic>
      <p:sp>
        <p:nvSpPr>
          <p:cNvPr id="322" name="TextBox 16"/>
          <p:cNvSpPr txBox="1"/>
          <p:nvPr/>
        </p:nvSpPr>
        <p:spPr>
          <a:xfrm>
            <a:off x="6849469" y="342173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7835803" y="115430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7835803" y="155679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7835803" y="198884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7833128" y="274516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보충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7761312" y="1052736"/>
            <a:ext cx="1728000" cy="1368152"/>
          </a:xfrm>
          <a:prstGeom prst="roundRect">
            <a:avLst>
              <a:gd name="adj" fmla="val 8784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761312" y="2610940"/>
            <a:ext cx="1728000" cy="530028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30" name="직선 화살표 연결선 329"/>
          <p:cNvCxnSpPr>
            <a:stCxn id="323" idx="2"/>
            <a:endCxn id="324" idx="0"/>
          </p:cNvCxnSpPr>
          <p:nvPr/>
        </p:nvCxnSpPr>
        <p:spPr>
          <a:xfrm rot="5400000">
            <a:off x="8588557" y="1499546"/>
            <a:ext cx="114492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324" idx="2"/>
            <a:endCxn id="325" idx="0"/>
          </p:cNvCxnSpPr>
          <p:nvPr/>
        </p:nvCxnSpPr>
        <p:spPr>
          <a:xfrm rot="5400000">
            <a:off x="8573779" y="1916816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325" idx="2"/>
            <a:endCxn id="326" idx="0"/>
          </p:cNvCxnSpPr>
          <p:nvPr/>
        </p:nvCxnSpPr>
        <p:spPr>
          <a:xfrm rot="5400000">
            <a:off x="8410306" y="2509663"/>
            <a:ext cx="468320" cy="26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/>
          <p:nvPr/>
        </p:nvCxnSpPr>
        <p:spPr>
          <a:xfrm rot="5400000">
            <a:off x="8444614" y="973434"/>
            <a:ext cx="3600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그림 335"/>
          <p:cNvPicPr>
            <a:picLocks noChangeAspect="1"/>
          </p:cNvPicPr>
          <p:nvPr/>
        </p:nvPicPr>
        <p:blipFill rotWithShape="1">
          <a:blip r:embed="rId8" cstate="print"/>
          <a:srcRect l="4858" t="1314"/>
          <a:stretch/>
        </p:blipFill>
        <p:spPr>
          <a:xfrm>
            <a:off x="6753200" y="5578803"/>
            <a:ext cx="703648" cy="802525"/>
          </a:xfrm>
          <a:prstGeom prst="rect">
            <a:avLst/>
          </a:prstGeom>
        </p:spPr>
      </p:pic>
      <p:pic>
        <p:nvPicPr>
          <p:cNvPr id="337" name="그림 3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7646491" y="5633954"/>
            <a:ext cx="460755" cy="561292"/>
          </a:xfrm>
          <a:prstGeom prst="rect">
            <a:avLst/>
          </a:prstGeom>
        </p:spPr>
      </p:pic>
      <p:pic>
        <p:nvPicPr>
          <p:cNvPr id="338" name="그림 3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8245157" y="5633954"/>
            <a:ext cx="596275" cy="555557"/>
          </a:xfrm>
          <a:prstGeom prst="rect">
            <a:avLst/>
          </a:prstGeom>
        </p:spPr>
      </p:pic>
      <p:cxnSp>
        <p:nvCxnSpPr>
          <p:cNvPr id="340" name="직선 화살표 연결선 339"/>
          <p:cNvCxnSpPr/>
          <p:nvPr/>
        </p:nvCxnSpPr>
        <p:spPr>
          <a:xfrm>
            <a:off x="8337376" y="5013176"/>
            <a:ext cx="0" cy="5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V="1">
            <a:off x="7249040" y="5516916"/>
            <a:ext cx="0" cy="8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7249040" y="5516916"/>
            <a:ext cx="20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 flipV="1">
            <a:off x="8020885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 flipV="1">
            <a:off x="8687310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209"/>
          <p:cNvSpPr txBox="1"/>
          <p:nvPr/>
        </p:nvSpPr>
        <p:spPr>
          <a:xfrm>
            <a:off x="8291245" y="5157772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72880" y="5661248"/>
            <a:ext cx="475775" cy="863650"/>
          </a:xfrm>
          <a:prstGeom prst="rect">
            <a:avLst/>
          </a:prstGeom>
        </p:spPr>
      </p:pic>
      <p:sp>
        <p:nvSpPr>
          <p:cNvPr id="101" name="TextBox 97"/>
          <p:cNvSpPr txBox="1"/>
          <p:nvPr/>
        </p:nvSpPr>
        <p:spPr>
          <a:xfrm>
            <a:off x="3728864" y="6453336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29464" y="5589240"/>
            <a:ext cx="360040" cy="653562"/>
          </a:xfrm>
          <a:prstGeom prst="rect">
            <a:avLst/>
          </a:prstGeom>
        </p:spPr>
      </p:pic>
      <p:cxnSp>
        <p:nvCxnSpPr>
          <p:cNvPr id="103" name="직선 연결선 102"/>
          <p:cNvCxnSpPr/>
          <p:nvPr/>
        </p:nvCxnSpPr>
        <p:spPr>
          <a:xfrm flipV="1">
            <a:off x="9345488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4528" y="4869160"/>
            <a:ext cx="648072" cy="1038347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49344" y="3933056"/>
            <a:ext cx="648072" cy="103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시스템 구성도</a:t>
            </a: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945520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56411" y="5125933"/>
            <a:ext cx="1119206" cy="653648"/>
            <a:chOff x="2128458" y="5429256"/>
            <a:chExt cx="1119206" cy="653648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28458" y="5429256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전처리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Demo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128459" y="5850522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045830" y="5125933"/>
            <a:ext cx="1122039" cy="653648"/>
            <a:chOff x="824714" y="3261673"/>
            <a:chExt cx="1122039" cy="653648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 모사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170040" flipH="1">
            <a:off x="8232602" y="5137140"/>
            <a:ext cx="237628" cy="17862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7788980" y="4431536"/>
            <a:ext cx="1122039" cy="653648"/>
            <a:chOff x="824714" y="3261673"/>
            <a:chExt cx="1122039" cy="65364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Host AP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Wifi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Text Box 278">
            <a:extLst>
              <a:ext uri="{FF2B5EF4-FFF2-40B4-BE49-F238E27FC236}">
                <a16:creationId xmlns="" xmlns:a16="http://schemas.microsoft.com/office/drawing/2014/main" id="{026066BF-B0F3-4BB7-8C34-60CEBA6B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697" y="5065439"/>
            <a:ext cx="627136" cy="307777"/>
          </a:xfrm>
          <a:prstGeom prst="rect">
            <a:avLst/>
          </a:prstGeom>
          <a:noFill/>
          <a:ln w="317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Host AP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#1 ~ #n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225311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2" name="꺾인 연결선 51"/>
          <p:cNvCxnSpPr/>
          <p:nvPr/>
        </p:nvCxnSpPr>
        <p:spPr>
          <a:xfrm rot="5400000" flipH="1">
            <a:off x="4697607" y="2132124"/>
            <a:ext cx="6351" cy="7301266"/>
          </a:xfrm>
          <a:prstGeom prst="bentConnector3">
            <a:avLst>
              <a:gd name="adj1" fmla="val -6149032"/>
            </a:avLst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3" name="TextBox 349"/>
          <p:cNvSpPr txBox="1"/>
          <p:nvPr/>
        </p:nvSpPr>
        <p:spPr>
          <a:xfrm>
            <a:off x="6825208" y="5760050"/>
            <a:ext cx="9012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PIO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7791813" y="5340846"/>
            <a:ext cx="1259584" cy="968474"/>
            <a:chOff x="10028638" y="5429256"/>
            <a:chExt cx="1259584" cy="96847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0028638" y="5429256"/>
              <a:ext cx="1259584" cy="968474"/>
              <a:chOff x="8589870" y="5350128"/>
              <a:chExt cx="1259584" cy="968474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8589870" y="5350128"/>
                <a:ext cx="1122039" cy="653648"/>
                <a:chOff x="824714" y="3261673"/>
                <a:chExt cx="1122039" cy="653648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824714" y="3261673"/>
                  <a:ext cx="1119206" cy="653648"/>
                </a:xfrm>
                <a:prstGeom prst="roundRect">
                  <a:avLst>
                    <a:gd name="adj" fmla="val 10715"/>
                  </a:avLst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1F497D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lIns="24000" rIns="24000" rtlCol="0" anchor="t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67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 MOMA</a:t>
                  </a:r>
                  <a:endParaRPr kumimoji="0" lang="ko-KR" altLang="en-US" sz="14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33507" y="3682939"/>
                  <a:ext cx="1113246" cy="138158"/>
                </a:xfrm>
                <a:prstGeom prst="rect">
                  <a:avLst/>
                </a:prstGeom>
                <a:solidFill>
                  <a:srgbClr val="1F497D">
                    <a:lumMod val="75000"/>
                  </a:srgbClr>
                </a:solidFill>
                <a:ln w="9525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="horz" wrap="square" lIns="24000" tIns="60960" rIns="2400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PC</a:t>
                  </a:r>
                  <a:endPara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19" name="Text Box 278">
                <a:extLst>
                  <a:ext uri="{FF2B5EF4-FFF2-40B4-BE49-F238E27FC236}">
                    <a16:creationId xmlns="" xmlns:a16="http://schemas.microsoft.com/office/drawing/2014/main" id="{026066BF-B0F3-4BB7-8C34-60CEBA6B6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2318" y="6010825"/>
                <a:ext cx="627136" cy="307777"/>
              </a:xfrm>
              <a:prstGeom prst="rect">
                <a:avLst/>
              </a:prstGeom>
              <a:noFill/>
              <a:ln w="3175" cap="sq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MOMA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#1~#n</a:t>
                </a:r>
              </a:p>
            </p:txBody>
          </p:sp>
        </p:grp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821" y="5521283"/>
              <a:ext cx="197837" cy="188498"/>
            </a:xfrm>
            <a:prstGeom prst="rect">
              <a:avLst/>
            </a:prstGeom>
          </p:spPr>
        </p:pic>
      </p:grpSp>
      <p:cxnSp>
        <p:nvCxnSpPr>
          <p:cNvPr id="55" name="직선 화살표 연결선 54"/>
          <p:cNvCxnSpPr/>
          <p:nvPr/>
        </p:nvCxnSpPr>
        <p:spPr>
          <a:xfrm>
            <a:off x="5808338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6" name="직선 화살표 연결선 55"/>
          <p:cNvCxnSpPr/>
          <p:nvPr/>
        </p:nvCxnSpPr>
        <p:spPr>
          <a:xfrm>
            <a:off x="2629491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59" name="그룹 58"/>
          <p:cNvGrpSpPr/>
          <p:nvPr/>
        </p:nvGrpSpPr>
        <p:grpSpPr>
          <a:xfrm>
            <a:off x="736487" y="2767887"/>
            <a:ext cx="1122039" cy="653648"/>
            <a:chOff x="824714" y="3261673"/>
            <a:chExt cx="1122039" cy="65364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TC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34287" y="1551216"/>
            <a:ext cx="1122039" cy="653648"/>
            <a:chOff x="824714" y="3261673"/>
            <a:chExt cx="1122039" cy="65364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RISE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813032" y="1815820"/>
            <a:ext cx="1122039" cy="653648"/>
            <a:chOff x="824714" y="3261673"/>
            <a:chExt cx="1122039" cy="65364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MES Dummy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846029" y="3343951"/>
            <a:ext cx="1122039" cy="653648"/>
            <a:chOff x="824714" y="3261673"/>
            <a:chExt cx="1122039" cy="65364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431454" y="2703344"/>
            <a:ext cx="1122039" cy="653648"/>
            <a:chOff x="824714" y="3261673"/>
            <a:chExt cx="1122039" cy="653648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진단 </a:t>
              </a: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IoT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0481" y="3493358"/>
            <a:ext cx="1122039" cy="653648"/>
            <a:chOff x="824714" y="3261673"/>
            <a:chExt cx="1122039" cy="653648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RCS/ACS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65" name="꺾인 연결선 377"/>
          <p:cNvCxnSpPr>
            <a:stCxn id="108" idx="3"/>
            <a:endCxn id="104" idx="1"/>
          </p:cNvCxnSpPr>
          <p:nvPr/>
        </p:nvCxnSpPr>
        <p:spPr>
          <a:xfrm>
            <a:off x="5965235" y="3670775"/>
            <a:ext cx="1815246" cy="1494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>
          <a:xfrm rot="16200000" flipH="1">
            <a:off x="8202068" y="4285021"/>
            <a:ext cx="284530" cy="849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7" name="꺾인 연결선 379"/>
          <p:cNvCxnSpPr>
            <a:stCxn id="71" idx="3"/>
            <a:endCxn id="104" idx="0"/>
          </p:cNvCxnSpPr>
          <p:nvPr/>
        </p:nvCxnSpPr>
        <p:spPr>
          <a:xfrm>
            <a:off x="7867822" y="2456892"/>
            <a:ext cx="472262" cy="1036466"/>
          </a:xfrm>
          <a:prstGeom prst="bentConnector2">
            <a:avLst/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68" name="꺾인 연결선 67"/>
          <p:cNvCxnSpPr>
            <a:stCxn id="110" idx="1"/>
          </p:cNvCxnSpPr>
          <p:nvPr/>
        </p:nvCxnSpPr>
        <p:spPr>
          <a:xfrm rot="10800000" flipV="1">
            <a:off x="1855696" y="2142643"/>
            <a:ext cx="957337" cy="9520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9" name="직선 화살표 연결선 68"/>
          <p:cNvCxnSpPr>
            <a:stCxn id="112" idx="2"/>
          </p:cNvCxnSpPr>
          <p:nvPr/>
        </p:nvCxnSpPr>
        <p:spPr>
          <a:xfrm rot="5400000">
            <a:off x="6743234" y="2452688"/>
            <a:ext cx="498480" cy="283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70" name="꺾인 연결선 69"/>
          <p:cNvCxnSpPr>
            <a:stCxn id="114" idx="2"/>
          </p:cNvCxnSpPr>
          <p:nvPr/>
        </p:nvCxnSpPr>
        <p:spPr>
          <a:xfrm rot="16200000" flipH="1">
            <a:off x="763923" y="3953701"/>
            <a:ext cx="1633355" cy="56902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6177136" y="1484784"/>
            <a:ext cx="1690686" cy="1944216"/>
          </a:xfrm>
          <a:prstGeom prst="rect">
            <a:avLst/>
          </a:prstGeom>
          <a:solidFill>
            <a:sysClr val="window" lastClr="FFFFFF">
              <a:lumMod val="50000"/>
              <a:alpha val="50000"/>
            </a:sysClr>
          </a:solidFill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189570" y="1572488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oval"/>
            <a:tailEnd type="oval"/>
          </a:ln>
          <a:effectLst/>
        </p:spPr>
      </p:cxnSp>
      <p:sp>
        <p:nvSpPr>
          <p:cNvPr id="73" name="TextBox 385"/>
          <p:cNvSpPr txBox="1"/>
          <p:nvPr/>
        </p:nvSpPr>
        <p:spPr>
          <a:xfrm>
            <a:off x="8650885" y="1452236"/>
            <a:ext cx="550587" cy="240503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꺾인 연결선 76"/>
          <p:cNvCxnSpPr>
            <a:stCxn id="110" idx="3"/>
            <a:endCxn id="108" idx="0"/>
          </p:cNvCxnSpPr>
          <p:nvPr/>
        </p:nvCxnSpPr>
        <p:spPr>
          <a:xfrm>
            <a:off x="3932238" y="2142644"/>
            <a:ext cx="1473394" cy="1201307"/>
          </a:xfrm>
          <a:prstGeom prst="bentConnector2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8" name="TextBox 390"/>
          <p:cNvSpPr txBox="1"/>
          <p:nvPr/>
        </p:nvSpPr>
        <p:spPr>
          <a:xfrm>
            <a:off x="8723822" y="1670789"/>
            <a:ext cx="404714" cy="240503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srgbClr val="4BACC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391"/>
          <p:cNvSpPr txBox="1"/>
          <p:nvPr/>
        </p:nvSpPr>
        <p:spPr>
          <a:xfrm>
            <a:off x="8109353" y="1676329"/>
            <a:ext cx="489674" cy="240503"/>
          </a:xfrm>
          <a:prstGeom prst="rect">
            <a:avLst/>
          </a:prstGeom>
          <a:solidFill>
            <a:srgbClr val="4BACC6"/>
          </a:solidFill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COLOR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Text Box 278">
            <a:extLst>
              <a:ext uri="{FF2B5EF4-FFF2-40B4-BE49-F238E27FC236}">
                <a16:creationId xmlns="" xmlns:a16="http://schemas.microsoft.com/office/drawing/2014/main" id="{026066BF-B0F3-4BB7-8C34-60CEBA6B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136" y="2276872"/>
            <a:ext cx="1589997" cy="369332"/>
          </a:xfrm>
          <a:prstGeom prst="rect">
            <a:avLst/>
          </a:prstGeom>
          <a:solidFill>
            <a:sysClr val="window" lastClr="FFFFFF"/>
          </a:solidFill>
          <a:ln w="317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올해 범위 제외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(SW </a:t>
            </a: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사전 필요 조치</a:t>
            </a: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수준</a:t>
            </a: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3690947" y="5125933"/>
            <a:ext cx="1119206" cy="653648"/>
            <a:chOff x="543344" y="5429256"/>
            <a:chExt cx="1119206" cy="65364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237333" y="5125933"/>
            <a:ext cx="1122039" cy="653648"/>
            <a:chOff x="165290" y="3261673"/>
            <a:chExt cx="1122039" cy="653648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65290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Stocker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4083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86474" y="5056862"/>
            <a:ext cx="2911524" cy="876634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53644" y="5056862"/>
            <a:ext cx="2911524" cy="876634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9" name="꺾인 연결선 88"/>
          <p:cNvCxnSpPr>
            <a:stCxn id="108" idx="2"/>
            <a:endCxn id="88" idx="0"/>
          </p:cNvCxnSpPr>
          <p:nvPr/>
        </p:nvCxnSpPr>
        <p:spPr>
          <a:xfrm rot="5400000">
            <a:off x="4677888" y="4329117"/>
            <a:ext cx="1059263" cy="396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8364163" y="3523732"/>
            <a:ext cx="359659" cy="289911"/>
          </a:xfrm>
          <a:prstGeom prst="rect">
            <a:avLst/>
          </a:prstGeom>
          <a:solidFill>
            <a:sysClr val="window" lastClr="FFFFFF">
              <a:lumMod val="50000"/>
              <a:alpha val="50000"/>
            </a:sysClr>
          </a:solidFill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65111" y="2771192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932238" y="1826720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66032" y="3339610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398625" y="349335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65111" y="3141422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43409" y="220531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462609" y="3717486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394724" y="383629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2-1. AS-IS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TC, RCS)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시스템이 개별로 구성되어 각 시스템 간 인터페이스가 필요하고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AIMS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와 연계 방안을 세워야 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24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2-2. TO-BE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805075" y="5469811"/>
            <a:ext cx="1119206" cy="653648"/>
            <a:chOff x="2128458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200" name="모서리가 둥근 직사각형 199"/>
            <p:cNvSpPr/>
            <p:nvPr/>
          </p:nvSpPr>
          <p:spPr>
            <a:xfrm>
              <a:off x="2128458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분석기</a:t>
              </a: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128459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425996" y="5469811"/>
            <a:ext cx="1122039" cy="653648"/>
            <a:chOff x="824714" y="3261673"/>
            <a:chExt cx="1122039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8" name="모서리가 둥근 직사각형 197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 모사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039611" y="5469811"/>
            <a:ext cx="1119206" cy="653648"/>
            <a:chOff x="543344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6" name="모서리가 둥근 직사각형 195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585997" y="5469811"/>
            <a:ext cx="1122039" cy="653648"/>
            <a:chOff x="165290" y="3261673"/>
            <a:chExt cx="1122039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4" name="모서리가 둥근 직사각형 193"/>
            <p:cNvSpPr/>
            <p:nvPr/>
          </p:nvSpPr>
          <p:spPr>
            <a:xfrm>
              <a:off x="165290" y="3261673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Stocker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74083" y="3682939"/>
              <a:ext cx="1113246" cy="13815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735138" y="5400740"/>
            <a:ext cx="2911524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903510" y="5400740"/>
            <a:ext cx="2911524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8388692" y="5467489"/>
            <a:ext cx="1119206" cy="653648"/>
            <a:chOff x="543344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2" name="모서리가 둥근 직사각형 191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RCS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PLC/MW(PC)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8252591" y="5398418"/>
            <a:ext cx="1455762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727442" y="1412776"/>
            <a:ext cx="4624134" cy="3701026"/>
            <a:chOff x="1868357" y="5463768"/>
            <a:chExt cx="1119206" cy="61846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0" name="모서리가 둥근 직사각형 189"/>
            <p:cNvSpPr/>
            <p:nvPr/>
          </p:nvSpPr>
          <p:spPr>
            <a:xfrm>
              <a:off x="1868357" y="5463768"/>
              <a:ext cx="1119206" cy="618467"/>
            </a:xfrm>
            <a:prstGeom prst="roundRect">
              <a:avLst>
                <a:gd name="adj" fmla="val 3816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Controller PC </a:t>
              </a:r>
              <a:r>
                <a:rPr lang="en-US" altLang="ko-KR" sz="1400" b="1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PGM 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구성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874947" y="6003305"/>
              <a:ext cx="1107658" cy="40899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맑은 고딕"/>
                  <a:ea typeface="맑은 고딕" panose="020B0503020000020004" pitchFamily="50" charset="-127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1" name="꺾인 연결선 130"/>
          <p:cNvCxnSpPr/>
          <p:nvPr/>
        </p:nvCxnSpPr>
        <p:spPr>
          <a:xfrm rot="5400000">
            <a:off x="5150279" y="2360298"/>
            <a:ext cx="2322" cy="7524000"/>
          </a:xfrm>
          <a:prstGeom prst="bentConnector3">
            <a:avLst>
              <a:gd name="adj1" fmla="val 15793454"/>
            </a:avLst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2" name="직선 화살표 연결선 131"/>
          <p:cNvCxnSpPr/>
          <p:nvPr/>
        </p:nvCxnSpPr>
        <p:spPr>
          <a:xfrm>
            <a:off x="2980531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33" name="직선 화살표 연결선 132"/>
          <p:cNvCxnSpPr/>
          <p:nvPr/>
        </p:nvCxnSpPr>
        <p:spPr>
          <a:xfrm>
            <a:off x="6145600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34" name="직선 화살표 연결선 133"/>
          <p:cNvCxnSpPr/>
          <p:nvPr/>
        </p:nvCxnSpPr>
        <p:spPr>
          <a:xfrm>
            <a:off x="4612956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135" name="TextBox 349"/>
          <p:cNvSpPr txBox="1"/>
          <p:nvPr/>
        </p:nvSpPr>
        <p:spPr>
          <a:xfrm>
            <a:off x="8948295" y="6271427"/>
            <a:ext cx="9012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PIO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1187285" y="4077071"/>
            <a:ext cx="972000" cy="468000"/>
            <a:chOff x="971600" y="3501008"/>
            <a:chExt cx="1119206" cy="653648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971600" y="3501008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Stocker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 </a:t>
              </a:r>
              <a:r>
                <a:rPr lang="ko-KR" altLang="en-US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601" y="3953923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167186" y="2672967"/>
            <a:ext cx="972000" cy="468000"/>
            <a:chOff x="971601" y="2670125"/>
            <a:chExt cx="1119206" cy="653648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Ctrl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971602" y="3123829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627445" y="2667624"/>
            <a:ext cx="972085" cy="468000"/>
            <a:chOff x="2272978" y="2665630"/>
            <a:chExt cx="1119304" cy="653648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2272978" y="2665630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 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284624" y="3119334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637473" y="4086840"/>
            <a:ext cx="972000" cy="468000"/>
            <a:chOff x="2272978" y="3496514"/>
            <a:chExt cx="1119206" cy="653648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2272978" y="3496514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MR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72979" y="3917779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167185" y="3356991"/>
            <a:ext cx="972000" cy="468000"/>
            <a:chOff x="2272971" y="2665630"/>
            <a:chExt cx="1119205" cy="653648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272971" y="2665630"/>
              <a:ext cx="1119205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세정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272979" y="3119334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834498" y="1780450"/>
            <a:ext cx="2377123" cy="653648"/>
            <a:chOff x="2272978" y="2665630"/>
            <a:chExt cx="1119206" cy="653648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2272978" y="2665630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AIMS SECS/GEM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72979" y="3086896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759474" y="2636911"/>
            <a:ext cx="1387796" cy="1917929"/>
            <a:chOff x="971601" y="2689017"/>
            <a:chExt cx="1119206" cy="65364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971601" y="2689017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Dispatcher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작업에 대한 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Job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을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생성하고 장비의 운영동작을 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Control 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한다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장비간의 우선순위 및 동작 상태 결정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endParaRPr lang="en-US" altLang="ko-KR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977374" y="3204501"/>
              <a:ext cx="1107658" cy="74865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6191981" y="2754639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4" name="모서리가 둥근 직사각형 173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DB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875917" y="4022121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2" name="모서리가 둥근 직사각형 171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Operating</a:t>
              </a:r>
              <a:r>
                <a:rPr kumimoji="0" lang="en-US" altLang="ko-KR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473462" y="4033409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0" name="모서리가 둥근 직사각형 169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Monitoring PC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46" name="직선 연결선 145"/>
          <p:cNvCxnSpPr/>
          <p:nvPr/>
        </p:nvCxnSpPr>
        <p:spPr>
          <a:xfrm>
            <a:off x="4211621" y="2107274"/>
            <a:ext cx="1944216" cy="11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5158817" y="3240639"/>
            <a:ext cx="10331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103462" y="3726640"/>
            <a:ext cx="718519" cy="3067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rot="5400000">
            <a:off x="2403491" y="2621069"/>
            <a:ext cx="806541" cy="432599"/>
          </a:xfrm>
          <a:prstGeom prst="bentConnector3">
            <a:avLst>
              <a:gd name="adj1" fmla="val 15988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2142376" y="3595875"/>
            <a:ext cx="161709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113445" y="3135624"/>
            <a:ext cx="10028" cy="9512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/>
          <p:nvPr/>
        </p:nvCxnSpPr>
        <p:spPr>
          <a:xfrm>
            <a:off x="2139186" y="2906967"/>
            <a:ext cx="20099" cy="1404104"/>
          </a:xfrm>
          <a:prstGeom prst="bentConnector3">
            <a:avLst>
              <a:gd name="adj1" fmla="val 186924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6155837" y="1482248"/>
            <a:ext cx="1260000" cy="972000"/>
            <a:chOff x="7214297" y="1420701"/>
            <a:chExt cx="1368152" cy="1072195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7214297" y="1420701"/>
              <a:ext cx="1368152" cy="1072195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AIMS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SYSTEM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7221600" y="2042989"/>
              <a:ext cx="1360849" cy="245606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54" name="직선 연결선 153"/>
          <p:cNvCxnSpPr/>
          <p:nvPr/>
        </p:nvCxnSpPr>
        <p:spPr>
          <a:xfrm flipH="1" flipV="1">
            <a:off x="6821981" y="3726640"/>
            <a:ext cx="683936" cy="29548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5400000" flipH="1" flipV="1">
            <a:off x="3781975" y="3074650"/>
            <a:ext cx="2322" cy="4788000"/>
          </a:xfrm>
          <a:prstGeom prst="bentConnector3">
            <a:avLst>
              <a:gd name="adj1" fmla="val 9944961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040286" y="5234217"/>
            <a:ext cx="0" cy="2355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593441" y="5234217"/>
            <a:ext cx="0" cy="2355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7982824" y="1930042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61" name="직선 화살표 연결선 160"/>
          <p:cNvCxnSpPr/>
          <p:nvPr/>
        </p:nvCxnSpPr>
        <p:spPr>
          <a:xfrm>
            <a:off x="7986000" y="2140986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rgbClr val="92D050"/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62" name="직선 화살표 연결선 161"/>
          <p:cNvCxnSpPr/>
          <p:nvPr/>
        </p:nvCxnSpPr>
        <p:spPr>
          <a:xfrm>
            <a:off x="7983018" y="2362090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63" name="TextBox 196"/>
          <p:cNvSpPr txBox="1"/>
          <p:nvPr/>
        </p:nvSpPr>
        <p:spPr>
          <a:xfrm>
            <a:off x="8460092" y="17915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Ethernet</a:t>
            </a:r>
            <a:endParaRPr lang="ko-KR" altLang="en-US" sz="1100" dirty="0"/>
          </a:p>
        </p:txBody>
      </p:sp>
      <p:sp>
        <p:nvSpPr>
          <p:cNvPr id="164" name="TextBox 197"/>
          <p:cNvSpPr txBox="1"/>
          <p:nvPr/>
        </p:nvSpPr>
        <p:spPr>
          <a:xfrm>
            <a:off x="8460092" y="2013527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MQTT</a:t>
            </a:r>
            <a:endParaRPr lang="ko-KR" altLang="en-US" sz="1100" dirty="0"/>
          </a:p>
        </p:txBody>
      </p:sp>
      <p:sp>
        <p:nvSpPr>
          <p:cNvPr id="165" name="타원 164"/>
          <p:cNvSpPr/>
          <p:nvPr/>
        </p:nvSpPr>
        <p:spPr>
          <a:xfrm>
            <a:off x="2403287" y="3402712"/>
            <a:ext cx="872230" cy="3863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MQTT Broker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99"/>
          <p:cNvCxnSpPr>
            <a:endCxn id="165" idx="0"/>
          </p:cNvCxnSpPr>
          <p:nvPr/>
        </p:nvCxnSpPr>
        <p:spPr>
          <a:xfrm>
            <a:off x="2590461" y="3221609"/>
            <a:ext cx="248941" cy="181103"/>
          </a:xfrm>
          <a:prstGeom prst="bentConnector2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200"/>
          <p:cNvSpPr txBox="1"/>
          <p:nvPr/>
        </p:nvSpPr>
        <p:spPr>
          <a:xfrm>
            <a:off x="8464627" y="223128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PIO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2480" y="764705"/>
            <a:ext cx="928903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buSzPct val="130000"/>
              <a:defRPr/>
            </a:pP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설비와의 연동 및 상위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)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로봇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Control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미들웨어를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통합할 수 있는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LIMS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재 구축하여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AIMS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와 연계가 원활한 분석실 무인화 시스템을 구축하고자 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</a:t>
            </a:r>
          </a:p>
        </p:txBody>
      </p:sp>
      <p:cxnSp>
        <p:nvCxnSpPr>
          <p:cNvPr id="91" name="꺾인 연결선 90"/>
          <p:cNvCxnSpPr>
            <a:stCxn id="190" idx="2"/>
            <a:endCxn id="192" idx="0"/>
          </p:cNvCxnSpPr>
          <p:nvPr/>
        </p:nvCxnSpPr>
        <p:spPr>
          <a:xfrm rot="16200000" flipH="1">
            <a:off x="5817059" y="2336252"/>
            <a:ext cx="353687" cy="5908786"/>
          </a:xfrm>
          <a:prstGeom prst="bentConnector3">
            <a:avLst>
              <a:gd name="adj1" fmla="val 3448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7"/>
          <p:cNvGrpSpPr/>
          <p:nvPr/>
        </p:nvGrpSpPr>
        <p:grpSpPr bwMode="auto">
          <a:xfrm>
            <a:off x="9214479" y="2276872"/>
            <a:ext cx="419041" cy="380231"/>
            <a:chOff x="2016" y="2053"/>
            <a:chExt cx="306" cy="226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62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19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19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17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1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2-3. LIMS Architecture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861332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876942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5308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5484828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86612" y="2708920"/>
            <a:ext cx="789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PC2</a:t>
            </a:r>
          </a:p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/ </a:t>
            </a:r>
            <a:r>
              <a:rPr lang="ko-KR" altLang="en-US" sz="1100" dirty="0" smtClean="0">
                <a:latin typeface="+mn-ea"/>
                <a:ea typeface="+mn-ea"/>
              </a:rPr>
              <a:t>예비 제어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553400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861332" y="16655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800872" y="1521536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894177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74295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724736" y="1845985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    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E90BCED-B27F-4703-AB71-FA318AC391AA}"/>
              </a:ext>
            </a:extLst>
          </p:cNvPr>
          <p:cNvGrpSpPr/>
          <p:nvPr/>
        </p:nvGrpSpPr>
        <p:grpSpPr>
          <a:xfrm>
            <a:off x="7905328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560513" y="2791961"/>
            <a:ext cx="7253089" cy="214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851303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 cstate="print"/>
          <a:srcRect l="4858" t="1314"/>
          <a:stretch/>
        </p:blipFill>
        <p:spPr>
          <a:xfrm>
            <a:off x="2036776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20613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238319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3449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321153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304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088904" y="3284984"/>
            <a:ext cx="1080120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60712" y="3288957"/>
            <a:ext cx="1080120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889104" y="3288957"/>
            <a:ext cx="1152128" cy="35606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꺾인 연결선 106"/>
          <p:cNvCxnSpPr>
            <a:stCxn id="129" idx="0"/>
            <a:endCxn id="14" idx="3"/>
          </p:cNvCxnSpPr>
          <p:nvPr/>
        </p:nvCxnSpPr>
        <p:spPr>
          <a:xfrm rot="16200000" flipV="1">
            <a:off x="5828038" y="2651827"/>
            <a:ext cx="1137725" cy="136536"/>
          </a:xfrm>
          <a:prstGeom prst="bentConnector2">
            <a:avLst/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1892760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4488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016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377425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645288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14391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296046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448174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56439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stCxn id="104" idx="0"/>
            <a:endCxn id="171" idx="2"/>
          </p:cNvCxnSpPr>
          <p:nvPr/>
        </p:nvCxnSpPr>
        <p:spPr>
          <a:xfrm rot="16200000" flipV="1">
            <a:off x="1552616" y="1940801"/>
            <a:ext cx="796037" cy="1900276"/>
          </a:xfrm>
          <a:prstGeom prst="bentConnector3">
            <a:avLst>
              <a:gd name="adj1" fmla="val 76420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Rest API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호출방식을 이용한 융통성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Message bus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구조설계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적용하여 </a:t>
            </a: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24" name="TextBox 16"/>
          <p:cNvSpPr txBox="1"/>
          <p:nvPr/>
        </p:nvSpPr>
        <p:spPr>
          <a:xfrm>
            <a:off x="196476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0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269024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42115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671729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MOMA</a:t>
            </a:r>
            <a:endParaRPr lang="ko-KR" altLang="en-US" sz="1000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0EA4A5D7-F575-472A-AEB4-B8183857E0EB}"/>
              </a:ext>
            </a:extLst>
          </p:cNvPr>
          <p:cNvSpPr/>
          <p:nvPr/>
        </p:nvSpPr>
        <p:spPr>
          <a:xfrm>
            <a:off x="776536" y="3861048"/>
            <a:ext cx="864096" cy="4320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Message</a:t>
            </a:r>
          </a:p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Broker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1C26532D-80C8-4703-B03F-CAFDC33181D1}"/>
              </a:ext>
            </a:extLst>
          </p:cNvPr>
          <p:cNvSpPr/>
          <p:nvPr/>
        </p:nvSpPr>
        <p:spPr>
          <a:xfrm>
            <a:off x="178464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E6F48D8B-22C1-4A6A-B7E8-13679A959495}"/>
              </a:ext>
            </a:extLst>
          </p:cNvPr>
          <p:cNvSpPr/>
          <p:nvPr/>
        </p:nvSpPr>
        <p:spPr>
          <a:xfrm>
            <a:off x="293677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52D9A55E-5218-4638-A76E-9CFC352045D3}"/>
              </a:ext>
            </a:extLst>
          </p:cNvPr>
          <p:cNvSpPr/>
          <p:nvPr/>
        </p:nvSpPr>
        <p:spPr>
          <a:xfrm>
            <a:off x="4088904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524103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180" name="왼쪽/오른쪽 화살표 179"/>
          <p:cNvSpPr/>
          <p:nvPr/>
        </p:nvSpPr>
        <p:spPr>
          <a:xfrm>
            <a:off x="1640632" y="3861048"/>
            <a:ext cx="792088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773981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4444359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rot="5400000">
            <a:off x="6303963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2355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38604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538174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619882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5400000">
            <a:off x="750167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rot="5400000">
            <a:off x="814021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6537176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RCS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6916026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5400000" flipH="1" flipV="1">
            <a:off x="682443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42"/>
          <p:cNvSpPr txBox="1">
            <a:spLocks noChangeArrowheads="1"/>
          </p:cNvSpPr>
          <p:nvPr/>
        </p:nvSpPr>
        <p:spPr bwMode="auto">
          <a:xfrm>
            <a:off x="6825208" y="215068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>
            <a:cxnSpLocks noChangeShapeType="1"/>
          </p:cNvCxnSpPr>
          <p:nvPr/>
        </p:nvCxnSpPr>
        <p:spPr bwMode="auto">
          <a:xfrm>
            <a:off x="7125538" y="155679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42"/>
          <p:cNvSpPr txBox="1">
            <a:spLocks noChangeArrowheads="1"/>
          </p:cNvSpPr>
          <p:nvPr/>
        </p:nvSpPr>
        <p:spPr bwMode="auto">
          <a:xfrm>
            <a:off x="8373952" y="2693857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</a:t>
            </a: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>
            <a:off x="9411762" y="1562158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hape 204"/>
          <p:cNvCxnSpPr>
            <a:stCxn id="192" idx="0"/>
          </p:cNvCxnSpPr>
          <p:nvPr/>
        </p:nvCxnSpPr>
        <p:spPr>
          <a:xfrm flipH="1">
            <a:off x="9131052" y="2597234"/>
            <a:ext cx="107146" cy="1371686"/>
          </a:xfrm>
          <a:prstGeom prst="bentConnector4">
            <a:avLst>
              <a:gd name="adj1" fmla="val 102410"/>
              <a:gd name="adj2" fmla="val 517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62"/>
          <p:cNvSpPr txBox="1"/>
          <p:nvPr/>
        </p:nvSpPr>
        <p:spPr bwMode="auto">
          <a:xfrm>
            <a:off x="560512" y="2791961"/>
            <a:ext cx="725309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LIMS Controller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10" name="Picture 24" descr="databas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9304" y="1657160"/>
            <a:ext cx="685191" cy="685191"/>
          </a:xfrm>
          <a:prstGeom prst="rect">
            <a:avLst/>
          </a:prstGeom>
          <a:noFill/>
        </p:spPr>
      </p:pic>
      <p:sp>
        <p:nvSpPr>
          <p:cNvPr id="157" name="TextBox 42"/>
          <p:cNvSpPr txBox="1">
            <a:spLocks noChangeArrowheads="1"/>
          </p:cNvSpPr>
          <p:nvPr/>
        </p:nvSpPr>
        <p:spPr bwMode="auto">
          <a:xfrm>
            <a:off x="8990300" y="130054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TCP/IP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272415" y="202565"/>
            <a:ext cx="9074785" cy="490855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i="0" strike="noStrike" cap="none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j-cs"/>
              </a:rPr>
              <a:t>2. </a:t>
            </a:r>
            <a:r>
              <a:rPr lang="ko-KR" altLang="en-US" sz="2000" b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시스템 구현방안</a:t>
            </a: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961380" y="44450"/>
            <a:ext cx="3745230" cy="49085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2-</a:t>
            </a:r>
            <a:r>
              <a:rPr lang="ko-KR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4</a:t>
            </a: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 LIMS </a:t>
            </a:r>
            <a:r>
              <a:rPr lang="ko-KR" altLang="ko-KR" b="1" dirty="0" err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Operation</a:t>
            </a:r>
            <a:r>
              <a:rPr lang="ko-KR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ko-KR" b="1" dirty="0" err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Process</a:t>
            </a:r>
            <a:endParaRPr lang="ko-KR" altLang="en-US" b="1" dirty="0">
              <a:ln w="9525" cap="flat" cmpd="sng"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>
            <a:off x="425877" y="2852936"/>
            <a:ext cx="1305561" cy="518160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반출요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청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LIMS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68" name="도형 7"/>
          <p:cNvSpPr>
            <a:spLocks/>
          </p:cNvSpPr>
          <p:nvPr/>
        </p:nvSpPr>
        <p:spPr>
          <a:xfrm>
            <a:off x="2001966" y="6165304"/>
            <a:ext cx="1081405" cy="361315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>
              <a:buFontTx/>
              <a:buNone/>
            </a:pPr>
            <a:endParaRPr lang="ko-KR" altLang="en-US" sz="8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69" name="텍스트 상자 8"/>
          <p:cNvSpPr txBox="1">
            <a:spLocks/>
          </p:cNvSpPr>
          <p:nvPr/>
        </p:nvSpPr>
        <p:spPr>
          <a:xfrm>
            <a:off x="3217356" y="6237312"/>
            <a:ext cx="1303596" cy="2977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: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Man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n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ual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Operation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0" name="도형 1"/>
          <p:cNvSpPr>
            <a:spLocks/>
          </p:cNvSpPr>
          <p:nvPr/>
        </p:nvSpPr>
        <p:spPr>
          <a:xfrm>
            <a:off x="5523319" y="6164029"/>
            <a:ext cx="1081405" cy="3613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>
              <a:buFontTx/>
              <a:buNone/>
            </a:pPr>
            <a:endParaRPr lang="ko-KR" altLang="en-US" sz="8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1" name="텍스트 상자 2"/>
          <p:cNvSpPr txBox="1">
            <a:spLocks/>
          </p:cNvSpPr>
          <p:nvPr/>
        </p:nvSpPr>
        <p:spPr>
          <a:xfrm>
            <a:off x="6670911" y="6198684"/>
            <a:ext cx="1594457" cy="254652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: Auto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Operation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2" name="도형 4"/>
          <p:cNvSpPr>
            <a:spLocks/>
          </p:cNvSpPr>
          <p:nvPr/>
        </p:nvSpPr>
        <p:spPr>
          <a:xfrm>
            <a:off x="387142" y="1643468"/>
            <a:ext cx="1253490" cy="516575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반출요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청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AIMS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3" name="도형 5"/>
          <p:cNvSpPr>
            <a:spLocks/>
          </p:cNvSpPr>
          <p:nvPr/>
        </p:nvSpPr>
        <p:spPr>
          <a:xfrm>
            <a:off x="2083993" y="1908784"/>
            <a:ext cx="1228724" cy="5274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반출</a:t>
            </a:r>
          </a:p>
        </p:txBody>
      </p:sp>
      <p:cxnSp>
        <p:nvCxnSpPr>
          <p:cNvPr id="174" name="도형 6"/>
          <p:cNvCxnSpPr>
            <a:cxnSpLocks/>
            <a:stCxn id="172" idx="6"/>
            <a:endCxn id="173" idx="2"/>
          </p:cNvCxnSpPr>
          <p:nvPr/>
        </p:nvCxnSpPr>
        <p:spPr>
          <a:xfrm>
            <a:off x="1640632" y="1901756"/>
            <a:ext cx="443361" cy="2707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도형 7"/>
          <p:cNvCxnSpPr>
            <a:cxnSpLocks/>
            <a:stCxn id="104" idx="6"/>
            <a:endCxn id="173" idx="2"/>
          </p:cNvCxnSpPr>
          <p:nvPr/>
        </p:nvCxnSpPr>
        <p:spPr>
          <a:xfrm flipV="1">
            <a:off x="1731438" y="2172526"/>
            <a:ext cx="352555" cy="93949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8"/>
          <p:cNvSpPr txBox="1">
            <a:spLocks/>
          </p:cNvSpPr>
          <p:nvPr/>
        </p:nvSpPr>
        <p:spPr>
          <a:xfrm>
            <a:off x="538272" y="3429000"/>
            <a:ext cx="1102360" cy="4159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hangingPunct="1"/>
            <a:r>
              <a:rPr sz="1000" dirty="0">
                <a:latin typeface="맑은 고딕" charset="0"/>
                <a:ea typeface="맑은 고딕" charset="0"/>
              </a:rPr>
              <a:t>Bottle Barcode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 err="1">
                <a:latin typeface="맑은 고딕" charset="0"/>
                <a:ea typeface="맑은 고딕" charset="0"/>
              </a:rPr>
              <a:t>의뢰자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 </a:t>
            </a:r>
            <a:r>
              <a:rPr sz="1000" smtClean="0">
                <a:latin typeface="맑은 고딕" charset="0"/>
                <a:ea typeface="맑은 고딕" charset="0"/>
              </a:rPr>
              <a:t>시료</a:t>
            </a:r>
            <a:r>
              <a:rPr lang="en-US" sz="1000" dirty="0" smtClean="0">
                <a:latin typeface="맑은 고딕" charset="0"/>
                <a:ea typeface="맑은 고딕" charset="0"/>
              </a:rPr>
              <a:t> </a:t>
            </a:r>
            <a:r>
              <a:rPr sz="1000" smtClean="0">
                <a:latin typeface="맑은 고딕" charset="0"/>
                <a:ea typeface="맑은 고딕" charset="0"/>
              </a:rPr>
              <a:t>유형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7" name="도형 9"/>
          <p:cNvSpPr>
            <a:spLocks/>
          </p:cNvSpPr>
          <p:nvPr/>
        </p:nvSpPr>
        <p:spPr>
          <a:xfrm>
            <a:off x="3520362" y="1918107"/>
            <a:ext cx="1216660" cy="5175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Loader부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투입</a:t>
            </a:r>
          </a:p>
        </p:txBody>
      </p:sp>
      <p:sp>
        <p:nvSpPr>
          <p:cNvPr id="178" name="도형 11"/>
          <p:cNvSpPr>
            <a:spLocks/>
          </p:cNvSpPr>
          <p:nvPr/>
        </p:nvSpPr>
        <p:spPr>
          <a:xfrm>
            <a:off x="5016675" y="1908785"/>
            <a:ext cx="1356360" cy="5382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 Stocker 입고</a:t>
            </a:r>
          </a:p>
        </p:txBody>
      </p:sp>
      <p:sp>
        <p:nvSpPr>
          <p:cNvPr id="179" name="도형 12"/>
          <p:cNvSpPr>
            <a:spLocks/>
          </p:cNvSpPr>
          <p:nvPr/>
        </p:nvSpPr>
        <p:spPr>
          <a:xfrm>
            <a:off x="6705050" y="2449612"/>
            <a:ext cx="1252161" cy="5143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분석기</a:t>
            </a:r>
          </a:p>
        </p:txBody>
      </p:sp>
      <p:sp>
        <p:nvSpPr>
          <p:cNvPr id="180" name="도형 13"/>
          <p:cNvSpPr>
            <a:spLocks/>
          </p:cNvSpPr>
          <p:nvPr/>
        </p:nvSpPr>
        <p:spPr>
          <a:xfrm>
            <a:off x="324911" y="4172183"/>
            <a:ext cx="1406527" cy="561974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분석결과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판정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AIMS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Or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LIMS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81" name="도형 14"/>
          <p:cNvSpPr>
            <a:spLocks/>
          </p:cNvSpPr>
          <p:nvPr/>
        </p:nvSpPr>
        <p:spPr>
          <a:xfrm>
            <a:off x="5065786" y="3284984"/>
            <a:ext cx="1337945" cy="670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 Stocker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입고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대기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182" name="도형 15"/>
          <p:cNvCxnSpPr>
            <a:cxnSpLocks/>
            <a:stCxn id="173" idx="6"/>
            <a:endCxn id="177" idx="2"/>
          </p:cNvCxnSpPr>
          <p:nvPr/>
        </p:nvCxnSpPr>
        <p:spPr>
          <a:xfrm>
            <a:off x="3312717" y="2172526"/>
            <a:ext cx="207645" cy="434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도형 16"/>
          <p:cNvCxnSpPr>
            <a:cxnSpLocks/>
            <a:stCxn id="177" idx="6"/>
            <a:endCxn id="178" idx="2"/>
          </p:cNvCxnSpPr>
          <p:nvPr/>
        </p:nvCxnSpPr>
        <p:spPr>
          <a:xfrm>
            <a:off x="4737022" y="2176870"/>
            <a:ext cx="279653" cy="105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20"/>
          <p:cNvCxnSpPr>
            <a:cxnSpLocks/>
            <a:stCxn id="178" idx="6"/>
            <a:endCxn id="179" idx="2"/>
          </p:cNvCxnSpPr>
          <p:nvPr/>
        </p:nvCxnSpPr>
        <p:spPr>
          <a:xfrm>
            <a:off x="6373035" y="2177924"/>
            <a:ext cx="332015" cy="528863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도형 22"/>
          <p:cNvSpPr>
            <a:spLocks/>
          </p:cNvSpPr>
          <p:nvPr/>
        </p:nvSpPr>
        <p:spPr>
          <a:xfrm>
            <a:off x="8364916" y="4159424"/>
            <a:ext cx="1248479" cy="5577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폐기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190" name="도형 23"/>
          <p:cNvCxnSpPr>
            <a:cxnSpLocks/>
            <a:stCxn id="179" idx="3"/>
            <a:endCxn id="181" idx="0"/>
          </p:cNvCxnSpPr>
          <p:nvPr/>
        </p:nvCxnSpPr>
        <p:spPr>
          <a:xfrm rot="5400000">
            <a:off x="6113419" y="2509977"/>
            <a:ext cx="396347" cy="1153666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7"/>
          <p:cNvCxnSpPr/>
          <p:nvPr/>
        </p:nvCxnSpPr>
        <p:spPr>
          <a:xfrm flipV="1">
            <a:off x="1916558" y="5598155"/>
            <a:ext cx="3024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텍스트 상자 29"/>
          <p:cNvSpPr txBox="1">
            <a:spLocks/>
          </p:cNvSpPr>
          <p:nvPr/>
        </p:nvSpPr>
        <p:spPr>
          <a:xfrm>
            <a:off x="2760664" y="5403845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 반출입기</a:t>
            </a:r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6" name="텍스트 상자 30"/>
          <p:cNvSpPr txBox="1">
            <a:spLocks/>
          </p:cNvSpPr>
          <p:nvPr/>
        </p:nvSpPr>
        <p:spPr>
          <a:xfrm>
            <a:off x="5258291" y="5403210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Stocker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7" name="텍스트 상자 31"/>
          <p:cNvSpPr txBox="1">
            <a:spLocks/>
          </p:cNvSpPr>
          <p:nvPr/>
        </p:nvSpPr>
        <p:spPr>
          <a:xfrm>
            <a:off x="7130499" y="5402575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8" name="텍스트 상자 32"/>
          <p:cNvSpPr txBox="1">
            <a:spLocks/>
          </p:cNvSpPr>
          <p:nvPr/>
        </p:nvSpPr>
        <p:spPr>
          <a:xfrm>
            <a:off x="8858691" y="5401940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폐기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199" name="도형 33"/>
          <p:cNvCxnSpPr/>
          <p:nvPr/>
        </p:nvCxnSpPr>
        <p:spPr>
          <a:xfrm>
            <a:off x="4925422" y="5603235"/>
            <a:ext cx="1584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도형 35"/>
          <p:cNvCxnSpPr/>
          <p:nvPr/>
        </p:nvCxnSpPr>
        <p:spPr>
          <a:xfrm>
            <a:off x="6540712" y="5609585"/>
            <a:ext cx="1728000" cy="635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도형 36"/>
          <p:cNvCxnSpPr/>
          <p:nvPr/>
        </p:nvCxnSpPr>
        <p:spPr>
          <a:xfrm>
            <a:off x="8265520" y="5601965"/>
            <a:ext cx="1368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도형 37"/>
          <p:cNvCxnSpPr/>
          <p:nvPr/>
        </p:nvCxnSpPr>
        <p:spPr>
          <a:xfrm>
            <a:off x="1865359" y="1556792"/>
            <a:ext cx="43180" cy="4068000"/>
          </a:xfrm>
          <a:prstGeom prst="line">
            <a:avLst/>
          </a:prstGeom>
          <a:ln w="3175" cap="flat" cmpd="sng"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45"/>
          <p:cNvCxnSpPr/>
          <p:nvPr/>
        </p:nvCxnSpPr>
        <p:spPr>
          <a:xfrm>
            <a:off x="4889695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도형 46"/>
          <p:cNvCxnSpPr/>
          <p:nvPr/>
        </p:nvCxnSpPr>
        <p:spPr>
          <a:xfrm>
            <a:off x="6473871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도형 47"/>
          <p:cNvCxnSpPr/>
          <p:nvPr/>
        </p:nvCxnSpPr>
        <p:spPr>
          <a:xfrm>
            <a:off x="8222188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도형 55"/>
          <p:cNvSpPr>
            <a:spLocks/>
          </p:cNvSpPr>
          <p:nvPr/>
        </p:nvSpPr>
        <p:spPr>
          <a:xfrm>
            <a:off x="272415" y="764540"/>
            <a:ext cx="9289415" cy="648970"/>
          </a:xfrm>
          <a:prstGeom prst="roundRect">
            <a:avLst>
              <a:gd name="adj" fmla="val 8895"/>
            </a:avLst>
          </a:prstGeom>
          <a:noFill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의뢰자는 AIMS Or LIMS에서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반출 요청함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.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시료채취 후 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투입된 Bottle은 MR을 이용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Stocker로 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이동 후 작업 대기함. Dispatcher Process는 우선순위에 따라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Dispatching 수행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. 분석기의 분석결과 데이터에 대한 의뢰자 판정에 따라 재검, 폐기, 대기를 진행.</a:t>
            </a:r>
          </a:p>
        </p:txBody>
      </p:sp>
      <p:sp>
        <p:nvSpPr>
          <p:cNvPr id="211" name="텍스트 상자 60"/>
          <p:cNvSpPr txBox="1">
            <a:spLocks/>
          </p:cNvSpPr>
          <p:nvPr/>
        </p:nvSpPr>
        <p:spPr>
          <a:xfrm>
            <a:off x="7769666" y="2345471"/>
            <a:ext cx="1359798" cy="36131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900" dirty="0" smtClean="0">
                <a:latin typeface="맑은 고딕" charset="0"/>
                <a:ea typeface="맑은 고딕" charset="0"/>
              </a:rPr>
              <a:t>분석결과</a:t>
            </a:r>
            <a:r>
              <a:rPr lang="en-US" altLang="ko-KR" sz="900" dirty="0" smtClean="0">
                <a:latin typeface="맑은 고딕" charset="0"/>
                <a:ea typeface="맑은 고딕" charset="0"/>
              </a:rPr>
              <a:t> </a:t>
            </a:r>
            <a:r>
              <a:rPr lang="ko-KR" sz="900" dirty="0" smtClean="0">
                <a:latin typeface="맑은 고딕" charset="0"/>
                <a:ea typeface="맑은 고딕" charset="0"/>
              </a:rPr>
              <a:t>AIMS </a:t>
            </a:r>
            <a:r>
              <a:rPr lang="ko-KR" sz="900" dirty="0">
                <a:latin typeface="맑은 고딕" charset="0"/>
                <a:ea typeface="맑은 고딕" charset="0"/>
              </a:rPr>
              <a:t>보고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1AEA325A-5A5F-4414-B160-ED788084FEC5}"/>
              </a:ext>
            </a:extLst>
          </p:cNvPr>
          <p:cNvSpPr>
            <a:spLocks noChangeAspect="1"/>
          </p:cNvSpPr>
          <p:nvPr/>
        </p:nvSpPr>
        <p:spPr>
          <a:xfrm>
            <a:off x="7401272" y="3356992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B828EABC-4C9A-4822-A8C2-1626B84FD399}"/>
              </a:ext>
            </a:extLst>
          </p:cNvPr>
          <p:cNvSpPr>
            <a:spLocks noChangeAspect="1"/>
          </p:cNvSpPr>
          <p:nvPr/>
        </p:nvSpPr>
        <p:spPr>
          <a:xfrm>
            <a:off x="7650888" y="4147934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5DC86BC8-5D6B-4242-BE20-8F929EF62EAA}"/>
              </a:ext>
            </a:extLst>
          </p:cNvPr>
          <p:cNvSpPr>
            <a:spLocks noChangeAspect="1"/>
          </p:cNvSpPr>
          <p:nvPr/>
        </p:nvSpPr>
        <p:spPr>
          <a:xfrm>
            <a:off x="5654789" y="3933056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49" name="도형 25"/>
          <p:cNvCxnSpPr>
            <a:cxnSpLocks/>
            <a:stCxn id="189" idx="4"/>
            <a:endCxn id="191" idx="6"/>
          </p:cNvCxnSpPr>
          <p:nvPr/>
        </p:nvCxnSpPr>
        <p:spPr>
          <a:xfrm rot="5400000">
            <a:off x="6741192" y="2692847"/>
            <a:ext cx="223624" cy="427230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8"/>
          <p:cNvSpPr txBox="1">
            <a:spLocks/>
          </p:cNvSpPr>
          <p:nvPr/>
        </p:nvSpPr>
        <p:spPr>
          <a:xfrm>
            <a:off x="488504" y="4783837"/>
            <a:ext cx="1102360" cy="4159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hangingPunct="1"/>
            <a:r>
              <a:rPr lang="en-US" altLang="ko-KR" sz="1000" dirty="0" smtClean="0">
                <a:latin typeface="맑은 고딕" charset="0"/>
                <a:ea typeface="맑은 고딕" charset="0"/>
              </a:rPr>
              <a:t>※ 48</a:t>
            </a:r>
            <a:r>
              <a:rPr lang="ko-KR" altLang="en-US" sz="1000" dirty="0" smtClean="0">
                <a:latin typeface="맑은 고딕" charset="0"/>
                <a:ea typeface="맑은 고딕" charset="0"/>
              </a:rPr>
              <a:t>시간 경과 시</a:t>
            </a:r>
            <a:endParaRPr lang="en-US" altLang="ko-KR" sz="1000" dirty="0" smtClean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000" dirty="0" smtClean="0">
                <a:latin typeface="맑은 고딕" charset="0"/>
                <a:ea typeface="맑은 고딕" charset="0"/>
              </a:rPr>
              <a:t>자동 폐기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23">
            <a:extLst>
              <a:ext uri="{FF2B5EF4-FFF2-40B4-BE49-F238E27FC236}">
                <a16:creationId xmlns="" xmlns:a16="http://schemas.microsoft.com/office/drawing/2014/main" id="{8C53DFB2-A86B-49CE-A343-AE7F70CB62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28183" y="3093621"/>
            <a:ext cx="581235" cy="2157123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도형 24"/>
          <p:cNvSpPr>
            <a:spLocks/>
          </p:cNvSpPr>
          <p:nvPr/>
        </p:nvSpPr>
        <p:spPr>
          <a:xfrm>
            <a:off x="3455106" y="4681860"/>
            <a:ext cx="1261745" cy="51790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Unloader부 Bottle 투입</a:t>
            </a:r>
          </a:p>
        </p:txBody>
      </p:sp>
      <p:cxnSp>
        <p:nvCxnSpPr>
          <p:cNvPr id="81" name="도형 20"/>
          <p:cNvCxnSpPr>
            <a:cxnSpLocks/>
            <a:stCxn id="181" idx="6"/>
            <a:endCxn id="179" idx="4"/>
          </p:cNvCxnSpPr>
          <p:nvPr/>
        </p:nvCxnSpPr>
        <p:spPr>
          <a:xfrm flipV="1">
            <a:off x="6403731" y="2963962"/>
            <a:ext cx="927400" cy="656143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7"/>
          <p:cNvSpPr>
            <a:spLocks/>
          </p:cNvSpPr>
          <p:nvPr/>
        </p:nvSpPr>
        <p:spPr>
          <a:xfrm>
            <a:off x="487219" y="2345472"/>
            <a:ext cx="1081405" cy="361315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우선순위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52" name="도형 7"/>
          <p:cNvCxnSpPr>
            <a:cxnSpLocks/>
            <a:stCxn id="50" idx="6"/>
            <a:endCxn id="173" idx="2"/>
          </p:cNvCxnSpPr>
          <p:nvPr/>
        </p:nvCxnSpPr>
        <p:spPr>
          <a:xfrm flipV="1">
            <a:off x="1568624" y="2172526"/>
            <a:ext cx="515369" cy="35360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"/>
          <p:cNvCxnSpPr>
            <a:cxnSpLocks/>
            <a:stCxn id="172" idx="4"/>
            <a:endCxn id="50" idx="0"/>
          </p:cNvCxnSpPr>
          <p:nvPr/>
        </p:nvCxnSpPr>
        <p:spPr>
          <a:xfrm rot="16200000" flipH="1">
            <a:off x="928190" y="2245739"/>
            <a:ext cx="185429" cy="140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9"/>
          <p:cNvSpPr txBox="1"/>
          <p:nvPr/>
        </p:nvSpPr>
        <p:spPr>
          <a:xfrm>
            <a:off x="272415" y="202565"/>
            <a:ext cx="9074150" cy="4902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05" name="제목 9"/>
          <p:cNvSpPr txBox="1"/>
          <p:nvPr/>
        </p:nvSpPr>
        <p:spPr>
          <a:xfrm>
            <a:off x="5961380" y="44450"/>
            <a:ext cx="3744595" cy="4902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2-5.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Dispatcher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운영</a:t>
            </a:r>
          </a:p>
        </p:txBody>
      </p:sp>
      <p:graphicFrame>
        <p:nvGraphicFramePr>
          <p:cNvPr id="206" name="표 205"/>
          <p:cNvGraphicFramePr>
            <a:graphicFrameLocks noGrp="1"/>
          </p:cNvGraphicFramePr>
          <p:nvPr/>
        </p:nvGraphicFramePr>
        <p:xfrm>
          <a:off x="344488" y="1412775"/>
          <a:ext cx="9217024" cy="142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1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Dispatcher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역할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/>
                        <a:t>Dispatching Rule 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711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kern="0" dirty="0">
                        <a:solidFill>
                          <a:prstClr val="black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1" kern="0" dirty="0">
                        <a:solidFill>
                          <a:prstClr val="black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SECS/GEM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기록된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US" altLang="ko-KR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05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장비에 대한 동작 지시 및 운영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진행사항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수집 및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기록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marR="0" lvl="0" indent="-93663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(AIMS)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보고용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및 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AIMS SECS/GEM</a:t>
                      </a:r>
                      <a:r>
                        <a:rPr kumimoji="0" lang="ko-KR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에 보고 </a:t>
                      </a:r>
                      <a:endParaRPr kumimoji="0" lang="en-US" altLang="ko-KR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80975" marR="0" lvl="0" indent="-93663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Bottle Job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</a:rPr>
                        <a:t> Priority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Logic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(1) </a:t>
                      </a:r>
                      <a:r>
                        <a:rPr lang="ko-KR" altLang="en-US" sz="1050" dirty="0"/>
                        <a:t>긴급 실 </a:t>
                      </a:r>
                      <a:r>
                        <a:rPr lang="en-US" altLang="ko-KR" sz="1050" dirty="0"/>
                        <a:t>Bottle </a:t>
                      </a:r>
                      <a:r>
                        <a:rPr lang="ko-KR" altLang="en-US" sz="1050" dirty="0" err="1"/>
                        <a:t>반출입기</a:t>
                      </a:r>
                      <a:r>
                        <a:rPr lang="ko-KR" altLang="en-US" sz="1050" dirty="0"/>
                        <a:t> 처리우선</a:t>
                      </a:r>
                      <a:r>
                        <a:rPr lang="en-US" altLang="ko-KR" sz="1050" dirty="0"/>
                        <a:t>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(2) Bottle </a:t>
                      </a:r>
                      <a:r>
                        <a:rPr lang="ko-KR" altLang="en-US" sz="1050" dirty="0" err="1"/>
                        <a:t>반출입기</a:t>
                      </a:r>
                      <a:r>
                        <a:rPr lang="ko-KR" altLang="en-US" sz="1050" dirty="0"/>
                        <a:t> 우선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(3) </a:t>
                      </a:r>
                      <a:r>
                        <a:rPr lang="ko-KR" altLang="en-US" sz="1050" dirty="0"/>
                        <a:t>분석설비 우선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(4) </a:t>
                      </a:r>
                      <a:r>
                        <a:rPr lang="ko-KR" altLang="en-US" sz="1050" dirty="0"/>
                        <a:t>분석 후 재 작업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(5) </a:t>
                      </a:r>
                      <a:r>
                        <a:rPr lang="ko-KR" altLang="en-US" sz="1050" dirty="0"/>
                        <a:t>선입선출 순으로 추출</a:t>
                      </a:r>
                      <a:endParaRPr lang="ko-KR" altLang="en-US" sz="105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TextBox 42"/>
          <p:cNvSpPr txBox="1">
            <a:spLocks noChangeArrowheads="1"/>
          </p:cNvSpPr>
          <p:nvPr/>
        </p:nvSpPr>
        <p:spPr bwMode="auto">
          <a:xfrm>
            <a:off x="848360" y="2420620"/>
            <a:ext cx="166306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08" name="Group 97"/>
          <p:cNvGrpSpPr/>
          <p:nvPr/>
        </p:nvGrpSpPr>
        <p:grpSpPr bwMode="auto">
          <a:xfrm>
            <a:off x="1280795" y="1844675"/>
            <a:ext cx="575945" cy="452120"/>
            <a:chOff x="1280795" y="1844675"/>
            <a:chExt cx="575945" cy="452120"/>
          </a:xfrm>
        </p:grpSpPr>
        <p:sp>
          <p:nvSpPr>
            <p:cNvPr id="209" name="Rectangle 98"/>
            <p:cNvSpPr>
              <a:spLocks noChangeArrowheads="1"/>
            </p:cNvSpPr>
            <p:nvPr/>
          </p:nvSpPr>
          <p:spPr bwMode="auto">
            <a:xfrm>
              <a:off x="1775460" y="2051050"/>
              <a:ext cx="75565" cy="22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10" name="Group 99"/>
            <p:cNvGrpSpPr/>
            <p:nvPr/>
          </p:nvGrpSpPr>
          <p:grpSpPr bwMode="auto">
            <a:xfrm>
              <a:off x="1301115" y="2127250"/>
              <a:ext cx="530860" cy="146050"/>
              <a:chOff x="1301115" y="2127250"/>
              <a:chExt cx="530860" cy="146050"/>
            </a:xfrm>
          </p:grpSpPr>
          <p:sp>
            <p:nvSpPr>
              <p:cNvPr id="223" name="Rectangle 100"/>
              <p:cNvSpPr>
                <a:spLocks noChangeArrowheads="1"/>
              </p:cNvSpPr>
              <p:nvPr/>
            </p:nvSpPr>
            <p:spPr bwMode="auto">
              <a:xfrm>
                <a:off x="1301115" y="2127250"/>
                <a:ext cx="530860" cy="14605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4" name="Rectangle 101"/>
              <p:cNvSpPr>
                <a:spLocks noChangeArrowheads="1"/>
              </p:cNvSpPr>
              <p:nvPr/>
            </p:nvSpPr>
            <p:spPr bwMode="auto">
              <a:xfrm>
                <a:off x="1592580" y="2150745"/>
                <a:ext cx="187325" cy="6858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1" name="Group 102"/>
            <p:cNvGrpSpPr/>
            <p:nvPr/>
          </p:nvGrpSpPr>
          <p:grpSpPr bwMode="auto">
            <a:xfrm>
              <a:off x="1280795" y="2204720"/>
              <a:ext cx="575945" cy="92075"/>
              <a:chOff x="1280795" y="2204720"/>
              <a:chExt cx="575945" cy="92075"/>
            </a:xfrm>
          </p:grpSpPr>
          <p:sp>
            <p:nvSpPr>
              <p:cNvPr id="220" name="Freeform 103"/>
              <p:cNvSpPr/>
              <p:nvPr/>
            </p:nvSpPr>
            <p:spPr bwMode="auto">
              <a:xfrm>
                <a:off x="1280795" y="2204720"/>
                <a:ext cx="575945" cy="92075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1" name="Freeform 104"/>
              <p:cNvSpPr/>
              <p:nvPr/>
            </p:nvSpPr>
            <p:spPr bwMode="auto">
              <a:xfrm>
                <a:off x="1313180" y="2225675"/>
                <a:ext cx="380365" cy="57150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2" name="Freeform 105"/>
              <p:cNvSpPr/>
              <p:nvPr/>
            </p:nvSpPr>
            <p:spPr bwMode="auto">
              <a:xfrm>
                <a:off x="1706880" y="2225675"/>
                <a:ext cx="114935" cy="57150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106"/>
            <p:cNvGrpSpPr/>
            <p:nvPr/>
          </p:nvGrpSpPr>
          <p:grpSpPr bwMode="auto">
            <a:xfrm>
              <a:off x="1372870" y="1844675"/>
              <a:ext cx="387985" cy="280035"/>
              <a:chOff x="1372870" y="1844675"/>
              <a:chExt cx="387985" cy="280035"/>
            </a:xfrm>
          </p:grpSpPr>
          <p:sp>
            <p:nvSpPr>
              <p:cNvPr id="213" name="Rectangle 107"/>
              <p:cNvSpPr>
                <a:spLocks noChangeArrowheads="1"/>
              </p:cNvSpPr>
              <p:nvPr/>
            </p:nvSpPr>
            <p:spPr bwMode="auto">
              <a:xfrm>
                <a:off x="1372870" y="1844675"/>
                <a:ext cx="387985" cy="28003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4" name="Rectangle 108"/>
              <p:cNvSpPr>
                <a:spLocks noChangeArrowheads="1"/>
              </p:cNvSpPr>
              <p:nvPr/>
            </p:nvSpPr>
            <p:spPr bwMode="auto">
              <a:xfrm>
                <a:off x="1398905" y="1866900"/>
                <a:ext cx="337820" cy="239395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5" name="Rectangle 109"/>
              <p:cNvSpPr>
                <a:spLocks noChangeArrowheads="1"/>
              </p:cNvSpPr>
              <p:nvPr/>
            </p:nvSpPr>
            <p:spPr bwMode="auto">
              <a:xfrm>
                <a:off x="1684655" y="1866900"/>
                <a:ext cx="50165" cy="23939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6" name="Rectangle 110"/>
              <p:cNvSpPr>
                <a:spLocks noChangeArrowheads="1"/>
              </p:cNvSpPr>
              <p:nvPr/>
            </p:nvSpPr>
            <p:spPr bwMode="auto">
              <a:xfrm>
                <a:off x="1695450" y="1878965"/>
                <a:ext cx="26035" cy="2032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7" name="Oval 111"/>
              <p:cNvSpPr>
                <a:spLocks noChangeArrowheads="1"/>
              </p:cNvSpPr>
              <p:nvPr/>
            </p:nvSpPr>
            <p:spPr bwMode="auto">
              <a:xfrm>
                <a:off x="1710690" y="198120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8" name="Oval 112"/>
              <p:cNvSpPr>
                <a:spLocks noChangeArrowheads="1"/>
              </p:cNvSpPr>
              <p:nvPr/>
            </p:nvSpPr>
            <p:spPr bwMode="auto">
              <a:xfrm>
                <a:off x="1697355" y="202438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9" name="Oval 113"/>
              <p:cNvSpPr>
                <a:spLocks noChangeArrowheads="1"/>
              </p:cNvSpPr>
              <p:nvPr/>
            </p:nvSpPr>
            <p:spPr bwMode="auto">
              <a:xfrm>
                <a:off x="1697355" y="206502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5" name="직사각형 224"/>
          <p:cNvSpPr/>
          <p:nvPr/>
        </p:nvSpPr>
        <p:spPr bwMode="auto">
          <a:xfrm>
            <a:off x="2864485" y="2924810"/>
            <a:ext cx="288290" cy="352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6" name="직사각형 225"/>
          <p:cNvSpPr>
            <a:spLocks noChangeArrowheads="1"/>
          </p:cNvSpPr>
          <p:nvPr/>
        </p:nvSpPr>
        <p:spPr bwMode="auto">
          <a:xfrm>
            <a:off x="344805" y="2924810"/>
            <a:ext cx="9217025" cy="352869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2" cstate="print"/>
          <a:srcRect l="4858" t="1314"/>
          <a:stretch/>
        </p:blipFill>
        <p:spPr>
          <a:xfrm>
            <a:off x="3584575" y="3685540"/>
            <a:ext cx="935990" cy="1183005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049260" y="3630295"/>
            <a:ext cx="895985" cy="705485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121650" y="4923790"/>
            <a:ext cx="1008380" cy="1040765"/>
          </a:xfrm>
          <a:prstGeom prst="rect">
            <a:avLst/>
          </a:prstGeom>
        </p:spPr>
      </p:pic>
      <p:sp>
        <p:nvSpPr>
          <p:cNvPr id="230" name="TextBox 16"/>
          <p:cNvSpPr txBox="1"/>
          <p:nvPr/>
        </p:nvSpPr>
        <p:spPr>
          <a:xfrm>
            <a:off x="7977505" y="435038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분석기</a:t>
            </a:r>
          </a:p>
        </p:txBody>
      </p:sp>
      <p:sp>
        <p:nvSpPr>
          <p:cNvPr id="231" name="TextBox 16"/>
          <p:cNvSpPr txBox="1"/>
          <p:nvPr/>
        </p:nvSpPr>
        <p:spPr>
          <a:xfrm>
            <a:off x="8337550" y="5934710"/>
            <a:ext cx="7918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Stocker</a:t>
            </a:r>
            <a:endParaRPr lang="ko-KR" altLang="en-US" sz="900" dirty="0"/>
          </a:p>
        </p:txBody>
      </p:sp>
      <p:sp>
        <p:nvSpPr>
          <p:cNvPr id="232" name="TextBox 16"/>
          <p:cNvSpPr txBox="1"/>
          <p:nvPr/>
        </p:nvSpPr>
        <p:spPr>
          <a:xfrm>
            <a:off x="5435600" y="5428615"/>
            <a:ext cx="7918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MOMA</a:t>
            </a:r>
            <a:endParaRPr lang="ko-KR" altLang="en-US" sz="900" dirty="0"/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8945" y="4422140"/>
            <a:ext cx="575945" cy="986790"/>
          </a:xfrm>
          <a:prstGeom prst="rect">
            <a:avLst/>
          </a:prstGeom>
        </p:spPr>
      </p:pic>
      <p:sp>
        <p:nvSpPr>
          <p:cNvPr id="234" name="오각형 233"/>
          <p:cNvSpPr/>
          <p:nvPr/>
        </p:nvSpPr>
        <p:spPr>
          <a:xfrm rot="5400000" flipV="1">
            <a:off x="1350645" y="4136390"/>
            <a:ext cx="507365" cy="1224280"/>
          </a:xfrm>
          <a:prstGeom prst="homePlate">
            <a:avLst>
              <a:gd name="adj" fmla="val 215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TextBox 16"/>
          <p:cNvSpPr txBox="1"/>
          <p:nvPr/>
        </p:nvSpPr>
        <p:spPr>
          <a:xfrm>
            <a:off x="3584575" y="478218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/>
              <a:t>반출입기</a:t>
            </a:r>
            <a:endParaRPr lang="ko-KR" altLang="en-US" sz="900" dirty="0"/>
          </a:p>
        </p:txBody>
      </p:sp>
      <p:sp>
        <p:nvSpPr>
          <p:cNvPr id="238" name="TextBox 44"/>
          <p:cNvSpPr txBox="1"/>
          <p:nvPr/>
        </p:nvSpPr>
        <p:spPr>
          <a:xfrm>
            <a:off x="344805" y="2997200"/>
            <a:ext cx="259207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(</a:t>
            </a:r>
            <a:r>
              <a:rPr lang="ko-KR" altLang="en-US" sz="1050" dirty="0"/>
              <a:t>예</a:t>
            </a:r>
            <a:r>
              <a:rPr lang="en-US" altLang="ko-KR" sz="1050" dirty="0"/>
              <a:t>) </a:t>
            </a:r>
            <a:r>
              <a:rPr lang="ko-KR" altLang="en-US" sz="1050" dirty="0"/>
              <a:t>긴급 실 </a:t>
            </a:r>
            <a:r>
              <a:rPr lang="en-US" altLang="ko-KR" sz="1050" dirty="0"/>
              <a:t>Bottle </a:t>
            </a:r>
            <a:r>
              <a:rPr lang="ko-KR" altLang="en-US" sz="1050" dirty="0" err="1"/>
              <a:t>반출입기</a:t>
            </a:r>
            <a:r>
              <a:rPr lang="ko-KR" altLang="en-US" sz="1050" dirty="0"/>
              <a:t> 처리우선</a:t>
            </a:r>
          </a:p>
        </p:txBody>
      </p:sp>
      <p:sp>
        <p:nvSpPr>
          <p:cNvPr id="239" name="타원 238"/>
          <p:cNvSpPr/>
          <p:nvPr/>
        </p:nvSpPr>
        <p:spPr>
          <a:xfrm>
            <a:off x="1064260" y="4566285"/>
            <a:ext cx="1080135" cy="2882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꺾인 연결선 239"/>
          <p:cNvCxnSpPr>
            <a:endCxn id="227" idx="3"/>
          </p:cNvCxnSpPr>
          <p:nvPr/>
        </p:nvCxnSpPr>
        <p:spPr>
          <a:xfrm rot="10800000">
            <a:off x="4521200" y="4277360"/>
            <a:ext cx="1008380" cy="638175"/>
          </a:xfrm>
          <a:prstGeom prst="bentConnector3">
            <a:avLst>
              <a:gd name="adj1" fmla="val 50000"/>
            </a:avLst>
          </a:prstGeom>
          <a:ln>
            <a:solidFill>
              <a:srgbClr val="0000CC"/>
            </a:solidFill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>
            <a:spLocks noChangeAspect="1"/>
          </p:cNvSpPr>
          <p:nvPr/>
        </p:nvSpPr>
        <p:spPr>
          <a:xfrm>
            <a:off x="4881245" y="465201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45" name="꺾인 연결선 244"/>
          <p:cNvCxnSpPr/>
          <p:nvPr/>
        </p:nvCxnSpPr>
        <p:spPr>
          <a:xfrm>
            <a:off x="4521200" y="4131310"/>
            <a:ext cx="3600450" cy="1313815"/>
          </a:xfrm>
          <a:prstGeom prst="bentConnector3">
            <a:avLst>
              <a:gd name="adj1" fmla="val 71476"/>
            </a:avLst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272415" y="764540"/>
            <a:ext cx="9288780" cy="648335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Dispatcher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는 각 장비에 대한 동작을 우선순위에 따라 지시 및 운영하는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Controller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의 핵심 프로세서이며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작업 의뢰자의 요구에 따라 작업순서를 유동적으로 변경 가능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  <p:graphicFrame>
        <p:nvGraphicFramePr>
          <p:cNvPr id="254" name="표 253"/>
          <p:cNvGraphicFramePr>
            <a:graphicFrameLocks noGrp="1"/>
          </p:cNvGraphicFramePr>
          <p:nvPr/>
        </p:nvGraphicFramePr>
        <p:xfrm>
          <a:off x="632520" y="3417823"/>
          <a:ext cx="1944216" cy="1008113"/>
        </p:xfrm>
        <a:graphic>
          <a:graphicData uri="http://schemas.openxmlformats.org/drawingml/2006/table">
            <a:tbl>
              <a:tblPr/>
              <a:tblGrid>
                <a:gridCol w="40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49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214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Transfer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job List [AIMS or LIMS}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#1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5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#4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#5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5" name="표 254"/>
          <p:cNvGraphicFramePr>
            <a:graphicFrameLocks noGrp="1"/>
          </p:cNvGraphicFramePr>
          <p:nvPr/>
        </p:nvGraphicFramePr>
        <p:xfrm>
          <a:off x="632520" y="5074006"/>
          <a:ext cx="1944215" cy="1163306"/>
        </p:xfrm>
        <a:graphic>
          <a:graphicData uri="http://schemas.openxmlformats.org/drawingml/2006/table">
            <a:tbl>
              <a:tblPr/>
              <a:tblGrid>
                <a:gridCol w="278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14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Logic</a:t>
                      </a:r>
                      <a:r>
                        <a:rPr lang="en-US" altLang="ko-KR" sz="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Destiny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5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#4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#1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#5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" name="타원 255"/>
          <p:cNvSpPr>
            <a:spLocks noChangeAspect="1"/>
          </p:cNvSpPr>
          <p:nvPr/>
        </p:nvSpPr>
        <p:spPr>
          <a:xfrm>
            <a:off x="7185025" y="422021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57" name="꺾인 연결선 256"/>
          <p:cNvCxnSpPr>
            <a:stCxn id="229" idx="1"/>
            <a:endCxn id="228" idx="1"/>
          </p:cNvCxnSpPr>
          <p:nvPr/>
        </p:nvCxnSpPr>
        <p:spPr>
          <a:xfrm flipH="1" flipV="1">
            <a:off x="8945245" y="3983355"/>
            <a:ext cx="184150" cy="1461135"/>
          </a:xfrm>
          <a:prstGeom prst="bentConnector3">
            <a:avLst>
              <a:gd name="adj1" fmla="val -124091"/>
            </a:avLst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>
            <a:spLocks noChangeAspect="1"/>
          </p:cNvSpPr>
          <p:nvPr/>
        </p:nvSpPr>
        <p:spPr>
          <a:xfrm>
            <a:off x="8697595" y="4509135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2" name="타원 261"/>
          <p:cNvSpPr>
            <a:spLocks noChangeAspect="1"/>
          </p:cNvSpPr>
          <p:nvPr/>
        </p:nvSpPr>
        <p:spPr>
          <a:xfrm>
            <a:off x="4881245" y="501205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3" name="타원 262"/>
          <p:cNvSpPr>
            <a:spLocks noChangeAspect="1"/>
          </p:cNvSpPr>
          <p:nvPr/>
        </p:nvSpPr>
        <p:spPr>
          <a:xfrm>
            <a:off x="4881245" y="530034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4" name="타원 263"/>
          <p:cNvSpPr>
            <a:spLocks noChangeAspect="1"/>
          </p:cNvSpPr>
          <p:nvPr/>
        </p:nvSpPr>
        <p:spPr>
          <a:xfrm>
            <a:off x="4881245" y="558927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5" name="타원 264"/>
          <p:cNvSpPr>
            <a:spLocks noChangeAspect="1"/>
          </p:cNvSpPr>
          <p:nvPr/>
        </p:nvSpPr>
        <p:spPr>
          <a:xfrm>
            <a:off x="4881245" y="587756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8" name="타원 267"/>
          <p:cNvSpPr>
            <a:spLocks noChangeAspect="1"/>
          </p:cNvSpPr>
          <p:nvPr/>
        </p:nvSpPr>
        <p:spPr>
          <a:xfrm>
            <a:off x="7185025" y="450913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9" name="타원 268"/>
          <p:cNvSpPr>
            <a:spLocks noChangeAspect="1"/>
          </p:cNvSpPr>
          <p:nvPr/>
        </p:nvSpPr>
        <p:spPr>
          <a:xfrm>
            <a:off x="7185025" y="479742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0" name="타원 269"/>
          <p:cNvSpPr>
            <a:spLocks noChangeAspect="1"/>
          </p:cNvSpPr>
          <p:nvPr/>
        </p:nvSpPr>
        <p:spPr>
          <a:xfrm>
            <a:off x="7185025" y="508571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2" name="타원 271"/>
          <p:cNvSpPr>
            <a:spLocks noChangeAspect="1"/>
          </p:cNvSpPr>
          <p:nvPr/>
        </p:nvSpPr>
        <p:spPr>
          <a:xfrm>
            <a:off x="8697595" y="479742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3" name="타원 272"/>
          <p:cNvSpPr>
            <a:spLocks noChangeAspect="1"/>
          </p:cNvSpPr>
          <p:nvPr/>
        </p:nvSpPr>
        <p:spPr>
          <a:xfrm>
            <a:off x="5601335" y="436499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74" name="그림 27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13270" y="3140710"/>
            <a:ext cx="433070" cy="720090"/>
          </a:xfrm>
          <a:prstGeom prst="rect">
            <a:avLst/>
          </a:prstGeom>
        </p:spPr>
      </p:pic>
      <p:sp>
        <p:nvSpPr>
          <p:cNvPr id="275" name="TextBox 16"/>
          <p:cNvSpPr txBox="1"/>
          <p:nvPr/>
        </p:nvSpPr>
        <p:spPr>
          <a:xfrm>
            <a:off x="6897370" y="378904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폐기설비</a:t>
            </a:r>
            <a:endParaRPr lang="ko-KR" altLang="en-US" sz="900" dirty="0"/>
          </a:p>
        </p:txBody>
      </p:sp>
      <p:cxnSp>
        <p:nvCxnSpPr>
          <p:cNvPr id="276" name="꺾인 연결선 275"/>
          <p:cNvCxnSpPr>
            <a:stCxn id="228" idx="0"/>
            <a:endCxn id="274" idx="3"/>
          </p:cNvCxnSpPr>
          <p:nvPr/>
        </p:nvCxnSpPr>
        <p:spPr>
          <a:xfrm rot="16200000" flipV="1">
            <a:off x="7957185" y="3089910"/>
            <a:ext cx="128905" cy="951230"/>
          </a:xfrm>
          <a:prstGeom prst="bentConnector2">
            <a:avLst/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>
            <a:spLocks noChangeAspect="1"/>
          </p:cNvSpPr>
          <p:nvPr/>
        </p:nvSpPr>
        <p:spPr>
          <a:xfrm>
            <a:off x="5097145" y="321310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3-5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81" name="꺾인 연결선 275"/>
          <p:cNvCxnSpPr>
            <a:stCxn id="274" idx="1"/>
            <a:endCxn id="227" idx="0"/>
          </p:cNvCxnSpPr>
          <p:nvPr/>
        </p:nvCxnSpPr>
        <p:spPr>
          <a:xfrm rot="10800000" flipV="1">
            <a:off x="4053205" y="3500755"/>
            <a:ext cx="3060065" cy="184785"/>
          </a:xfrm>
          <a:prstGeom prst="bentConnector2">
            <a:avLst/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>
            <a:spLocks noChangeAspect="1"/>
          </p:cNvSpPr>
          <p:nvPr/>
        </p:nvSpPr>
        <p:spPr>
          <a:xfrm>
            <a:off x="7914005" y="321310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3-4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noFill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  <a:extLst/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Pages>16</Pages>
  <Words>2143</Words>
  <Characters>0</Characters>
  <Application>Microsoft Office PowerPoint</Application>
  <DocSecurity>0</DocSecurity>
  <PresentationFormat>A4 용지(210x297mm)</PresentationFormat>
  <Lines>0</Lines>
  <Paragraphs>734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Jinos_PC</cp:lastModifiedBy>
  <cp:revision>57</cp:revision>
  <dcterms:modified xsi:type="dcterms:W3CDTF">2024-05-17T09:06:07Z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