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1" r:id="rId1"/>
  </p:sldMasterIdLst>
  <p:notesMasterIdLst>
    <p:notesMasterId r:id="rId15"/>
  </p:notesMasterIdLst>
  <p:sldIdLst>
    <p:sldId id="448" r:id="rId2"/>
    <p:sldId id="427" r:id="rId3"/>
    <p:sldId id="443" r:id="rId4"/>
    <p:sldId id="444" r:id="rId5"/>
    <p:sldId id="446" r:id="rId6"/>
    <p:sldId id="447" r:id="rId7"/>
    <p:sldId id="445" r:id="rId8"/>
    <p:sldId id="449" r:id="rId9"/>
    <p:sldId id="450" r:id="rId10"/>
    <p:sldId id="451" r:id="rId11"/>
    <p:sldId id="452" r:id="rId12"/>
    <p:sldId id="453" r:id="rId13"/>
    <p:sldId id="454" r:id="rId14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2F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2B451C-EF47-CC46-96C6-9143E67CD2FE}" v="15" dt="2024-06-13T04:47:27.7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1648" y="16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종원 허" userId="b71225b2ad03c34e" providerId="LiveId" clId="{CE2B451C-EF47-CC46-96C6-9143E67CD2FE}"/>
    <pc:docChg chg="undo custSel addSld modSld">
      <pc:chgData name="종원 허" userId="b71225b2ad03c34e" providerId="LiveId" clId="{CE2B451C-EF47-CC46-96C6-9143E67CD2FE}" dt="2024-06-13T04:48:13.249" v="219" actId="20577"/>
      <pc:docMkLst>
        <pc:docMk/>
      </pc:docMkLst>
      <pc:sldChg chg="modSp mod">
        <pc:chgData name="종원 허" userId="b71225b2ad03c34e" providerId="LiveId" clId="{CE2B451C-EF47-CC46-96C6-9143E67CD2FE}" dt="2024-06-13T04:23:53.169" v="21" actId="20577"/>
        <pc:sldMkLst>
          <pc:docMk/>
          <pc:sldMk cId="3757055025" sldId="452"/>
        </pc:sldMkLst>
        <pc:spChg chg="mod">
          <ac:chgData name="종원 허" userId="b71225b2ad03c34e" providerId="LiveId" clId="{CE2B451C-EF47-CC46-96C6-9143E67CD2FE}" dt="2024-06-13T04:22:57.835" v="12" actId="1076"/>
          <ac:spMkLst>
            <pc:docMk/>
            <pc:sldMk cId="3757055025" sldId="452"/>
            <ac:spMk id="5" creationId="{8178947D-78C5-46BD-016E-723552FB06ED}"/>
          </ac:spMkLst>
        </pc:spChg>
        <pc:graphicFrameChg chg="mod modGraphic">
          <ac:chgData name="종원 허" userId="b71225b2ad03c34e" providerId="LiveId" clId="{CE2B451C-EF47-CC46-96C6-9143E67CD2FE}" dt="2024-06-13T04:23:53.169" v="21" actId="20577"/>
          <ac:graphicFrameMkLst>
            <pc:docMk/>
            <pc:sldMk cId="3757055025" sldId="452"/>
            <ac:graphicFrameMk id="6" creationId="{9C408CAC-B432-C2B5-5E8F-89CAEA16FCCF}"/>
          </ac:graphicFrameMkLst>
        </pc:graphicFrameChg>
      </pc:sldChg>
      <pc:sldChg chg="addSp delSp modSp new mod">
        <pc:chgData name="종원 허" userId="b71225b2ad03c34e" providerId="LiveId" clId="{CE2B451C-EF47-CC46-96C6-9143E67CD2FE}" dt="2024-06-13T04:42:21.386" v="171" actId="122"/>
        <pc:sldMkLst>
          <pc:docMk/>
          <pc:sldMk cId="4288848313" sldId="453"/>
        </pc:sldMkLst>
        <pc:spChg chg="mod">
          <ac:chgData name="종원 허" userId="b71225b2ad03c34e" providerId="LiveId" clId="{CE2B451C-EF47-CC46-96C6-9143E67CD2FE}" dt="2024-06-13T04:33:14.695" v="70" actId="20577"/>
          <ac:spMkLst>
            <pc:docMk/>
            <pc:sldMk cId="4288848313" sldId="453"/>
            <ac:spMk id="2" creationId="{01BAFFEF-FACB-D76B-307F-7FD69B6D5293}"/>
          </ac:spMkLst>
        </pc:spChg>
        <pc:spChg chg="add del">
          <ac:chgData name="종원 허" userId="b71225b2ad03c34e" providerId="LiveId" clId="{CE2B451C-EF47-CC46-96C6-9143E67CD2FE}" dt="2024-06-13T04:31:47.187" v="24" actId="22"/>
          <ac:spMkLst>
            <pc:docMk/>
            <pc:sldMk cId="4288848313" sldId="453"/>
            <ac:spMk id="4" creationId="{795AD5AF-CB93-67E8-BDE4-628FCBB094F2}"/>
          </ac:spMkLst>
        </pc:spChg>
        <pc:spChg chg="add del mod">
          <ac:chgData name="종원 허" userId="b71225b2ad03c34e" providerId="LiveId" clId="{CE2B451C-EF47-CC46-96C6-9143E67CD2FE}" dt="2024-06-13T04:39:30.691" v="165"/>
          <ac:spMkLst>
            <pc:docMk/>
            <pc:sldMk cId="4288848313" sldId="453"/>
            <ac:spMk id="6" creationId="{F9BA26AB-8872-4C5F-A0C9-34BE24A1D4E1}"/>
          </ac:spMkLst>
        </pc:spChg>
        <pc:graphicFrameChg chg="add mod modGraphic">
          <ac:chgData name="종원 허" userId="b71225b2ad03c34e" providerId="LiveId" clId="{CE2B451C-EF47-CC46-96C6-9143E67CD2FE}" dt="2024-06-13T04:42:21.386" v="171" actId="122"/>
          <ac:graphicFrameMkLst>
            <pc:docMk/>
            <pc:sldMk cId="4288848313" sldId="453"/>
            <ac:graphicFrameMk id="5" creationId="{8620BB0C-ACCE-D218-A764-BD8FB8E20DC9}"/>
          </ac:graphicFrameMkLst>
        </pc:graphicFrameChg>
      </pc:sldChg>
      <pc:sldChg chg="modSp add mod">
        <pc:chgData name="종원 허" userId="b71225b2ad03c34e" providerId="LiveId" clId="{CE2B451C-EF47-CC46-96C6-9143E67CD2FE}" dt="2024-06-13T04:48:13.249" v="219" actId="20577"/>
        <pc:sldMkLst>
          <pc:docMk/>
          <pc:sldMk cId="1924890528" sldId="454"/>
        </pc:sldMkLst>
        <pc:spChg chg="mod">
          <ac:chgData name="종원 허" userId="b71225b2ad03c34e" providerId="LiveId" clId="{CE2B451C-EF47-CC46-96C6-9143E67CD2FE}" dt="2024-06-13T04:48:13.249" v="219" actId="20577"/>
          <ac:spMkLst>
            <pc:docMk/>
            <pc:sldMk cId="1924890528" sldId="454"/>
            <ac:spMk id="2" creationId="{01BAFFEF-FACB-D76B-307F-7FD69B6D5293}"/>
          </ac:spMkLst>
        </pc:spChg>
        <pc:graphicFrameChg chg="mod modGraphic">
          <ac:chgData name="종원 허" userId="b71225b2ad03c34e" providerId="LiveId" clId="{CE2B451C-EF47-CC46-96C6-9143E67CD2FE}" dt="2024-06-13T04:47:51.690" v="212" actId="20577"/>
          <ac:graphicFrameMkLst>
            <pc:docMk/>
            <pc:sldMk cId="1924890528" sldId="454"/>
            <ac:graphicFrameMk id="5" creationId="{8620BB0C-ACCE-D218-A764-BD8FB8E20DC9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8DDC64-668F-D042-B324-08EA36C7985F}" type="datetimeFigureOut">
              <a:rPr kumimoji="1" lang="ko-KR" altLang="en-US" smtClean="0"/>
              <a:pPr/>
              <a:t>2024. 6. 13.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1B6104-4468-234A-89CE-00C4F625A505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4252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3.png"/><Relationship Id="rId7" Type="http://schemas.openxmlformats.org/officeDocument/2006/relationships/image" Target="../media/image6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09384" y="6350354"/>
            <a:ext cx="1323439" cy="286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4" name="Picture 2" descr="http://www.ubisam.com/images/logo.png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8609856" y="6164562"/>
            <a:ext cx="1296144" cy="693438"/>
          </a:xfrm>
          <a:prstGeom prst="rect">
            <a:avLst/>
          </a:prstGeom>
          <a:noFill/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F76FE0D0-3491-7322-8231-18D5966C22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416560" y="260350"/>
            <a:ext cx="1249680" cy="648335"/>
          </a:xfrm>
          <a:prstGeom prst="rect">
            <a:avLst/>
          </a:prstGeom>
          <a:noFill/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9AE1FE6-F4B1-ED96-ED6D-3F3463445D3D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8913440" y="1"/>
            <a:ext cx="992560" cy="1365180"/>
          </a:xfrm>
          <a:prstGeom prst="rect">
            <a:avLst/>
          </a:prstGeom>
        </p:spPr>
      </p:pic>
      <p:pic>
        <p:nvPicPr>
          <p:cNvPr id="9" name="Picture 4" descr="prd2_img4.jpg">
            <a:extLst>
              <a:ext uri="{FF2B5EF4-FFF2-40B4-BE49-F238E27FC236}">
                <a16:creationId xmlns:a16="http://schemas.microsoft.com/office/drawing/2014/main" id="{B6DECFD2-A638-2E16-3228-36081505DA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530954" y="1347047"/>
            <a:ext cx="1944216" cy="1944217"/>
          </a:xfrm>
          <a:prstGeom prst="rect">
            <a:avLst/>
          </a:prstGeom>
          <a:noFill/>
        </p:spPr>
      </p:pic>
      <p:pic>
        <p:nvPicPr>
          <p:cNvPr id="10" name="Picture 8" descr="http://www.ets1.co.kr/index/images/sub7/s7_UR3e.jpg">
            <a:extLst>
              <a:ext uri="{FF2B5EF4-FFF2-40B4-BE49-F238E27FC236}">
                <a16:creationId xmlns:a16="http://schemas.microsoft.com/office/drawing/2014/main" id="{77025917-C640-5A72-FD29-F740D5D2E7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1107018" y="914999"/>
            <a:ext cx="1118444" cy="1137321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1BC726-2B20-25CB-20BD-920504F027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9513" y="1550973"/>
            <a:ext cx="5505450" cy="1752283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spcBef>
                <a:spcPts val="120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8640FE-6765-E136-3892-F5BAAD96E2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8250" y="6032520"/>
            <a:ext cx="7429500" cy="550881"/>
          </a:xfrm>
        </p:spPr>
        <p:txBody>
          <a:bodyPr anchor="ctr"/>
          <a:lstStyle>
            <a:lvl1pPr marL="0" indent="0" algn="ctr">
              <a:buNone/>
              <a:defRPr sz="18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90B194-6DA2-CD4A-D1F1-A2459AFB46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4C02D1D0-8AF1-3E45-93D9-439A94A54636}" type="datetime1">
              <a:rPr kumimoji="1" lang="ko-KR" altLang="en-US" smtClean="0"/>
              <a:t>2024. 6. 13.</a:t>
            </a:fld>
            <a:endParaRPr kumimoji="1"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33A75-9229-0023-C546-20036E2DB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7E15C-988A-D00C-8729-908D6E977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145C5022-4F3D-FF4D-9BC8-F64159194D9D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pic>
        <p:nvPicPr>
          <p:cNvPr id="11" name="Picture 2" descr="삼익THK">
            <a:extLst>
              <a:ext uri="{FF2B5EF4-FFF2-40B4-BE49-F238E27FC236}">
                <a16:creationId xmlns:a16="http://schemas.microsoft.com/office/drawing/2014/main" id="{A6B7C9E1-BCFD-4093-7DFD-65BD061476B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97095" y="6284623"/>
            <a:ext cx="980836" cy="5085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63164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81355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720AD815-E37C-AE42-93B2-164338F0BC3F}" type="datetime1">
              <a:rPr kumimoji="1" lang="ko-KR" altLang="en-US" smtClean="0"/>
              <a:t>2024. 6. 13.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281680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96430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145C5022-4F3D-FF4D-9BC8-F64159194D9D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pic>
        <p:nvPicPr>
          <p:cNvPr id="5" name="Picture 2" descr="http://www.ubisam.com/images/logo.png">
            <a:extLst>
              <a:ext uri="{FF2B5EF4-FFF2-40B4-BE49-F238E27FC236}">
                <a16:creationId xmlns:a16="http://schemas.microsoft.com/office/drawing/2014/main" id="{B34E2B9F-8D16-1D0F-1BFC-488EBED1FDB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609856" y="6164562"/>
            <a:ext cx="1296144" cy="693438"/>
          </a:xfrm>
          <a:prstGeom prst="rect">
            <a:avLst/>
          </a:prstGeom>
          <a:noFill/>
        </p:spPr>
      </p:pic>
      <p:grpSp>
        <p:nvGrpSpPr>
          <p:cNvPr id="6" name="그룹 8">
            <a:extLst>
              <a:ext uri="{FF2B5EF4-FFF2-40B4-BE49-F238E27FC236}">
                <a16:creationId xmlns:a16="http://schemas.microsoft.com/office/drawing/2014/main" id="{E4BE8057-55A0-C9D3-2852-5AE140270ED6}"/>
              </a:ext>
            </a:extLst>
          </p:cNvPr>
          <p:cNvGrpSpPr/>
          <p:nvPr userDrawn="1"/>
        </p:nvGrpSpPr>
        <p:grpSpPr>
          <a:xfrm>
            <a:off x="3477176" y="764704"/>
            <a:ext cx="3060000" cy="73596"/>
            <a:chOff x="128464" y="476672"/>
            <a:chExt cx="9685080" cy="73596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D7AD427-17B0-C16C-1FCD-642C9602EC6C}"/>
                </a:ext>
              </a:extLst>
            </p:cNvPr>
            <p:cNvSpPr/>
            <p:nvPr userDrawn="1"/>
          </p:nvSpPr>
          <p:spPr>
            <a:xfrm>
              <a:off x="129544" y="476672"/>
              <a:ext cx="9684000" cy="36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rgbClr val="00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8F4DA7BB-6A03-805F-5E17-E1308D9E38CF}"/>
                </a:ext>
              </a:extLst>
            </p:cNvPr>
            <p:cNvCxnSpPr/>
            <p:nvPr userDrawn="1"/>
          </p:nvCxnSpPr>
          <p:spPr>
            <a:xfrm>
              <a:off x="128464" y="548680"/>
              <a:ext cx="9684000" cy="1588"/>
            </a:xfrm>
            <a:prstGeom prst="line">
              <a:avLst/>
            </a:prstGeom>
            <a:ln w="19050">
              <a:solidFill>
                <a:srgbClr val="00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제목 9">
            <a:extLst>
              <a:ext uri="{FF2B5EF4-FFF2-40B4-BE49-F238E27FC236}">
                <a16:creationId xmlns:a16="http://schemas.microsoft.com/office/drawing/2014/main" id="{760BB330-BDB8-8CE7-2171-8FD060270C2B}"/>
              </a:ext>
            </a:extLst>
          </p:cNvPr>
          <p:cNvSpPr txBox="1"/>
          <p:nvPr userDrawn="1"/>
        </p:nvSpPr>
        <p:spPr>
          <a:xfrm>
            <a:off x="3737248" y="260648"/>
            <a:ext cx="2439888" cy="490066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charset="-127"/>
                <a:ea typeface="맑은 고딕" panose="020B0503020000020004" charset="-127"/>
                <a:cs typeface="+mj-cs"/>
              </a:rPr>
              <a:t>목     차</a:t>
            </a:r>
          </a:p>
        </p:txBody>
      </p:sp>
      <p:pic>
        <p:nvPicPr>
          <p:cNvPr id="10" name="Picture 2" descr="삼익THK">
            <a:extLst>
              <a:ext uri="{FF2B5EF4-FFF2-40B4-BE49-F238E27FC236}">
                <a16:creationId xmlns:a16="http://schemas.microsoft.com/office/drawing/2014/main" id="{A253CAAE-59DE-71DE-707F-5BABEF81E4F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97095" y="6284623"/>
            <a:ext cx="980836" cy="5085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21684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1355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88B8D1EA-1598-7043-B817-80BCE13AFAD2}" type="datetime1">
              <a:rPr kumimoji="1" lang="ko-KR" altLang="en-US" smtClean="0"/>
              <a:t>2024. 6. 13.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81680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6430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145C5022-4F3D-FF4D-9BC8-F64159194D9D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sp>
        <p:nvSpPr>
          <p:cNvPr id="9" name="내용 개체 틀 7">
            <a:extLst>
              <a:ext uri="{FF2B5EF4-FFF2-40B4-BE49-F238E27FC236}">
                <a16:creationId xmlns:a16="http://schemas.microsoft.com/office/drawing/2014/main" id="{D6C7C0AE-0BFA-7A51-E30B-198EEA4FD14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38240" y="136522"/>
            <a:ext cx="3667760" cy="484165"/>
          </a:xfrm>
        </p:spPr>
        <p:txBody>
          <a:bodyPr anchor="b"/>
          <a:lstStyle>
            <a:lvl1pPr algn="r">
              <a:defRPr sz="2000" b="1"/>
            </a:lvl1pPr>
          </a:lstStyle>
          <a:p>
            <a:pPr lvl="0"/>
            <a:r>
              <a:rPr kumimoji="1" lang="ko-KR" altLang="en-US" dirty="0"/>
              <a:t>마스터 텍스트</a:t>
            </a:r>
          </a:p>
        </p:txBody>
      </p:sp>
    </p:spTree>
    <p:extLst>
      <p:ext uri="{BB962C8B-B14F-4D97-AF65-F5344CB8AC3E}">
        <p14:creationId xmlns:p14="http://schemas.microsoft.com/office/powerpoint/2010/main" val="3060603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720" y="136525"/>
            <a:ext cx="6097905" cy="484505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81355" y="6356350"/>
            <a:ext cx="2229485" cy="365760"/>
          </a:xfrm>
          <a:prstGeom prst="rect">
            <a:avLst/>
          </a:prstGeom>
        </p:spPr>
        <p:txBody>
          <a:bodyPr/>
          <a:lstStyle/>
          <a:p>
            <a:fld id="{786698EA-A4F8-7C46-A602-CDCF30245E83}" type="datetime1">
              <a:rPr kumimoji="1" lang="ko-KR" altLang="en-US" smtClean="0"/>
              <a:t>2024. 6. 13.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81680" y="6356350"/>
            <a:ext cx="3343910" cy="365760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96430" y="6356350"/>
            <a:ext cx="2229485" cy="365760"/>
          </a:xfrm>
          <a:prstGeom prst="rect">
            <a:avLst/>
          </a:prstGeom>
        </p:spPr>
        <p:txBody>
          <a:bodyPr/>
          <a:lstStyle/>
          <a:p>
            <a:fld id="{145C5022-4F3D-FF4D-9BC8-F64159194D9D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sp>
        <p:nvSpPr>
          <p:cNvPr id="6" name="내용 개체 틀 7">
            <a:extLst>
              <a:ext uri="{FF2B5EF4-FFF2-40B4-BE49-F238E27FC236}">
                <a16:creationId xmlns:a16="http://schemas.microsoft.com/office/drawing/2014/main" id="{3F9C54DE-F1FE-14B8-D25C-AFD907506B7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38240" y="136525"/>
            <a:ext cx="3667760" cy="483870"/>
          </a:xfrm>
        </p:spPr>
        <p:txBody>
          <a:bodyPr anchor="b"/>
          <a:lstStyle>
            <a:lvl1pPr algn="r">
              <a:defRPr sz="2000" b="1"/>
            </a:lvl1pPr>
          </a:lstStyle>
          <a:p>
            <a:pPr lvl="0"/>
            <a:r>
              <a:rPr kumimoji="1" lang="ko-KR" altLang="en-US" dirty="0"/>
              <a:t>마스터 텍스트</a:t>
            </a:r>
          </a:p>
        </p:txBody>
      </p:sp>
    </p:spTree>
    <p:extLst>
      <p:ext uri="{BB962C8B-B14F-4D97-AF65-F5344CB8AC3E}">
        <p14:creationId xmlns:p14="http://schemas.microsoft.com/office/powerpoint/2010/main" val="44500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720" y="136525"/>
            <a:ext cx="6097905" cy="484505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81355" y="6356350"/>
            <a:ext cx="2229485" cy="365760"/>
          </a:xfrm>
          <a:prstGeom prst="rect">
            <a:avLst/>
          </a:prstGeom>
        </p:spPr>
        <p:txBody>
          <a:bodyPr/>
          <a:lstStyle/>
          <a:p>
            <a:fld id="{DEE90C36-D53C-6E45-965A-C6C77E76656E}" type="datetime1">
              <a:rPr kumimoji="1" lang="ko-KR" altLang="en-US" smtClean="0"/>
              <a:t>2024. 6. 13.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81680" y="6356350"/>
            <a:ext cx="3343910" cy="365760"/>
          </a:xfrm>
          <a:prstGeom prst="rect">
            <a:avLst/>
          </a:prstGeom>
        </p:spPr>
        <p:txBody>
          <a:bodyPr/>
          <a:lstStyle/>
          <a:p>
            <a:endParaRPr kumimoji="1"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96430" y="6356350"/>
            <a:ext cx="2229485" cy="365760"/>
          </a:xfrm>
          <a:prstGeom prst="rect">
            <a:avLst/>
          </a:prstGeom>
        </p:spPr>
        <p:txBody>
          <a:bodyPr/>
          <a:lstStyle/>
          <a:p>
            <a:fld id="{145C5022-4F3D-FF4D-9BC8-F64159194D9D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12919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9046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4788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88FCC9A0-F4C6-F506-63BC-9DB9A6A22A7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7155" y="6284595"/>
            <a:ext cx="981075" cy="508635"/>
          </a:xfrm>
          <a:prstGeom prst="rect">
            <a:avLst/>
          </a:prstGeom>
          <a:noFill/>
        </p:spPr>
      </p:pic>
      <p:pic>
        <p:nvPicPr>
          <p:cNvPr id="8" name="Picture 2" descr="http://www.ubisam.com/images/logo.png">
            <a:extLst>
              <a:ext uri="{FF2B5EF4-FFF2-40B4-BE49-F238E27FC236}">
                <a16:creationId xmlns:a16="http://schemas.microsoft.com/office/drawing/2014/main" id="{B34E2B9F-8D16-1D0F-1BFC-488EBED1FDB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609856" y="6164562"/>
            <a:ext cx="1296144" cy="693438"/>
          </a:xfrm>
          <a:prstGeom prst="rect">
            <a:avLst/>
          </a:prstGeom>
          <a:noFill/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7E564C4D-15F9-9628-26A1-5BE1EB092C9F}"/>
              </a:ext>
            </a:extLst>
          </p:cNvPr>
          <p:cNvGrpSpPr/>
          <p:nvPr userDrawn="1"/>
        </p:nvGrpSpPr>
        <p:grpSpPr>
          <a:xfrm>
            <a:off x="0" y="620395"/>
            <a:ext cx="9906000" cy="133350"/>
            <a:chOff x="0" y="620395"/>
            <a:chExt cx="9906000" cy="133350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08BAED4-011E-E0DD-1BEB-F4C9FEEAB92B}"/>
                </a:ext>
              </a:extLst>
            </p:cNvPr>
            <p:cNvSpPr/>
            <p:nvPr userDrawn="1"/>
          </p:nvSpPr>
          <p:spPr>
            <a:xfrm>
              <a:off x="1270" y="620395"/>
              <a:ext cx="9904730" cy="6540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rgbClr val="00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/>
            </a:p>
          </p:txBody>
        </p:sp>
        <p:cxnSp>
          <p:nvCxnSpPr>
            <p:cNvPr id="11" name="직선 연결선 7">
              <a:extLst>
                <a:ext uri="{FF2B5EF4-FFF2-40B4-BE49-F238E27FC236}">
                  <a16:creationId xmlns:a16="http://schemas.microsoft.com/office/drawing/2014/main" id="{B46F8F68-DE67-E062-7C10-28EBC2DAAF12}"/>
                </a:ext>
              </a:extLst>
            </p:cNvPr>
            <p:cNvCxnSpPr/>
            <p:nvPr userDrawn="1"/>
          </p:nvCxnSpPr>
          <p:spPr>
            <a:xfrm>
              <a:off x="0" y="751205"/>
              <a:ext cx="9904730" cy="3175"/>
            </a:xfrm>
            <a:prstGeom prst="line">
              <a:avLst/>
            </a:prstGeom>
            <a:ln w="19050">
              <a:solidFill>
                <a:srgbClr val="00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29688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720" y="136525"/>
            <a:ext cx="6097270" cy="4838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355" y="819150"/>
            <a:ext cx="8543925" cy="12071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7E564C4D-15F9-9628-26A1-5BE1EB092C9F}"/>
              </a:ext>
            </a:extLst>
          </p:cNvPr>
          <p:cNvGrpSpPr/>
          <p:nvPr userDrawn="1"/>
        </p:nvGrpSpPr>
        <p:grpSpPr>
          <a:xfrm>
            <a:off x="0" y="620395"/>
            <a:ext cx="9906000" cy="133350"/>
            <a:chOff x="0" y="620395"/>
            <a:chExt cx="9906000" cy="13335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08BAED4-011E-E0DD-1BEB-F4C9FEEAB92B}"/>
                </a:ext>
              </a:extLst>
            </p:cNvPr>
            <p:cNvSpPr/>
            <p:nvPr userDrawn="1"/>
          </p:nvSpPr>
          <p:spPr>
            <a:xfrm>
              <a:off x="1270" y="620395"/>
              <a:ext cx="9904730" cy="6540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rgbClr val="00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/>
            </a:p>
          </p:txBody>
        </p:sp>
        <p:cxnSp>
          <p:nvCxnSpPr>
            <p:cNvPr id="9" name="직선 연결선 7">
              <a:extLst>
                <a:ext uri="{FF2B5EF4-FFF2-40B4-BE49-F238E27FC236}">
                  <a16:creationId xmlns:a16="http://schemas.microsoft.com/office/drawing/2014/main" id="{B46F8F68-DE67-E062-7C10-28EBC2DAAF12}"/>
                </a:ext>
              </a:extLst>
            </p:cNvPr>
            <p:cNvCxnSpPr/>
            <p:nvPr userDrawn="1"/>
          </p:nvCxnSpPr>
          <p:spPr>
            <a:xfrm>
              <a:off x="0" y="751205"/>
              <a:ext cx="9904730" cy="3175"/>
            </a:xfrm>
            <a:prstGeom prst="line">
              <a:avLst/>
            </a:prstGeom>
            <a:ln w="19050">
              <a:solidFill>
                <a:srgbClr val="00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Picture 2" descr="http://www.ubisam.com/images/logo.png">
            <a:extLst>
              <a:ext uri="{FF2B5EF4-FFF2-40B4-BE49-F238E27FC236}">
                <a16:creationId xmlns:a16="http://schemas.microsoft.com/office/drawing/2014/main" id="{B34E2B9F-8D16-1D0F-1BFC-488EBED1FDB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/>
          <a:srcRect/>
          <a:stretch>
            <a:fillRect/>
          </a:stretch>
        </p:blipFill>
        <p:spPr bwMode="auto">
          <a:xfrm>
            <a:off x="8609856" y="6164562"/>
            <a:ext cx="1296144" cy="6934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75244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82" r:id="rId5"/>
    <p:sldLayoutId id="2147483678" r:id="rId6"/>
    <p:sldLayoutId id="2147483679" r:id="rId7"/>
    <p:sldLayoutId id="2147483680" r:id="rId8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dlinktech.com/kr/Index" TargetMode="Externa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ds.georgia.gov/" TargetMode="External"/><Relationship Id="rId2" Type="http://schemas.openxmlformats.org/officeDocument/2006/relationships/hyperlink" Target="https://objectcomputing.com/download_file/view/4665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cyclonedds.io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dlinktech.com/en/vortex-opensplice-data-distribution-service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5" Type="http://schemas.openxmlformats.org/officeDocument/2006/relationships/hyperlink" Target="mailto:korea@adlinktech.com" TargetMode="External"/><Relationship Id="rId4" Type="http://schemas.openxmlformats.org/officeDocument/2006/relationships/hyperlink" Target="https://www.adlinktech.com/en/VortexSupport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nuget.org/packages/OpenDDSharp.Native/" TargetMode="External"/><Relationship Id="rId3" Type="http://schemas.openxmlformats.org/officeDocument/2006/relationships/image" Target="../media/image9.png"/><Relationship Id="rId7" Type="http://schemas.openxmlformats.org/officeDocument/2006/relationships/hyperlink" Target="https://www.nuget.org/packages/OpenDDSharp.IdlGenerator/" TargetMode="External"/><Relationship Id="rId2" Type="http://schemas.openxmlformats.org/officeDocument/2006/relationships/hyperlink" Target="https://www.openddsharp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www.nuget.org/packages/OpenDDSharp/" TargetMode="External"/><Relationship Id="rId5" Type="http://schemas.openxmlformats.org/officeDocument/2006/relationships/hyperlink" Target="https://github.com/OpenDDS/OpenDDS" TargetMode="External"/><Relationship Id="rId4" Type="http://schemas.openxmlformats.org/officeDocument/2006/relationships/hyperlink" Target="https://www.opendds.org/" TargetMode="External"/><Relationship Id="rId9" Type="http://schemas.openxmlformats.org/officeDocument/2006/relationships/hyperlink" Target="https://www.nuget.org/packages/OpenDDSharp.Templates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dds.org/" TargetMode="External"/><Relationship Id="rId2" Type="http://schemas.openxmlformats.org/officeDocument/2006/relationships/hyperlink" Target="https://www.eprosima.com/index.php/products-all/eprosima-fast-dds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www.adlinktech.com/en/News_18100303282805731" TargetMode="External"/><Relationship Id="rId4" Type="http://schemas.openxmlformats.org/officeDocument/2006/relationships/hyperlink" Target="https://objectcomputing.com/platforms/opendds/when-is-open-source-the-right-solution-opendds-vs-commercial-dds-product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F7B182-E499-C3FA-8C79-94D3D5E3E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C#</a:t>
            </a:r>
            <a:r>
              <a:rPr kumimoji="1" lang="ko-KR" altLang="en-US" dirty="0"/>
              <a:t> 과 </a:t>
            </a:r>
            <a:r>
              <a:rPr kumimoji="1" lang="en-US" altLang="ko-KR" dirty="0"/>
              <a:t>Open Source DDS</a:t>
            </a:r>
            <a:endParaRPr kumimoji="1"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5085CA-0E8A-2103-B62D-75FB1C201C76}"/>
              </a:ext>
            </a:extLst>
          </p:cNvPr>
          <p:cNvSpPr txBox="1"/>
          <p:nvPr/>
        </p:nvSpPr>
        <p:spPr>
          <a:xfrm>
            <a:off x="506549" y="1230086"/>
            <a:ext cx="8713651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buFont typeface="Wingdings" pitchFamily="2" charset="2"/>
              <a:buChar char="l"/>
            </a:pPr>
            <a:r>
              <a:rPr kumimoji="1" lang="en-US" altLang="ko-KR" dirty="0"/>
              <a:t>Open Source DDS</a:t>
            </a:r>
            <a:r>
              <a:rPr kumimoji="1" lang="ko-KR" altLang="en-US" dirty="0"/>
              <a:t> 중에서 </a:t>
            </a:r>
            <a:r>
              <a:rPr kumimoji="1" lang="en-US" altLang="ko-KR" dirty="0" err="1"/>
              <a:t>OpenDDS</a:t>
            </a:r>
            <a:r>
              <a:rPr kumimoji="1" lang="ko-KR" altLang="en-US" dirty="0"/>
              <a:t>가 가장 널리 사용됨</a:t>
            </a:r>
            <a:r>
              <a:rPr kumimoji="1" lang="en-US" altLang="ko-KR" dirty="0"/>
              <a:t>.</a:t>
            </a:r>
          </a:p>
          <a:p>
            <a:pPr marL="285750" indent="-285750">
              <a:spcBef>
                <a:spcPts val="1200"/>
              </a:spcBef>
              <a:buFont typeface="Wingdings" pitchFamily="2" charset="2"/>
              <a:buChar char="l"/>
            </a:pPr>
            <a:r>
              <a:rPr kumimoji="1" lang="en-US" altLang="ko-KR" dirty="0" err="1"/>
              <a:t>OpenSlice</a:t>
            </a:r>
            <a:r>
              <a:rPr kumimoji="1" lang="en-US" altLang="ko-KR" dirty="0"/>
              <a:t> DDS</a:t>
            </a:r>
            <a:r>
              <a:rPr kumimoji="1" lang="ko-KR" altLang="en-US" dirty="0"/>
              <a:t>는 대만의 </a:t>
            </a:r>
            <a:r>
              <a:rPr kumimoji="1" lang="en-US" altLang="ko-KR" dirty="0"/>
              <a:t>ADLINK</a:t>
            </a:r>
            <a:r>
              <a:rPr kumimoji="1" lang="ko-KR" altLang="en-US" dirty="0"/>
              <a:t>가 개발하는 </a:t>
            </a:r>
            <a:r>
              <a:rPr kumimoji="1" lang="en-US" altLang="ko-KR" dirty="0"/>
              <a:t>Open Source DDS</a:t>
            </a:r>
            <a:r>
              <a:rPr kumimoji="1" lang="ko-KR" altLang="en-US" dirty="0"/>
              <a:t>임</a:t>
            </a:r>
            <a:r>
              <a:rPr kumimoji="1" lang="en-US" altLang="ko-KR" dirty="0"/>
              <a:t>.</a:t>
            </a:r>
          </a:p>
          <a:p>
            <a:pPr marL="742950" lvl="1" indent="-285750">
              <a:spcBef>
                <a:spcPts val="1200"/>
              </a:spcBef>
              <a:buFont typeface="Wingdings" pitchFamily="2" charset="2"/>
              <a:buChar char="ü"/>
            </a:pPr>
            <a:r>
              <a:rPr kumimoji="1" lang="ko-KR" altLang="en-US" dirty="0"/>
              <a:t>커뮤니티 라이센스가 존재하나</a:t>
            </a:r>
            <a:r>
              <a:rPr kumimoji="1" lang="en-US" altLang="ko-KR" dirty="0"/>
              <a:t>,</a:t>
            </a:r>
            <a:r>
              <a:rPr kumimoji="1" lang="ko-KR" altLang="en-US" dirty="0"/>
              <a:t> 기본적으로는 </a:t>
            </a:r>
            <a:r>
              <a:rPr kumimoji="1" lang="en-US" altLang="ko-KR" dirty="0"/>
              <a:t>Commercial License</a:t>
            </a:r>
            <a:r>
              <a:rPr kumimoji="1" lang="ko-KR" altLang="en-US" dirty="0" err="1"/>
              <a:t>를</a:t>
            </a:r>
            <a:r>
              <a:rPr kumimoji="1" lang="en-US" altLang="ko-KR" dirty="0"/>
              <a:t> </a:t>
            </a:r>
            <a:r>
              <a:rPr kumimoji="1" lang="ko-KR" altLang="en-US" dirty="0"/>
              <a:t>판매함</a:t>
            </a:r>
            <a:endParaRPr kumimoji="1" lang="en-US" altLang="ko-KR" dirty="0"/>
          </a:p>
          <a:p>
            <a:pPr marL="742950" lvl="1" indent="-285750">
              <a:spcBef>
                <a:spcPts val="1200"/>
              </a:spcBef>
              <a:buFont typeface="Wingdings" pitchFamily="2" charset="2"/>
              <a:buChar char="ü"/>
            </a:pPr>
            <a:r>
              <a:rPr kumimoji="1" lang="ko-KR" altLang="en-US" dirty="0"/>
              <a:t>가격은 직접 문의를 해야 함</a:t>
            </a:r>
            <a:r>
              <a:rPr kumimoji="1" lang="en-US" altLang="ko-KR" dirty="0"/>
              <a:t>.</a:t>
            </a:r>
          </a:p>
          <a:p>
            <a:pPr marL="742950" lvl="1" indent="-285750">
              <a:spcBef>
                <a:spcPts val="1200"/>
              </a:spcBef>
              <a:buFont typeface="Wingdings" pitchFamily="2" charset="2"/>
              <a:buChar char="ü"/>
            </a:pPr>
            <a:r>
              <a:rPr kumimoji="1" lang="ko-KR" altLang="en-US" dirty="0"/>
              <a:t>국내는 </a:t>
            </a:r>
            <a:r>
              <a:rPr lang="en" altLang="ko-KR" sz="1800" dirty="0"/>
              <a:t>ADLINK Technology Korea</a:t>
            </a:r>
            <a:r>
              <a:rPr lang="en-US" altLang="ko-KR" sz="1800" dirty="0"/>
              <a:t>(</a:t>
            </a:r>
            <a:r>
              <a:rPr lang="en-US" altLang="ko-KR" sz="1800" dirty="0">
                <a:hlinkClick r:id="rId2"/>
              </a:rPr>
              <a:t>https://www.adlinktech.com/kr/Index</a:t>
            </a:r>
            <a:r>
              <a:rPr lang="en-US" altLang="ko-KR" dirty="0"/>
              <a:t>)</a:t>
            </a:r>
            <a:r>
              <a:rPr lang="ko-KR" altLang="en-US" sz="1800" dirty="0"/>
              <a:t>가 대행하는 것으로 되어 있으나</a:t>
            </a:r>
            <a:r>
              <a:rPr lang="en-US" altLang="ko-KR" sz="1800" dirty="0"/>
              <a:t>,</a:t>
            </a:r>
            <a:r>
              <a:rPr lang="ko-KR" altLang="en-US" sz="1800" dirty="0"/>
              <a:t> 실질적으로는 단순 연락사무소 정도로 판단됨</a:t>
            </a:r>
            <a:endParaRPr kumimoji="1" lang="en-US" altLang="ko-KR" dirty="0"/>
          </a:p>
          <a:p>
            <a:pPr marL="285750" indent="-285750">
              <a:spcBef>
                <a:spcPts val="1200"/>
              </a:spcBef>
              <a:buFont typeface="Wingdings" pitchFamily="2" charset="2"/>
              <a:buChar char="l"/>
            </a:pPr>
            <a:r>
              <a:rPr kumimoji="1" lang="en-US" altLang="ko-KR" b="1" dirty="0" err="1">
                <a:solidFill>
                  <a:srgbClr val="FF0000"/>
                </a:solidFill>
              </a:rPr>
              <a:t>OpenSlice</a:t>
            </a:r>
            <a:r>
              <a:rPr kumimoji="1" lang="en-US" altLang="ko-KR" b="1" dirty="0">
                <a:solidFill>
                  <a:srgbClr val="FF0000"/>
                </a:solidFill>
              </a:rPr>
              <a:t> DDS</a:t>
            </a:r>
            <a:r>
              <a:rPr kumimoji="1" lang="ko-KR" altLang="en-US" b="1" dirty="0">
                <a:solidFill>
                  <a:srgbClr val="FF0000"/>
                </a:solidFill>
              </a:rPr>
              <a:t>는 </a:t>
            </a:r>
            <a:r>
              <a:rPr kumimoji="1" lang="en-US" altLang="ko-KR" b="1" dirty="0">
                <a:solidFill>
                  <a:srgbClr val="FF0000"/>
                </a:solidFill>
              </a:rPr>
              <a:t>C#</a:t>
            </a:r>
            <a:r>
              <a:rPr kumimoji="1" lang="ko-KR" altLang="en-US" b="1" dirty="0">
                <a:solidFill>
                  <a:srgbClr val="FF0000"/>
                </a:solidFill>
              </a:rPr>
              <a:t>을 지원하지 않음</a:t>
            </a:r>
            <a:endParaRPr kumimoji="1" lang="en-US" altLang="ko-KR" b="1" dirty="0">
              <a:solidFill>
                <a:srgbClr val="FF0000"/>
              </a:solidFill>
            </a:endParaRPr>
          </a:p>
          <a:p>
            <a:pPr marL="285750" indent="-285750">
              <a:spcBef>
                <a:spcPts val="1200"/>
              </a:spcBef>
              <a:buFont typeface="Wingdings" pitchFamily="2" charset="2"/>
              <a:buChar char="l"/>
            </a:pPr>
            <a:r>
              <a:rPr kumimoji="1" lang="en-US" altLang="ko-KR" b="1" dirty="0" err="1">
                <a:solidFill>
                  <a:srgbClr val="FF0000"/>
                </a:solidFill>
              </a:rPr>
              <a:t>OpenDDS</a:t>
            </a:r>
            <a:r>
              <a:rPr kumimoji="1" lang="ko-KR" altLang="en-US" b="1" dirty="0">
                <a:solidFill>
                  <a:srgbClr val="FF0000"/>
                </a:solidFill>
              </a:rPr>
              <a:t>는 </a:t>
            </a:r>
            <a:r>
              <a:rPr kumimoji="1" lang="en-US" altLang="ko-KR" b="1" dirty="0" err="1">
                <a:solidFill>
                  <a:srgbClr val="FF0000"/>
                </a:solidFill>
              </a:rPr>
              <a:t>OpenDDSharp</a:t>
            </a:r>
            <a:r>
              <a:rPr kumimoji="1" lang="ko-KR" altLang="en-US" b="1" dirty="0">
                <a:solidFill>
                  <a:srgbClr val="FF0000"/>
                </a:solidFill>
              </a:rPr>
              <a:t>라는 </a:t>
            </a:r>
            <a:r>
              <a:rPr kumimoji="1" lang="en-US" altLang="ko-KR" b="1" dirty="0">
                <a:solidFill>
                  <a:srgbClr val="FF0000"/>
                </a:solidFill>
              </a:rPr>
              <a:t>Wrapper</a:t>
            </a:r>
            <a:r>
              <a:rPr kumimoji="1" lang="ko-KR" altLang="en-US" b="1" dirty="0" err="1">
                <a:solidFill>
                  <a:srgbClr val="FF0000"/>
                </a:solidFill>
              </a:rPr>
              <a:t>를</a:t>
            </a:r>
            <a:r>
              <a:rPr kumimoji="1" lang="ko-KR" altLang="en-US" b="1" dirty="0">
                <a:solidFill>
                  <a:srgbClr val="FF0000"/>
                </a:solidFill>
              </a:rPr>
              <a:t> 이용하여 </a:t>
            </a:r>
            <a:r>
              <a:rPr kumimoji="1" lang="en-US" altLang="ko-KR" b="1" dirty="0">
                <a:solidFill>
                  <a:srgbClr val="FF0000"/>
                </a:solidFill>
              </a:rPr>
              <a:t>C#</a:t>
            </a:r>
            <a:r>
              <a:rPr kumimoji="1" lang="ko-KR" altLang="en-US" b="1" dirty="0">
                <a:solidFill>
                  <a:srgbClr val="FF0000"/>
                </a:solidFill>
              </a:rPr>
              <a:t>을 지원함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ED44AA-39AA-40B2-08DF-A1BB4271673B}"/>
              </a:ext>
            </a:extLst>
          </p:cNvPr>
          <p:cNvSpPr txBox="1"/>
          <p:nvPr/>
        </p:nvSpPr>
        <p:spPr>
          <a:xfrm>
            <a:off x="506549" y="5070796"/>
            <a:ext cx="91550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accent1"/>
                </a:solidFill>
              </a:rPr>
              <a:t>따라서 </a:t>
            </a:r>
            <a:r>
              <a:rPr kumimoji="1" lang="en-US" altLang="ko-KR" sz="2400" b="1" dirty="0">
                <a:solidFill>
                  <a:schemeClr val="accent1"/>
                </a:solidFill>
              </a:rPr>
              <a:t>DDS</a:t>
            </a:r>
            <a:r>
              <a:rPr kumimoji="1" lang="ko-KR" altLang="en-US" sz="2400" b="1" dirty="0" err="1">
                <a:solidFill>
                  <a:schemeClr val="accent1"/>
                </a:solidFill>
              </a:rPr>
              <a:t>를</a:t>
            </a:r>
            <a:r>
              <a:rPr kumimoji="1" lang="ko-KR" altLang="en-US" sz="2400" b="1" dirty="0">
                <a:solidFill>
                  <a:schemeClr val="accent1"/>
                </a:solidFill>
              </a:rPr>
              <a:t> </a:t>
            </a:r>
            <a:r>
              <a:rPr kumimoji="1" lang="en-US" altLang="ko-KR" sz="2400" b="1" dirty="0" err="1">
                <a:solidFill>
                  <a:schemeClr val="accent1"/>
                </a:solidFill>
              </a:rPr>
              <a:t>OpenSlice</a:t>
            </a:r>
            <a:r>
              <a:rPr kumimoji="1" lang="ko-KR" altLang="en-US" sz="2400" b="1" dirty="0">
                <a:solidFill>
                  <a:schemeClr val="accent1"/>
                </a:solidFill>
              </a:rPr>
              <a:t>로 결정하면</a:t>
            </a:r>
            <a:r>
              <a:rPr kumimoji="1" lang="en-US" altLang="ko-KR" sz="2400" b="1" dirty="0">
                <a:solidFill>
                  <a:schemeClr val="accent1"/>
                </a:solidFill>
              </a:rPr>
              <a:t>,</a:t>
            </a:r>
            <a:r>
              <a:rPr kumimoji="1" lang="ko-KR" altLang="en-US" sz="2400" b="1" dirty="0">
                <a:solidFill>
                  <a:schemeClr val="accent1"/>
                </a:solidFill>
              </a:rPr>
              <a:t> </a:t>
            </a:r>
            <a:r>
              <a:rPr kumimoji="1" lang="en-US" altLang="ko-KR" sz="2400" b="1" dirty="0">
                <a:solidFill>
                  <a:schemeClr val="accent1"/>
                </a:solidFill>
              </a:rPr>
              <a:t>C++</a:t>
            </a:r>
            <a:r>
              <a:rPr kumimoji="1" lang="ko-KR" altLang="en-US" sz="2400" b="1" dirty="0">
                <a:solidFill>
                  <a:schemeClr val="accent1"/>
                </a:solidFill>
              </a:rPr>
              <a:t>로 개발해야 하며</a:t>
            </a:r>
            <a:r>
              <a:rPr kumimoji="1" lang="en-US" altLang="ko-KR" sz="2400" b="1" dirty="0">
                <a:solidFill>
                  <a:schemeClr val="accent1"/>
                </a:solidFill>
              </a:rPr>
              <a:t>,</a:t>
            </a:r>
            <a:br>
              <a:rPr kumimoji="1" lang="en-US" altLang="ko-KR" sz="2400" b="1" dirty="0">
                <a:solidFill>
                  <a:schemeClr val="accent1"/>
                </a:solidFill>
              </a:rPr>
            </a:br>
            <a:r>
              <a:rPr kumimoji="1" lang="en-US" altLang="ko-KR" sz="2400" b="1" dirty="0">
                <a:solidFill>
                  <a:schemeClr val="accent1"/>
                </a:solidFill>
              </a:rPr>
              <a:t>C#</a:t>
            </a:r>
            <a:r>
              <a:rPr kumimoji="1" lang="ko-KR" altLang="en-US" sz="2400" b="1" dirty="0">
                <a:solidFill>
                  <a:schemeClr val="accent1"/>
                </a:solidFill>
              </a:rPr>
              <a:t>을 사용하기 위해서는 </a:t>
            </a:r>
            <a:r>
              <a:rPr kumimoji="1" lang="en-US" altLang="ko-KR" sz="2400" b="1" dirty="0" err="1">
                <a:solidFill>
                  <a:schemeClr val="accent1"/>
                </a:solidFill>
              </a:rPr>
              <a:t>OpenDDS+OpenDDSharp</a:t>
            </a:r>
            <a:r>
              <a:rPr kumimoji="1" lang="ko-KR" altLang="en-US" sz="2400" b="1" dirty="0" err="1">
                <a:solidFill>
                  <a:schemeClr val="accent1"/>
                </a:solidFill>
              </a:rPr>
              <a:t>를</a:t>
            </a:r>
            <a:r>
              <a:rPr kumimoji="1" lang="ko-KR" altLang="en-US" sz="2400" b="1" dirty="0">
                <a:solidFill>
                  <a:schemeClr val="accent1"/>
                </a:solidFill>
              </a:rPr>
              <a:t> 사용해야 함</a:t>
            </a:r>
            <a:r>
              <a:rPr kumimoji="1" lang="en-US" altLang="ko-KR" sz="2400" b="1" dirty="0">
                <a:solidFill>
                  <a:schemeClr val="accent1"/>
                </a:solidFill>
              </a:rPr>
              <a:t>.</a:t>
            </a:r>
            <a:endParaRPr kumimoji="1" lang="ko-KR" altLang="en-US" sz="2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1985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C79E86-58A0-4DB2-90D8-AE3329A9A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Gemini</a:t>
            </a:r>
            <a:endParaRPr kumimoji="1"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DDD09E-A0ED-25F4-30A2-73484D833583}"/>
              </a:ext>
            </a:extLst>
          </p:cNvPr>
          <p:cNvSpPr txBox="1"/>
          <p:nvPr/>
        </p:nvSpPr>
        <p:spPr>
          <a:xfrm>
            <a:off x="478971" y="1121229"/>
            <a:ext cx="8550729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" altLang="ko-KR" b="1" dirty="0" err="1"/>
              <a:t>OpenDDS</a:t>
            </a:r>
            <a:r>
              <a:rPr lang="en" altLang="ko-KR" b="1" dirty="0"/>
              <a:t>:</a:t>
            </a:r>
            <a:r>
              <a:rPr lang="en" altLang="ko-KR" dirty="0"/>
              <a:t> This is a mature and widely used open-source implementation of the DDS standard. It's known for its reliability, performance, and support for various platforms. You can find more information here: </a:t>
            </a:r>
            <a:r>
              <a:rPr lang="en" altLang="ko-KR" dirty="0">
                <a:hlinkClick r:id="rId2"/>
              </a:rPr>
              <a:t>https://objectcomputing.com/download_file/view/4665</a:t>
            </a:r>
            <a:endParaRPr lang="en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" altLang="ko-KR" b="1" dirty="0" err="1"/>
              <a:t>eProsima</a:t>
            </a:r>
            <a:r>
              <a:rPr lang="en" altLang="ko-KR" b="1" dirty="0"/>
              <a:t> Fast DDS (formerly Fast RTPS):</a:t>
            </a:r>
            <a:r>
              <a:rPr lang="en" altLang="ko-KR" dirty="0"/>
              <a:t> This is another popular open-source DDS implementation known for its high performance and scalability. It's offered by </a:t>
            </a:r>
            <a:r>
              <a:rPr lang="en" altLang="ko-KR" dirty="0" err="1"/>
              <a:t>eProsima</a:t>
            </a:r>
            <a:r>
              <a:rPr lang="en" altLang="ko-KR" dirty="0"/>
              <a:t>, a company specializing in middleware solutions. While Fast DDS itself is open-source, </a:t>
            </a:r>
            <a:r>
              <a:rPr lang="en" altLang="ko-KR" dirty="0" err="1"/>
              <a:t>eProsima</a:t>
            </a:r>
            <a:r>
              <a:rPr lang="en" altLang="ko-KR" dirty="0"/>
              <a:t> offers additional commercial products and support around it.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" altLang="ko-KR" b="1" dirty="0"/>
              <a:t>Thales RTI </a:t>
            </a:r>
            <a:r>
              <a:rPr lang="en" altLang="ko-KR" b="1" dirty="0" err="1"/>
              <a:t>Connext</a:t>
            </a:r>
            <a:r>
              <a:rPr lang="en" altLang="ko-KR" b="1" dirty="0"/>
              <a:t> DDS Micro::</a:t>
            </a:r>
            <a:r>
              <a:rPr lang="en" altLang="ko-KR" dirty="0"/>
              <a:t>: This is a lightweight, open-source version of the commercial RTI </a:t>
            </a:r>
            <a:r>
              <a:rPr lang="en" altLang="ko-KR" dirty="0" err="1"/>
              <a:t>Connext</a:t>
            </a:r>
            <a:r>
              <a:rPr lang="en" altLang="ko-KR" dirty="0"/>
              <a:t> DDS product. It's designed for resource-constrained environments and offers a subset of the full </a:t>
            </a:r>
            <a:r>
              <a:rPr lang="en" altLang="ko-KR" dirty="0" err="1"/>
              <a:t>Connext</a:t>
            </a:r>
            <a:r>
              <a:rPr lang="en" altLang="ko-KR" dirty="0"/>
              <a:t> DDS feature set.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" altLang="ko-KR" b="1" dirty="0"/>
              <a:t>DDS-Router:</a:t>
            </a:r>
            <a:r>
              <a:rPr lang="en" altLang="ko-KR" dirty="0"/>
              <a:t> This is an open-source project from </a:t>
            </a:r>
            <a:r>
              <a:rPr lang="en" altLang="ko-KR" dirty="0" err="1"/>
              <a:t>eProsima</a:t>
            </a:r>
            <a:r>
              <a:rPr lang="en" altLang="ko-KR" dirty="0"/>
              <a:t> that provides routing capabilities for DDS communication. It allows you to connect multiple DDS domains and manage data flow between them.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" altLang="ko-KR" b="1" dirty="0"/>
              <a:t>Eclipse Cyclone DDS:</a:t>
            </a:r>
            <a:r>
              <a:rPr lang="en" altLang="ko-KR" dirty="0"/>
              <a:t> This is a relatively new open-source DDS implementation under development by the Eclipse Foundation. It aims to be a high-performance and feature-rich DDS solution.</a:t>
            </a:r>
          </a:p>
          <a:p>
            <a:r>
              <a:rPr lang="en" altLang="ko-KR" b="1" dirty="0"/>
              <a:t>Additionally:</a:t>
            </a:r>
            <a:endParaRPr lang="en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" altLang="ko-KR" dirty="0"/>
              <a:t>It's important to note that some commercial DDS vendors might offer open-source components or limited functionality free versions of their products.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" altLang="ko-KR" dirty="0"/>
              <a:t>The best open-source DDS product for you will depend on your specific needs and priorities. Consider factors like performance, feature set, ease of use, and community support when making your choice.</a:t>
            </a:r>
          </a:p>
          <a:p>
            <a:r>
              <a:rPr lang="en" altLang="ko-KR" dirty="0"/>
              <a:t>Here are some resources that can help you learn more about open-source DDS products: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" altLang="ko-KR" b="1" dirty="0"/>
              <a:t>DDS Foundation:</a:t>
            </a:r>
            <a:r>
              <a:rPr lang="en" altLang="ko-KR" dirty="0"/>
              <a:t> This organization promotes the DDS standard and provides a vendor directory: </a:t>
            </a:r>
            <a:r>
              <a:rPr lang="en" altLang="ko-KR" dirty="0">
                <a:hlinkClick r:id="rId3"/>
              </a:rPr>
              <a:t>https://dds.georgia.gov/</a:t>
            </a:r>
            <a:endParaRPr lang="en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" altLang="ko-KR" b="1" dirty="0"/>
              <a:t>Eclipse Cyclone DDS website:</a:t>
            </a:r>
            <a:r>
              <a:rPr lang="en" altLang="ko-KR" dirty="0"/>
              <a:t> </a:t>
            </a:r>
            <a:r>
              <a:rPr lang="en" altLang="ko-KR" dirty="0">
                <a:hlinkClick r:id="rId4"/>
              </a:rPr>
              <a:t>https://cyclonedds.io/</a:t>
            </a:r>
            <a:endParaRPr lang="en" altLang="ko-KR" dirty="0"/>
          </a:p>
        </p:txBody>
      </p:sp>
    </p:spTree>
    <p:extLst>
      <p:ext uri="{BB962C8B-B14F-4D97-AF65-F5344CB8AC3E}">
        <p14:creationId xmlns:p14="http://schemas.microsoft.com/office/powerpoint/2010/main" val="1862080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3DBCE2-5D69-8ED7-521B-6CFC11D8F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78947D-78C5-46BD-016E-723552FB06ED}"/>
              </a:ext>
            </a:extLst>
          </p:cNvPr>
          <p:cNvSpPr txBox="1"/>
          <p:nvPr/>
        </p:nvSpPr>
        <p:spPr>
          <a:xfrm>
            <a:off x="721952" y="1240971"/>
            <a:ext cx="8679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ko-KR" dirty="0"/>
              <a:t>Eclipse Cyclone DDS has been chosen to be the default DDS implementation in ROS 2</a:t>
            </a:r>
            <a:endParaRPr kumimoji="1"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9C408CAC-B432-C2B5-5E8F-89CAEA16FC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691263"/>
              </p:ext>
            </p:extLst>
          </p:nvPr>
        </p:nvGraphicFramePr>
        <p:xfrm>
          <a:off x="304799" y="1838904"/>
          <a:ext cx="9296401" cy="478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7981">
                  <a:extLst>
                    <a:ext uri="{9D8B030D-6E8A-4147-A177-3AD203B41FA5}">
                      <a16:colId xmlns:a16="http://schemas.microsoft.com/office/drawing/2014/main" val="3739388478"/>
                    </a:ext>
                  </a:extLst>
                </a:gridCol>
                <a:gridCol w="1367981">
                  <a:extLst>
                    <a:ext uri="{9D8B030D-6E8A-4147-A177-3AD203B41FA5}">
                      <a16:colId xmlns:a16="http://schemas.microsoft.com/office/drawing/2014/main" val="3199441666"/>
                    </a:ext>
                  </a:extLst>
                </a:gridCol>
                <a:gridCol w="758149">
                  <a:extLst>
                    <a:ext uri="{9D8B030D-6E8A-4147-A177-3AD203B41FA5}">
                      <a16:colId xmlns:a16="http://schemas.microsoft.com/office/drawing/2014/main" val="1975581806"/>
                    </a:ext>
                  </a:extLst>
                </a:gridCol>
                <a:gridCol w="2441534">
                  <a:extLst>
                    <a:ext uri="{9D8B030D-6E8A-4147-A177-3AD203B41FA5}">
                      <a16:colId xmlns:a16="http://schemas.microsoft.com/office/drawing/2014/main" val="4179114842"/>
                    </a:ext>
                  </a:extLst>
                </a:gridCol>
                <a:gridCol w="1088518">
                  <a:extLst>
                    <a:ext uri="{9D8B030D-6E8A-4147-A177-3AD203B41FA5}">
                      <a16:colId xmlns:a16="http://schemas.microsoft.com/office/drawing/2014/main" val="3340630621"/>
                    </a:ext>
                  </a:extLst>
                </a:gridCol>
                <a:gridCol w="1088518">
                  <a:extLst>
                    <a:ext uri="{9D8B030D-6E8A-4147-A177-3AD203B41FA5}">
                      <a16:colId xmlns:a16="http://schemas.microsoft.com/office/drawing/2014/main" val="3393011550"/>
                    </a:ext>
                  </a:extLst>
                </a:gridCol>
                <a:gridCol w="1183720">
                  <a:extLst>
                    <a:ext uri="{9D8B030D-6E8A-4147-A177-3AD203B41FA5}">
                      <a16:colId xmlns:a16="http://schemas.microsoft.com/office/drawing/2014/main" val="320908816"/>
                    </a:ext>
                  </a:extLst>
                </a:gridCol>
              </a:tblGrid>
              <a:tr h="731349"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600" dirty="0"/>
                        <a:t>Product name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600" dirty="0"/>
                        <a:t>Developer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600" dirty="0"/>
                        <a:t>HQ region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600" dirty="0"/>
                        <a:t>Open source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OS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600" dirty="0"/>
                        <a:t>Core Language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600" dirty="0"/>
                        <a:t>Developed Since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2560932"/>
                  </a:ext>
                </a:extLst>
              </a:tr>
              <a:tr h="329558"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600" dirty="0"/>
                        <a:t>Fast-DDS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600" dirty="0" err="1"/>
                        <a:t>eProsima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600" dirty="0"/>
                        <a:t>EMEA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600" dirty="0"/>
                        <a:t>Apache License 2.0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Linux</a:t>
                      </a:r>
                    </a:p>
                    <a:p>
                      <a:pPr algn="ctr" latinLnBrk="1"/>
                      <a:r>
                        <a:rPr lang="en-US" altLang="ko-KR" sz="1600" dirty="0"/>
                        <a:t>Windows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600" dirty="0"/>
                        <a:t>C++ 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2014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5104096"/>
                  </a:ext>
                </a:extLst>
              </a:tr>
              <a:tr h="1164741"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600" dirty="0"/>
                        <a:t>Cyclone DDS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600" dirty="0"/>
                        <a:t>Eclipse Foundation project, driven by ADLINK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600" dirty="0"/>
                        <a:t>EMEA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600" dirty="0"/>
                        <a:t>Eclipse Public License 2.0 and Eclipse Development License 1.0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C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2011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683901"/>
                  </a:ext>
                </a:extLst>
              </a:tr>
              <a:tr h="329558"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600" dirty="0" err="1"/>
                        <a:t>OpenDDS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600" dirty="0"/>
                        <a:t>OCI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600" dirty="0"/>
                        <a:t>NABU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600" dirty="0"/>
                        <a:t>Custom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600" dirty="0"/>
                        <a:t>C++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2005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5223296"/>
                  </a:ext>
                </a:extLst>
              </a:tr>
              <a:tr h="731349"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600" dirty="0" err="1"/>
                        <a:t>Connext</a:t>
                      </a:r>
                      <a:r>
                        <a:rPr lang="en" altLang="ko-KR" sz="1600" dirty="0"/>
                        <a:t> DDS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600" dirty="0"/>
                        <a:t>RTI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600" dirty="0"/>
                        <a:t>NABU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600" dirty="0"/>
                        <a:t>Extensions are open source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600" dirty="0"/>
                        <a:t>C++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600" dirty="0"/>
                        <a:t>2005 (NDDS – 1995)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472884"/>
                  </a:ext>
                </a:extLst>
              </a:tr>
              <a:tr h="329558"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600" dirty="0" err="1"/>
                        <a:t>CoreDX</a:t>
                      </a:r>
                      <a:r>
                        <a:rPr lang="en" altLang="ko-KR" sz="1600" dirty="0"/>
                        <a:t> DDS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1600" dirty="0" err="1"/>
                        <a:t>TwinOaks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600" dirty="0"/>
                        <a:t>NABU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600" dirty="0"/>
                        <a:t>Not open source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C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2009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5482010"/>
                  </a:ext>
                </a:extLst>
              </a:tr>
              <a:tr h="514653"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600" dirty="0" err="1"/>
                        <a:t>Gurum</a:t>
                      </a:r>
                      <a:r>
                        <a:rPr lang="en" altLang="ko-KR" sz="1600" dirty="0"/>
                        <a:t> DDS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600" dirty="0" err="1"/>
                        <a:t>GurumNetworks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600" dirty="0"/>
                        <a:t>APAC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600" dirty="0"/>
                        <a:t>Not open source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C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56946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7055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BAFFEF-FACB-D76B-307F-7FD69B6D5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/>
              <a:t>OpenDDS</a:t>
            </a:r>
            <a:r>
              <a:rPr kumimoji="1" lang="en-US" altLang="ko-KR" dirty="0"/>
              <a:t> vs. </a:t>
            </a:r>
            <a:r>
              <a:rPr kumimoji="1" lang="en-US" altLang="ko-KR" dirty="0" err="1"/>
              <a:t>eProcima</a:t>
            </a:r>
            <a:r>
              <a:rPr kumimoji="1" lang="en-US" altLang="ko-KR" dirty="0"/>
              <a:t> Fast-DDS</a:t>
            </a:r>
            <a:endParaRPr kumimoji="1"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620BB0C-ACCE-D218-A764-BD8FB8E20D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755597"/>
              </p:ext>
            </p:extLst>
          </p:nvPr>
        </p:nvGraphicFramePr>
        <p:xfrm>
          <a:off x="593271" y="1097037"/>
          <a:ext cx="8980713" cy="5127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4251050166"/>
                    </a:ext>
                  </a:extLst>
                </a:gridCol>
                <a:gridCol w="3624943">
                  <a:extLst>
                    <a:ext uri="{9D8B030D-6E8A-4147-A177-3AD203B41FA5}">
                      <a16:colId xmlns:a16="http://schemas.microsoft.com/office/drawing/2014/main" val="3814650287"/>
                    </a:ext>
                  </a:extLst>
                </a:gridCol>
                <a:gridCol w="3679370">
                  <a:extLst>
                    <a:ext uri="{9D8B030D-6E8A-4147-A177-3AD203B41FA5}">
                      <a16:colId xmlns:a16="http://schemas.microsoft.com/office/drawing/2014/main" val="4066181604"/>
                    </a:ext>
                  </a:extLst>
                </a:gridCol>
              </a:tblGrid>
              <a:tr h="274096">
                <a:tc>
                  <a:txBody>
                    <a:bodyPr/>
                    <a:lstStyle/>
                    <a:p>
                      <a:pPr algn="ctr" rtl="0" fontAlgn="b"/>
                      <a:r>
                        <a:rPr lang="en" sz="1400" dirty="0">
                          <a:effectLst/>
                        </a:rPr>
                        <a:t>Feature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" sz="1400" dirty="0" err="1">
                          <a:effectLst/>
                        </a:rPr>
                        <a:t>OpenDDS</a:t>
                      </a:r>
                      <a:endParaRPr lang="en" sz="1400" dirty="0">
                        <a:effectLst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" sz="1400" dirty="0" err="1">
                          <a:effectLst/>
                        </a:rPr>
                        <a:t>eProsima</a:t>
                      </a:r>
                      <a:r>
                        <a:rPr lang="en" sz="1400" dirty="0">
                          <a:effectLst/>
                        </a:rPr>
                        <a:t> Fast-DDS</a:t>
                      </a: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496285262"/>
                  </a:ext>
                </a:extLst>
              </a:tr>
              <a:tr h="274096">
                <a:tc>
                  <a:txBody>
                    <a:bodyPr/>
                    <a:lstStyle/>
                    <a:p>
                      <a:pPr algn="ctr" rtl="0" fontAlgn="b"/>
                      <a:r>
                        <a:rPr lang="en" sz="1400" dirty="0">
                          <a:effectLst/>
                        </a:rPr>
                        <a:t>License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" sz="1400" b="1" dirty="0">
                          <a:solidFill>
                            <a:srgbClr val="FF0000"/>
                          </a:solidFill>
                          <a:effectLst/>
                        </a:rPr>
                        <a:t>Open Source (Apache 2.0)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" sz="1400" b="1" dirty="0">
                          <a:solidFill>
                            <a:srgbClr val="FF0000"/>
                          </a:solidFill>
                          <a:effectLst/>
                        </a:rPr>
                        <a:t>Commercial (Free and Paid Tiers)</a:t>
                      </a: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2741115126"/>
                  </a:ext>
                </a:extLst>
              </a:tr>
              <a:tr h="388615">
                <a:tc>
                  <a:txBody>
                    <a:bodyPr/>
                    <a:lstStyle/>
                    <a:p>
                      <a:pPr algn="ctr" rtl="0" fontAlgn="b"/>
                      <a:r>
                        <a:rPr lang="en" sz="1400" dirty="0">
                          <a:effectLst/>
                        </a:rPr>
                        <a:t>Focus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" sz="1400" dirty="0">
                          <a:effectLst/>
                        </a:rPr>
                        <a:t>General-purpose</a:t>
                      </a:r>
                      <a:br>
                        <a:rPr lang="en" sz="1400" dirty="0">
                          <a:effectLst/>
                        </a:rPr>
                      </a:br>
                      <a:r>
                        <a:rPr lang="en" sz="1400" dirty="0">
                          <a:effectLst/>
                        </a:rPr>
                        <a:t>DDS implementation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" sz="1400" dirty="0">
                          <a:effectLst/>
                        </a:rPr>
                        <a:t>High-performance,</a:t>
                      </a:r>
                      <a:br>
                        <a:rPr lang="en" sz="1400" dirty="0">
                          <a:effectLst/>
                        </a:rPr>
                      </a:br>
                      <a:r>
                        <a:rPr lang="en" sz="1400" dirty="0">
                          <a:effectLst/>
                        </a:rPr>
                        <a:t>real-time communication</a:t>
                      </a: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338585691"/>
                  </a:ext>
                </a:extLst>
              </a:tr>
              <a:tr h="388615">
                <a:tc>
                  <a:txBody>
                    <a:bodyPr/>
                    <a:lstStyle/>
                    <a:p>
                      <a:pPr algn="ctr" rtl="0" fontAlgn="b"/>
                      <a:r>
                        <a:rPr lang="en" sz="1400" dirty="0">
                          <a:effectLst/>
                        </a:rPr>
                        <a:t>Performance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" sz="1400" dirty="0">
                          <a:effectLst/>
                        </a:rPr>
                        <a:t>Lower latency</a:t>
                      </a:r>
                      <a:br>
                        <a:rPr lang="en" sz="1400" dirty="0">
                          <a:effectLst/>
                        </a:rPr>
                      </a:br>
                      <a:r>
                        <a:rPr lang="en" sz="1400" dirty="0">
                          <a:effectLst/>
                        </a:rPr>
                        <a:t>for smaller data samples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" sz="1400" dirty="0">
                          <a:effectLst/>
                        </a:rPr>
                        <a:t>Lower latency overall,</a:t>
                      </a:r>
                      <a:br>
                        <a:rPr lang="en" sz="1400" dirty="0">
                          <a:effectLst/>
                        </a:rPr>
                      </a:br>
                      <a:r>
                        <a:rPr lang="en" sz="1400" dirty="0">
                          <a:effectLst/>
                        </a:rPr>
                        <a:t>especially for large data</a:t>
                      </a: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1840311442"/>
                  </a:ext>
                </a:extLst>
              </a:tr>
              <a:tr h="274096">
                <a:tc>
                  <a:txBody>
                    <a:bodyPr/>
                    <a:lstStyle/>
                    <a:p>
                      <a:pPr algn="ctr" rtl="0" fontAlgn="b"/>
                      <a:r>
                        <a:rPr lang="en" sz="1400" dirty="0">
                          <a:effectLst/>
                        </a:rPr>
                        <a:t>Security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" sz="1400" dirty="0">
                          <a:effectLst/>
                        </a:rPr>
                        <a:t>Supports DDS Security specification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" sz="1400" dirty="0">
                          <a:effectLst/>
                        </a:rPr>
                        <a:t>Supports DDS Security specification</a:t>
                      </a: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3012504165"/>
                  </a:ext>
                </a:extLst>
              </a:tr>
              <a:tr h="388615">
                <a:tc>
                  <a:txBody>
                    <a:bodyPr/>
                    <a:lstStyle/>
                    <a:p>
                      <a:pPr algn="ctr" rtl="0" fontAlgn="b"/>
                      <a:r>
                        <a:rPr lang="en" sz="1400" dirty="0">
                          <a:effectLst/>
                        </a:rPr>
                        <a:t>Language</a:t>
                      </a:r>
                      <a:br>
                        <a:rPr lang="en" sz="1400" dirty="0">
                          <a:effectLst/>
                        </a:rPr>
                      </a:br>
                      <a:r>
                        <a:rPr lang="en" sz="1400" dirty="0">
                          <a:effectLst/>
                        </a:rPr>
                        <a:t>Support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" sz="1400" dirty="0">
                          <a:effectLst/>
                        </a:rPr>
                        <a:t>Primarily C++, Java (through JNI)</a:t>
                      </a:r>
                    </a:p>
                    <a:p>
                      <a:pPr rtl="0" fontAlgn="b"/>
                      <a:r>
                        <a:rPr lang="en" sz="1400" dirty="0">
                          <a:effectLst/>
                        </a:rPr>
                        <a:t>C# binding using </a:t>
                      </a:r>
                      <a:r>
                        <a:rPr lang="en" sz="1400" dirty="0" err="1">
                          <a:effectLst/>
                        </a:rPr>
                        <a:t>OpenDDSharp</a:t>
                      </a:r>
                      <a:endParaRPr lang="en" sz="1400" dirty="0">
                        <a:effectLst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" sz="1400" dirty="0">
                          <a:effectLst/>
                        </a:rPr>
                        <a:t>Primarily C++, Python,</a:t>
                      </a:r>
                      <a:br>
                        <a:rPr lang="en" sz="1400" dirty="0">
                          <a:effectLst/>
                        </a:rPr>
                      </a:br>
                      <a:r>
                        <a:rPr lang="en" sz="1400" dirty="0">
                          <a:effectLst/>
                        </a:rPr>
                        <a:t>C# bindings available</a:t>
                      </a: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4059998200"/>
                  </a:ext>
                </a:extLst>
              </a:tr>
              <a:tr h="388615">
                <a:tc>
                  <a:txBody>
                    <a:bodyPr/>
                    <a:lstStyle/>
                    <a:p>
                      <a:pPr algn="ctr" rtl="0" fontAlgn="b"/>
                      <a:r>
                        <a:rPr lang="en" sz="1400" dirty="0">
                          <a:effectLst/>
                        </a:rPr>
                        <a:t>Community</a:t>
                      </a:r>
                      <a:br>
                        <a:rPr lang="en" sz="1400" dirty="0">
                          <a:effectLst/>
                        </a:rPr>
                      </a:br>
                      <a:r>
                        <a:rPr lang="en" sz="1400" dirty="0">
                          <a:effectLst/>
                        </a:rPr>
                        <a:t>&amp; Support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" sz="1400" dirty="0">
                          <a:effectLst/>
                        </a:rPr>
                        <a:t>Large open-source community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" sz="1400" dirty="0">
                          <a:effectLst/>
                        </a:rPr>
                        <a:t>Commercial support available</a:t>
                      </a: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2485378967"/>
                  </a:ext>
                </a:extLst>
              </a:tr>
              <a:tr h="2010661">
                <a:tc>
                  <a:txBody>
                    <a:bodyPr/>
                    <a:lstStyle/>
                    <a:p>
                      <a:pPr algn="ctr" rtl="0" fontAlgn="b"/>
                      <a:r>
                        <a:rPr lang="en" sz="1400" dirty="0">
                          <a:effectLst/>
                        </a:rPr>
                        <a:t>OS Support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" altLang="ko-KR" sz="1400" b="1" dirty="0">
                          <a:effectLst/>
                        </a:rPr>
                        <a:t>Desktop:</a:t>
                      </a:r>
                      <a:endParaRPr lang="en" altLang="ko-KR" sz="1400" dirty="0">
                        <a:effectLst/>
                      </a:endParaRPr>
                    </a:p>
                    <a:p>
                      <a:pPr marL="184150" lvl="1" indent="0" rtl="0">
                        <a:tabLst/>
                      </a:pPr>
                      <a:r>
                        <a:rPr lang="en" altLang="ko-KR" sz="1400" dirty="0">
                          <a:effectLst/>
                        </a:rPr>
                        <a:t>Windows (7, 10 - 64-bit versions)</a:t>
                      </a:r>
                    </a:p>
                    <a:p>
                      <a:pPr marL="184150" lvl="1" indent="0" rtl="0">
                        <a:tabLst/>
                      </a:pPr>
                      <a:r>
                        <a:rPr lang="en" altLang="ko-KR" sz="1400" dirty="0">
                          <a:effectLst/>
                        </a:rPr>
                        <a:t>Linux/macOS</a:t>
                      </a:r>
                    </a:p>
                    <a:p>
                      <a:pPr marL="184150" lvl="1" indent="0" rtl="0">
                        <a:tabLst/>
                      </a:pPr>
                      <a:r>
                        <a:rPr lang="en" altLang="ko-KR" sz="1400" dirty="0">
                          <a:effectLst/>
                        </a:rPr>
                        <a:t>BSDs (similar to Unix-based systems like macOS)</a:t>
                      </a:r>
                    </a:p>
                    <a:p>
                      <a:pPr rtl="0"/>
                      <a:r>
                        <a:rPr lang="en" altLang="ko-KR" sz="1400" b="1" dirty="0">
                          <a:effectLst/>
                        </a:rPr>
                        <a:t>Embedded/Mobile/IoT:</a:t>
                      </a:r>
                      <a:endParaRPr lang="en" altLang="ko-KR" sz="1400" dirty="0">
                        <a:effectLst/>
                      </a:endParaRPr>
                    </a:p>
                    <a:p>
                      <a:pPr marL="227013" lvl="1" indent="0" rtl="0">
                        <a:tabLst/>
                      </a:pPr>
                      <a:r>
                        <a:rPr lang="en" altLang="ko-KR" sz="1400" dirty="0">
                          <a:effectLst/>
                        </a:rPr>
                        <a:t>LynxOS-178 (for safety-critical applications)</a:t>
                      </a:r>
                    </a:p>
                    <a:p>
                      <a:pPr marL="227013" lvl="1" indent="0" rtl="0">
                        <a:tabLst/>
                      </a:pPr>
                      <a:r>
                        <a:rPr lang="en" altLang="ko-KR" sz="1400" dirty="0">
                          <a:effectLst/>
                        </a:rPr>
                        <a:t>VxWorks (specific versions)</a:t>
                      </a:r>
                    </a:p>
                    <a:p>
                      <a:pPr marL="227013" lvl="1" indent="0" rtl="0">
                        <a:tabLst/>
                      </a:pPr>
                      <a:r>
                        <a:rPr lang="en" altLang="ko-KR" sz="1400" dirty="0">
                          <a:effectLst/>
                        </a:rPr>
                        <a:t>Linux on Raspberry Pi</a:t>
                      </a:r>
                    </a:p>
                    <a:p>
                      <a:pPr marL="227013" lvl="1" indent="0" rtl="0">
                        <a:tabLst/>
                      </a:pPr>
                      <a:r>
                        <a:rPr lang="en" altLang="ko-KR" sz="1400" dirty="0">
                          <a:effectLst/>
                        </a:rPr>
                        <a:t>Android (limited support)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" sz="1400" dirty="0">
                          <a:effectLst/>
                        </a:rPr>
                        <a:t>Linux (Ubuntu)</a:t>
                      </a: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2533507767"/>
                  </a:ext>
                </a:extLst>
              </a:tr>
              <a:tr h="274096">
                <a:tc>
                  <a:txBody>
                    <a:bodyPr/>
                    <a:lstStyle/>
                    <a:p>
                      <a:pPr algn="ctr" rtl="0" fontAlgn="b"/>
                      <a:r>
                        <a:rPr lang="en" sz="1400" dirty="0">
                          <a:effectLst/>
                        </a:rPr>
                        <a:t>Cost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" sz="1400" b="1" dirty="0">
                          <a:solidFill>
                            <a:srgbClr val="FF0000"/>
                          </a:solidFill>
                          <a:effectLst/>
                        </a:rPr>
                        <a:t>Free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" sz="1400" b="1" dirty="0">
                          <a:solidFill>
                            <a:srgbClr val="FF0000"/>
                          </a:solidFill>
                          <a:effectLst/>
                        </a:rPr>
                        <a:t>Free and Paid Tiers</a:t>
                      </a: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37186431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8848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BAFFEF-FACB-D76B-307F-7FD69B6D5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/>
              <a:t>OpenDDS</a:t>
            </a:r>
            <a:r>
              <a:rPr kumimoji="1" lang="en-US" altLang="ko-KR" dirty="0"/>
              <a:t> vs. </a:t>
            </a:r>
            <a:r>
              <a:rPr kumimoji="1" lang="en-US" altLang="ko-KR" dirty="0" err="1"/>
              <a:t>Cyclon</a:t>
            </a:r>
            <a:r>
              <a:rPr kumimoji="1" lang="en-US" altLang="ko-KR" dirty="0"/>
              <a:t> DDS</a:t>
            </a:r>
            <a:endParaRPr kumimoji="1"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620BB0C-ACCE-D218-A764-BD8FB8E20D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7395106"/>
              </p:ext>
            </p:extLst>
          </p:nvPr>
        </p:nvGraphicFramePr>
        <p:xfrm>
          <a:off x="593271" y="1097037"/>
          <a:ext cx="8980713" cy="5127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4251050166"/>
                    </a:ext>
                  </a:extLst>
                </a:gridCol>
                <a:gridCol w="3624943">
                  <a:extLst>
                    <a:ext uri="{9D8B030D-6E8A-4147-A177-3AD203B41FA5}">
                      <a16:colId xmlns:a16="http://schemas.microsoft.com/office/drawing/2014/main" val="3814650287"/>
                    </a:ext>
                  </a:extLst>
                </a:gridCol>
                <a:gridCol w="3679370">
                  <a:extLst>
                    <a:ext uri="{9D8B030D-6E8A-4147-A177-3AD203B41FA5}">
                      <a16:colId xmlns:a16="http://schemas.microsoft.com/office/drawing/2014/main" val="4066181604"/>
                    </a:ext>
                  </a:extLst>
                </a:gridCol>
              </a:tblGrid>
              <a:tr h="274096">
                <a:tc>
                  <a:txBody>
                    <a:bodyPr/>
                    <a:lstStyle/>
                    <a:p>
                      <a:pPr algn="ctr" rtl="0" fontAlgn="b"/>
                      <a:r>
                        <a:rPr lang="en" sz="1400" dirty="0">
                          <a:effectLst/>
                        </a:rPr>
                        <a:t>Feature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" sz="1400" dirty="0" err="1">
                          <a:effectLst/>
                        </a:rPr>
                        <a:t>OpenDDS</a:t>
                      </a:r>
                      <a:endParaRPr lang="en" sz="1400" dirty="0">
                        <a:effectLst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" altLang="ko-KR" sz="1400" dirty="0"/>
                        <a:t>Cyclone DDS</a:t>
                      </a:r>
                      <a:endParaRPr lang="en" sz="1400" dirty="0">
                        <a:effectLst/>
                      </a:endParaRP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496285262"/>
                  </a:ext>
                </a:extLst>
              </a:tr>
              <a:tr h="274096">
                <a:tc>
                  <a:txBody>
                    <a:bodyPr/>
                    <a:lstStyle/>
                    <a:p>
                      <a:pPr algn="ctr" rtl="0" fontAlgn="b"/>
                      <a:r>
                        <a:rPr lang="en" sz="1400" dirty="0">
                          <a:effectLst/>
                        </a:rPr>
                        <a:t>License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" sz="1400" b="1" dirty="0">
                          <a:solidFill>
                            <a:srgbClr val="FF0000"/>
                          </a:solidFill>
                          <a:effectLst/>
                        </a:rPr>
                        <a:t>Open Source (Apache 2.0)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" altLang="ko-KR" sz="1400" b="1" dirty="0">
                          <a:solidFill>
                            <a:srgbClr val="FF0000"/>
                          </a:solidFill>
                        </a:rPr>
                        <a:t>Open Source (Eclipse Public License)</a:t>
                      </a:r>
                      <a:endParaRPr lang="en" sz="14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2741115126"/>
                  </a:ext>
                </a:extLst>
              </a:tr>
              <a:tr h="388615">
                <a:tc>
                  <a:txBody>
                    <a:bodyPr/>
                    <a:lstStyle/>
                    <a:p>
                      <a:pPr algn="ctr" rtl="0" fontAlgn="b"/>
                      <a:r>
                        <a:rPr lang="en" sz="1400" dirty="0">
                          <a:effectLst/>
                        </a:rPr>
                        <a:t>Focus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" sz="1400" dirty="0">
                          <a:effectLst/>
                        </a:rPr>
                        <a:t>General-purpose</a:t>
                      </a:r>
                      <a:br>
                        <a:rPr lang="en" sz="1400" dirty="0">
                          <a:effectLst/>
                        </a:rPr>
                      </a:br>
                      <a:r>
                        <a:rPr lang="en" sz="1400" dirty="0">
                          <a:effectLst/>
                        </a:rPr>
                        <a:t>DDS implementation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" altLang="ko-KR" sz="1400" dirty="0"/>
                        <a:t>Focus on real-time and embedded system</a:t>
                      </a:r>
                      <a:endParaRPr lang="en" sz="1400" dirty="0">
                        <a:effectLst/>
                      </a:endParaRP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338585691"/>
                  </a:ext>
                </a:extLst>
              </a:tr>
              <a:tr h="388615">
                <a:tc>
                  <a:txBody>
                    <a:bodyPr/>
                    <a:lstStyle/>
                    <a:p>
                      <a:pPr algn="ctr" rtl="0" fontAlgn="b"/>
                      <a:r>
                        <a:rPr lang="en" sz="1400" dirty="0">
                          <a:effectLst/>
                        </a:rPr>
                        <a:t>Performance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" sz="1400" dirty="0">
                          <a:effectLst/>
                        </a:rPr>
                        <a:t>Lower latency</a:t>
                      </a:r>
                      <a:br>
                        <a:rPr lang="en" sz="1400" dirty="0">
                          <a:effectLst/>
                        </a:rPr>
                      </a:br>
                      <a:r>
                        <a:rPr lang="en" sz="1400" dirty="0">
                          <a:effectLst/>
                        </a:rPr>
                        <a:t>for smaller data samples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" altLang="ko-KR" sz="1400" dirty="0"/>
                        <a:t>Generally lower latency,</a:t>
                      </a:r>
                      <a:br>
                        <a:rPr lang="en" altLang="ko-KR" sz="1400" dirty="0"/>
                      </a:br>
                      <a:r>
                        <a:rPr lang="en" altLang="ko-KR" sz="1400" dirty="0"/>
                        <a:t>good for real-time</a:t>
                      </a:r>
                      <a:endParaRPr lang="en" sz="1400" dirty="0">
                        <a:effectLst/>
                      </a:endParaRP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1840311442"/>
                  </a:ext>
                </a:extLst>
              </a:tr>
              <a:tr h="274096">
                <a:tc>
                  <a:txBody>
                    <a:bodyPr/>
                    <a:lstStyle/>
                    <a:p>
                      <a:pPr algn="ctr" rtl="0" fontAlgn="b"/>
                      <a:r>
                        <a:rPr lang="en" sz="1400" dirty="0">
                          <a:effectLst/>
                        </a:rPr>
                        <a:t>Security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" sz="1400" dirty="0">
                          <a:effectLst/>
                        </a:rPr>
                        <a:t>Supports DDS Security specification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" sz="1400" dirty="0">
                          <a:effectLst/>
                        </a:rPr>
                        <a:t>Supports DDS Security specification</a:t>
                      </a: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3012504165"/>
                  </a:ext>
                </a:extLst>
              </a:tr>
              <a:tr h="388615">
                <a:tc>
                  <a:txBody>
                    <a:bodyPr/>
                    <a:lstStyle/>
                    <a:p>
                      <a:pPr algn="ctr" rtl="0" fontAlgn="b"/>
                      <a:r>
                        <a:rPr lang="en" sz="1400" dirty="0">
                          <a:effectLst/>
                        </a:rPr>
                        <a:t>Language</a:t>
                      </a:r>
                      <a:br>
                        <a:rPr lang="en" sz="1400" dirty="0">
                          <a:effectLst/>
                        </a:rPr>
                      </a:br>
                      <a:r>
                        <a:rPr lang="en" sz="1400" dirty="0">
                          <a:effectLst/>
                        </a:rPr>
                        <a:t>Support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" sz="1400" dirty="0">
                          <a:effectLst/>
                        </a:rPr>
                        <a:t>Primarily C++, Java (through JNI)</a:t>
                      </a:r>
                    </a:p>
                    <a:p>
                      <a:pPr rtl="0" fontAlgn="b"/>
                      <a:r>
                        <a:rPr lang="en" sz="1400" dirty="0">
                          <a:effectLst/>
                        </a:rPr>
                        <a:t>C# binding using </a:t>
                      </a:r>
                      <a:r>
                        <a:rPr lang="en" sz="1400" dirty="0" err="1">
                          <a:effectLst/>
                        </a:rPr>
                        <a:t>OpenDDSharp</a:t>
                      </a:r>
                      <a:endParaRPr lang="en" sz="1400" dirty="0">
                        <a:effectLst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" sz="1400" dirty="0">
                          <a:effectLst/>
                        </a:rPr>
                        <a:t>Primarily C++</a:t>
                      </a: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4059998200"/>
                  </a:ext>
                </a:extLst>
              </a:tr>
              <a:tr h="388615">
                <a:tc>
                  <a:txBody>
                    <a:bodyPr/>
                    <a:lstStyle/>
                    <a:p>
                      <a:pPr algn="ctr" rtl="0" fontAlgn="b"/>
                      <a:r>
                        <a:rPr lang="en" sz="1400" dirty="0">
                          <a:effectLst/>
                        </a:rPr>
                        <a:t>Community</a:t>
                      </a:r>
                      <a:br>
                        <a:rPr lang="en" sz="1400" dirty="0">
                          <a:effectLst/>
                        </a:rPr>
                      </a:br>
                      <a:r>
                        <a:rPr lang="en" sz="1400" dirty="0">
                          <a:effectLst/>
                        </a:rPr>
                        <a:t>&amp; Support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" sz="1400" dirty="0">
                          <a:effectLst/>
                        </a:rPr>
                        <a:t>Large open-source community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" altLang="ko-KR" sz="1400" dirty="0"/>
                        <a:t>Smaller, active community</a:t>
                      </a:r>
                      <a:endParaRPr lang="en" sz="1400" dirty="0">
                        <a:effectLst/>
                      </a:endParaRP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2485378967"/>
                  </a:ext>
                </a:extLst>
              </a:tr>
              <a:tr h="2010661">
                <a:tc>
                  <a:txBody>
                    <a:bodyPr/>
                    <a:lstStyle/>
                    <a:p>
                      <a:pPr algn="ctr" rtl="0" fontAlgn="b"/>
                      <a:r>
                        <a:rPr lang="en" sz="1400" dirty="0">
                          <a:effectLst/>
                        </a:rPr>
                        <a:t>OS Support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" altLang="ko-KR" sz="1400" b="1" dirty="0">
                          <a:effectLst/>
                        </a:rPr>
                        <a:t>Desktop:</a:t>
                      </a:r>
                      <a:endParaRPr lang="en" altLang="ko-KR" sz="1400" dirty="0">
                        <a:effectLst/>
                      </a:endParaRPr>
                    </a:p>
                    <a:p>
                      <a:pPr marL="184150" lvl="1" indent="0" rtl="0">
                        <a:tabLst/>
                      </a:pPr>
                      <a:r>
                        <a:rPr lang="en" altLang="ko-KR" sz="1400" dirty="0">
                          <a:effectLst/>
                        </a:rPr>
                        <a:t>Windows (7, 10 - 64-bit versions)</a:t>
                      </a:r>
                    </a:p>
                    <a:p>
                      <a:pPr marL="184150" lvl="1" indent="0" rtl="0">
                        <a:tabLst/>
                      </a:pPr>
                      <a:r>
                        <a:rPr lang="en" altLang="ko-KR" sz="1400" dirty="0">
                          <a:effectLst/>
                        </a:rPr>
                        <a:t>Linux/macOS</a:t>
                      </a:r>
                    </a:p>
                    <a:p>
                      <a:pPr marL="184150" lvl="1" indent="0" rtl="0">
                        <a:tabLst/>
                      </a:pPr>
                      <a:r>
                        <a:rPr lang="en" altLang="ko-KR" sz="1400" dirty="0">
                          <a:effectLst/>
                        </a:rPr>
                        <a:t>BSDs (similar to Unix-based systems like macOS)</a:t>
                      </a:r>
                    </a:p>
                    <a:p>
                      <a:pPr rtl="0"/>
                      <a:r>
                        <a:rPr lang="en" altLang="ko-KR" sz="1400" b="1" dirty="0">
                          <a:effectLst/>
                        </a:rPr>
                        <a:t>Embedded/Mobile/IoT:</a:t>
                      </a:r>
                      <a:endParaRPr lang="en" altLang="ko-KR" sz="1400" dirty="0">
                        <a:effectLst/>
                      </a:endParaRPr>
                    </a:p>
                    <a:p>
                      <a:pPr marL="227013" lvl="1" indent="0" rtl="0">
                        <a:tabLst/>
                      </a:pPr>
                      <a:r>
                        <a:rPr lang="en" altLang="ko-KR" sz="1400" dirty="0">
                          <a:effectLst/>
                        </a:rPr>
                        <a:t>LynxOS-178 (for safety-critical applications)</a:t>
                      </a:r>
                    </a:p>
                    <a:p>
                      <a:pPr marL="227013" lvl="1" indent="0" rtl="0">
                        <a:tabLst/>
                      </a:pPr>
                      <a:r>
                        <a:rPr lang="en" altLang="ko-KR" sz="1400" dirty="0">
                          <a:effectLst/>
                        </a:rPr>
                        <a:t>VxWorks (specific versions)</a:t>
                      </a:r>
                    </a:p>
                    <a:p>
                      <a:pPr marL="227013" lvl="1" indent="0" rtl="0">
                        <a:tabLst/>
                      </a:pPr>
                      <a:r>
                        <a:rPr lang="en" altLang="ko-KR" sz="1400" dirty="0">
                          <a:effectLst/>
                        </a:rPr>
                        <a:t>Linux on Raspberry Pi</a:t>
                      </a:r>
                    </a:p>
                    <a:p>
                      <a:pPr marL="227013" lvl="1" indent="0" rtl="0">
                        <a:tabLst/>
                      </a:pPr>
                      <a:r>
                        <a:rPr lang="en" altLang="ko-KR" sz="1400" dirty="0">
                          <a:effectLst/>
                        </a:rPr>
                        <a:t>Android (limited support)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" sz="1400" dirty="0">
                          <a:effectLst/>
                        </a:rPr>
                        <a:t>Linux</a:t>
                      </a:r>
                    </a:p>
                    <a:p>
                      <a:pPr rtl="0" fontAlgn="b"/>
                      <a:r>
                        <a:rPr lang="en" sz="1400" dirty="0">
                          <a:effectLst/>
                        </a:rPr>
                        <a:t>Windows</a:t>
                      </a:r>
                    </a:p>
                    <a:p>
                      <a:pPr rtl="0" fontAlgn="b"/>
                      <a:r>
                        <a:rPr lang="en" sz="1400" dirty="0">
                          <a:effectLst/>
                        </a:rPr>
                        <a:t>MacOS</a:t>
                      </a:r>
                    </a:p>
                    <a:p>
                      <a:pPr rtl="0" fontAlgn="b"/>
                      <a:r>
                        <a:rPr lang="en" altLang="ko-KR" sz="1400" dirty="0" err="1"/>
                        <a:t>FreeRTOS</a:t>
                      </a:r>
                      <a:r>
                        <a:rPr lang="en" altLang="ko-KR" sz="1400" dirty="0"/>
                        <a:t>, QNX</a:t>
                      </a:r>
                    </a:p>
                    <a:p>
                      <a:pPr rtl="0" fontAlgn="b"/>
                      <a:r>
                        <a:rPr lang="en" altLang="ko-KR" sz="1400" dirty="0" err="1"/>
                        <a:t>OpenIndiana</a:t>
                      </a:r>
                      <a:r>
                        <a:rPr lang="en" altLang="ko-KR" sz="1400" dirty="0"/>
                        <a:t> OS (similar to Solaris)</a:t>
                      </a:r>
                      <a:endParaRPr lang="en" sz="1400" dirty="0">
                        <a:effectLst/>
                      </a:endParaRP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2533507767"/>
                  </a:ext>
                </a:extLst>
              </a:tr>
              <a:tr h="274096">
                <a:tc>
                  <a:txBody>
                    <a:bodyPr/>
                    <a:lstStyle/>
                    <a:p>
                      <a:pPr algn="ctr" rtl="0" fontAlgn="b"/>
                      <a:r>
                        <a:rPr lang="en" sz="1400" dirty="0">
                          <a:effectLst/>
                        </a:rPr>
                        <a:t>Cost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" sz="1400" b="1" dirty="0">
                          <a:solidFill>
                            <a:srgbClr val="FF0000"/>
                          </a:solidFill>
                          <a:effectLst/>
                        </a:rPr>
                        <a:t>Free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" sz="1400" b="1" dirty="0">
                          <a:solidFill>
                            <a:srgbClr val="FF0000"/>
                          </a:solidFill>
                          <a:effectLst/>
                        </a:rPr>
                        <a:t>Free</a:t>
                      </a: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37186431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4890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5E475E0A-B3F4-ED5E-8405-9DAD92AB9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 Source DDS</a:t>
            </a:r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F05A69F1-66B6-335F-E912-9746A7E1CE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9948517"/>
              </p:ext>
            </p:extLst>
          </p:nvPr>
        </p:nvGraphicFramePr>
        <p:xfrm>
          <a:off x="391887" y="1497694"/>
          <a:ext cx="9122226" cy="4215308"/>
        </p:xfrm>
        <a:graphic>
          <a:graphicData uri="http://schemas.openxmlformats.org/drawingml/2006/table">
            <a:tbl>
              <a:tblPr/>
              <a:tblGrid>
                <a:gridCol w="1132114">
                  <a:extLst>
                    <a:ext uri="{9D8B030D-6E8A-4147-A177-3AD203B41FA5}">
                      <a16:colId xmlns:a16="http://schemas.microsoft.com/office/drawing/2014/main" val="1961844656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465355542"/>
                    </a:ext>
                  </a:extLst>
                </a:gridCol>
                <a:gridCol w="2079171">
                  <a:extLst>
                    <a:ext uri="{9D8B030D-6E8A-4147-A177-3AD203B41FA5}">
                      <a16:colId xmlns:a16="http://schemas.microsoft.com/office/drawing/2014/main" val="1825990130"/>
                    </a:ext>
                  </a:extLst>
                </a:gridCol>
                <a:gridCol w="2100943">
                  <a:extLst>
                    <a:ext uri="{9D8B030D-6E8A-4147-A177-3AD203B41FA5}">
                      <a16:colId xmlns:a16="http://schemas.microsoft.com/office/drawing/2014/main" val="3579649993"/>
                    </a:ext>
                  </a:extLst>
                </a:gridCol>
                <a:gridCol w="1828798">
                  <a:extLst>
                    <a:ext uri="{9D8B030D-6E8A-4147-A177-3AD203B41FA5}">
                      <a16:colId xmlns:a16="http://schemas.microsoft.com/office/drawing/2014/main" val="449018765"/>
                    </a:ext>
                  </a:extLst>
                </a:gridCol>
              </a:tblGrid>
              <a:tr h="474184">
                <a:tc>
                  <a:txBody>
                    <a:bodyPr/>
                    <a:lstStyle/>
                    <a:p>
                      <a:pPr algn="ctr" rtl="0" fontAlgn="b"/>
                      <a:r>
                        <a:rPr lang="en" sz="1200" b="1" dirty="0">
                          <a:effectLst/>
                        </a:rPr>
                        <a:t>Feature</a:t>
                      </a:r>
                    </a:p>
                  </a:txBody>
                  <a:tcPr marL="8317" marR="8317" marT="5545" marB="554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" sz="1200" b="1" dirty="0" err="1">
                          <a:effectLst/>
                        </a:rPr>
                        <a:t>OpenDDS</a:t>
                      </a:r>
                      <a:br>
                        <a:rPr lang="en" sz="1200" b="1" dirty="0">
                          <a:effectLst/>
                        </a:rPr>
                      </a:br>
                      <a:r>
                        <a:rPr lang="en" sz="1200" b="1" dirty="0">
                          <a:effectLst/>
                        </a:rPr>
                        <a:t>(with </a:t>
                      </a:r>
                      <a:r>
                        <a:rPr lang="en" sz="1200" b="1" dirty="0" err="1">
                          <a:effectLst/>
                        </a:rPr>
                        <a:t>OpenDDSharp</a:t>
                      </a:r>
                      <a:r>
                        <a:rPr lang="en" sz="1200" b="1" dirty="0">
                          <a:effectLst/>
                        </a:rPr>
                        <a:t>)</a:t>
                      </a:r>
                    </a:p>
                  </a:txBody>
                  <a:tcPr marL="8317" marR="8317" marT="5545" marB="5545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" sz="1200" b="1">
                          <a:effectLst/>
                        </a:rPr>
                        <a:t>Eclipse Cyclone DDS</a:t>
                      </a:r>
                    </a:p>
                  </a:txBody>
                  <a:tcPr marL="8317" marR="8317" marT="5545" marB="5545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" sz="1200" b="1" dirty="0">
                          <a:effectLst/>
                        </a:rPr>
                        <a:t>Thales RTI DDS Community</a:t>
                      </a:r>
                    </a:p>
                  </a:txBody>
                  <a:tcPr marL="8317" marR="8317" marT="5545" marB="554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" altLang="ko-KR" sz="1200" b="1" dirty="0" err="1"/>
                        <a:t>OpenSplice</a:t>
                      </a:r>
                      <a:r>
                        <a:rPr lang="en" altLang="ko-KR" sz="1200" b="1" dirty="0"/>
                        <a:t> DDS</a:t>
                      </a:r>
                      <a:endParaRPr lang="en" sz="1200" b="1" dirty="0">
                        <a:effectLst/>
                      </a:endParaRPr>
                    </a:p>
                  </a:txBody>
                  <a:tcPr marL="8317" marR="8317" marT="5545" marB="5545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4340634"/>
                  </a:ext>
                </a:extLst>
              </a:tr>
              <a:tr h="474184">
                <a:tc>
                  <a:txBody>
                    <a:bodyPr/>
                    <a:lstStyle/>
                    <a:p>
                      <a:pPr algn="ctr" rtl="0" fontAlgn="b"/>
                      <a:r>
                        <a:rPr lang="en" sz="1200" b="1" dirty="0">
                          <a:effectLst/>
                        </a:rPr>
                        <a:t>Primary</a:t>
                      </a:r>
                      <a:br>
                        <a:rPr lang="en" sz="1200" b="1" dirty="0">
                          <a:effectLst/>
                        </a:rPr>
                      </a:br>
                      <a:r>
                        <a:rPr lang="en" sz="1200" b="1" dirty="0">
                          <a:effectLst/>
                        </a:rPr>
                        <a:t>Language</a:t>
                      </a:r>
                    </a:p>
                  </a:txBody>
                  <a:tcPr marL="8317" marR="8317" marT="5545" marB="554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" sz="1200" dirty="0">
                          <a:effectLst/>
                        </a:rPr>
                        <a:t>C++</a:t>
                      </a:r>
                    </a:p>
                  </a:txBody>
                  <a:tcPr marL="8317" marR="8317" marT="5545" marB="5545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" sz="1200" dirty="0">
                          <a:effectLst/>
                        </a:rPr>
                        <a:t>C++</a:t>
                      </a:r>
                    </a:p>
                  </a:txBody>
                  <a:tcPr marL="8317" marR="8317" marT="5545" marB="5545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" sz="1200" dirty="0">
                          <a:effectLst/>
                        </a:rPr>
                        <a:t>C++</a:t>
                      </a:r>
                    </a:p>
                  </a:txBody>
                  <a:tcPr marL="8317" marR="8317" marT="5545" marB="554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" altLang="ko-KR" sz="1200" dirty="0"/>
                        <a:t>C++</a:t>
                      </a:r>
                      <a:endParaRPr lang="en" sz="1200" dirty="0">
                        <a:effectLst/>
                      </a:endParaRPr>
                    </a:p>
                  </a:txBody>
                  <a:tcPr marL="8317" marR="8317" marT="5545" marB="5545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714907"/>
                  </a:ext>
                </a:extLst>
              </a:tr>
              <a:tr h="474184">
                <a:tc>
                  <a:txBody>
                    <a:bodyPr/>
                    <a:lstStyle/>
                    <a:p>
                      <a:pPr algn="ctr" rtl="0" fontAlgn="b"/>
                      <a:r>
                        <a:rPr lang="en" sz="1400" b="1" dirty="0">
                          <a:solidFill>
                            <a:srgbClr val="FF0000"/>
                          </a:solidFill>
                          <a:effectLst/>
                        </a:rPr>
                        <a:t>C# Support</a:t>
                      </a:r>
                    </a:p>
                  </a:txBody>
                  <a:tcPr marL="8317" marR="8317" marT="5545" marB="554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" sz="1400" b="1" dirty="0">
                          <a:solidFill>
                            <a:srgbClr val="FF0000"/>
                          </a:solidFill>
                          <a:effectLst/>
                        </a:rPr>
                        <a:t>Indirect</a:t>
                      </a:r>
                      <a:br>
                        <a:rPr lang="en" sz="1400" b="1" dirty="0">
                          <a:solidFill>
                            <a:srgbClr val="FF0000"/>
                          </a:solidFill>
                          <a:effectLst/>
                        </a:rPr>
                      </a:br>
                      <a:r>
                        <a:rPr lang="en" sz="1400" b="1" dirty="0">
                          <a:solidFill>
                            <a:srgbClr val="FF0000"/>
                          </a:solidFill>
                          <a:effectLst/>
                        </a:rPr>
                        <a:t>(through </a:t>
                      </a:r>
                      <a:r>
                        <a:rPr lang="en" sz="1400" b="1" dirty="0" err="1">
                          <a:solidFill>
                            <a:srgbClr val="FF0000"/>
                          </a:solidFill>
                          <a:effectLst/>
                        </a:rPr>
                        <a:t>OpenDDSharp</a:t>
                      </a:r>
                      <a:br>
                        <a:rPr lang="en" sz="1400" b="1" dirty="0">
                          <a:solidFill>
                            <a:srgbClr val="FF0000"/>
                          </a:solidFill>
                          <a:effectLst/>
                        </a:rPr>
                      </a:br>
                      <a:r>
                        <a:rPr lang="en" sz="1400" b="1" dirty="0">
                          <a:solidFill>
                            <a:srgbClr val="FF0000"/>
                          </a:solidFill>
                          <a:effectLst/>
                        </a:rPr>
                        <a:t>wrapper)</a:t>
                      </a:r>
                    </a:p>
                  </a:txBody>
                  <a:tcPr marL="8317" marR="8317" marT="5545" marB="5545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" sz="1400" b="1" dirty="0">
                          <a:effectLst/>
                        </a:rPr>
                        <a:t>Potential</a:t>
                      </a:r>
                      <a:br>
                        <a:rPr lang="en" sz="1200" dirty="0">
                          <a:effectLst/>
                        </a:rPr>
                      </a:br>
                      <a:r>
                        <a:rPr lang="en" sz="1200" dirty="0">
                          <a:effectLst/>
                        </a:rPr>
                        <a:t>(through 3rd-party</a:t>
                      </a:r>
                      <a:br>
                        <a:rPr lang="en" sz="1200" dirty="0">
                          <a:effectLst/>
                        </a:rPr>
                      </a:br>
                      <a:r>
                        <a:rPr lang="en" sz="1200" dirty="0">
                          <a:effectLst/>
                        </a:rPr>
                        <a:t>libraries)</a:t>
                      </a:r>
                    </a:p>
                  </a:txBody>
                  <a:tcPr marL="8317" marR="8317" marT="5545" marB="5545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" sz="1400" b="1" dirty="0">
                          <a:effectLst/>
                        </a:rPr>
                        <a:t>Potential</a:t>
                      </a:r>
                      <a:br>
                        <a:rPr lang="en" sz="1200" dirty="0">
                          <a:effectLst/>
                        </a:rPr>
                      </a:br>
                      <a:r>
                        <a:rPr lang="en" sz="1200" dirty="0">
                          <a:effectLst/>
                        </a:rPr>
                        <a:t>(through community</a:t>
                      </a:r>
                      <a:br>
                        <a:rPr lang="en" sz="1200" dirty="0">
                          <a:effectLst/>
                        </a:rPr>
                      </a:br>
                      <a:r>
                        <a:rPr lang="en" sz="1200" dirty="0">
                          <a:effectLst/>
                        </a:rPr>
                        <a:t>contributions)</a:t>
                      </a:r>
                    </a:p>
                  </a:txBody>
                  <a:tcPr marL="8317" marR="8317" marT="5545" marB="554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" altLang="ko-KR" sz="1400" b="1" dirty="0">
                          <a:solidFill>
                            <a:srgbClr val="FF0000"/>
                          </a:solidFill>
                        </a:rPr>
                        <a:t>No direct C# support</a:t>
                      </a:r>
                      <a:endParaRPr lang="en" sz="14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8317" marR="8317" marT="5545" marB="5545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30476"/>
                  </a:ext>
                </a:extLst>
              </a:tr>
              <a:tr h="252487">
                <a:tc>
                  <a:txBody>
                    <a:bodyPr/>
                    <a:lstStyle/>
                    <a:p>
                      <a:pPr algn="ctr" rtl="0" fontAlgn="b"/>
                      <a:r>
                        <a:rPr lang="en" sz="1200" b="1" dirty="0">
                          <a:effectLst/>
                        </a:rPr>
                        <a:t>Maturity</a:t>
                      </a:r>
                    </a:p>
                  </a:txBody>
                  <a:tcPr marL="8317" marR="8317" marT="5545" marB="554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" sz="1200" dirty="0">
                          <a:effectLst/>
                        </a:rPr>
                        <a:t>Mature and widely used</a:t>
                      </a:r>
                    </a:p>
                  </a:txBody>
                  <a:tcPr marL="8317" marR="8317" marT="5545" marB="5545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" sz="1200">
                          <a:effectLst/>
                        </a:rPr>
                        <a:t>Mature and actively developed</a:t>
                      </a:r>
                    </a:p>
                  </a:txBody>
                  <a:tcPr marL="8317" marR="8317" marT="5545" marB="5545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" sz="1200">
                          <a:effectLst/>
                        </a:rPr>
                        <a:t>Established, community-driven</a:t>
                      </a:r>
                    </a:p>
                  </a:txBody>
                  <a:tcPr marL="8317" marR="8317" marT="5545" marB="554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" altLang="ko-KR" sz="1200" dirty="0"/>
                        <a:t>Maturity depends on the specific alternative</a:t>
                      </a:r>
                      <a:endParaRPr lang="en" sz="1200" dirty="0">
                        <a:effectLst/>
                      </a:endParaRPr>
                    </a:p>
                  </a:txBody>
                  <a:tcPr marL="8317" marR="8317" marT="5545" marB="5545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4862024"/>
                  </a:ext>
                </a:extLst>
              </a:tr>
              <a:tr h="252487">
                <a:tc>
                  <a:txBody>
                    <a:bodyPr/>
                    <a:lstStyle/>
                    <a:p>
                      <a:pPr algn="ctr" rtl="0" fontAlgn="b"/>
                      <a:r>
                        <a:rPr lang="en" sz="1200" b="1" dirty="0">
                          <a:effectLst/>
                        </a:rPr>
                        <a:t>Focus</a:t>
                      </a:r>
                    </a:p>
                  </a:txBody>
                  <a:tcPr marL="8317" marR="8317" marT="5545" marB="554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" sz="1200" dirty="0">
                          <a:effectLst/>
                        </a:rPr>
                        <a:t>General-purpose DDS</a:t>
                      </a:r>
                    </a:p>
                  </a:txBody>
                  <a:tcPr marL="8317" marR="8317" marT="5545" marB="5545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" sz="1200">
                          <a:effectLst/>
                        </a:rPr>
                        <a:t>General-purpose DDS</a:t>
                      </a:r>
                    </a:p>
                  </a:txBody>
                  <a:tcPr marL="8317" marR="8317" marT="5545" marB="5545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" sz="1200">
                          <a:effectLst/>
                        </a:rPr>
                        <a:t>Real-time systems focus</a:t>
                      </a:r>
                    </a:p>
                  </a:txBody>
                  <a:tcPr marL="8317" marR="8317" marT="5545" marB="554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" altLang="ko-KR" sz="1200" dirty="0"/>
                        <a:t>General-purpose DDS (might have specific strengths)</a:t>
                      </a:r>
                      <a:endParaRPr lang="en" sz="1200" dirty="0">
                        <a:effectLst/>
                      </a:endParaRPr>
                    </a:p>
                  </a:txBody>
                  <a:tcPr marL="8317" marR="8317" marT="5545" marB="5545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4010478"/>
                  </a:ext>
                </a:extLst>
              </a:tr>
              <a:tr h="474184">
                <a:tc>
                  <a:txBody>
                    <a:bodyPr/>
                    <a:lstStyle/>
                    <a:p>
                      <a:pPr algn="ctr" rtl="0" fontAlgn="b"/>
                      <a:r>
                        <a:rPr lang="en" sz="1200" b="1" dirty="0">
                          <a:effectLst/>
                        </a:rPr>
                        <a:t>Open-Source</a:t>
                      </a:r>
                      <a:br>
                        <a:rPr lang="en" sz="1200" b="1" dirty="0">
                          <a:effectLst/>
                        </a:rPr>
                      </a:br>
                      <a:r>
                        <a:rPr lang="en" sz="1200" b="1" dirty="0">
                          <a:effectLst/>
                        </a:rPr>
                        <a:t>License</a:t>
                      </a:r>
                    </a:p>
                  </a:txBody>
                  <a:tcPr marL="8317" marR="8317" marT="5545" marB="554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" sz="1200" dirty="0">
                          <a:effectLst/>
                        </a:rPr>
                        <a:t>Eclipse Public License (EPL)</a:t>
                      </a:r>
                    </a:p>
                  </a:txBody>
                  <a:tcPr marL="8317" marR="8317" marT="5545" marB="5545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" sz="1200" dirty="0">
                          <a:effectLst/>
                        </a:rPr>
                        <a:t>Eclipse Public License (EPL)</a:t>
                      </a:r>
                    </a:p>
                  </a:txBody>
                  <a:tcPr marL="8317" marR="8317" marT="5545" marB="5545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" sz="1200">
                          <a:effectLst/>
                        </a:rPr>
                        <a:t>Varies depending on version</a:t>
                      </a:r>
                    </a:p>
                  </a:txBody>
                  <a:tcPr marL="8317" marR="8317" marT="5545" marB="554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" altLang="ko-KR" sz="1200" dirty="0"/>
                        <a:t>Varies (might have open-source and commercial options)</a:t>
                      </a:r>
                      <a:endParaRPr lang="en" sz="1200" dirty="0">
                        <a:effectLst/>
                      </a:endParaRPr>
                    </a:p>
                  </a:txBody>
                  <a:tcPr marL="8317" marR="8317" marT="5545" marB="5545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4347334"/>
                  </a:ext>
                </a:extLst>
              </a:tr>
              <a:tr h="474184">
                <a:tc>
                  <a:txBody>
                    <a:bodyPr/>
                    <a:lstStyle/>
                    <a:p>
                      <a:pPr algn="ctr" rtl="0" fontAlgn="b"/>
                      <a:r>
                        <a:rPr lang="en" sz="1200" b="1" dirty="0">
                          <a:effectLst/>
                        </a:rPr>
                        <a:t>Community</a:t>
                      </a:r>
                      <a:br>
                        <a:rPr lang="en" sz="1200" b="1" dirty="0">
                          <a:effectLst/>
                        </a:rPr>
                      </a:br>
                      <a:r>
                        <a:rPr lang="en" sz="1200" b="1" dirty="0">
                          <a:effectLst/>
                        </a:rPr>
                        <a:t>Activity</a:t>
                      </a:r>
                    </a:p>
                  </a:txBody>
                  <a:tcPr marL="8317" marR="8317" marT="5545" marB="554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" sz="1200" dirty="0">
                          <a:effectLst/>
                        </a:rPr>
                        <a:t>Active community</a:t>
                      </a:r>
                    </a:p>
                  </a:txBody>
                  <a:tcPr marL="8317" marR="8317" marT="5545" marB="5545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" sz="1200" dirty="0">
                          <a:effectLst/>
                        </a:rPr>
                        <a:t>Active community</a:t>
                      </a:r>
                    </a:p>
                  </a:txBody>
                  <a:tcPr marL="8317" marR="8317" marT="5545" marB="5545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" sz="1200" dirty="0">
                          <a:effectLst/>
                        </a:rPr>
                        <a:t>Active community</a:t>
                      </a:r>
                      <a:br>
                        <a:rPr lang="en" sz="1200" dirty="0">
                          <a:effectLst/>
                        </a:rPr>
                      </a:br>
                      <a:r>
                        <a:rPr lang="en" sz="1200" dirty="0">
                          <a:effectLst/>
                        </a:rPr>
                        <a:t>(though might be smaller than </a:t>
                      </a:r>
                      <a:r>
                        <a:rPr lang="en" sz="1200" dirty="0" err="1">
                          <a:effectLst/>
                        </a:rPr>
                        <a:t>OpenDDS</a:t>
                      </a:r>
                      <a:r>
                        <a:rPr lang="en" sz="1200" dirty="0">
                          <a:effectLst/>
                        </a:rPr>
                        <a:t>/Cyclone DDS)</a:t>
                      </a:r>
                    </a:p>
                  </a:txBody>
                  <a:tcPr marL="8317" marR="8317" marT="5545" marB="554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" altLang="ko-KR" sz="1200" dirty="0"/>
                        <a:t>Community activity depends on the alternative</a:t>
                      </a:r>
                      <a:endParaRPr lang="en" sz="1200" dirty="0">
                        <a:effectLst/>
                      </a:endParaRPr>
                    </a:p>
                  </a:txBody>
                  <a:tcPr marL="8317" marR="8317" marT="5545" marB="5545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5276739"/>
                  </a:ext>
                </a:extLst>
              </a:tr>
              <a:tr h="474184">
                <a:tc>
                  <a:txBody>
                    <a:bodyPr/>
                    <a:lstStyle/>
                    <a:p>
                      <a:pPr algn="ctr" rtl="0" fontAlgn="b"/>
                      <a:r>
                        <a:rPr lang="en" sz="1400" b="1" dirty="0">
                          <a:solidFill>
                            <a:srgbClr val="FF0000"/>
                          </a:solidFill>
                          <a:effectLst/>
                        </a:rPr>
                        <a:t>Ease of Use</a:t>
                      </a:r>
                      <a:br>
                        <a:rPr lang="en" sz="1400" b="1" dirty="0">
                          <a:solidFill>
                            <a:srgbClr val="FF0000"/>
                          </a:solidFill>
                          <a:effectLst/>
                        </a:rPr>
                      </a:br>
                      <a:r>
                        <a:rPr lang="en" sz="1400" b="1" dirty="0">
                          <a:solidFill>
                            <a:srgbClr val="FF0000"/>
                          </a:solidFill>
                          <a:effectLst/>
                        </a:rPr>
                        <a:t>(for C#)</a:t>
                      </a:r>
                    </a:p>
                  </a:txBody>
                  <a:tcPr marL="8317" marR="8317" marT="5545" marB="554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" sz="1400" dirty="0">
                          <a:solidFill>
                            <a:srgbClr val="FF0000"/>
                          </a:solidFill>
                          <a:effectLst/>
                        </a:rPr>
                        <a:t>Easier</a:t>
                      </a:r>
                      <a:br>
                        <a:rPr lang="en" sz="1400" dirty="0">
                          <a:solidFill>
                            <a:srgbClr val="FF0000"/>
                          </a:solidFill>
                          <a:effectLst/>
                        </a:rPr>
                      </a:br>
                      <a:r>
                        <a:rPr lang="en" sz="1400" dirty="0">
                          <a:solidFill>
                            <a:srgbClr val="FF0000"/>
                          </a:solidFill>
                          <a:effectLst/>
                        </a:rPr>
                        <a:t>(due to </a:t>
                      </a:r>
                      <a:r>
                        <a:rPr lang="en" sz="1400" dirty="0" err="1">
                          <a:solidFill>
                            <a:srgbClr val="FF0000"/>
                          </a:solidFill>
                          <a:effectLst/>
                        </a:rPr>
                        <a:t>OpenDDSharp</a:t>
                      </a:r>
                      <a:r>
                        <a:rPr lang="en" sz="1400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</a:p>
                  </a:txBody>
                  <a:tcPr marL="8317" marR="8317" marT="5545" marB="5545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" sz="1200" dirty="0">
                          <a:effectLst/>
                        </a:rPr>
                        <a:t>Potentially more complex</a:t>
                      </a:r>
                      <a:br>
                        <a:rPr lang="en" sz="1200" dirty="0">
                          <a:effectLst/>
                        </a:rPr>
                      </a:br>
                      <a:r>
                        <a:rPr lang="en" sz="1200" dirty="0">
                          <a:effectLst/>
                        </a:rPr>
                        <a:t>(requires finding/</a:t>
                      </a:r>
                      <a:br>
                        <a:rPr lang="en" sz="1200" dirty="0">
                          <a:effectLst/>
                        </a:rPr>
                      </a:br>
                      <a:r>
                        <a:rPr lang="en" sz="1200" dirty="0">
                          <a:effectLst/>
                        </a:rPr>
                        <a:t>using C# bindings)</a:t>
                      </a:r>
                    </a:p>
                  </a:txBody>
                  <a:tcPr marL="8317" marR="8317" marT="5545" marB="5545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" sz="1200" dirty="0">
                          <a:effectLst/>
                        </a:rPr>
                        <a:t>Potentially more complex</a:t>
                      </a:r>
                      <a:br>
                        <a:rPr lang="en" sz="1200" dirty="0">
                          <a:effectLst/>
                        </a:rPr>
                      </a:br>
                      <a:r>
                        <a:rPr lang="en" sz="1200" dirty="0">
                          <a:effectLst/>
                        </a:rPr>
                        <a:t>(requires finding/</a:t>
                      </a:r>
                      <a:br>
                        <a:rPr lang="en" sz="1200" dirty="0">
                          <a:effectLst/>
                        </a:rPr>
                      </a:br>
                      <a:r>
                        <a:rPr lang="en" sz="1200" dirty="0">
                          <a:effectLst/>
                        </a:rPr>
                        <a:t>using C# bindings)</a:t>
                      </a:r>
                    </a:p>
                  </a:txBody>
                  <a:tcPr marL="8317" marR="8317" marT="5545" marB="554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" altLang="ko-KR" sz="1400" b="1" dirty="0">
                          <a:solidFill>
                            <a:srgbClr val="FF0000"/>
                          </a:solidFill>
                        </a:rPr>
                        <a:t>More complex</a:t>
                      </a:r>
                      <a:br>
                        <a:rPr lang="en" altLang="ko-KR" sz="1200" dirty="0"/>
                      </a:br>
                      <a:r>
                        <a:rPr lang="en" altLang="ko-KR" sz="1200" dirty="0"/>
                        <a:t>(requires C++ development)</a:t>
                      </a:r>
                      <a:endParaRPr lang="en" sz="1200" dirty="0">
                        <a:effectLst/>
                      </a:endParaRPr>
                    </a:p>
                  </a:txBody>
                  <a:tcPr marL="8317" marR="8317" marT="5545" marB="5545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676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4128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4A02413-CAAA-A78F-7AA5-25768B057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627" y="908720"/>
            <a:ext cx="2184400" cy="609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C7704EC-185A-CFD6-458D-7BA4A6D3361E}"/>
              </a:ext>
            </a:extLst>
          </p:cNvPr>
          <p:cNvSpPr txBox="1"/>
          <p:nvPr/>
        </p:nvSpPr>
        <p:spPr>
          <a:xfrm>
            <a:off x="848544" y="1518320"/>
            <a:ext cx="8008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ko-KR" dirty="0">
                <a:hlinkClick r:id="rId3"/>
              </a:rPr>
              <a:t>https://www.adlinktech.com/en/vortex-opensplice-data-distribution-service</a:t>
            </a:r>
            <a:endParaRPr kumimoji="1" lang="en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59D0CB-7EA7-4489-A7C0-EEA675842514}"/>
              </a:ext>
            </a:extLst>
          </p:cNvPr>
          <p:cNvSpPr txBox="1"/>
          <p:nvPr/>
        </p:nvSpPr>
        <p:spPr>
          <a:xfrm>
            <a:off x="3008784" y="1028854"/>
            <a:ext cx="5026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ko-KR" b="0" i="0" dirty="0">
                <a:solidFill>
                  <a:srgbClr val="008AD0"/>
                </a:solidFill>
                <a:effectLst/>
                <a:latin typeface="Ubuntu" panose="020F0502020204030204" pitchFamily="34" charset="0"/>
              </a:rPr>
              <a:t>Vortex </a:t>
            </a:r>
            <a:r>
              <a:rPr lang="en" altLang="ko-KR" b="0" i="0" dirty="0" err="1">
                <a:solidFill>
                  <a:srgbClr val="008AD0"/>
                </a:solidFill>
                <a:effectLst/>
                <a:latin typeface="Ubuntu" panose="020F0502020204030204" pitchFamily="34" charset="0"/>
              </a:rPr>
              <a:t>OpenSplice</a:t>
            </a:r>
            <a:r>
              <a:rPr lang="en" altLang="ko-KR" b="0" i="0" dirty="0">
                <a:solidFill>
                  <a:srgbClr val="008AD0"/>
                </a:solidFill>
                <a:effectLst/>
                <a:latin typeface="Ubuntu" panose="020F0502020204030204" pitchFamily="34" charset="0"/>
              </a:rPr>
              <a:t> is part of the </a:t>
            </a:r>
            <a:r>
              <a:rPr lang="en" altLang="ko-KR" b="0" i="0" dirty="0" err="1">
                <a:solidFill>
                  <a:srgbClr val="008AD0"/>
                </a:solidFill>
                <a:effectLst/>
                <a:latin typeface="Ubuntu" panose="020F0502020204030204" pitchFamily="34" charset="0"/>
              </a:rPr>
              <a:t>Adlink</a:t>
            </a:r>
            <a:r>
              <a:rPr lang="en" altLang="ko-KR" b="0" i="0" dirty="0">
                <a:solidFill>
                  <a:srgbClr val="008AD0"/>
                </a:solidFill>
                <a:effectLst/>
                <a:latin typeface="Ubuntu" panose="020F0502020204030204" pitchFamily="34" charset="0"/>
              </a:rPr>
              <a:t> DDS offering</a:t>
            </a:r>
            <a:endParaRPr kumimoji="1"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F5723D-DAB5-DBB1-8C60-71B422632D67}"/>
              </a:ext>
            </a:extLst>
          </p:cNvPr>
          <p:cNvSpPr txBox="1"/>
          <p:nvPr/>
        </p:nvSpPr>
        <p:spPr>
          <a:xfrm>
            <a:off x="704528" y="2007786"/>
            <a:ext cx="871296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R" sz="1400" dirty="0" err="1"/>
              <a:t>OpenSplice</a:t>
            </a:r>
            <a:r>
              <a:rPr lang="en" altLang="ko-KR" sz="1400" dirty="0"/>
              <a:t> DDS, from ADLINK Technology, is a popular open-source and commercial DDS middleware. </a:t>
            </a:r>
            <a:r>
              <a:rPr lang="en" altLang="ko-KR" sz="1400" b="1" dirty="0"/>
              <a:t>It provides a C++ API</a:t>
            </a:r>
            <a:r>
              <a:rPr lang="en" altLang="ko-KR" sz="1400" dirty="0"/>
              <a:t> and might be what you're looking for. You can find information about it here: </a:t>
            </a:r>
            <a:r>
              <a:rPr lang="en" altLang="ko-KR" sz="1400" dirty="0">
                <a:hlinkClick r:id="rId4"/>
              </a:rPr>
              <a:t>https://www.adlinktech.com/en/VortexSupport</a:t>
            </a:r>
            <a:endParaRPr lang="en" altLang="ko-KR" sz="1400" dirty="0"/>
          </a:p>
          <a:p>
            <a:endParaRPr lang="en" altLang="ko-KR" sz="1400" dirty="0"/>
          </a:p>
          <a:p>
            <a:r>
              <a:rPr lang="en" altLang="ko-KR" sz="1400" b="1" dirty="0" err="1">
                <a:solidFill>
                  <a:srgbClr val="FF0000"/>
                </a:solidFill>
              </a:rPr>
              <a:t>OpenSplice</a:t>
            </a:r>
            <a:r>
              <a:rPr lang="en" altLang="ko-KR" sz="1400" b="1" dirty="0">
                <a:solidFill>
                  <a:srgbClr val="FF0000"/>
                </a:solidFill>
              </a:rPr>
              <a:t> DDS doesn't have a direct C# wrapper</a:t>
            </a:r>
            <a:r>
              <a:rPr lang="en" altLang="ko-KR" sz="1400" dirty="0"/>
              <a:t>, but you could potentially use tools like SWIG (Simplified Wrapper and Interface Generator) to create C# bindings for the C++ API. However, this approach can be complex and require more development effort.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FF67BA6D-737E-7E6C-59EF-31F454EBDA98}"/>
              </a:ext>
            </a:extLst>
          </p:cNvPr>
          <p:cNvGraphicFramePr>
            <a:graphicFrameLocks noGrp="1"/>
          </p:cNvGraphicFramePr>
          <p:nvPr/>
        </p:nvGraphicFramePr>
        <p:xfrm>
          <a:off x="416495" y="3728358"/>
          <a:ext cx="90010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5073">
                  <a:extLst>
                    <a:ext uri="{9D8B030D-6E8A-4147-A177-3AD203B41FA5}">
                      <a16:colId xmlns:a16="http://schemas.microsoft.com/office/drawing/2014/main" val="2734190988"/>
                    </a:ext>
                  </a:extLst>
                </a:gridCol>
                <a:gridCol w="6275927">
                  <a:extLst>
                    <a:ext uri="{9D8B030D-6E8A-4147-A177-3AD203B41FA5}">
                      <a16:colId xmlns:a16="http://schemas.microsoft.com/office/drawing/2014/main" val="33955371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400" dirty="0"/>
                        <a:t>ADLINK Technology, Inc.</a:t>
                      </a:r>
                    </a:p>
                    <a:p>
                      <a:pPr latinLnBrk="1"/>
                      <a:r>
                        <a:rPr lang="en" altLang="ko-KR" sz="1400" dirty="0"/>
                        <a:t>(Global Headquarters)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1400" dirty="0"/>
                        <a:t>No. 66, </a:t>
                      </a:r>
                      <a:r>
                        <a:rPr lang="en" altLang="ko-KR" sz="1400" dirty="0" err="1"/>
                        <a:t>Huaya</a:t>
                      </a:r>
                      <a:r>
                        <a:rPr lang="en" altLang="ko-KR" sz="1400" dirty="0"/>
                        <a:t> 1st Rd., </a:t>
                      </a:r>
                      <a:r>
                        <a:rPr lang="en" altLang="ko-KR" sz="1400" dirty="0" err="1"/>
                        <a:t>Guishan</a:t>
                      </a:r>
                      <a:r>
                        <a:rPr lang="en" altLang="ko-KR" sz="1400" dirty="0"/>
                        <a:t> Dist., Taoyuan City 333411, Taiwan</a:t>
                      </a:r>
                      <a:br>
                        <a:rPr lang="en" altLang="ko-KR" sz="1400" dirty="0"/>
                      </a:br>
                      <a:r>
                        <a:rPr lang="en" altLang="ko-KR" sz="1400" dirty="0"/>
                        <a:t>333411 </a:t>
                      </a:r>
                      <a:r>
                        <a:rPr lang="ko-KR" altLang="en-US" sz="1400" dirty="0" err="1"/>
                        <a:t>桃園市龜山區華亞一路</a:t>
                      </a:r>
                      <a:r>
                        <a:rPr lang="en-US" altLang="ko-KR" sz="1400" dirty="0"/>
                        <a:t>66</a:t>
                      </a:r>
                      <a:r>
                        <a:rPr lang="ko-KR" altLang="en-US" sz="1400" dirty="0" err="1"/>
                        <a:t>號</a:t>
                      </a:r>
                      <a:br>
                        <a:rPr lang="ko-KR" altLang="en-US" sz="1400" dirty="0"/>
                      </a:br>
                      <a:r>
                        <a:rPr lang="en" altLang="ko-KR" sz="1400" dirty="0"/>
                        <a:t>Tel : +886-3-216-5088</a:t>
                      </a:r>
                      <a:br>
                        <a:rPr lang="en" altLang="ko-KR" sz="1400" dirty="0"/>
                      </a:br>
                      <a:r>
                        <a:rPr lang="en" altLang="ko-KR" sz="1400" dirty="0"/>
                        <a:t>Fax: +886-3-328-5706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4660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1400" dirty="0"/>
                        <a:t>ADLINK Technology Korea Ltd.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경기도 용인시 </a:t>
                      </a:r>
                      <a:r>
                        <a:rPr lang="ko-KR" alt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수지구</a:t>
                      </a:r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 신수로 </a:t>
                      </a:r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767 </a:t>
                      </a:r>
                      <a:r>
                        <a:rPr lang="en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동 </a:t>
                      </a:r>
                      <a:br>
                        <a:rPr lang="ko-KR" altLang="en-US" sz="1400" dirty="0"/>
                      </a:br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1503</a:t>
                      </a:r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호 </a:t>
                      </a:r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동천동</a:t>
                      </a:r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 </a:t>
                      </a:r>
                      <a:r>
                        <a:rPr lang="ko-KR" alt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분당수지유타워</a:t>
                      </a:r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(</a:t>
                      </a:r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우</a:t>
                      </a:r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16827 </a:t>
                      </a:r>
                      <a:br>
                        <a:rPr lang="ko-KR" altLang="en-US" sz="1400" dirty="0"/>
                      </a:br>
                      <a:r>
                        <a:rPr lang="en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A-1503, U-TOWER, 767 </a:t>
                      </a:r>
                      <a:r>
                        <a:rPr lang="en" altLang="ko-KR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Sinsu-ro</a:t>
                      </a:r>
                      <a:r>
                        <a:rPr lang="en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Suji-</a:t>
                      </a:r>
                      <a:r>
                        <a:rPr lang="en" altLang="ko-KR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gu</a:t>
                      </a:r>
                      <a:r>
                        <a:rPr lang="en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" altLang="ko-KR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Yongin-si</a:t>
                      </a:r>
                      <a:r>
                        <a:rPr lang="en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Gyeonggi-do, Republic of Korea, 16827 </a:t>
                      </a:r>
                      <a:br>
                        <a:rPr lang="en" altLang="ko-KR" sz="1400" dirty="0"/>
                      </a:br>
                      <a:r>
                        <a:rPr lang="en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Toll Free: +82-80-800-0585</a:t>
                      </a:r>
                      <a:br>
                        <a:rPr lang="en" altLang="ko-KR" sz="1400" dirty="0"/>
                      </a:br>
                      <a:r>
                        <a:rPr lang="en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Tel: +82-31-786-0585</a:t>
                      </a:r>
                      <a:br>
                        <a:rPr lang="en" altLang="ko-KR" sz="1400" dirty="0"/>
                      </a:br>
                      <a:r>
                        <a:rPr lang="en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Fax: +82-31-786-0583</a:t>
                      </a:r>
                      <a:br>
                        <a:rPr lang="en" altLang="ko-KR" sz="1400" dirty="0"/>
                      </a:br>
                      <a:r>
                        <a:rPr lang="en" altLang="ko-KR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/>
                        </a:rPr>
                        <a:t>korea@adlinktech.com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7077466"/>
                  </a:ext>
                </a:extLst>
              </a:tr>
            </a:tbl>
          </a:graphicData>
        </a:graphic>
      </p:graphicFrame>
      <p:sp>
        <p:nvSpPr>
          <p:cNvPr id="3" name="제목 2">
            <a:extLst>
              <a:ext uri="{FF2B5EF4-FFF2-40B4-BE49-F238E27FC236}">
                <a16:creationId xmlns:a16="http://schemas.microsoft.com/office/drawing/2014/main" id="{5E5C6A93-18CB-2D0A-CF61-412A1D2D3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ko-KR" dirty="0" err="1"/>
              <a:t>OpenSiice</a:t>
            </a:r>
            <a:r>
              <a:rPr lang="en" altLang="ko-KR" dirty="0"/>
              <a:t> DDS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0167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D01EDD-D38F-A2FD-A4D2-CB5F3354D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/>
              <a:t>OpenDDS</a:t>
            </a:r>
            <a:r>
              <a:rPr kumimoji="1" lang="en-US" altLang="ko-KR" dirty="0"/>
              <a:t> &amp; </a:t>
            </a:r>
            <a:r>
              <a:rPr kumimoji="1" lang="en-US" altLang="ko-KR" dirty="0" err="1"/>
              <a:t>OpenDDSharp</a:t>
            </a:r>
            <a:endParaRPr kumimoji="1"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06CF61-748F-E381-87A1-D00D18F2F969}"/>
              </a:ext>
            </a:extLst>
          </p:cNvPr>
          <p:cNvSpPr txBox="1"/>
          <p:nvPr/>
        </p:nvSpPr>
        <p:spPr>
          <a:xfrm>
            <a:off x="308484" y="847597"/>
            <a:ext cx="9289032" cy="1877437"/>
          </a:xfrm>
          <a:prstGeom prst="rect">
            <a:avLst/>
          </a:prstGeom>
          <a:solidFill>
            <a:srgbClr val="0B2F40">
              <a:alpha val="25098"/>
            </a:srgbClr>
          </a:solidFill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buFont typeface="Wingdings" pitchFamily="2" charset="2"/>
              <a:buChar char="l"/>
            </a:pPr>
            <a:r>
              <a:rPr lang="en" altLang="ko-KR" b="1" dirty="0" err="1"/>
              <a:t>OpenDDS</a:t>
            </a:r>
            <a:r>
              <a:rPr lang="en" altLang="ko-KR" b="1" dirty="0"/>
              <a:t>:</a:t>
            </a:r>
            <a:br>
              <a:rPr lang="en" altLang="ko-KR" sz="1600" b="1" dirty="0"/>
            </a:br>
            <a:r>
              <a:rPr lang="en" altLang="ko-KR" sz="1600" dirty="0"/>
              <a:t>This is the core open-source DDS middleware from Object Computing, Inc. (OCI). It provides a robust and feature-rich implementation of the DDS standard.</a:t>
            </a:r>
          </a:p>
          <a:p>
            <a:pPr marL="285750" indent="-285750">
              <a:spcBef>
                <a:spcPts val="1200"/>
              </a:spcBef>
              <a:buFont typeface="Wingdings" pitchFamily="2" charset="2"/>
              <a:buChar char="l"/>
            </a:pPr>
            <a:r>
              <a:rPr lang="en" altLang="ko-KR" b="1" dirty="0" err="1"/>
              <a:t>OpenDDSharp</a:t>
            </a:r>
            <a:r>
              <a:rPr lang="en" altLang="ko-KR" b="1" dirty="0"/>
              <a:t>:</a:t>
            </a:r>
            <a:br>
              <a:rPr lang="en" altLang="ko-KR" sz="1600" b="1" dirty="0"/>
            </a:br>
            <a:r>
              <a:rPr lang="en" altLang="ko-KR" sz="1600" dirty="0"/>
              <a:t>This is a </a:t>
            </a:r>
            <a:r>
              <a:rPr lang="en" altLang="ko-KR" b="1" dirty="0">
                <a:solidFill>
                  <a:srgbClr val="FF0000"/>
                </a:solidFill>
              </a:rPr>
              <a:t>C# wrapper for </a:t>
            </a:r>
            <a:r>
              <a:rPr lang="en" altLang="ko-KR" b="1" dirty="0" err="1">
                <a:solidFill>
                  <a:srgbClr val="FF0000"/>
                </a:solidFill>
              </a:rPr>
              <a:t>OpenDDS</a:t>
            </a:r>
            <a:r>
              <a:rPr lang="en" altLang="ko-KR" b="1" dirty="0">
                <a:solidFill>
                  <a:srgbClr val="FF0000"/>
                </a:solidFill>
              </a:rPr>
              <a:t> </a:t>
            </a:r>
            <a:r>
              <a:rPr lang="en" altLang="ko-KR" sz="1600" dirty="0"/>
              <a:t>that allows you to develop DDS applications in C#. It simplifies interaction with </a:t>
            </a:r>
            <a:r>
              <a:rPr lang="en" altLang="ko-KR" sz="1600" dirty="0" err="1"/>
              <a:t>OpenDDS's</a:t>
            </a:r>
            <a:r>
              <a:rPr lang="en" altLang="ko-KR" sz="1600" dirty="0"/>
              <a:t> C++ API, making it more accessible to C# developers.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C8421D-46CB-0436-76AB-849D7A949DD0}"/>
              </a:ext>
            </a:extLst>
          </p:cNvPr>
          <p:cNvSpPr txBox="1"/>
          <p:nvPr/>
        </p:nvSpPr>
        <p:spPr>
          <a:xfrm>
            <a:off x="308484" y="2781935"/>
            <a:ext cx="928903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" altLang="ko-KR" sz="2000" b="1" dirty="0"/>
              <a:t>Benefits of Using </a:t>
            </a:r>
            <a:r>
              <a:rPr lang="en" altLang="ko-KR" sz="2000" b="1" dirty="0" err="1"/>
              <a:t>OpenDDS</a:t>
            </a:r>
            <a:r>
              <a:rPr lang="en" altLang="ko-KR" sz="2000" b="1" dirty="0"/>
              <a:t> and </a:t>
            </a:r>
            <a:r>
              <a:rPr lang="en" altLang="ko-KR" sz="2000" b="1" dirty="0" err="1"/>
              <a:t>OpenDDSharp</a:t>
            </a:r>
            <a:endParaRPr lang="en" altLang="ko-KR" sz="2000" b="1" dirty="0"/>
          </a:p>
          <a:p>
            <a:pPr marL="285750" indent="-285750">
              <a:spcBef>
                <a:spcPts val="1200"/>
              </a:spcBef>
              <a:buFont typeface="Wingdings" pitchFamily="2" charset="2"/>
              <a:buChar char="l"/>
            </a:pPr>
            <a:r>
              <a:rPr lang="en" altLang="ko-KR" b="1" dirty="0"/>
              <a:t>Open Source:</a:t>
            </a:r>
            <a:br>
              <a:rPr lang="en" altLang="ko-KR" sz="2000" b="1" dirty="0"/>
            </a:br>
            <a:r>
              <a:rPr lang="en" altLang="ko-KR" sz="1600" b="1" dirty="0">
                <a:solidFill>
                  <a:srgbClr val="FF0000"/>
                </a:solidFill>
              </a:rPr>
              <a:t>Freely available and customizable to meet your specific needs.</a:t>
            </a:r>
          </a:p>
          <a:p>
            <a:pPr marL="285750" indent="-285750">
              <a:spcBef>
                <a:spcPts val="1200"/>
              </a:spcBef>
              <a:buFont typeface="Wingdings" pitchFamily="2" charset="2"/>
              <a:buChar char="l"/>
            </a:pPr>
            <a:r>
              <a:rPr lang="en" altLang="ko-KR" b="1" dirty="0"/>
              <a:t>Cross-Platform:</a:t>
            </a:r>
            <a:br>
              <a:rPr lang="en" altLang="ko-KR" sz="2000" b="1" dirty="0"/>
            </a:br>
            <a:r>
              <a:rPr lang="en" altLang="ko-KR" sz="1600" dirty="0" err="1"/>
              <a:t>OpenDDS</a:t>
            </a:r>
            <a:r>
              <a:rPr lang="en" altLang="ko-KR" sz="1600" dirty="0"/>
              <a:t> supports various platforms, including Windows, Linux, and macOS.</a:t>
            </a:r>
            <a:endParaRPr lang="en" altLang="ko-KR" sz="2000" dirty="0"/>
          </a:p>
          <a:p>
            <a:pPr marL="285750" indent="-285750">
              <a:spcBef>
                <a:spcPts val="1200"/>
              </a:spcBef>
              <a:buFont typeface="Wingdings" pitchFamily="2" charset="2"/>
              <a:buChar char="l"/>
            </a:pPr>
            <a:r>
              <a:rPr lang="en" altLang="ko-KR" b="1" dirty="0"/>
              <a:t>Reliable Data Distribution:</a:t>
            </a:r>
            <a:br>
              <a:rPr lang="en" altLang="ko-KR" sz="2000" b="1" dirty="0"/>
            </a:br>
            <a:r>
              <a:rPr lang="en" altLang="ko-KR" sz="1600" dirty="0"/>
              <a:t>Provides efficient and reliable data exchange between applications.</a:t>
            </a:r>
            <a:endParaRPr lang="en" altLang="ko-KR" sz="2000" dirty="0"/>
          </a:p>
          <a:p>
            <a:pPr marL="285750" indent="-285750">
              <a:spcBef>
                <a:spcPts val="1200"/>
              </a:spcBef>
              <a:buFont typeface="Wingdings" pitchFamily="2" charset="2"/>
              <a:buChar char="l"/>
            </a:pPr>
            <a:r>
              <a:rPr lang="en" altLang="ko-KR" b="1" dirty="0"/>
              <a:t>Strongly Typed Data:</a:t>
            </a:r>
            <a:br>
              <a:rPr lang="en" altLang="ko-KR" sz="2000" b="1" dirty="0"/>
            </a:br>
            <a:r>
              <a:rPr lang="en" altLang="ko-KR" sz="1600" dirty="0"/>
              <a:t>Enforces data type safety, reducing errors at compile time.</a:t>
            </a:r>
            <a:endParaRPr lang="en" altLang="ko-KR" sz="2000" dirty="0"/>
          </a:p>
          <a:p>
            <a:pPr marL="285750" indent="-285750">
              <a:spcBef>
                <a:spcPts val="1200"/>
              </a:spcBef>
              <a:buFont typeface="Wingdings" pitchFamily="2" charset="2"/>
              <a:buChar char="l"/>
            </a:pPr>
            <a:r>
              <a:rPr lang="en" altLang="ko-KR" b="1" dirty="0"/>
              <a:t>Asynchronous Communication:</a:t>
            </a:r>
            <a:br>
              <a:rPr lang="en" altLang="ko-KR" sz="2000" b="1" dirty="0"/>
            </a:br>
            <a:r>
              <a:rPr lang="en" altLang="ko-KR" sz="1600" dirty="0"/>
              <a:t>Enables non-blocking communication, improving application responsiveness.</a:t>
            </a:r>
          </a:p>
        </p:txBody>
      </p:sp>
    </p:spTree>
    <p:extLst>
      <p:ext uri="{BB962C8B-B14F-4D97-AF65-F5344CB8AC3E}">
        <p14:creationId xmlns:p14="http://schemas.microsoft.com/office/powerpoint/2010/main" val="3353235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BC9EF4-8A09-7D34-4C06-8898959B7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ko-KR" sz="2400" b="1" dirty="0"/>
              <a:t>Using </a:t>
            </a:r>
            <a:r>
              <a:rPr lang="en" altLang="ko-KR" sz="2400" b="1" dirty="0" err="1"/>
              <a:t>OpenDDSharp</a:t>
            </a:r>
            <a:r>
              <a:rPr lang="en" altLang="ko-KR" sz="2400" b="1" dirty="0"/>
              <a:t> in C# Projects</a:t>
            </a:r>
            <a:endParaRPr kumimoji="1"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A00C82-8727-AAFA-0723-F18EB728833F}"/>
              </a:ext>
            </a:extLst>
          </p:cNvPr>
          <p:cNvSpPr txBox="1"/>
          <p:nvPr/>
        </p:nvSpPr>
        <p:spPr>
          <a:xfrm>
            <a:off x="680720" y="1132114"/>
            <a:ext cx="8343537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9875" indent="-269875">
              <a:buFont typeface="+mj-lt"/>
              <a:buAutoNum type="arabicPeriod"/>
            </a:pPr>
            <a:r>
              <a:rPr lang="en" altLang="ko-KR" sz="1400" b="1" dirty="0"/>
              <a:t>Install </a:t>
            </a:r>
            <a:r>
              <a:rPr lang="en" altLang="ko-KR" sz="1400" b="1" dirty="0" err="1"/>
              <a:t>OpenDDSharp</a:t>
            </a:r>
            <a:r>
              <a:rPr lang="en" altLang="ko-KR" sz="1400" b="1" dirty="0"/>
              <a:t>:</a:t>
            </a:r>
            <a:r>
              <a:rPr lang="en" altLang="ko-KR" sz="1400" dirty="0"/>
              <a:t> You can install </a:t>
            </a:r>
            <a:r>
              <a:rPr lang="en" altLang="ko-KR" sz="1400" dirty="0" err="1"/>
              <a:t>OpenDDSharp</a:t>
            </a:r>
            <a:r>
              <a:rPr lang="en" altLang="ko-KR" sz="1400" dirty="0"/>
              <a:t> using the NuGet Package Manager. Search for "</a:t>
            </a:r>
            <a:r>
              <a:rPr lang="en" altLang="ko-KR" sz="1400" dirty="0" err="1"/>
              <a:t>OpenDDSharp</a:t>
            </a:r>
            <a:r>
              <a:rPr lang="en" altLang="ko-KR" sz="1400" dirty="0"/>
              <a:t>" in your project's NuGet packages and install it into your C# projects (both publisher and subscriber).</a:t>
            </a:r>
          </a:p>
          <a:p>
            <a:pPr marL="269875" indent="-269875">
              <a:buFont typeface="+mj-lt"/>
              <a:buAutoNum type="arabicPeriod"/>
            </a:pPr>
            <a:r>
              <a:rPr lang="en" altLang="ko-KR" sz="1400" b="1" dirty="0"/>
              <a:t>Define Data Model (IDL):</a:t>
            </a:r>
            <a:endParaRPr lang="en" altLang="ko-KR" sz="1400" dirty="0"/>
          </a:p>
          <a:p>
            <a:pPr marL="742950" lvl="1" indent="-285750">
              <a:buFont typeface="+mj-lt"/>
              <a:buAutoNum type="arabicPeriod"/>
            </a:pPr>
            <a:r>
              <a:rPr lang="en" altLang="ko-KR" sz="1400" dirty="0"/>
              <a:t>Create an Interface Definition Language (IDL) file to define the data structures that will be exchanged between publishers and subscribers. </a:t>
            </a:r>
            <a:r>
              <a:rPr lang="en" altLang="ko-KR" sz="1400" dirty="0" err="1"/>
              <a:t>OpenDDSharp</a:t>
            </a:r>
            <a:r>
              <a:rPr lang="en" altLang="ko-KR" sz="1400" dirty="0"/>
              <a:t> provides an IDL project template within Visual Studio to help you with this.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" altLang="ko-KR" sz="1400" dirty="0"/>
              <a:t>The IDL file specifies the data types, structures, and unions that will be used in your DDS communication.</a:t>
            </a:r>
          </a:p>
          <a:p>
            <a:pPr marL="269875" indent="-269875">
              <a:buFont typeface="+mj-lt"/>
              <a:buAutoNum type="arabicPeriod"/>
            </a:pPr>
            <a:r>
              <a:rPr lang="en" altLang="ko-KR" sz="1400" b="1" dirty="0"/>
              <a:t>Develop Publisher and Subscriber Applications:</a:t>
            </a:r>
            <a:endParaRPr lang="en" altLang="ko-KR" sz="1400" dirty="0"/>
          </a:p>
          <a:p>
            <a:pPr marL="742950" lvl="1" indent="-285750">
              <a:buFont typeface="+mj-lt"/>
              <a:buAutoNum type="arabicPeriod"/>
            </a:pPr>
            <a:r>
              <a:rPr lang="en" altLang="ko-KR" sz="1400" dirty="0"/>
              <a:t>Create separate C# projects for your publisher and subscriber applications.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" altLang="ko-KR" sz="1400" dirty="0"/>
              <a:t>In each project, reference the IDL project you created in step 2. This will give your C# code access to the data types defined in the IDL file.</a:t>
            </a:r>
          </a:p>
          <a:p>
            <a:pPr marL="227013" indent="-227013">
              <a:buFont typeface="+mj-lt"/>
              <a:buAutoNum type="arabicPeriod"/>
            </a:pPr>
            <a:r>
              <a:rPr lang="en" altLang="ko-KR" sz="1400" b="1" dirty="0"/>
              <a:t>Write Publisher Code:</a:t>
            </a:r>
            <a:endParaRPr lang="en" altLang="ko-KR" sz="1400" dirty="0"/>
          </a:p>
          <a:p>
            <a:pPr marL="742950" lvl="1" indent="-285750">
              <a:buFont typeface="+mj-lt"/>
              <a:buAutoNum type="arabicPeriod"/>
            </a:pPr>
            <a:r>
              <a:rPr lang="en" altLang="ko-KR" sz="1400" dirty="0"/>
              <a:t>Use </a:t>
            </a:r>
            <a:r>
              <a:rPr lang="en" altLang="ko-KR" sz="1400" dirty="0" err="1"/>
              <a:t>OpenDDSharp's</a:t>
            </a:r>
            <a:r>
              <a:rPr lang="en" altLang="ko-KR" sz="1400" dirty="0"/>
              <a:t> API to create a </a:t>
            </a:r>
            <a:r>
              <a:rPr lang="en" altLang="ko-KR" sz="1400" dirty="0" err="1"/>
              <a:t>DataWriter</a:t>
            </a:r>
            <a:r>
              <a:rPr lang="en" altLang="ko-KR" sz="1400" dirty="0"/>
              <a:t> object.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" altLang="ko-KR" sz="1400" dirty="0"/>
              <a:t>Define the topic on which you want to publish data. A topic is a named channel for data exchange.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" altLang="ko-KR" sz="1400" dirty="0"/>
              <a:t>Create data samples of the type defined in your IDL file.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" altLang="ko-KR" sz="1400" dirty="0"/>
              <a:t>Write data to the </a:t>
            </a:r>
            <a:r>
              <a:rPr lang="en" altLang="ko-KR" sz="1400" dirty="0" err="1"/>
              <a:t>DataWriter</a:t>
            </a:r>
            <a:r>
              <a:rPr lang="en" altLang="ko-KR" sz="1400" dirty="0"/>
              <a:t> object to publish it on the chosen topic.</a:t>
            </a:r>
          </a:p>
          <a:p>
            <a:pPr marL="227013" indent="-227013">
              <a:buFont typeface="+mj-lt"/>
              <a:buAutoNum type="arabicPeriod"/>
            </a:pPr>
            <a:r>
              <a:rPr lang="en" altLang="ko-KR" sz="1400" b="1" dirty="0"/>
              <a:t>Write Subscriber Code:</a:t>
            </a:r>
            <a:endParaRPr lang="en" altLang="ko-KR" sz="1400" dirty="0"/>
          </a:p>
          <a:p>
            <a:pPr marL="742950" lvl="1" indent="-285750">
              <a:buFont typeface="+mj-lt"/>
              <a:buAutoNum type="arabicPeriod"/>
            </a:pPr>
            <a:r>
              <a:rPr lang="en" altLang="ko-KR" sz="1400" dirty="0"/>
              <a:t>Use </a:t>
            </a:r>
            <a:r>
              <a:rPr lang="en" altLang="ko-KR" sz="1400" dirty="0" err="1"/>
              <a:t>OpenDDSharp's</a:t>
            </a:r>
            <a:r>
              <a:rPr lang="en" altLang="ko-KR" sz="1400" dirty="0"/>
              <a:t> API to create a </a:t>
            </a:r>
            <a:r>
              <a:rPr lang="en" altLang="ko-KR" sz="1400" dirty="0" err="1"/>
              <a:t>DataReader</a:t>
            </a:r>
            <a:r>
              <a:rPr lang="en" altLang="ko-KR" sz="1400" dirty="0"/>
              <a:t> object.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" altLang="ko-KR" sz="1400" dirty="0"/>
              <a:t>Configure the </a:t>
            </a:r>
            <a:r>
              <a:rPr lang="en" altLang="ko-KR" sz="1400" dirty="0" err="1"/>
              <a:t>DataReader</a:t>
            </a:r>
            <a:r>
              <a:rPr lang="en" altLang="ko-KR" sz="1400" dirty="0"/>
              <a:t> to listen for data on the same topic used by the publisher.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" altLang="ko-KR" sz="1400" dirty="0"/>
              <a:t>Implement a listener function that will be called whenever new data is available on the topic.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" altLang="ko-KR" sz="1400" dirty="0"/>
              <a:t>In the listener function, read the data from the </a:t>
            </a:r>
            <a:r>
              <a:rPr lang="en" altLang="ko-KR" sz="1400" dirty="0" err="1"/>
              <a:t>DataReader</a:t>
            </a:r>
            <a:r>
              <a:rPr lang="en" altLang="ko-KR" sz="1400" dirty="0"/>
              <a:t> object and process it as needed.</a:t>
            </a:r>
            <a:endParaRPr kumimoji="1"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55688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260DF3-C88C-B566-32B4-839DBFDD4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" altLang="ko-KR" dirty="0" err="1"/>
              <a:t>OpenDDSharp</a:t>
            </a:r>
            <a:endParaRPr kumimoji="1"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8C67A8-40AB-FA0B-5DFE-BBC7B32501FF}"/>
              </a:ext>
            </a:extLst>
          </p:cNvPr>
          <p:cNvSpPr txBox="1"/>
          <p:nvPr/>
        </p:nvSpPr>
        <p:spPr>
          <a:xfrm>
            <a:off x="1861457" y="1088571"/>
            <a:ext cx="3379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ko-KR" dirty="0">
                <a:hlinkClick r:id="rId2"/>
              </a:rPr>
              <a:t>https://www.openddsharp.com/</a:t>
            </a:r>
            <a:endParaRPr kumimoji="1" lang="en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9C9B161-AB90-2600-E9BE-3D3156FB7C9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222222"/>
              </a:clrFrom>
              <a:clrTo>
                <a:srgbClr val="222222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8807" y="1000187"/>
            <a:ext cx="698500" cy="546100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29DC666C-30AD-E9F8-890D-B98FEA73EC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720" y="1713799"/>
            <a:ext cx="8659223" cy="276998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OpenDDS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wrapper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for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 .NET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languages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.</a:t>
            </a:r>
            <a:endParaRPr kumimoji="0" lang="ko-KR" altLang="ko-KR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OpenDDS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is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an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open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source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implementation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 of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the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Object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 Management Group (OMG) Data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Distribution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 Service (DDS),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developed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 and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copyrighted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by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Object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Computing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 Incorporated (OCI). The OMG DDS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specification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is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intended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to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be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suitable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for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systems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whose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requirements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include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real-time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high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volume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robustness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failure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tolerant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data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distribution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utilizing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a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publish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 and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subscribe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model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.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OpenDDS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Website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: 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7AB7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  <a:hlinkClick r:id="rId4"/>
              </a:rPr>
              <a:t>https://www.opendds.org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 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OpenDDS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Repository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: 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7AB7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  <a:hlinkClick r:id="rId5"/>
              </a:rPr>
              <a:t>https://github.com/OpenDDS/OpenDDS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OpenDDSharp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has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been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compiled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with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OpenDDS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 v3.25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9E4294D2-D813-9F54-64F2-26ED810EA4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0926103"/>
              </p:ext>
            </p:extLst>
          </p:nvPr>
        </p:nvGraphicFramePr>
        <p:xfrm>
          <a:off x="1861457" y="4739684"/>
          <a:ext cx="5877024" cy="1682550"/>
        </p:xfrm>
        <a:graphic>
          <a:graphicData uri="http://schemas.openxmlformats.org/drawingml/2006/table">
            <a:tbl>
              <a:tblPr/>
              <a:tblGrid>
                <a:gridCol w="2938512">
                  <a:extLst>
                    <a:ext uri="{9D8B030D-6E8A-4147-A177-3AD203B41FA5}">
                      <a16:colId xmlns:a16="http://schemas.microsoft.com/office/drawing/2014/main" val="656274697"/>
                    </a:ext>
                  </a:extLst>
                </a:gridCol>
                <a:gridCol w="2938512">
                  <a:extLst>
                    <a:ext uri="{9D8B030D-6E8A-4147-A177-3AD203B41FA5}">
                      <a16:colId xmlns:a16="http://schemas.microsoft.com/office/drawing/2014/main" val="1275266241"/>
                    </a:ext>
                  </a:extLst>
                </a:gridCol>
              </a:tblGrid>
              <a:tr h="241300">
                <a:tc>
                  <a:txBody>
                    <a:bodyPr/>
                    <a:lstStyle/>
                    <a:p>
                      <a:pPr algn="ctr" fontAlgn="b"/>
                      <a:r>
                        <a:rPr lang="en" sz="1800" dirty="0">
                          <a:effectLst/>
                        </a:rPr>
                        <a:t>Package</a:t>
                      </a:r>
                    </a:p>
                  </a:txBody>
                  <a:tcPr marL="31095" marR="31095" marT="31095" marB="3109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30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" sz="1800" dirty="0">
                          <a:effectLst/>
                        </a:rPr>
                        <a:t>NuGet</a:t>
                      </a:r>
                    </a:p>
                  </a:txBody>
                  <a:tcPr marL="31095" marR="31095" marT="31095" marB="3109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035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927393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 fontAlgn="t"/>
                      <a:r>
                        <a:rPr lang="en" sz="1800" u="none" strike="noStrike" dirty="0">
                          <a:solidFill>
                            <a:srgbClr val="337AB7"/>
                          </a:solidFill>
                          <a:effectLst/>
                          <a:hlinkClick r:id="rId6"/>
                        </a:rPr>
                        <a:t>OpenDDSharp</a:t>
                      </a:r>
                      <a:endParaRPr lang="en" sz="1800" dirty="0">
                        <a:effectLst/>
                      </a:endParaRPr>
                    </a:p>
                  </a:txBody>
                  <a:tcPr marL="31095" marR="31095" marT="31095" marB="3109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800" dirty="0">
                          <a:effectLst/>
                        </a:rPr>
                        <a:t>v.3.250.2</a:t>
                      </a:r>
                      <a:endParaRPr lang="ko-KR" altLang="en-US" sz="1800" dirty="0">
                        <a:effectLst/>
                      </a:endParaRPr>
                    </a:p>
                  </a:txBody>
                  <a:tcPr marL="31095" marR="31095" marT="31095" marB="3109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7848880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 fontAlgn="t"/>
                      <a:r>
                        <a:rPr lang="en" sz="1800" u="none" strike="noStrike">
                          <a:solidFill>
                            <a:srgbClr val="337AB7"/>
                          </a:solidFill>
                          <a:effectLst/>
                          <a:hlinkClick r:id="rId7"/>
                        </a:rPr>
                        <a:t>OpenDDSharp.IdlGenerator</a:t>
                      </a:r>
                      <a:endParaRPr lang="en" sz="1800">
                        <a:effectLst/>
                      </a:endParaRPr>
                    </a:p>
                  </a:txBody>
                  <a:tcPr marL="31095" marR="31095" marT="31095" marB="3109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effectLst/>
                        </a:rPr>
                        <a:t>v.3.250.2</a:t>
                      </a:r>
                      <a:endParaRPr lang="ko-KR" altLang="en-US" sz="1800" dirty="0">
                        <a:effectLst/>
                      </a:endParaRPr>
                    </a:p>
                  </a:txBody>
                  <a:tcPr marL="31095" marR="31095" marT="31095" marB="3109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3698275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 fontAlgn="t"/>
                      <a:r>
                        <a:rPr lang="en" sz="1800" u="none" strike="noStrike">
                          <a:solidFill>
                            <a:srgbClr val="337AB7"/>
                          </a:solidFill>
                          <a:effectLst/>
                          <a:hlinkClick r:id="rId8"/>
                        </a:rPr>
                        <a:t>OpenDDSharp.Native</a:t>
                      </a:r>
                      <a:endParaRPr lang="en" sz="1800">
                        <a:effectLst/>
                      </a:endParaRPr>
                    </a:p>
                  </a:txBody>
                  <a:tcPr marL="31095" marR="31095" marT="31095" marB="3109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effectLst/>
                        </a:rPr>
                        <a:t>v.3.250.2</a:t>
                      </a:r>
                      <a:endParaRPr lang="ko-KR" altLang="en-US" sz="1800" dirty="0">
                        <a:effectLst/>
                      </a:endParaRPr>
                    </a:p>
                  </a:txBody>
                  <a:tcPr marL="31095" marR="31095" marT="31095" marB="3109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623835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 fontAlgn="t"/>
                      <a:r>
                        <a:rPr lang="en" sz="1800" u="none" strike="noStrike">
                          <a:solidFill>
                            <a:srgbClr val="337AB7"/>
                          </a:solidFill>
                          <a:effectLst/>
                          <a:hlinkClick r:id="rId9"/>
                        </a:rPr>
                        <a:t>OpenDDSharp.Templates</a:t>
                      </a:r>
                      <a:endParaRPr lang="en" sz="1800">
                        <a:effectLst/>
                      </a:endParaRPr>
                    </a:p>
                  </a:txBody>
                  <a:tcPr marL="31095" marR="31095" marT="31095" marB="3109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effectLst/>
                        </a:rPr>
                        <a:t>v.3.250.2</a:t>
                      </a:r>
                      <a:endParaRPr lang="ko-KR" altLang="en-US" sz="1800" dirty="0">
                        <a:effectLst/>
                      </a:endParaRPr>
                    </a:p>
                  </a:txBody>
                  <a:tcPr marL="31095" marR="31095" marT="31095" marB="3109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8427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045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D01EDD-D38F-A2FD-A4D2-CB5F3354D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/>
              <a:t>OpenDDS</a:t>
            </a:r>
            <a:r>
              <a:rPr kumimoji="1" lang="en-US" altLang="ko-KR" dirty="0"/>
              <a:t> &amp; </a:t>
            </a:r>
            <a:r>
              <a:rPr kumimoji="1" lang="en-US" altLang="ko-KR" dirty="0" err="1"/>
              <a:t>OpenDDSharp</a:t>
            </a:r>
            <a:endParaRPr kumimoji="1"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06CF61-748F-E381-87A1-D00D18F2F969}"/>
              </a:ext>
            </a:extLst>
          </p:cNvPr>
          <p:cNvSpPr txBox="1"/>
          <p:nvPr/>
        </p:nvSpPr>
        <p:spPr>
          <a:xfrm>
            <a:off x="308484" y="836712"/>
            <a:ext cx="9289032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R" sz="1200" b="1" dirty="0"/>
              <a:t>Using </a:t>
            </a:r>
            <a:r>
              <a:rPr lang="en" altLang="ko-KR" sz="1200" b="1" dirty="0" err="1"/>
              <a:t>OpenDDSharp</a:t>
            </a:r>
            <a:r>
              <a:rPr lang="en" altLang="ko-KR" sz="1200" b="1" dirty="0"/>
              <a:t> in C# Projects</a:t>
            </a:r>
            <a:endParaRPr lang="en" altLang="ko-KR" sz="1200" dirty="0"/>
          </a:p>
          <a:p>
            <a:r>
              <a:rPr lang="en" altLang="ko-KR" sz="1200" dirty="0"/>
              <a:t>Here's a general process for using </a:t>
            </a:r>
            <a:r>
              <a:rPr lang="en" altLang="ko-KR" sz="1200" dirty="0" err="1"/>
              <a:t>OpenDDSharp</a:t>
            </a:r>
            <a:r>
              <a:rPr lang="en" altLang="ko-KR" sz="1200" dirty="0"/>
              <a:t> to develop DDS applications in C#:</a:t>
            </a:r>
          </a:p>
          <a:p>
            <a:pPr>
              <a:buFont typeface="+mj-lt"/>
              <a:buAutoNum type="arabicPeriod"/>
            </a:pPr>
            <a:r>
              <a:rPr lang="en" altLang="ko-KR" sz="1200" b="1" dirty="0"/>
              <a:t>Install </a:t>
            </a:r>
            <a:r>
              <a:rPr lang="en" altLang="ko-KR" sz="1200" b="1" dirty="0" err="1"/>
              <a:t>OpenDDSharp</a:t>
            </a:r>
            <a:r>
              <a:rPr lang="en" altLang="ko-KR" sz="1200" b="1" dirty="0"/>
              <a:t>:</a:t>
            </a:r>
            <a:r>
              <a:rPr lang="en" altLang="ko-KR" sz="1200" dirty="0"/>
              <a:t> You can install </a:t>
            </a:r>
            <a:r>
              <a:rPr lang="en" altLang="ko-KR" sz="1200" dirty="0" err="1"/>
              <a:t>OpenDDSharp</a:t>
            </a:r>
            <a:r>
              <a:rPr lang="en" altLang="ko-KR" sz="1200" dirty="0"/>
              <a:t> using the NuGet Package Manager. Search for "</a:t>
            </a:r>
            <a:r>
              <a:rPr lang="en" altLang="ko-KR" sz="1200" dirty="0" err="1"/>
              <a:t>OpenDDSharp</a:t>
            </a:r>
            <a:r>
              <a:rPr lang="en" altLang="ko-KR" sz="1200" dirty="0"/>
              <a:t>" in your project's NuGet packages and install it into your C# projects (both publisher and subscriber).</a:t>
            </a:r>
          </a:p>
          <a:p>
            <a:pPr>
              <a:buFont typeface="+mj-lt"/>
              <a:buAutoNum type="arabicPeriod"/>
            </a:pPr>
            <a:r>
              <a:rPr lang="en" altLang="ko-KR" sz="1200" b="1" dirty="0"/>
              <a:t>Define Data Model (IDL):</a:t>
            </a:r>
            <a:endParaRPr lang="en" altLang="ko-KR" sz="1200" dirty="0"/>
          </a:p>
          <a:p>
            <a:pPr marL="742950" lvl="1" indent="-285750">
              <a:buFont typeface="+mj-lt"/>
              <a:buAutoNum type="arabicPeriod"/>
            </a:pPr>
            <a:r>
              <a:rPr lang="en" altLang="ko-KR" sz="1200" dirty="0"/>
              <a:t>Create an Interface Definition Language (IDL) file to define the data structures that will be exchanged between publishers and subscribers. </a:t>
            </a:r>
            <a:r>
              <a:rPr lang="en" altLang="ko-KR" sz="1200" dirty="0" err="1"/>
              <a:t>OpenDDSharp</a:t>
            </a:r>
            <a:r>
              <a:rPr lang="en" altLang="ko-KR" sz="1200" dirty="0"/>
              <a:t> provides an IDL project template within Visual Studio to help you with this.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" altLang="ko-KR" sz="1200" dirty="0"/>
              <a:t>The IDL file specifies the data types, structures, and unions that will be used in your DDS communication.</a:t>
            </a:r>
          </a:p>
          <a:p>
            <a:pPr>
              <a:buFont typeface="+mj-lt"/>
              <a:buAutoNum type="arabicPeriod"/>
            </a:pPr>
            <a:r>
              <a:rPr lang="en" altLang="ko-KR" sz="1200" b="1" dirty="0"/>
              <a:t>Develop Publisher and Subscriber Applications:</a:t>
            </a:r>
            <a:endParaRPr lang="en" altLang="ko-KR" sz="1200" dirty="0"/>
          </a:p>
          <a:p>
            <a:pPr marL="742950" lvl="1" indent="-285750">
              <a:buFont typeface="+mj-lt"/>
              <a:buAutoNum type="arabicPeriod"/>
            </a:pPr>
            <a:r>
              <a:rPr lang="en" altLang="ko-KR" sz="1200" dirty="0"/>
              <a:t>Create separate C# projects for your publisher and subscriber applications.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" altLang="ko-KR" sz="1200" dirty="0"/>
              <a:t>In each project, reference the IDL project you created in step 2. This will give your C# code access to the data types defined in the IDL file.</a:t>
            </a:r>
          </a:p>
          <a:p>
            <a:pPr>
              <a:buFont typeface="+mj-lt"/>
              <a:buAutoNum type="arabicPeriod"/>
            </a:pPr>
            <a:r>
              <a:rPr lang="en" altLang="ko-KR" sz="1200" b="1" dirty="0"/>
              <a:t>Write Publisher Code:</a:t>
            </a:r>
            <a:endParaRPr lang="en" altLang="ko-KR" sz="1200" dirty="0"/>
          </a:p>
          <a:p>
            <a:pPr marL="742950" lvl="1" indent="-285750">
              <a:buFont typeface="+mj-lt"/>
              <a:buAutoNum type="arabicPeriod"/>
            </a:pPr>
            <a:r>
              <a:rPr lang="en" altLang="ko-KR" sz="1200" dirty="0"/>
              <a:t>Use </a:t>
            </a:r>
            <a:r>
              <a:rPr lang="en" altLang="ko-KR" sz="1200" dirty="0" err="1"/>
              <a:t>OpenDDSharp's</a:t>
            </a:r>
            <a:r>
              <a:rPr lang="en" altLang="ko-KR" sz="1200" dirty="0"/>
              <a:t> API to create a </a:t>
            </a:r>
            <a:r>
              <a:rPr lang="en" altLang="ko-KR" sz="1200" dirty="0" err="1"/>
              <a:t>DataWriter</a:t>
            </a:r>
            <a:r>
              <a:rPr lang="en" altLang="ko-KR" sz="1200" dirty="0"/>
              <a:t> object.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" altLang="ko-KR" sz="1200" dirty="0"/>
              <a:t>Define the topic on which you want to publish data. A topic is a named channel for data exchange.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" altLang="ko-KR" sz="1200" dirty="0"/>
              <a:t>Create data samples of the type defined in your IDL file.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" altLang="ko-KR" sz="1200" dirty="0"/>
              <a:t>Write data to the </a:t>
            </a:r>
            <a:r>
              <a:rPr lang="en" altLang="ko-KR" sz="1200" dirty="0" err="1"/>
              <a:t>DataWriter</a:t>
            </a:r>
            <a:r>
              <a:rPr lang="en" altLang="ko-KR" sz="1200" dirty="0"/>
              <a:t> object to publish it on the chosen topic.</a:t>
            </a:r>
          </a:p>
          <a:p>
            <a:pPr>
              <a:buFont typeface="+mj-lt"/>
              <a:buAutoNum type="arabicPeriod"/>
            </a:pPr>
            <a:r>
              <a:rPr lang="en" altLang="ko-KR" sz="1200" b="1" dirty="0"/>
              <a:t>Write Subscriber Code:</a:t>
            </a:r>
            <a:endParaRPr lang="en" altLang="ko-KR" sz="1200" dirty="0"/>
          </a:p>
          <a:p>
            <a:pPr marL="742950" lvl="1" indent="-285750">
              <a:buFont typeface="+mj-lt"/>
              <a:buAutoNum type="arabicPeriod"/>
            </a:pPr>
            <a:r>
              <a:rPr lang="en" altLang="ko-KR" sz="1200" dirty="0"/>
              <a:t>Use </a:t>
            </a:r>
            <a:r>
              <a:rPr lang="en" altLang="ko-KR" sz="1200" dirty="0" err="1"/>
              <a:t>OpenDDSharp's</a:t>
            </a:r>
            <a:r>
              <a:rPr lang="en" altLang="ko-KR" sz="1200" dirty="0"/>
              <a:t> API to create a </a:t>
            </a:r>
            <a:r>
              <a:rPr lang="en" altLang="ko-KR" sz="1200" dirty="0" err="1"/>
              <a:t>DataReader</a:t>
            </a:r>
            <a:r>
              <a:rPr lang="en" altLang="ko-KR" sz="1200" dirty="0"/>
              <a:t> object.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" altLang="ko-KR" sz="1200" dirty="0"/>
              <a:t>Configure the </a:t>
            </a:r>
            <a:r>
              <a:rPr lang="en" altLang="ko-KR" sz="1200" dirty="0" err="1"/>
              <a:t>DataReader</a:t>
            </a:r>
            <a:r>
              <a:rPr lang="en" altLang="ko-KR" sz="1200" dirty="0"/>
              <a:t> to listen for data on the same topic used by the publisher.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" altLang="ko-KR" sz="1200" dirty="0"/>
              <a:t>Implement a listener function that will be called whenever new data is available on the topic.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" altLang="ko-KR" sz="1200" dirty="0"/>
              <a:t>In the listener function, read the data from the </a:t>
            </a:r>
            <a:r>
              <a:rPr lang="en" altLang="ko-KR" sz="1200" dirty="0" err="1"/>
              <a:t>DataReader</a:t>
            </a:r>
            <a:r>
              <a:rPr lang="en" altLang="ko-KR" sz="1200" dirty="0"/>
              <a:t> object and process it as needed.</a:t>
            </a:r>
          </a:p>
          <a:p>
            <a:r>
              <a:rPr lang="en" altLang="ko-KR" sz="1200" b="1" dirty="0"/>
              <a:t>Additional Resources</a:t>
            </a:r>
            <a:endParaRPr lang="en" altLang="ko-KR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en" altLang="ko-KR" sz="1200" dirty="0" err="1"/>
              <a:t>OpenDDSharp</a:t>
            </a:r>
            <a:r>
              <a:rPr lang="en" altLang="ko-KR" sz="1200" dirty="0"/>
              <a:t> Documentation: [</a:t>
            </a:r>
            <a:r>
              <a:rPr lang="en" altLang="ko-KR" sz="1200" dirty="0" err="1"/>
              <a:t>OpenDDSharp</a:t>
            </a:r>
            <a:r>
              <a:rPr lang="en" altLang="ko-KR" sz="1200" dirty="0"/>
              <a:t> ON </a:t>
            </a:r>
            <a:r>
              <a:rPr lang="en" altLang="ko-KR" sz="1200" dirty="0" err="1"/>
              <a:t>OpenDDSharp</a:t>
            </a:r>
            <a:r>
              <a:rPr lang="en" altLang="ko-KR" sz="1200" dirty="0"/>
              <a:t> </a:t>
            </a:r>
            <a:r>
              <a:rPr lang="en" altLang="ko-KR" sz="1200" dirty="0" err="1"/>
              <a:t>openddsharp.com</a:t>
            </a:r>
            <a:r>
              <a:rPr lang="en" altLang="ko-KR" sz="1200" dirty="0"/>
              <a:t>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" altLang="ko-KR" sz="1200" dirty="0"/>
              <a:t>Using </a:t>
            </a:r>
            <a:r>
              <a:rPr lang="en" altLang="ko-KR" sz="1200" dirty="0" err="1"/>
              <a:t>OpenDDS</a:t>
            </a:r>
            <a:r>
              <a:rPr lang="en" altLang="ko-KR" sz="1200" dirty="0"/>
              <a:t> in a .NET Application with </a:t>
            </a:r>
            <a:r>
              <a:rPr lang="en" altLang="ko-KR" sz="1200" dirty="0" err="1"/>
              <a:t>OpenDDSharp</a:t>
            </a:r>
            <a:r>
              <a:rPr lang="en" altLang="ko-KR" sz="1200" dirty="0"/>
              <a:t>: [Using </a:t>
            </a:r>
            <a:r>
              <a:rPr lang="en" altLang="ko-KR" sz="1200" dirty="0" err="1"/>
              <a:t>OpenDDS</a:t>
            </a:r>
            <a:r>
              <a:rPr lang="en" altLang="ko-KR" sz="1200" dirty="0"/>
              <a:t> in a .NET Application with </a:t>
            </a:r>
            <a:r>
              <a:rPr lang="en" altLang="ko-KR" sz="1200" dirty="0" err="1"/>
              <a:t>OpenDDSharp</a:t>
            </a:r>
            <a:r>
              <a:rPr lang="en" altLang="ko-KR" sz="1200" dirty="0"/>
              <a:t> ON Object Computing </a:t>
            </a:r>
            <a:r>
              <a:rPr lang="en" altLang="ko-KR" sz="1200" dirty="0" err="1"/>
              <a:t>objectcomputing.com</a:t>
            </a:r>
            <a:r>
              <a:rPr lang="en" altLang="ko-KR" sz="1200" dirty="0"/>
              <a:t>]</a:t>
            </a:r>
          </a:p>
          <a:p>
            <a:r>
              <a:rPr lang="en" altLang="ko-KR" sz="1200" dirty="0"/>
              <a:t>By following these steps and leveraging the provided resources, you can effectively develop DDS applications using </a:t>
            </a:r>
            <a:r>
              <a:rPr lang="en" altLang="ko-KR" sz="1200" dirty="0" err="1"/>
              <a:t>OpenDDS</a:t>
            </a:r>
            <a:r>
              <a:rPr lang="en" altLang="ko-KR" sz="1200" dirty="0"/>
              <a:t> and </a:t>
            </a:r>
            <a:r>
              <a:rPr lang="en" altLang="ko-KR" sz="1200" dirty="0" err="1"/>
              <a:t>OpenDDSharp</a:t>
            </a:r>
            <a:r>
              <a:rPr lang="en" altLang="ko-KR" sz="1200" dirty="0"/>
              <a:t> in C#.</a:t>
            </a:r>
          </a:p>
          <a:p>
            <a:endParaRPr kumimoji="1"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123276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D9469-5DFE-596C-1007-BB21FE160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14971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0C40CC-3352-DEE5-EFB6-046621AC6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Bing Copilot</a:t>
            </a:r>
            <a:endParaRPr kumimoji="1"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A85A6A-B3B8-5BA6-DBDF-10FC462F82DD}"/>
              </a:ext>
            </a:extLst>
          </p:cNvPr>
          <p:cNvSpPr txBox="1"/>
          <p:nvPr/>
        </p:nvSpPr>
        <p:spPr>
          <a:xfrm>
            <a:off x="402772" y="1001486"/>
            <a:ext cx="892628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" altLang="ko-KR" b="1" i="0" dirty="0" err="1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eProsima</a:t>
            </a:r>
            <a:r>
              <a:rPr lang="en" altLang="ko-KR" b="1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 Fast DDS</a:t>
            </a:r>
            <a:r>
              <a:rPr lang="en" altLang="ko-KR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: A standalone C++ middleware implementation that supports both OMG DDS 1.4 and OMG RTPS 2.2 interoperable wire-protocol standards. </a:t>
            </a:r>
            <a:r>
              <a:rPr lang="en" altLang="ko-KR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  <a:hlinkClick r:id="rId2"/>
              </a:rPr>
              <a:t>It’s known for its high performance, easy multi-platform integration, and being well-suited for robotics, IoT, and critical applications</a:t>
            </a:r>
            <a:r>
              <a:rPr lang="en" altLang="ko-KR" b="0" i="0" baseline="3000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  <a:hlinkClick r:id="rId2"/>
              </a:rPr>
              <a:t>1</a:t>
            </a:r>
            <a:r>
              <a:rPr lang="en" altLang="ko-KR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" altLang="ko-KR" b="1" i="0" dirty="0" err="1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OpenDDS</a:t>
            </a:r>
            <a:r>
              <a:rPr lang="en" altLang="ko-KR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: An open source C++ implementation of the Object Management Group (OMG) Data Distribution Service (DDS). </a:t>
            </a:r>
            <a:r>
              <a:rPr lang="en" altLang="ko-KR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  <a:hlinkClick r:id="rId2"/>
              </a:rPr>
              <a:t>It also supports Java bindings through JNI</a:t>
            </a:r>
            <a:r>
              <a:rPr lang="en" altLang="ko-KR" b="0" i="0" baseline="3000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  <a:hlinkClick r:id="rId3"/>
              </a:rPr>
              <a:t>2</a:t>
            </a:r>
            <a:r>
              <a:rPr lang="en" altLang="ko-KR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" altLang="ko-KR" b="1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  <a:hlinkClick r:id="rId4"/>
              </a:rPr>
              <a:t>DDS Community Edition</a:t>
            </a:r>
            <a:r>
              <a:rPr lang="en" altLang="ko-KR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  <a:hlinkClick r:id="rId4"/>
              </a:rPr>
              <a:t>: Released under the Apache License 2.0, this framework powers next-generation systems, including military vehicles, industrial automation, IoT applications, and more</a:t>
            </a:r>
            <a:r>
              <a:rPr lang="en" altLang="ko-KR" b="0" i="0" baseline="3000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  <a:hlinkClick r:id="rId4"/>
              </a:rPr>
              <a:t>3</a:t>
            </a:r>
            <a:r>
              <a:rPr lang="en" altLang="ko-KR" b="0" i="0" baseline="3000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  <a:hlinkClick r:id="rId5"/>
              </a:rPr>
              <a:t>4</a:t>
            </a:r>
            <a:r>
              <a:rPr lang="en" altLang="ko-KR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.</a:t>
            </a:r>
          </a:p>
          <a:p>
            <a:pPr algn="l">
              <a:buFont typeface="+mj-lt"/>
              <a:buAutoNum type="arabicPeriod" startAt="4"/>
            </a:pPr>
            <a:r>
              <a:rPr lang="en" altLang="ko-KR" b="1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Cyclone DDS</a:t>
            </a:r>
            <a:r>
              <a:rPr lang="en" altLang="ko-KR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: A lightweight and efficient DDS implementation written in C and C++. It’s designed for resource-constrained environments and is often used in robotics, IoT, and edge computing scenarios.</a:t>
            </a:r>
          </a:p>
          <a:p>
            <a:pPr algn="l">
              <a:buFont typeface="+mj-lt"/>
              <a:buAutoNum type="arabicPeriod" startAt="4"/>
            </a:pPr>
            <a:r>
              <a:rPr lang="en" altLang="ko-KR" b="1" i="0" dirty="0" err="1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OpenSplice</a:t>
            </a:r>
            <a:r>
              <a:rPr lang="en" altLang="ko-KR" b="1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 DDS</a:t>
            </a:r>
            <a:r>
              <a:rPr lang="en" altLang="ko-KR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: Although not fully open source, </a:t>
            </a:r>
            <a:r>
              <a:rPr lang="en" altLang="ko-KR" b="0" i="0" dirty="0" err="1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OpenSplice</a:t>
            </a:r>
            <a:r>
              <a:rPr lang="en" altLang="ko-KR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 DDS offers a community edition with limited features. It’s widely used in aerospace, defense, and industrial automation.</a:t>
            </a:r>
          </a:p>
          <a:p>
            <a:pPr algn="l">
              <a:buFont typeface="+mj-lt"/>
              <a:buAutoNum type="arabicPeriod" startAt="4"/>
            </a:pPr>
            <a:r>
              <a:rPr lang="en" altLang="ko-KR" b="1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Micro XRCE-DDS</a:t>
            </a:r>
            <a:r>
              <a:rPr lang="en" altLang="ko-KR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: A lightweight DDS implementation specifically designed for resource-constrained devices, such as microcontrollers. It’s part of the </a:t>
            </a:r>
            <a:r>
              <a:rPr lang="en" altLang="ko-KR" b="0" i="0" dirty="0" err="1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eProsima</a:t>
            </a:r>
            <a:r>
              <a:rPr lang="en" altLang="ko-KR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 Micro XRCE-DDS project.</a:t>
            </a:r>
          </a:p>
        </p:txBody>
      </p:sp>
    </p:spTree>
    <p:extLst>
      <p:ext uri="{BB962C8B-B14F-4D97-AF65-F5344CB8AC3E}">
        <p14:creationId xmlns:p14="http://schemas.microsoft.com/office/powerpoint/2010/main" val="2834491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</TotalTime>
  <Pages>14</Pages>
  <Words>2390</Words>
  <Characters>0</Characters>
  <Application>Microsoft Macintosh PowerPoint</Application>
  <DocSecurity>0</DocSecurity>
  <PresentationFormat>A4 용지(210x297mm)</PresentationFormat>
  <Lines>0</Lines>
  <Paragraphs>270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1" baseType="lpstr">
      <vt:lpstr>-apple-system</vt:lpstr>
      <vt:lpstr>맑은 고딕</vt:lpstr>
      <vt:lpstr>Aptos</vt:lpstr>
      <vt:lpstr>Aptos Display</vt:lpstr>
      <vt:lpstr>Arial</vt:lpstr>
      <vt:lpstr>Ubuntu</vt:lpstr>
      <vt:lpstr>Wingdings</vt:lpstr>
      <vt:lpstr>Office 테마</vt:lpstr>
      <vt:lpstr>C# 과 Open Source DDS</vt:lpstr>
      <vt:lpstr>Open Source DDS</vt:lpstr>
      <vt:lpstr>OpenSiice DDS</vt:lpstr>
      <vt:lpstr>OpenDDS &amp; OpenDDSharp</vt:lpstr>
      <vt:lpstr>Using OpenDDSharp in C# Projects</vt:lpstr>
      <vt:lpstr>OpenDDSharp</vt:lpstr>
      <vt:lpstr>OpenDDS &amp; OpenDDSharp</vt:lpstr>
      <vt:lpstr>PowerPoint 프레젠테이션</vt:lpstr>
      <vt:lpstr>Bing Copilot</vt:lpstr>
      <vt:lpstr>Gemini</vt:lpstr>
      <vt:lpstr>PowerPoint 프레젠테이션</vt:lpstr>
      <vt:lpstr>OpenDDS vs. eProcima Fast-DDS</vt:lpstr>
      <vt:lpstr>OpenDDS vs. Cyclon DDS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MOMA(Mobile Manipulator) 통합 솔루션 구축방안</dc:title>
  <dc:creator>허 종원</dc:creator>
  <cp:lastModifiedBy>허 종원</cp:lastModifiedBy>
  <cp:revision>17</cp:revision>
  <dcterms:modified xsi:type="dcterms:W3CDTF">2024-06-13T04:48:15Z</dcterms:modified>
  <cp:version>10.105.227.52551</cp:version>
</cp:coreProperties>
</file>