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5" r:id="rId10"/>
    <p:sldId id="266" r:id="rId11"/>
    <p:sldId id="267" r:id="rId12"/>
    <p:sldId id="270" r:id="rId13"/>
    <p:sldId id="269" r:id="rId14"/>
    <p:sldId id="264" r:id="rId15"/>
    <p:sldId id="268" r:id="rId16"/>
  </p:sldIdLst>
  <p:sldSz cx="9144000" cy="6858000" type="screen4x3"/>
  <p:notesSz cx="6765925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4AE3729-98E7-4520-A93F-D8D2FC0F1D03}">
          <p14:sldIdLst>
            <p14:sldId id="256"/>
          </p14:sldIdLst>
        </p14:section>
        <p14:section name="refer" id="{E2478BE2-C324-4CA6-A915-A7491BD3A18B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mart agent" id="{7A9ED0BD-C871-448B-9270-D9D8A2D6E5BB}">
          <p14:sldIdLst>
            <p14:sldId id="257"/>
            <p14:sldId id="265"/>
            <p14:sldId id="266"/>
            <p14:sldId id="267"/>
            <p14:sldId id="270"/>
            <p14:sldId id="269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CC"/>
    <a:srgbClr val="3366FF"/>
    <a:srgbClr val="FFCC66"/>
    <a:srgbClr val="FFFF66"/>
    <a:srgbClr val="FF0066"/>
    <a:srgbClr val="A632EE"/>
    <a:srgbClr val="F7AD29"/>
    <a:srgbClr val="12B67F"/>
    <a:srgbClr val="77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8" autoAdjust="0"/>
    <p:restoredTop sz="90683" autoAdjust="0"/>
  </p:normalViewPr>
  <p:slideViewPr>
    <p:cSldViewPr>
      <p:cViewPr varScale="1">
        <p:scale>
          <a:sx n="129" d="100"/>
          <a:sy n="129" d="100"/>
        </p:scale>
        <p:origin x="8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0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2226" y="0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3649-5964-4984-8D39-1EF4E01A0EE5}" type="datetimeFigureOut">
              <a:rPr lang="ko-KR" altLang="en-US" smtClean="0"/>
              <a:t>2014-03-04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80537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2226" y="9380537"/>
            <a:ext cx="29321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72994-4C3D-4166-B770-2885E21B8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2459" y="1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/>
          <a:lstStyle>
            <a:lvl1pPr algn="r">
              <a:defRPr sz="1200"/>
            </a:lvl1pPr>
          </a:lstStyle>
          <a:p>
            <a:fld id="{0E8A0F51-E119-4DFD-B3D8-15229986D62D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91" tIns="45246" rIns="90491" bIns="452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593" y="4691024"/>
            <a:ext cx="5412740" cy="4444127"/>
          </a:xfrm>
          <a:prstGeom prst="rect">
            <a:avLst/>
          </a:prstGeom>
        </p:spPr>
        <p:txBody>
          <a:bodyPr vert="horz" lIns="90491" tIns="45246" rIns="90491" bIns="4524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80333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2459" y="9380333"/>
            <a:ext cx="2931900" cy="493792"/>
          </a:xfrm>
          <a:prstGeom prst="rect">
            <a:avLst/>
          </a:prstGeom>
        </p:spPr>
        <p:txBody>
          <a:bodyPr vert="horz" lIns="90491" tIns="45246" rIns="90491" bIns="45246" rtlCol="0" anchor="b"/>
          <a:lstStyle>
            <a:lvl1pPr algn="r">
              <a:defRPr sz="1200"/>
            </a:lvl1pPr>
          </a:lstStyle>
          <a:p>
            <a:fld id="{D940DB3B-5930-474E-B4D6-600DA1B7D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5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5988" y="741363"/>
            <a:ext cx="4937125" cy="3703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DB3B-5930-474E-B4D6-600DA1B7D11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4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DB3B-5930-474E-B4D6-600DA1B7D11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8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DB3B-5930-474E-B4D6-600DA1B7D11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1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0DB3B-5930-474E-B4D6-600DA1B7D11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2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0290" y="4214819"/>
            <a:ext cx="6400800" cy="1000132"/>
          </a:xfrm>
        </p:spPr>
        <p:txBody>
          <a:bodyPr anchor="t">
            <a:normAutofit/>
          </a:bodyPr>
          <a:lstStyle>
            <a:lvl1pPr marL="0" indent="0" algn="r">
              <a:buNone/>
              <a:defRPr lang="ko-KR" altLang="en-US" sz="2400" b="1" i="0" kern="1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confidential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es_01.jpg"/>
          <p:cNvPicPr>
            <a:picLocks noChangeAspect="1"/>
          </p:cNvPicPr>
          <p:nvPr userDrawn="1"/>
        </p:nvPicPr>
        <p:blipFill>
          <a:blip r:embed="rId2" cstate="print"/>
          <a:srcRect l="9989" t="20000" r="10095" b="20000"/>
          <a:stretch>
            <a:fillRect/>
          </a:stretch>
        </p:blipFill>
        <p:spPr>
          <a:xfrm>
            <a:off x="4635049" y="5973726"/>
            <a:ext cx="1000132" cy="281287"/>
          </a:xfrm>
          <a:prstGeom prst="rect">
            <a:avLst/>
          </a:prstGeom>
        </p:spPr>
      </p:pic>
      <p:pic>
        <p:nvPicPr>
          <p:cNvPr id="11" name="그림 10" descr="b4_10.jpg"/>
          <p:cNvPicPr>
            <a:picLocks noChangeAspect="1"/>
          </p:cNvPicPr>
          <p:nvPr userDrawn="1"/>
        </p:nvPicPr>
        <p:blipFill>
          <a:blip r:embed="rId3" cstate="print"/>
          <a:srcRect r="31760"/>
          <a:stretch>
            <a:fillRect/>
          </a:stretch>
        </p:blipFill>
        <p:spPr>
          <a:xfrm>
            <a:off x="3063413" y="5902288"/>
            <a:ext cx="1428760" cy="455670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200995" y="3857630"/>
            <a:ext cx="2286000" cy="285750"/>
          </a:xfrm>
          <a:ln>
            <a:noFill/>
          </a:ln>
        </p:spPr>
        <p:txBody>
          <a:bodyPr>
            <a:noAutofit/>
          </a:bodyPr>
          <a:lstStyle>
            <a:lvl1pPr algn="r">
              <a:buNone/>
              <a:defRPr sz="1800" b="1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ko-KR" altLang="en-US" dirty="0" err="1" smtClean="0"/>
              <a:t>작성날짜</a:t>
            </a:r>
            <a:endParaRPr lang="ko-KR" altLang="en-US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58204" cy="703282"/>
          </a:xfrm>
        </p:spPr>
        <p:txBody>
          <a:bodyPr>
            <a:normAutofit/>
          </a:bodyPr>
          <a:lstStyle>
            <a:lvl1pPr algn="ctr">
              <a:defRPr lang="ko-KR" altLang="en-US" sz="3600" b="1" kern="1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815027"/>
            <a:ext cx="7500990" cy="446105"/>
          </a:xfrm>
          <a:effectLst/>
        </p:spPr>
        <p:txBody>
          <a:bodyPr>
            <a:noAutofit/>
          </a:bodyPr>
          <a:lstStyle>
            <a:lvl1pPr>
              <a:defRPr sz="2600">
                <a:solidFill>
                  <a:srgbClr val="779DCB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1500175"/>
            <a:ext cx="7500990" cy="4572032"/>
          </a:xfr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defRPr sz="1600" b="1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500" b="1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</a:defRPr>
            </a:lvl2pPr>
            <a:lvl3pPr>
              <a:spcBef>
                <a:spcPts val="300"/>
              </a:spcBef>
              <a:defRPr lang="ko-KR" altLang="en-US" sz="15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3pPr>
            <a:lvl4pPr>
              <a:defRPr lang="ko-KR" altLang="en-US" sz="15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4pPr>
            <a:lvl5pPr>
              <a:defRPr lang="ko-KR" altLang="en-US" sz="1500" b="1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" name="그림 9" descr="es_01.jpg"/>
          <p:cNvPicPr>
            <a:picLocks/>
          </p:cNvPicPr>
          <p:nvPr userDrawn="1"/>
        </p:nvPicPr>
        <p:blipFill>
          <a:blip r:embed="rId2" cstate="print">
            <a:lum/>
          </a:blip>
          <a:srcRect l="10000" t="18528" r="10000" b="14734"/>
          <a:stretch>
            <a:fillRect/>
          </a:stretch>
        </p:blipFill>
        <p:spPr>
          <a:xfrm>
            <a:off x="428596" y="6292015"/>
            <a:ext cx="1000132" cy="324000"/>
          </a:xfrm>
          <a:prstGeom prst="rect">
            <a:avLst/>
          </a:prstGeom>
          <a:effectLst/>
        </p:spPr>
      </p:pic>
      <p:sp>
        <p:nvSpPr>
          <p:cNvPr id="13" name="날짜 개체 틀 2"/>
          <p:cNvSpPr txBox="1">
            <a:spLocks/>
          </p:cNvSpPr>
          <p:nvPr userDrawn="1"/>
        </p:nvSpPr>
        <p:spPr>
          <a:xfrm>
            <a:off x="6422686" y="6266316"/>
            <a:ext cx="10782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F08765-85DC-4012-B87A-50533C7F33D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2014-03-04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그림 15" descr="투명가로.gif"/>
          <p:cNvPicPr>
            <a:picLocks/>
          </p:cNvPicPr>
          <p:nvPr userDrawn="1"/>
        </p:nvPicPr>
        <p:blipFill>
          <a:blip r:embed="rId3" cstate="print">
            <a:lum bright="28000" contrast="-48000"/>
          </a:blip>
          <a:stretch>
            <a:fillRect/>
          </a:stretch>
        </p:blipFill>
        <p:spPr>
          <a:xfrm>
            <a:off x="7215206" y="212042"/>
            <a:ext cx="1503024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4" y="405722"/>
            <a:ext cx="5851074" cy="279400"/>
          </a:xfrm>
        </p:spPr>
        <p:txBody>
          <a:bodyPr>
            <a:noAutofit/>
          </a:bodyPr>
          <a:lstStyle>
            <a:lvl1pPr>
              <a:buNone/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defRPr>
            </a:lvl1pPr>
            <a:lvl3pPr>
              <a:buNone/>
              <a:defRPr/>
            </a:lvl3pPr>
            <a:lvl5pPr algn="l">
              <a:buFont typeface="Arial" pitchFamily="34" charset="0"/>
              <a:buNone/>
              <a:defRPr/>
            </a:lvl5pPr>
          </a:lstStyle>
          <a:p>
            <a:pPr lvl="0"/>
            <a:r>
              <a:rPr lang="en-US" altLang="ko-KR" dirty="0" smtClean="0"/>
              <a:t>Smart Agent </a:t>
            </a:r>
            <a:r>
              <a:rPr lang="en-US" altLang="ko-KR" dirty="0" err="1" smtClean="0"/>
              <a:t>Archtecture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 userDrawn="1"/>
        </p:nvSpPr>
        <p:spPr>
          <a:xfrm>
            <a:off x="4071704" y="6303703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28596" y="442672"/>
            <a:ext cx="752480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900" smtClean="0"/>
              <a:t>  Page</a:t>
            </a:r>
            <a:endParaRPr lang="ko-KR" altLang="en-US" sz="900"/>
          </a:p>
        </p:txBody>
      </p: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806888" y="332230"/>
            <a:ext cx="500066" cy="365125"/>
          </a:xfrm>
          <a:prstGeom prst="rect">
            <a:avLst/>
          </a:prstGeom>
        </p:spPr>
        <p:txBody>
          <a:bodyPr anchor="ctr"/>
          <a:lstStyle>
            <a:lvl1pPr algn="l">
              <a:defRPr sz="1200" b="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7AC81-A54B-4D88-8A3D-5F2444E5A602}" type="slidenum">
              <a:rPr lang="ko-KR" altLang="en-US" sz="900" i="0" kern="1200" noProof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900" i="0" kern="1200" noProof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28596" y="6286520"/>
            <a:ext cx="8286808" cy="1588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28596" y="427016"/>
            <a:ext cx="8286808" cy="1588"/>
          </a:xfrm>
          <a:prstGeom prst="line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815027"/>
            <a:ext cx="7500990" cy="446105"/>
          </a:xfrm>
          <a:effectLst/>
        </p:spPr>
        <p:txBody>
          <a:bodyPr>
            <a:noAutofit/>
          </a:bodyPr>
          <a:lstStyle>
            <a:lvl1pPr>
              <a:defRPr sz="2600">
                <a:solidFill>
                  <a:srgbClr val="779DCB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1500175"/>
            <a:ext cx="7500990" cy="4572032"/>
          </a:xfrm>
        </p:spPr>
        <p:txBody>
          <a:bodyPr/>
          <a:lstStyle>
            <a:lvl1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  <a:defRPr sz="2000" b="1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800100" indent="-342900">
              <a:spcBef>
                <a:spcPts val="3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600" b="1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</a:defRPr>
            </a:lvl2pPr>
            <a:lvl3pPr>
              <a:spcBef>
                <a:spcPts val="300"/>
              </a:spcBef>
              <a:buFont typeface="+mj-lt"/>
              <a:buAutoNum type="arabicPeriod"/>
              <a:defRPr lang="ko-KR" altLang="en-US" sz="12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3pPr>
            <a:lvl4pPr>
              <a:buFont typeface="+mj-lt"/>
              <a:buAutoNum type="arabicPeriod"/>
              <a:defRPr lang="ko-KR" altLang="en-US" sz="1200" b="1" kern="120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4pPr>
            <a:lvl5pPr>
              <a:buFont typeface="+mj-lt"/>
              <a:buAutoNum type="arabicPeriod"/>
              <a:defRPr lang="ko-KR" altLang="en-US" sz="1200" b="1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6FA08DB-1E6D-4316-BE89-F9265861FF3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92903BF-72E5-4E98-A6A1-F1E05D0BA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286644" y="642565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Changgyu</a:t>
            </a:r>
            <a:r>
              <a:rPr lang="en-US" altLang="ko-KR" sz="1200" baseline="0" dirty="0" smtClean="0">
                <a:solidFill>
                  <a:schemeClr val="accent5">
                    <a:lumMod val="75000"/>
                  </a:schemeClr>
                </a:solidFill>
              </a:rPr>
              <a:t> Bak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날짜 개체 틀 2"/>
          <p:cNvSpPr txBox="1">
            <a:spLocks/>
          </p:cNvSpPr>
          <p:nvPr userDrawn="1"/>
        </p:nvSpPr>
        <p:spPr>
          <a:xfrm>
            <a:off x="6422686" y="6392928"/>
            <a:ext cx="10782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F08765-85DC-4012-B87A-50533C7F33D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2014-03-04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4071704" y="6402179"/>
            <a:ext cx="10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 descr="es_01.jpg"/>
          <p:cNvPicPr>
            <a:picLocks/>
          </p:cNvPicPr>
          <p:nvPr userDrawn="1"/>
        </p:nvPicPr>
        <p:blipFill>
          <a:blip r:embed="rId2" cstate="print"/>
          <a:srcRect l="10000" t="18528" r="10000" b="14734"/>
          <a:stretch>
            <a:fillRect/>
          </a:stretch>
        </p:blipFill>
        <p:spPr>
          <a:xfrm>
            <a:off x="428596" y="6369389"/>
            <a:ext cx="1000132" cy="324000"/>
          </a:xfrm>
          <a:prstGeom prst="rect">
            <a:avLst/>
          </a:prstGeom>
          <a:effectLst/>
        </p:spPr>
      </p:pic>
      <p:cxnSp>
        <p:nvCxnSpPr>
          <p:cNvPr id="9" name="직선 연결선 8"/>
          <p:cNvCxnSpPr>
            <a:stCxn id="11" idx="3"/>
          </p:cNvCxnSpPr>
          <p:nvPr userDrawn="1"/>
        </p:nvCxnSpPr>
        <p:spPr>
          <a:xfrm>
            <a:off x="500034" y="290492"/>
            <a:ext cx="8429684" cy="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1" idx="2"/>
          </p:cNvCxnSpPr>
          <p:nvPr userDrawn="1"/>
        </p:nvCxnSpPr>
        <p:spPr>
          <a:xfrm rot="5400000">
            <a:off x="-2820642" y="3609580"/>
            <a:ext cx="6211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rect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6" y="76178"/>
            <a:ext cx="428628" cy="4286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 descr="투명가로.gif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60472" y="76317"/>
            <a:ext cx="1503024" cy="2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1500" y="0"/>
            <a:ext cx="5429260" cy="428626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</a:defRPr>
            </a:lvl1pPr>
            <a:lvl3pPr>
              <a:buNone/>
              <a:defRPr/>
            </a:lvl3pPr>
            <a:lvl5pPr algn="l"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714375"/>
            <a:ext cx="8286750" cy="5500688"/>
          </a:xfrm>
        </p:spPr>
        <p:txBody>
          <a:bodyPr anchor="ctr"/>
          <a:lstStyle>
            <a:lvl1pPr algn="ctr">
              <a:lnSpc>
                <a:spcPct val="150000"/>
              </a:lnSpc>
              <a:buNone/>
              <a:defRPr b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  <a:lvl2pPr>
              <a:buNone/>
              <a:defRPr/>
            </a:lvl2pPr>
          </a:lstStyle>
          <a:p>
            <a:pPr lvl="0"/>
            <a:r>
              <a:rPr lang="ko-KR" altLang="en-US" smtClean="0"/>
              <a:t>마스터 텍스트 스타일을 편집합니다수준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00B0F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j-ea"/>
                <a:cs typeface="+mj-cs"/>
              </a:rPr>
              <a:t>백두</a:t>
            </a:r>
            <a:r>
              <a:rPr lang="ko-KR" altLang="en-US" sz="160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j-ea"/>
                <a:cs typeface="+mj-cs"/>
              </a:rPr>
              <a:t>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2014.02.24</a:t>
            </a:r>
          </a:p>
          <a:p>
            <a:endParaRPr lang="en-US" altLang="ko-KR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1643050"/>
            <a:ext cx="8258204" cy="1569926"/>
          </a:xfrm>
        </p:spPr>
        <p:txBody>
          <a:bodyPr>
            <a:normAutofit/>
          </a:bodyPr>
          <a:lstStyle/>
          <a:p>
            <a:r>
              <a:rPr lang="en-US" altLang="ko-KR" sz="3100" dirty="0" smtClean="0"/>
              <a:t>Smart Agent Architecture</a:t>
            </a:r>
            <a:br>
              <a:rPr lang="en-US" altLang="ko-KR" sz="3100" dirty="0" smtClean="0"/>
            </a:b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804"/>
            <a:ext cx="3635896" cy="311387"/>
          </a:xfrm>
        </p:spPr>
        <p:txBody>
          <a:bodyPr/>
          <a:lstStyle/>
          <a:p>
            <a:r>
              <a:rPr lang="en-US" altLang="ko-KR" dirty="0" smtClean="0"/>
              <a:t>version 1.03 03.03.14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69354" y="2092074"/>
            <a:ext cx="1965483" cy="165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Requester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31482" y="2082865"/>
            <a:ext cx="1961184" cy="164660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Broker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96977" y="2092074"/>
            <a:ext cx="1957175" cy="165338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provider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3205175" y="4462843"/>
            <a:ext cx="748362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Device </a:t>
            </a:r>
            <a:r>
              <a:rPr lang="en-US" altLang="ko-KR" sz="800" dirty="0">
                <a:solidFill>
                  <a:schemeClr val="tx1"/>
                </a:solidFill>
              </a:rPr>
              <a:t>Property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  <a:endParaRPr lang="ko-KR" altLang="en-US" sz="800" dirty="0"/>
          </a:p>
        </p:txBody>
      </p:sp>
      <p:sp>
        <p:nvSpPr>
          <p:cNvPr id="37" name="원통 36"/>
          <p:cNvSpPr/>
          <p:nvPr/>
        </p:nvSpPr>
        <p:spPr>
          <a:xfrm>
            <a:off x="4839363" y="4462842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RP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5548395" y="4494976"/>
            <a:ext cx="630093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4135435" y="4462843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Broker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152821" y="4126744"/>
            <a:ext cx="1773919" cy="109560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Context Aware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block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34065" y="4421236"/>
            <a:ext cx="1401506" cy="32403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Sensing data collector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47856" y="4821795"/>
            <a:ext cx="1401506" cy="32403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 input data collector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1473073" y="694387"/>
            <a:ext cx="6081525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interface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원통 50"/>
          <p:cNvSpPr/>
          <p:nvPr/>
        </p:nvSpPr>
        <p:spPr>
          <a:xfrm>
            <a:off x="6354396" y="4462842"/>
            <a:ext cx="720080" cy="465643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cmpd="dbl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52" name="육각형 51"/>
          <p:cNvSpPr/>
          <p:nvPr/>
        </p:nvSpPr>
        <p:spPr>
          <a:xfrm>
            <a:off x="1542352" y="5666686"/>
            <a:ext cx="6081525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communication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/>
          <p:cNvSpPr/>
          <p:nvPr/>
        </p:nvSpPr>
        <p:spPr>
          <a:xfrm>
            <a:off x="1247271" y="1570789"/>
            <a:ext cx="868405" cy="288032"/>
          </a:xfrm>
          <a:prstGeom prst="flowChartTerminator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Agent </a:t>
            </a:r>
            <a:r>
              <a:rPr lang="en-US" altLang="ko-KR" sz="800" dirty="0" smtClean="0">
                <a:solidFill>
                  <a:schemeClr val="tx1"/>
                </a:solidFill>
              </a:rPr>
              <a:t>Executer</a:t>
            </a:r>
            <a:endParaRPr lang="ko-KR" altLang="en-US" sz="800" dirty="0"/>
          </a:p>
        </p:txBody>
      </p:sp>
      <p:sp>
        <p:nvSpPr>
          <p:cNvPr id="10" name="순서도: 판단 9"/>
          <p:cNvSpPr/>
          <p:nvPr/>
        </p:nvSpPr>
        <p:spPr>
          <a:xfrm>
            <a:off x="1542352" y="3196014"/>
            <a:ext cx="1405976" cy="4745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Context </a:t>
            </a:r>
            <a:r>
              <a:rPr lang="en-US" altLang="ko-KR" sz="800" dirty="0" smtClean="0">
                <a:solidFill>
                  <a:schemeClr val="tx1"/>
                </a:solidFill>
              </a:rPr>
              <a:t>Analyzer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1506230" y="2450509"/>
            <a:ext cx="1484065" cy="3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Requester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71149" y="2450509"/>
            <a:ext cx="1490392" cy="33399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Broker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1149" y="3194559"/>
            <a:ext cx="1484064" cy="33532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Group 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94793" y="2456577"/>
            <a:ext cx="1484064" cy="3319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Provider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92089" y="3203046"/>
            <a:ext cx="1480823" cy="32683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Repository Searcher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108290" y="2820531"/>
            <a:ext cx="2923" cy="406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396415" y="2776167"/>
            <a:ext cx="3164" cy="4100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586197" y="2780052"/>
            <a:ext cx="4324" cy="414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414724" y="2828139"/>
            <a:ext cx="800" cy="43365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714900" y="2784506"/>
            <a:ext cx="3164" cy="4100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905842" y="2791478"/>
            <a:ext cx="4324" cy="41450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3" idx="3"/>
          </p:cNvCxnSpPr>
          <p:nvPr/>
        </p:nvCxnSpPr>
        <p:spPr>
          <a:xfrm>
            <a:off x="2926740" y="4674549"/>
            <a:ext cx="652616" cy="225485"/>
          </a:xfrm>
          <a:prstGeom prst="bentConnector4">
            <a:avLst>
              <a:gd name="adj1" fmla="val 21332"/>
              <a:gd name="adj2" fmla="val 201381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51" idx="1"/>
          </p:cNvCxnSpPr>
          <p:nvPr/>
        </p:nvCxnSpPr>
        <p:spPr>
          <a:xfrm>
            <a:off x="6706638" y="3747823"/>
            <a:ext cx="7798" cy="715019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3771149" y="4284367"/>
            <a:ext cx="2943287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3771149" y="4284367"/>
            <a:ext cx="0" cy="178475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512074" y="4284367"/>
            <a:ext cx="0" cy="178475"/>
          </a:xfrm>
          <a:prstGeom prst="straightConnector1">
            <a:avLst/>
          </a:prstGeom>
          <a:ln w="19050">
            <a:solidFill>
              <a:srgbClr val="008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992089" y="4284367"/>
            <a:ext cx="0" cy="210609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2" idx="2"/>
          </p:cNvCxnSpPr>
          <p:nvPr/>
        </p:nvCxnSpPr>
        <p:spPr>
          <a:xfrm flipH="1">
            <a:off x="2252095" y="3744228"/>
            <a:ext cx="1" cy="224999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266352" y="3960262"/>
            <a:ext cx="3464477" cy="7535"/>
          </a:xfrm>
          <a:prstGeom prst="line">
            <a:avLst/>
          </a:prstGeom>
          <a:ln w="952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5723700" y="3967797"/>
            <a:ext cx="7129" cy="527179"/>
          </a:xfrm>
          <a:prstGeom prst="straightConnector1">
            <a:avLst/>
          </a:prstGeom>
          <a:ln w="9525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4268530" y="3978192"/>
            <a:ext cx="0" cy="484650"/>
          </a:xfrm>
          <a:prstGeom prst="straightConnector1">
            <a:avLst/>
          </a:prstGeom>
          <a:ln w="9525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3404434" y="3960262"/>
            <a:ext cx="0" cy="502580"/>
          </a:xfrm>
          <a:prstGeom prst="straightConnector1">
            <a:avLst/>
          </a:prstGeom>
          <a:ln w="9525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32" idx="2"/>
          </p:cNvCxnSpPr>
          <p:nvPr/>
        </p:nvCxnSpPr>
        <p:spPr>
          <a:xfrm>
            <a:off x="4512074" y="3729466"/>
            <a:ext cx="0" cy="375866"/>
          </a:xfrm>
          <a:prstGeom prst="line">
            <a:avLst/>
          </a:prstGeom>
          <a:ln w="31750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579356" y="4105332"/>
            <a:ext cx="2284085" cy="0"/>
          </a:xfrm>
          <a:prstGeom prst="line">
            <a:avLst/>
          </a:prstGeom>
          <a:ln w="31750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38" idx="1"/>
          </p:cNvCxnSpPr>
          <p:nvPr/>
        </p:nvCxnSpPr>
        <p:spPr>
          <a:xfrm>
            <a:off x="5863441" y="4105332"/>
            <a:ext cx="1" cy="389644"/>
          </a:xfrm>
          <a:prstGeom prst="straightConnector1">
            <a:avLst/>
          </a:prstGeom>
          <a:ln w="31750" cmpd="sng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endCxn id="37" idx="1"/>
          </p:cNvCxnSpPr>
          <p:nvPr/>
        </p:nvCxnSpPr>
        <p:spPr>
          <a:xfrm>
            <a:off x="5100378" y="4105332"/>
            <a:ext cx="1" cy="357510"/>
          </a:xfrm>
          <a:prstGeom prst="straightConnector1">
            <a:avLst/>
          </a:prstGeom>
          <a:ln w="31750" cmpd="sng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3" idx="1"/>
          </p:cNvCxnSpPr>
          <p:nvPr/>
        </p:nvCxnSpPr>
        <p:spPr>
          <a:xfrm>
            <a:off x="3579356" y="4105332"/>
            <a:ext cx="0" cy="357511"/>
          </a:xfrm>
          <a:prstGeom prst="straightConnector1">
            <a:avLst/>
          </a:prstGeom>
          <a:ln w="31750" cmpd="sng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7" idx="3"/>
          </p:cNvCxnSpPr>
          <p:nvPr/>
        </p:nvCxnSpPr>
        <p:spPr>
          <a:xfrm>
            <a:off x="2115676" y="1714805"/>
            <a:ext cx="4659888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33" idx="0"/>
          </p:cNvCxnSpPr>
          <p:nvPr/>
        </p:nvCxnSpPr>
        <p:spPr>
          <a:xfrm>
            <a:off x="6775564" y="1714805"/>
            <a:ext cx="1" cy="377269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32" idx="0"/>
          </p:cNvCxnSpPr>
          <p:nvPr/>
        </p:nvCxnSpPr>
        <p:spPr>
          <a:xfrm>
            <a:off x="4512074" y="1714805"/>
            <a:ext cx="0" cy="36806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2" idx="0"/>
          </p:cNvCxnSpPr>
          <p:nvPr/>
        </p:nvCxnSpPr>
        <p:spPr>
          <a:xfrm>
            <a:off x="2245340" y="1714805"/>
            <a:ext cx="6756" cy="377269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827585" y="1340769"/>
            <a:ext cx="7344816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Service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998590" y="5457898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100378" y="5457898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V="1">
            <a:off x="3998590" y="1124744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5100378" y="1124744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804"/>
            <a:ext cx="3635896" cy="311387"/>
          </a:xfrm>
        </p:spPr>
        <p:txBody>
          <a:bodyPr/>
          <a:lstStyle/>
          <a:p>
            <a:r>
              <a:rPr lang="en-US" altLang="ko-KR" smtClean="0"/>
              <a:t>version 1.04 03.03.14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79905" y="1778615"/>
            <a:ext cx="4248450" cy="105825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Requester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9905" y="3007465"/>
            <a:ext cx="4248450" cy="1044203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Broker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8582" y="4220286"/>
            <a:ext cx="4249773" cy="1044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provider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7159528" y="3358403"/>
            <a:ext cx="748362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Device </a:t>
            </a:r>
            <a:r>
              <a:rPr lang="en-US" altLang="ko-KR" sz="800" dirty="0">
                <a:solidFill>
                  <a:schemeClr val="tx1"/>
                </a:solidFill>
              </a:rPr>
              <a:t>Property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  <a:endParaRPr lang="ko-KR" altLang="en-US" sz="800" dirty="0"/>
          </a:p>
        </p:txBody>
      </p:sp>
      <p:sp>
        <p:nvSpPr>
          <p:cNvPr id="37" name="원통 36"/>
          <p:cNvSpPr/>
          <p:nvPr/>
        </p:nvSpPr>
        <p:spPr>
          <a:xfrm>
            <a:off x="5211738" y="3383540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66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RP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7220764" y="3952756"/>
            <a:ext cx="630093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7283906" y="4546935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Broker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798959" y="1763995"/>
            <a:ext cx="1466049" cy="996008"/>
            <a:chOff x="-5389989" y="4228503"/>
            <a:chExt cx="1466049" cy="99600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-5389989" y="4228503"/>
              <a:ext cx="1466049" cy="9960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Context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Collect Block</a:t>
              </a:r>
              <a:endPara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-5241061" y="4487924"/>
              <a:ext cx="1158269" cy="294581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Sensing data collector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-5227270" y="4888483"/>
              <a:ext cx="1158269" cy="294581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User input data collector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육각형 8"/>
          <p:cNvSpPr/>
          <p:nvPr/>
        </p:nvSpPr>
        <p:spPr>
          <a:xfrm>
            <a:off x="1603079" y="760443"/>
            <a:ext cx="6081525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interface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원통 50"/>
          <p:cNvSpPr/>
          <p:nvPr/>
        </p:nvSpPr>
        <p:spPr>
          <a:xfrm>
            <a:off x="5133854" y="4584007"/>
            <a:ext cx="720080" cy="465643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cmpd="dbl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52" name="육각형 51"/>
          <p:cNvSpPr/>
          <p:nvPr/>
        </p:nvSpPr>
        <p:spPr>
          <a:xfrm>
            <a:off x="1608875" y="5741500"/>
            <a:ext cx="6081525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communication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3460034" y="2170080"/>
            <a:ext cx="1405976" cy="474554"/>
          </a:xfrm>
          <a:prstGeom prst="flowChartDecision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Context </a:t>
            </a:r>
            <a:r>
              <a:rPr lang="en-US" altLang="ko-KR" sz="800" dirty="0" smtClean="0">
                <a:solidFill>
                  <a:schemeClr val="tx1"/>
                </a:solidFill>
              </a:rPr>
              <a:t>Analyzer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098330" y="2220087"/>
            <a:ext cx="1115000" cy="36298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Requester Engine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86870" y="3435138"/>
            <a:ext cx="1119754" cy="333997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Broker Engine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05522" y="3433813"/>
            <a:ext cx="1114999" cy="335322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Group 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89722" y="4668194"/>
            <a:ext cx="1114999" cy="33196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Provider Engine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240027" y="2488687"/>
            <a:ext cx="219351" cy="8232"/>
          </a:xfrm>
          <a:prstGeom prst="straightConnector1">
            <a:avLst/>
          </a:prstGeom>
          <a:ln w="3175"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289764" y="3525923"/>
            <a:ext cx="194006" cy="5313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233517" y="4742387"/>
            <a:ext cx="211253" cy="1"/>
          </a:xfrm>
          <a:prstGeom prst="straightConnector1">
            <a:avLst/>
          </a:prstGeom>
          <a:ln w="31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256098" y="2301102"/>
            <a:ext cx="202625" cy="4477"/>
          </a:xfrm>
          <a:prstGeom prst="straightConnector1">
            <a:avLst/>
          </a:prstGeom>
          <a:ln w="3175"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3245943" y="4916376"/>
            <a:ext cx="186399" cy="0"/>
          </a:xfrm>
          <a:prstGeom prst="straightConnector1">
            <a:avLst/>
          </a:prstGeom>
          <a:ln w="31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61240" y="1408515"/>
            <a:ext cx="7971200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Service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4065113" y="5532712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166901" y="5532712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V="1">
            <a:off x="4128596" y="1190800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5230384" y="1190800"/>
            <a:ext cx="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/>
          <p:cNvSpPr/>
          <p:nvPr/>
        </p:nvSpPr>
        <p:spPr>
          <a:xfrm>
            <a:off x="3460034" y="4596898"/>
            <a:ext cx="1405976" cy="474554"/>
          </a:xfrm>
          <a:prstGeom prst="flowChartDecision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Repository Searcher</a:t>
            </a:r>
            <a:endParaRPr lang="ko-KR" altLang="en-US" sz="800" dirty="0"/>
          </a:p>
        </p:txBody>
      </p:sp>
      <p:cxnSp>
        <p:nvCxnSpPr>
          <p:cNvPr id="72" name="직선 화살표 연결선 71"/>
          <p:cNvCxnSpPr/>
          <p:nvPr/>
        </p:nvCxnSpPr>
        <p:spPr>
          <a:xfrm rot="10800000">
            <a:off x="3285961" y="3705226"/>
            <a:ext cx="194006" cy="5313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4844410" y="4935934"/>
            <a:ext cx="219351" cy="8232"/>
          </a:xfrm>
          <a:prstGeom prst="straightConnector1">
            <a:avLst/>
          </a:prstGeom>
          <a:ln w="31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4860481" y="4748349"/>
            <a:ext cx="202625" cy="4477"/>
          </a:xfrm>
          <a:prstGeom prst="straightConnector1">
            <a:avLst/>
          </a:prstGeom>
          <a:ln w="31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869671" y="3515848"/>
            <a:ext cx="194006" cy="5313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10800000">
            <a:off x="4865868" y="3695151"/>
            <a:ext cx="194006" cy="5313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6798744" y="2927122"/>
            <a:ext cx="1466049" cy="2337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Shared DB Block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827584" y="1833739"/>
            <a:ext cx="641911" cy="443133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Executor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4" idx="2"/>
            <a:endCxn id="33" idx="1"/>
          </p:cNvCxnSpPr>
          <p:nvPr/>
        </p:nvCxnSpPr>
        <p:spPr>
          <a:xfrm rot="16200000" flipH="1">
            <a:off x="230803" y="3194609"/>
            <a:ext cx="2465516" cy="630042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>
            <a:off x="1147218" y="2423975"/>
            <a:ext cx="631364" cy="1"/>
          </a:xfrm>
          <a:prstGeom prst="bentConnector3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2" idx="1"/>
          </p:cNvCxnSpPr>
          <p:nvPr/>
        </p:nvCxnSpPr>
        <p:spPr>
          <a:xfrm flipH="1" flipV="1">
            <a:off x="1147218" y="3525923"/>
            <a:ext cx="632687" cy="3644"/>
          </a:xfrm>
          <a:prstGeom prst="line">
            <a:avLst/>
          </a:prstGeom>
          <a:ln w="63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28355" y="2023416"/>
            <a:ext cx="261040" cy="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289395" y="2023416"/>
            <a:ext cx="0" cy="2402147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6028355" y="4425563"/>
            <a:ext cx="261040" cy="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6028355" y="3224489"/>
            <a:ext cx="261040" cy="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38" idx="2"/>
          </p:cNvCxnSpPr>
          <p:nvPr/>
        </p:nvCxnSpPr>
        <p:spPr>
          <a:xfrm flipH="1" flipV="1">
            <a:off x="6289395" y="4157291"/>
            <a:ext cx="931369" cy="14061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2" idx="3"/>
          </p:cNvCxnSpPr>
          <p:nvPr/>
        </p:nvCxnSpPr>
        <p:spPr>
          <a:xfrm>
            <a:off x="6028355" y="2307744"/>
            <a:ext cx="405056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433411" y="2317997"/>
            <a:ext cx="0" cy="243259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3" idx="3"/>
          </p:cNvCxnSpPr>
          <p:nvPr/>
        </p:nvCxnSpPr>
        <p:spPr>
          <a:xfrm>
            <a:off x="6028355" y="4742388"/>
            <a:ext cx="405056" cy="8199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3" idx="2"/>
          </p:cNvCxnSpPr>
          <p:nvPr/>
        </p:nvCxnSpPr>
        <p:spPr>
          <a:xfrm flipH="1">
            <a:off x="6433411" y="3576999"/>
            <a:ext cx="726117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6" idx="6"/>
            <a:endCxn id="42" idx="6"/>
          </p:cNvCxnSpPr>
          <p:nvPr/>
        </p:nvCxnSpPr>
        <p:spPr>
          <a:xfrm>
            <a:off x="8106156" y="2170707"/>
            <a:ext cx="13791" cy="400559"/>
          </a:xfrm>
          <a:prstGeom prst="bentConnector3">
            <a:avLst>
              <a:gd name="adj1" fmla="val 1826670"/>
            </a:avLst>
          </a:prstGeom>
          <a:ln w="158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3" idx="4"/>
          </p:cNvCxnSpPr>
          <p:nvPr/>
        </p:nvCxnSpPr>
        <p:spPr>
          <a:xfrm rot="5400000">
            <a:off x="7629729" y="2847530"/>
            <a:ext cx="1007630" cy="451308"/>
          </a:xfrm>
          <a:prstGeom prst="bentConnector2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6047004" y="2569369"/>
            <a:ext cx="530423" cy="4762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577427" y="2569369"/>
            <a:ext cx="0" cy="2414757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028355" y="4984126"/>
            <a:ext cx="549072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39" idx="2"/>
          </p:cNvCxnSpPr>
          <p:nvPr/>
        </p:nvCxnSpPr>
        <p:spPr>
          <a:xfrm flipH="1" flipV="1">
            <a:off x="6577427" y="4765530"/>
            <a:ext cx="706479" cy="1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  <a:prstDash val="lg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556793"/>
            <a:ext cx="7527780" cy="451541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Requester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상황 인지를 위한 </a:t>
            </a:r>
            <a:r>
              <a:rPr lang="en-US" altLang="ko-KR" dirty="0" smtClean="0"/>
              <a:t>throughput check (provider</a:t>
            </a:r>
            <a:r>
              <a:rPr lang="ko-KR" altLang="en-US" dirty="0" smtClean="0"/>
              <a:t>와 함께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분산 전송을 위한 </a:t>
            </a:r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bidding (</a:t>
            </a:r>
            <a:r>
              <a:rPr lang="ko-KR" altLang="en-US" dirty="0" smtClean="0"/>
              <a:t>입력 혹은 자율적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의 전송이 잘되었는지 확인하기 위한 </a:t>
            </a:r>
            <a:r>
              <a:rPr lang="en-US" altLang="ko-KR" dirty="0" smtClean="0"/>
              <a:t>decoding</a:t>
            </a:r>
          </a:p>
          <a:p>
            <a:pPr lvl="1"/>
            <a:r>
              <a:rPr lang="ko-KR" altLang="en-US" dirty="0" smtClean="0"/>
              <a:t> 협력 전송 </a:t>
            </a:r>
            <a:r>
              <a:rPr lang="en-US" altLang="ko-KR" dirty="0" smtClean="0"/>
              <a:t>(</a:t>
            </a:r>
            <a:r>
              <a:rPr lang="en-US" altLang="ko-KR" dirty="0" smtClean="0"/>
              <a:t>provider </a:t>
            </a:r>
            <a:r>
              <a:rPr lang="ko-KR" altLang="en-US" dirty="0" smtClean="0"/>
              <a:t>다수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 보다 빠른 방법 찾기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beacon</a:t>
            </a:r>
            <a:r>
              <a:rPr lang="ko-KR" altLang="en-US" dirty="0" smtClean="0"/>
              <a:t>에 응답하고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r>
              <a:rPr lang="en-US" altLang="ko-KR" dirty="0"/>
              <a:t> Provider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상황 인지를 위한 </a:t>
            </a:r>
            <a:r>
              <a:rPr lang="en-US" altLang="ko-KR" dirty="0"/>
              <a:t>throughput check (requester</a:t>
            </a:r>
            <a:r>
              <a:rPr lang="ko-KR" altLang="en-US" dirty="0"/>
              <a:t>와 함께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repository </a:t>
            </a:r>
            <a:r>
              <a:rPr lang="ko-KR" altLang="en-US" dirty="0"/>
              <a:t>검색 후 </a:t>
            </a:r>
            <a:r>
              <a:rPr lang="en-US" altLang="ko-KR" dirty="0"/>
              <a:t>broker</a:t>
            </a:r>
            <a:r>
              <a:rPr lang="ko-KR" altLang="en-US" dirty="0"/>
              <a:t>에게 알림</a:t>
            </a:r>
            <a:endParaRPr lang="en-US" altLang="ko-KR" dirty="0"/>
          </a:p>
          <a:p>
            <a:pPr lvl="1"/>
            <a:r>
              <a:rPr lang="en-US" altLang="ko-KR" dirty="0"/>
              <a:t> content </a:t>
            </a:r>
            <a:r>
              <a:rPr lang="ko-KR" altLang="en-US" dirty="0"/>
              <a:t>전송 </a:t>
            </a:r>
            <a:r>
              <a:rPr lang="en-US" altLang="ko-KR" dirty="0"/>
              <a:t>(</a:t>
            </a:r>
            <a:r>
              <a:rPr lang="ko-KR" altLang="en-US" dirty="0"/>
              <a:t>단순히 </a:t>
            </a:r>
            <a:r>
              <a:rPr lang="en-US" altLang="ko-KR" dirty="0"/>
              <a:t>content </a:t>
            </a:r>
            <a:r>
              <a:rPr lang="ko-KR" altLang="en-US" dirty="0"/>
              <a:t>전체 전송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content</a:t>
            </a:r>
            <a:r>
              <a:rPr lang="ko-KR" altLang="en-US" dirty="0"/>
              <a:t>의 </a:t>
            </a:r>
            <a:r>
              <a:rPr lang="en-US" altLang="ko-KR" dirty="0"/>
              <a:t>segment </a:t>
            </a:r>
            <a:r>
              <a:rPr lang="ko-KR" altLang="en-US" dirty="0"/>
              <a:t>전송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repository </a:t>
            </a:r>
            <a:r>
              <a:rPr lang="ko-KR" altLang="en-US" dirty="0"/>
              <a:t>내의 </a:t>
            </a:r>
            <a:r>
              <a:rPr lang="en-US" altLang="ko-KR" dirty="0"/>
              <a:t>content </a:t>
            </a:r>
            <a:r>
              <a:rPr lang="ko-KR" altLang="en-US" dirty="0"/>
              <a:t>변경 시 </a:t>
            </a:r>
            <a:r>
              <a:rPr lang="en-US" altLang="ko-KR" dirty="0"/>
              <a:t>broker</a:t>
            </a:r>
            <a:r>
              <a:rPr lang="ko-KR" altLang="en-US" dirty="0"/>
              <a:t>에게 역으로 알림</a:t>
            </a:r>
            <a:endParaRPr lang="en-US" altLang="ko-KR" dirty="0"/>
          </a:p>
          <a:p>
            <a:pPr lvl="1"/>
            <a:r>
              <a:rPr lang="en-US" altLang="ko-KR" dirty="0"/>
              <a:t> beacon</a:t>
            </a:r>
            <a:r>
              <a:rPr lang="ko-KR" altLang="en-US" dirty="0"/>
              <a:t>에 응답하고 </a:t>
            </a:r>
            <a:r>
              <a:rPr lang="en-US" altLang="ko-KR" dirty="0"/>
              <a:t>broker</a:t>
            </a:r>
            <a:r>
              <a:rPr lang="ko-KR" altLang="en-US" dirty="0"/>
              <a:t>에 의해 </a:t>
            </a:r>
            <a:r>
              <a:rPr lang="en-US" altLang="ko-KR" dirty="0"/>
              <a:t>group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r>
              <a:rPr lang="en-US" altLang="ko-KR" dirty="0"/>
              <a:t> Broker</a:t>
            </a:r>
          </a:p>
          <a:p>
            <a:pPr lvl="1"/>
            <a:r>
              <a:rPr lang="en-US" altLang="ko-KR" dirty="0"/>
              <a:t> beacon</a:t>
            </a:r>
            <a:r>
              <a:rPr lang="ko-KR" altLang="en-US" dirty="0"/>
              <a:t>에 송출하고 </a:t>
            </a:r>
            <a:r>
              <a:rPr lang="en-US" altLang="ko-KR" dirty="0"/>
              <a:t>group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en-US" altLang="ko-KR" dirty="0"/>
              <a:t> requester</a:t>
            </a:r>
            <a:r>
              <a:rPr lang="ko-KR" altLang="en-US" dirty="0"/>
              <a:t>와 </a:t>
            </a:r>
            <a:r>
              <a:rPr lang="en-US" altLang="ko-KR" dirty="0"/>
              <a:t>provider</a:t>
            </a:r>
            <a:r>
              <a:rPr lang="ko-KR" altLang="en-US" dirty="0"/>
              <a:t>의 </a:t>
            </a:r>
            <a:r>
              <a:rPr lang="en-US" altLang="ko-KR" dirty="0"/>
              <a:t>content </a:t>
            </a:r>
            <a:r>
              <a:rPr lang="ko-KR" altLang="en-US" dirty="0"/>
              <a:t>전송 관리 </a:t>
            </a:r>
            <a:r>
              <a:rPr lang="en-US" altLang="ko-KR" dirty="0"/>
              <a:t>(</a:t>
            </a:r>
            <a:r>
              <a:rPr lang="ko-KR" altLang="en-US" dirty="0"/>
              <a:t>허가</a:t>
            </a:r>
            <a:r>
              <a:rPr lang="en-US" altLang="ko-KR" dirty="0"/>
              <a:t>+</a:t>
            </a:r>
            <a:r>
              <a:rPr lang="ko-KR" altLang="en-US" dirty="0" err="1"/>
              <a:t>과금</a:t>
            </a:r>
            <a:r>
              <a:rPr lang="ko-KR" altLang="en-US" dirty="0"/>
              <a:t> 관련 이슈 담당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requester</a:t>
            </a:r>
            <a:r>
              <a:rPr lang="ko-KR" altLang="en-US" dirty="0"/>
              <a:t>와 </a:t>
            </a:r>
            <a:r>
              <a:rPr lang="en-US" altLang="ko-KR" dirty="0"/>
              <a:t>provider</a:t>
            </a:r>
            <a:r>
              <a:rPr lang="ko-KR" altLang="en-US" dirty="0"/>
              <a:t>를 </a:t>
            </a:r>
            <a:r>
              <a:rPr lang="en-US" altLang="ko-KR" dirty="0"/>
              <a:t>binding </a:t>
            </a:r>
            <a:r>
              <a:rPr lang="ko-KR" altLang="en-US" dirty="0"/>
              <a:t>시켜줌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협력 전송 혹은 분산 전송 중에 다른 </a:t>
            </a:r>
            <a:r>
              <a:rPr lang="en-US" altLang="ko-KR" dirty="0"/>
              <a:t>agent</a:t>
            </a:r>
            <a:r>
              <a:rPr lang="ko-KR" altLang="en-US" dirty="0"/>
              <a:t>의 참여를 도움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3068959"/>
            <a:ext cx="7527780" cy="3003247"/>
          </a:xfrm>
        </p:spPr>
        <p:txBody>
          <a:bodyPr/>
          <a:lstStyle/>
          <a:p>
            <a:r>
              <a:rPr lang="en-US" altLang="ko-KR" dirty="0" smtClean="0"/>
              <a:t> Requester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상황 인지를 위한 </a:t>
            </a:r>
            <a:r>
              <a:rPr lang="en-US" altLang="ko-KR" dirty="0" smtClean="0"/>
              <a:t>throughput check (provider</a:t>
            </a:r>
            <a:r>
              <a:rPr lang="ko-KR" altLang="en-US" dirty="0" smtClean="0"/>
              <a:t>와 함께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분산 전송을 위한 </a:t>
            </a:r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bidding (</a:t>
            </a:r>
            <a:r>
              <a:rPr lang="ko-KR" altLang="en-US" dirty="0" smtClean="0"/>
              <a:t>입력 혹은 자율적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의 전송이 잘되었는지 확인하기 위한 </a:t>
            </a:r>
            <a:r>
              <a:rPr lang="en-US" altLang="ko-KR" dirty="0" smtClean="0"/>
              <a:t>decoding</a:t>
            </a:r>
          </a:p>
          <a:p>
            <a:pPr lvl="1"/>
            <a:r>
              <a:rPr lang="ko-KR" altLang="en-US" dirty="0" smtClean="0"/>
              <a:t> 협력 전송 </a:t>
            </a:r>
            <a:r>
              <a:rPr lang="en-US" altLang="ko-KR" dirty="0" smtClean="0"/>
              <a:t>(</a:t>
            </a:r>
            <a:r>
              <a:rPr lang="en-US" altLang="ko-KR" dirty="0" smtClean="0"/>
              <a:t>provider </a:t>
            </a:r>
            <a:r>
              <a:rPr lang="ko-KR" altLang="en-US" dirty="0" smtClean="0"/>
              <a:t>다수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 보다 빠른 방법 찾기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beacon</a:t>
            </a:r>
            <a:r>
              <a:rPr lang="ko-KR" altLang="en-US" dirty="0" smtClean="0"/>
              <a:t>에 응답하고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참여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5422"/>
            <a:ext cx="3575148" cy="24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3068959"/>
            <a:ext cx="7527780" cy="3003247"/>
          </a:xfrm>
        </p:spPr>
        <p:txBody>
          <a:bodyPr/>
          <a:lstStyle/>
          <a:p>
            <a:r>
              <a:rPr lang="en-US" altLang="ko-KR" dirty="0" smtClean="0"/>
              <a:t> Provider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상황 인지를 위한 </a:t>
            </a:r>
            <a:r>
              <a:rPr lang="en-US" altLang="ko-KR" dirty="0" smtClean="0"/>
              <a:t>throughput check (requester</a:t>
            </a:r>
            <a:r>
              <a:rPr lang="ko-KR" altLang="en-US" dirty="0" smtClean="0"/>
              <a:t>와 함께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repository </a:t>
            </a:r>
            <a:r>
              <a:rPr lang="ko-KR" altLang="en-US" dirty="0" smtClean="0"/>
              <a:t>검색 후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에게 알림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content </a:t>
            </a:r>
            <a:r>
              <a:rPr lang="ko-KR" altLang="en-US" dirty="0" smtClean="0"/>
              <a:t>전송 </a:t>
            </a:r>
            <a:r>
              <a:rPr lang="en-US" altLang="ko-KR" dirty="0"/>
              <a:t>(</a:t>
            </a:r>
            <a:r>
              <a:rPr lang="ko-KR" altLang="en-US" dirty="0"/>
              <a:t>단순히 </a:t>
            </a:r>
            <a:r>
              <a:rPr lang="en-US" altLang="ko-KR" dirty="0"/>
              <a:t>content </a:t>
            </a:r>
            <a:r>
              <a:rPr lang="ko-KR" altLang="en-US" dirty="0" smtClean="0"/>
              <a:t>전체 전송</a:t>
            </a:r>
            <a:r>
              <a:rPr lang="en-US" altLang="ko-KR" dirty="0" smtClean="0"/>
              <a:t>, </a:t>
            </a:r>
            <a:r>
              <a:rPr lang="ko-KR" altLang="en-US" dirty="0"/>
              <a:t>혹은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의 </a:t>
            </a:r>
            <a:r>
              <a:rPr lang="en-US" altLang="ko-KR" dirty="0"/>
              <a:t>segment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변경 시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에게 역으로 알림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/>
              <a:t>beacon</a:t>
            </a:r>
            <a:r>
              <a:rPr lang="ko-KR" altLang="en-US" dirty="0"/>
              <a:t>에 응답하고 </a:t>
            </a:r>
            <a:r>
              <a:rPr lang="en-US" altLang="ko-KR" dirty="0"/>
              <a:t>broker</a:t>
            </a:r>
            <a:r>
              <a:rPr lang="ko-KR" altLang="en-US" dirty="0"/>
              <a:t>에 의해 </a:t>
            </a:r>
            <a:r>
              <a:rPr lang="en-US" altLang="ko-KR" dirty="0"/>
              <a:t>group </a:t>
            </a:r>
            <a:r>
              <a:rPr lang="ko-KR" altLang="en-US" dirty="0" smtClean="0"/>
              <a:t>참여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5422"/>
            <a:ext cx="3575148" cy="24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3068959"/>
            <a:ext cx="7527780" cy="3003247"/>
          </a:xfrm>
        </p:spPr>
        <p:txBody>
          <a:bodyPr/>
          <a:lstStyle/>
          <a:p>
            <a:r>
              <a:rPr lang="en-US" altLang="ko-KR" dirty="0" smtClean="0"/>
              <a:t> Broker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beacon</a:t>
            </a:r>
            <a:r>
              <a:rPr lang="ko-KR" altLang="en-US" dirty="0" smtClean="0"/>
              <a:t>에 송출하고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requester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provider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content </a:t>
            </a:r>
            <a:r>
              <a:rPr lang="ko-KR" altLang="en-US" dirty="0" smtClean="0"/>
              <a:t>전송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허가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과금</a:t>
            </a:r>
            <a:r>
              <a:rPr lang="ko-KR" altLang="en-US" dirty="0" smtClean="0"/>
              <a:t> 관련 이슈 담당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requester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provider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시켜줌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협력 전송 혹은 분산 전송 중에 다른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의 참여를 도움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5422"/>
            <a:ext cx="3575148" cy="24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00175"/>
            <a:ext cx="6296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433512"/>
            <a:ext cx="5734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Microcast</a:t>
            </a:r>
            <a:r>
              <a:rPr lang="en-US" altLang="ko-KR" dirty="0"/>
              <a:t>: Cooperative video streaming on smartphones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16832"/>
            <a:ext cx="3476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Virtual Cloud Computing Provider for Mobile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912768" cy="51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 Sharing using P2PSIP Protocol</a:t>
            </a:r>
            <a:br>
              <a:rPr lang="en-US" altLang="ko-KR" dirty="0"/>
            </a:br>
            <a:r>
              <a:rPr lang="en-US" altLang="ko-KR" dirty="0"/>
              <a:t>in Wi-Fi Direct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00175"/>
            <a:ext cx="5139807" cy="52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Survey of Context Data Distribution for Mobile Ubiquitous System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4" y="1988840"/>
            <a:ext cx="8324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804"/>
            <a:ext cx="3635896" cy="311387"/>
          </a:xfrm>
        </p:spPr>
        <p:txBody>
          <a:bodyPr/>
          <a:lstStyle/>
          <a:p>
            <a:r>
              <a:rPr lang="en-US" altLang="ko-KR" dirty="0" smtClean="0"/>
              <a:t>version 1.00 03.03.14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1053248"/>
            <a:ext cx="324036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requester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993266"/>
            <a:ext cx="3240360" cy="172819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broker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4933284"/>
            <a:ext cx="3240360" cy="172819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provider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1386558"/>
            <a:ext cx="792088" cy="242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com.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3528" y="1840626"/>
            <a:ext cx="792088" cy="436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context-based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req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5656" y="1391580"/>
            <a:ext cx="792088" cy="242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cooperation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5132" y="3356992"/>
            <a:ext cx="790484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com.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4201" y="3828730"/>
            <a:ext cx="781415" cy="3923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group manage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0741" y="3356992"/>
            <a:ext cx="790484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brokering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3528" y="5229200"/>
            <a:ext cx="792088" cy="21602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com.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3528" y="5689368"/>
            <a:ext cx="792088" cy="3319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content provide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85104" y="707251"/>
            <a:ext cx="1213402" cy="2910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Agent Executer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25738" y="2785408"/>
            <a:ext cx="3589666" cy="148850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Context Aware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59020" y="3021154"/>
            <a:ext cx="2357146" cy="2559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Device property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59020" y="3406822"/>
            <a:ext cx="2357146" cy="2559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User property -&gt; setting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59020" y="3775607"/>
            <a:ext cx="2357146" cy="2559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30282" y="4441592"/>
            <a:ext cx="3589666" cy="14885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Service Search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44132" y="4741961"/>
            <a:ext cx="2333484" cy="2959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search in repository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85412" y="970041"/>
            <a:ext cx="1626948" cy="1560851"/>
          </a:xfrm>
          <a:prstGeom prst="rect">
            <a:avLst/>
          </a:prstGeom>
          <a:noFill/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DB 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97139" y="1208619"/>
            <a:ext cx="1402540" cy="251487"/>
          </a:xfrm>
          <a:prstGeom prst="rect">
            <a:avLst/>
          </a:prstGeom>
          <a:noFill/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Device Property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97139" y="1528015"/>
            <a:ext cx="1402540" cy="251487"/>
          </a:xfrm>
          <a:prstGeom prst="rect">
            <a:avLst/>
          </a:prstGeom>
          <a:noFill/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Broker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97139" y="1839463"/>
            <a:ext cx="1402540" cy="251487"/>
          </a:xfrm>
          <a:prstGeom prst="rect">
            <a:avLst/>
          </a:prstGeom>
          <a:noFill/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RP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97139" y="2166763"/>
            <a:ext cx="1402540" cy="251487"/>
          </a:xfrm>
          <a:prstGeom prst="rect">
            <a:avLst/>
          </a:prstGeom>
          <a:noFill/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Content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32" idx="3"/>
            <a:endCxn id="57" idx="1"/>
          </p:cNvCxnSpPr>
          <p:nvPr/>
        </p:nvCxnSpPr>
        <p:spPr>
          <a:xfrm flipV="1">
            <a:off x="3491880" y="852797"/>
            <a:ext cx="993224" cy="30045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3"/>
            <a:endCxn id="57" idx="1"/>
          </p:cNvCxnSpPr>
          <p:nvPr/>
        </p:nvCxnSpPr>
        <p:spPr>
          <a:xfrm flipV="1">
            <a:off x="3491880" y="852797"/>
            <a:ext cx="993224" cy="106454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3" idx="3"/>
            <a:endCxn id="57" idx="1"/>
          </p:cNvCxnSpPr>
          <p:nvPr/>
        </p:nvCxnSpPr>
        <p:spPr>
          <a:xfrm flipV="1">
            <a:off x="3491880" y="852797"/>
            <a:ext cx="993224" cy="49445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flipV="1">
            <a:off x="3491880" y="1261132"/>
            <a:ext cx="2693532" cy="1015740"/>
          </a:xfrm>
          <a:prstGeom prst="bentConnector3">
            <a:avLst>
              <a:gd name="adj1" fmla="val 3395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flipV="1">
            <a:off x="3491880" y="1291223"/>
            <a:ext cx="2692578" cy="2212428"/>
          </a:xfrm>
          <a:prstGeom prst="bentConnector3">
            <a:avLst>
              <a:gd name="adj1" fmla="val 3394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5400000" flipH="1" flipV="1">
            <a:off x="2867964" y="3907444"/>
            <a:ext cx="2161697" cy="913865"/>
          </a:xfrm>
          <a:prstGeom prst="bentConnector3">
            <a:avLst>
              <a:gd name="adj1" fmla="val -499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4" idx="2"/>
          </p:cNvCxnSpPr>
          <p:nvPr/>
        </p:nvCxnSpPr>
        <p:spPr>
          <a:xfrm>
            <a:off x="6998886" y="2530892"/>
            <a:ext cx="90442" cy="25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491880" y="2636912"/>
            <a:ext cx="1633858" cy="76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491880" y="5373216"/>
            <a:ext cx="1633858" cy="864096"/>
          </a:xfrm>
          <a:prstGeom prst="line">
            <a:avLst/>
          </a:prstGeom>
          <a:ln>
            <a:solidFill>
              <a:srgbClr val="F7A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804"/>
            <a:ext cx="3635896" cy="311387"/>
          </a:xfrm>
        </p:spPr>
        <p:txBody>
          <a:bodyPr/>
          <a:lstStyle/>
          <a:p>
            <a:r>
              <a:rPr lang="en-US" altLang="ko-KR" dirty="0" smtClean="0"/>
              <a:t>version 1.02 03.03.14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74485" y="2317148"/>
            <a:ext cx="1675038" cy="34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Requester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25601" y="2326263"/>
            <a:ext cx="1594153" cy="3776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Broker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95832" y="2326263"/>
            <a:ext cx="1638209" cy="34744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provider agent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1572402" y="3399162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Device Property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  <a:endParaRPr lang="ko-KR" altLang="en-US" sz="800" dirty="0"/>
          </a:p>
        </p:txBody>
      </p:sp>
      <p:sp>
        <p:nvSpPr>
          <p:cNvPr id="37" name="원통 36"/>
          <p:cNvSpPr/>
          <p:nvPr/>
        </p:nvSpPr>
        <p:spPr>
          <a:xfrm>
            <a:off x="1572402" y="3971273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RP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원통 37"/>
          <p:cNvSpPr/>
          <p:nvPr/>
        </p:nvSpPr>
        <p:spPr>
          <a:xfrm>
            <a:off x="2303644" y="3975382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Content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2315394" y="3399162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Broker </a:t>
            </a:r>
            <a:r>
              <a:rPr lang="en-US" altLang="ko-KR" sz="800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78811" y="2995761"/>
            <a:ext cx="1872208" cy="144016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Context Aware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block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65812" y="3410893"/>
            <a:ext cx="147916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Sensing data collector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66277" y="3884255"/>
            <a:ext cx="1479160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 input data collector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23152" y="2963892"/>
            <a:ext cx="1872208" cy="144016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Service Discovery Block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19676" y="3323168"/>
            <a:ext cx="1479160" cy="36004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Repository searcher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919247" y="2164236"/>
            <a:ext cx="147916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Agent executer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336783" y="2911635"/>
            <a:ext cx="1704979" cy="1849436"/>
          </a:xfrm>
          <a:prstGeom prst="ellipse">
            <a:avLst/>
          </a:prstGeom>
          <a:noFill/>
          <a:ln>
            <a:solidFill>
              <a:srgbClr val="A63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DB 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1417311" y="1488425"/>
            <a:ext cx="6081525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interface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원통 50"/>
          <p:cNvSpPr/>
          <p:nvPr/>
        </p:nvSpPr>
        <p:spPr>
          <a:xfrm>
            <a:off x="7938958" y="3284592"/>
            <a:ext cx="522031" cy="43719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52" name="육각형 51"/>
          <p:cNvSpPr/>
          <p:nvPr/>
        </p:nvSpPr>
        <p:spPr>
          <a:xfrm>
            <a:off x="1384838" y="5085695"/>
            <a:ext cx="6081525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communication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911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20091109</Template>
  <TotalTime>14996</TotalTime>
  <Words>536</Words>
  <Application>Microsoft Office PowerPoint</Application>
  <PresentationFormat>화면 슬라이드 쇼(4:3)</PresentationFormat>
  <Paragraphs>137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Trebuchet MS</vt:lpstr>
      <vt:lpstr>20091109</vt:lpstr>
      <vt:lpstr>Smart Agent Architecture </vt:lpstr>
      <vt:lpstr>research</vt:lpstr>
      <vt:lpstr>research</vt:lpstr>
      <vt:lpstr>Microcast: Cooperative video streaming on smartphones</vt:lpstr>
      <vt:lpstr>A Virtual Cloud Computing Provider for Mobile Devices</vt:lpstr>
      <vt:lpstr>Content Sharing using P2PSIP Protocol in Wi-Fi Direct Networks</vt:lpstr>
      <vt:lpstr>A Survey of Context Data Distribution for Mobile Ubiquitous System </vt:lpstr>
      <vt:lpstr>version 1.00 03.03.14</vt:lpstr>
      <vt:lpstr>version 1.02 03.03.14</vt:lpstr>
      <vt:lpstr>version 1.03 03.03.14</vt:lpstr>
      <vt:lpstr>version 1.04 03.03.14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 제품 점검회의 (SPnP)</dc:title>
  <dc:creator>bcglab</dc:creator>
  <cp:lastModifiedBy>Registered User</cp:lastModifiedBy>
  <cp:revision>409</cp:revision>
  <cp:lastPrinted>2014-03-04T06:20:12Z</cp:lastPrinted>
  <dcterms:created xsi:type="dcterms:W3CDTF">2010-11-23T01:38:43Z</dcterms:created>
  <dcterms:modified xsi:type="dcterms:W3CDTF">2014-03-04T06:20:15Z</dcterms:modified>
</cp:coreProperties>
</file>