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image" Target="../media/image-11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image" Target="../media/image-6-11.png"/><Relationship Id="rId12" Type="http://schemas.openxmlformats.org/officeDocument/2006/relationships/image" Target="../media/image-6-12.png"/><Relationship Id="rId13" Type="http://schemas.openxmlformats.org/officeDocument/2006/relationships/image" Target="../media/image-6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image" Target="../media/image-7-10.png"/><Relationship Id="rId11" Type="http://schemas.openxmlformats.org/officeDocument/2006/relationships/image" Target="../media/image-7-11.png"/><Relationship Id="rId12" Type="http://schemas.openxmlformats.org/officeDocument/2006/relationships/image" Target="../media/image-7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image" Target="../media/image-9-10.png"/><Relationship Id="rId11" Type="http://schemas.openxmlformats.org/officeDocument/2006/relationships/image" Target="../media/image-9-11.png"/><Relationship Id="rId12" Type="http://schemas.openxmlformats.org/officeDocument/2006/relationships/image" Target="../media/image-9-12.png"/><Relationship Id="rId13" Type="http://schemas.openxmlformats.org/officeDocument/2006/relationships/image" Target="../media/image-9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30471" y="4429125"/>
            <a:ext cx="18288000" cy="714375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4" name="Text 1"/>
          <p:cNvSpPr/>
          <p:nvPr/>
        </p:nvSpPr>
        <p:spPr>
          <a:xfrm>
            <a:off x="2107211" y="1229451"/>
            <a:ext cx="4929550" cy="4661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AIDT 기반 HTHT 프로젝트 설계와</a:t>
            </a:r>
            <a:endParaRPr lang="en-US" sz="2700" dirty="0"/>
          </a:p>
        </p:txBody>
      </p:sp>
      <p:sp>
        <p:nvSpPr>
          <p:cNvPr id="5" name="Text 2"/>
          <p:cNvSpPr/>
          <p:nvPr/>
        </p:nvSpPr>
        <p:spPr>
          <a:xfrm>
            <a:off x="3564536" y="1675209"/>
            <a:ext cx="2014900" cy="4661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 균형 적용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1685534" y="2274559"/>
            <a:ext cx="5772931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2차시: AI 디지털 교과서 기반 High-Tech High-Touch 융합 수업 모델</a:t>
            </a:r>
            <a:endParaRPr lang="en-US" sz="1575" dirty="0"/>
          </a:p>
        </p:txBody>
      </p:sp>
      <p:sp>
        <p:nvSpPr>
          <p:cNvPr id="7" name="Text 4"/>
          <p:cNvSpPr/>
          <p:nvPr/>
        </p:nvSpPr>
        <p:spPr>
          <a:xfrm>
            <a:off x="4076486" y="3288971"/>
            <a:ext cx="9910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김준오 선생님 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4217659" y="3689021"/>
            <a:ext cx="70868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2025년 7월 </a:t>
            </a:r>
            <a:endParaRPr lang="en-US" sz="1046" dirty="0"/>
          </a:p>
        </p:txBody>
      </p:sp>
      <p:sp>
        <p:nvSpPr>
          <p:cNvPr id="9" name="Shape 6"/>
          <p:cNvSpPr/>
          <p:nvPr/>
        </p:nvSpPr>
        <p:spPr>
          <a:xfrm>
            <a:off x="214313" y="4643438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14313" y="4643438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1350" dirty="0"/>
          </a:p>
        </p:txBody>
      </p:sp>
      <p:sp>
        <p:nvSpPr>
          <p:cNvPr id="11" name="Shape 8"/>
          <p:cNvSpPr/>
          <p:nvPr/>
        </p:nvSpPr>
        <p:spPr>
          <a:xfrm>
            <a:off x="607219" y="4643438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07219" y="4643438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♢</a:t>
            </a:r>
            <a:endParaRPr lang="en-US" sz="1350" dirty="0"/>
          </a:p>
        </p:txBody>
      </p:sp>
      <p:sp>
        <p:nvSpPr>
          <p:cNvPr id="13" name="Shape 10"/>
          <p:cNvSpPr/>
          <p:nvPr/>
        </p:nvSpPr>
        <p:spPr>
          <a:xfrm>
            <a:off x="1000125" y="4643438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1000125" y="4643438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1350" dirty="0"/>
          </a:p>
        </p:txBody>
      </p:sp>
      <p:sp>
        <p:nvSpPr>
          <p:cNvPr id="15" name="Shape 12"/>
          <p:cNvSpPr/>
          <p:nvPr/>
        </p:nvSpPr>
        <p:spPr>
          <a:xfrm>
            <a:off x="1393031" y="4643438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1393031" y="4643438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1350" dirty="0"/>
          </a:p>
        </p:txBody>
      </p:sp>
      <p:sp>
        <p:nvSpPr>
          <p:cNvPr id="17" name="Shape 14"/>
          <p:cNvSpPr/>
          <p:nvPr/>
        </p:nvSpPr>
        <p:spPr>
          <a:xfrm>
            <a:off x="1785938" y="4643438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1785938" y="4643438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1350" dirty="0"/>
          </a:p>
        </p:txBody>
      </p:sp>
      <p:sp>
        <p:nvSpPr>
          <p:cNvPr id="19" name="Text 16"/>
          <p:cNvSpPr/>
          <p:nvPr/>
        </p:nvSpPr>
        <p:spPr>
          <a:xfrm>
            <a:off x="8381600" y="4500563"/>
            <a:ext cx="548087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HTHT×SEL</a:t>
            </a:r>
            <a:endParaRPr lang="en-US" sz="83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1249877" cy="45720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평가 루브릭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89397"/>
            <a:ext cx="117872" cy="15716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5059" y="850106"/>
            <a:ext cx="15685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설계 캔버스 평가 루브릭 </a:t>
            </a:r>
            <a:endParaRPr lang="en-US" sz="1238" dirty="0"/>
          </a:p>
        </p:txBody>
      </p:sp>
      <p:sp>
        <p:nvSpPr>
          <p:cNvPr id="6" name="Text 2"/>
          <p:cNvSpPr/>
          <p:nvPr/>
        </p:nvSpPr>
        <p:spPr>
          <a:xfrm>
            <a:off x="285750" y="1157288"/>
            <a:ext cx="4179094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HTHT 프로젝트 설계 결과물을 평가하기 위한 루브릭입니다. </a:t>
            </a:r>
            <a:endParaRPr lang="en-US" sz="837" dirty="0"/>
          </a:p>
        </p:txBody>
      </p:sp>
      <p:sp>
        <p:nvSpPr>
          <p:cNvPr id="7" name="Shape 3"/>
          <p:cNvSpPr/>
          <p:nvPr/>
        </p:nvSpPr>
        <p:spPr>
          <a:xfrm>
            <a:off x="289322" y="1392306"/>
            <a:ext cx="1042988" cy="282178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8" name="Text 4"/>
          <p:cNvSpPr/>
          <p:nvPr/>
        </p:nvSpPr>
        <p:spPr>
          <a:xfrm>
            <a:off x="289322" y="1392306"/>
            <a:ext cx="1042988" cy="282178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평가 영역</a:t>
            </a:r>
            <a:endParaRPr lang="en-US" sz="785" dirty="0"/>
          </a:p>
        </p:txBody>
      </p:sp>
      <p:sp>
        <p:nvSpPr>
          <p:cNvPr id="9" name="Shape 5"/>
          <p:cNvSpPr/>
          <p:nvPr/>
        </p:nvSpPr>
        <p:spPr>
          <a:xfrm>
            <a:off x="1332309" y="1392306"/>
            <a:ext cx="625776" cy="282178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0" name="Text 6"/>
          <p:cNvSpPr/>
          <p:nvPr/>
        </p:nvSpPr>
        <p:spPr>
          <a:xfrm>
            <a:off x="1332309" y="1392306"/>
            <a:ext cx="625776" cy="282178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배점</a:t>
            </a:r>
            <a:endParaRPr lang="en-US" sz="785" dirty="0"/>
          </a:p>
        </p:txBody>
      </p:sp>
      <p:sp>
        <p:nvSpPr>
          <p:cNvPr id="11" name="Shape 7"/>
          <p:cNvSpPr/>
          <p:nvPr/>
        </p:nvSpPr>
        <p:spPr>
          <a:xfrm>
            <a:off x="1958085" y="1392306"/>
            <a:ext cx="2503187" cy="282178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2" name="Text 8"/>
          <p:cNvSpPr/>
          <p:nvPr/>
        </p:nvSpPr>
        <p:spPr>
          <a:xfrm>
            <a:off x="1958085" y="1392306"/>
            <a:ext cx="2503187" cy="282178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평가 기준</a:t>
            </a:r>
            <a:endParaRPr lang="en-US" sz="785" dirty="0"/>
          </a:p>
        </p:txBody>
      </p:sp>
      <p:sp>
        <p:nvSpPr>
          <p:cNvPr id="13" name="Text 9"/>
          <p:cNvSpPr/>
          <p:nvPr/>
        </p:nvSpPr>
        <p:spPr>
          <a:xfrm>
            <a:off x="350044" y="1758423"/>
            <a:ext cx="51209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문제 구체성 </a:t>
            </a:r>
            <a:endParaRPr lang="en-US" sz="732" dirty="0"/>
          </a:p>
        </p:txBody>
      </p:sp>
      <p:sp>
        <p:nvSpPr>
          <p:cNvPr id="14" name="Text 10"/>
          <p:cNvSpPr/>
          <p:nvPr/>
        </p:nvSpPr>
        <p:spPr>
          <a:xfrm>
            <a:off x="897852" y="1735206"/>
            <a:ext cx="114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837" dirty="0"/>
          </a:p>
        </p:txBody>
      </p:sp>
      <p:sp>
        <p:nvSpPr>
          <p:cNvPr id="15" name="Text 11"/>
          <p:cNvSpPr/>
          <p:nvPr/>
        </p:nvSpPr>
        <p:spPr>
          <a:xfrm>
            <a:off x="1332309" y="1674484"/>
            <a:ext cx="625776" cy="421481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t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30%</a:t>
            </a:r>
            <a:endParaRPr lang="en-US" sz="732" dirty="0"/>
          </a:p>
        </p:txBody>
      </p:sp>
      <p:sp>
        <p:nvSpPr>
          <p:cNvPr id="16" name="Text 12"/>
          <p:cNvSpPr/>
          <p:nvPr/>
        </p:nvSpPr>
        <p:spPr>
          <a:xfrm>
            <a:off x="2018807" y="1742349"/>
            <a:ext cx="124577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문제 정의의 명확성과 구체성</a:t>
            </a:r>
            <a:endParaRPr lang="en-US" sz="732" dirty="0"/>
          </a:p>
        </p:txBody>
      </p:sp>
      <p:sp>
        <p:nvSpPr>
          <p:cNvPr id="17" name="Text 13"/>
          <p:cNvSpPr/>
          <p:nvPr/>
        </p:nvSpPr>
        <p:spPr>
          <a:xfrm>
            <a:off x="2018807" y="1892368"/>
            <a:ext cx="97593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원인-영향 분석의 깊이 </a:t>
            </a:r>
            <a:endParaRPr lang="en-US" sz="732" dirty="0"/>
          </a:p>
        </p:txBody>
      </p:sp>
      <p:sp>
        <p:nvSpPr>
          <p:cNvPr id="18" name="Shape 14"/>
          <p:cNvSpPr/>
          <p:nvPr/>
        </p:nvSpPr>
        <p:spPr>
          <a:xfrm>
            <a:off x="289322" y="2095965"/>
            <a:ext cx="4171950" cy="421481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19" name="Text 15"/>
          <p:cNvSpPr/>
          <p:nvPr/>
        </p:nvSpPr>
        <p:spPr>
          <a:xfrm>
            <a:off x="289322" y="2095965"/>
            <a:ext cx="1042988" cy="421481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t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HTHT 연계성</a:t>
            </a:r>
            <a:endParaRPr lang="en-US" sz="732" dirty="0"/>
          </a:p>
        </p:txBody>
      </p:sp>
      <p:sp>
        <p:nvSpPr>
          <p:cNvPr id="20" name="Text 16"/>
          <p:cNvSpPr/>
          <p:nvPr/>
        </p:nvSpPr>
        <p:spPr>
          <a:xfrm>
            <a:off x="1332309" y="2095965"/>
            <a:ext cx="625776" cy="421481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t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25%</a:t>
            </a:r>
            <a:endParaRPr lang="en-US" sz="732" dirty="0"/>
          </a:p>
        </p:txBody>
      </p:sp>
      <p:sp>
        <p:nvSpPr>
          <p:cNvPr id="21" name="Text 17"/>
          <p:cNvSpPr/>
          <p:nvPr/>
        </p:nvSpPr>
        <p:spPr>
          <a:xfrm>
            <a:off x="2018807" y="2163831"/>
            <a:ext cx="169212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High-Tech와 High-Touch 요소의 균형</a:t>
            </a:r>
            <a:endParaRPr lang="en-US" sz="732" dirty="0"/>
          </a:p>
        </p:txBody>
      </p:sp>
      <p:sp>
        <p:nvSpPr>
          <p:cNvPr id="22" name="Text 18"/>
          <p:cNvSpPr/>
          <p:nvPr/>
        </p:nvSpPr>
        <p:spPr>
          <a:xfrm>
            <a:off x="2018807" y="2313849"/>
            <a:ext cx="115377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각 단계별 연계성과 일관성 </a:t>
            </a:r>
            <a:endParaRPr lang="en-US" sz="732" dirty="0"/>
          </a:p>
        </p:txBody>
      </p:sp>
      <p:sp>
        <p:nvSpPr>
          <p:cNvPr id="23" name="Text 19"/>
          <p:cNvSpPr/>
          <p:nvPr/>
        </p:nvSpPr>
        <p:spPr>
          <a:xfrm>
            <a:off x="350044" y="2585312"/>
            <a:ext cx="58299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 매핑 균형 </a:t>
            </a:r>
            <a:endParaRPr lang="en-US" sz="732" dirty="0"/>
          </a:p>
        </p:txBody>
      </p:sp>
      <p:sp>
        <p:nvSpPr>
          <p:cNvPr id="24" name="Text 20"/>
          <p:cNvSpPr/>
          <p:nvPr/>
        </p:nvSpPr>
        <p:spPr>
          <a:xfrm>
            <a:off x="385763" y="2728187"/>
            <a:ext cx="55364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✪♢♧♤★</a:t>
            </a:r>
            <a:endParaRPr lang="en-US" sz="837" dirty="0"/>
          </a:p>
        </p:txBody>
      </p:sp>
      <p:sp>
        <p:nvSpPr>
          <p:cNvPr id="25" name="Text 21"/>
          <p:cNvSpPr/>
          <p:nvPr/>
        </p:nvSpPr>
        <p:spPr>
          <a:xfrm>
            <a:off x="1332309" y="2517446"/>
            <a:ext cx="625776" cy="442913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t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30%</a:t>
            </a:r>
            <a:endParaRPr lang="en-US" sz="732" dirty="0"/>
          </a:p>
        </p:txBody>
      </p:sp>
      <p:sp>
        <p:nvSpPr>
          <p:cNvPr id="26" name="Text 22"/>
          <p:cNvSpPr/>
          <p:nvPr/>
        </p:nvSpPr>
        <p:spPr>
          <a:xfrm>
            <a:off x="2018807" y="2585312"/>
            <a:ext cx="156021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5대 SEL 역량의 균형적 분포 (각 6%)</a:t>
            </a:r>
            <a:endParaRPr lang="en-US" sz="732" dirty="0"/>
          </a:p>
        </p:txBody>
      </p:sp>
      <p:sp>
        <p:nvSpPr>
          <p:cNvPr id="27" name="Text 23"/>
          <p:cNvSpPr/>
          <p:nvPr/>
        </p:nvSpPr>
        <p:spPr>
          <a:xfrm>
            <a:off x="2018807" y="2735331"/>
            <a:ext cx="106174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각 역량별 활동의 적절성 </a:t>
            </a:r>
            <a:endParaRPr lang="en-US" sz="732" dirty="0"/>
          </a:p>
        </p:txBody>
      </p:sp>
      <p:sp>
        <p:nvSpPr>
          <p:cNvPr id="28" name="Shape 24"/>
          <p:cNvSpPr/>
          <p:nvPr/>
        </p:nvSpPr>
        <p:spPr>
          <a:xfrm>
            <a:off x="289322" y="2960359"/>
            <a:ext cx="4171950" cy="421481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29" name="Text 25"/>
          <p:cNvSpPr/>
          <p:nvPr/>
        </p:nvSpPr>
        <p:spPr>
          <a:xfrm>
            <a:off x="350044" y="3044298"/>
            <a:ext cx="60409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발표 의사소통 </a:t>
            </a:r>
            <a:endParaRPr lang="en-US" sz="732" dirty="0"/>
          </a:p>
        </p:txBody>
      </p:sp>
      <p:sp>
        <p:nvSpPr>
          <p:cNvPr id="30" name="Text 26"/>
          <p:cNvSpPr/>
          <p:nvPr/>
        </p:nvSpPr>
        <p:spPr>
          <a:xfrm>
            <a:off x="989856" y="3021081"/>
            <a:ext cx="114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837" dirty="0"/>
          </a:p>
        </p:txBody>
      </p:sp>
      <p:sp>
        <p:nvSpPr>
          <p:cNvPr id="31" name="Text 27"/>
          <p:cNvSpPr/>
          <p:nvPr/>
        </p:nvSpPr>
        <p:spPr>
          <a:xfrm>
            <a:off x="1332309" y="2960359"/>
            <a:ext cx="625776" cy="421481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t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15%</a:t>
            </a:r>
            <a:endParaRPr lang="en-US" sz="732" dirty="0"/>
          </a:p>
        </p:txBody>
      </p:sp>
      <p:sp>
        <p:nvSpPr>
          <p:cNvPr id="32" name="Text 28"/>
          <p:cNvSpPr/>
          <p:nvPr/>
        </p:nvSpPr>
        <p:spPr>
          <a:xfrm>
            <a:off x="2018807" y="3028224"/>
            <a:ext cx="124577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발표 내용의 명확성과 논리성</a:t>
            </a:r>
            <a:endParaRPr lang="en-US" sz="732" dirty="0"/>
          </a:p>
        </p:txBody>
      </p:sp>
      <p:sp>
        <p:nvSpPr>
          <p:cNvPr id="33" name="Text 29"/>
          <p:cNvSpPr/>
          <p:nvPr/>
        </p:nvSpPr>
        <p:spPr>
          <a:xfrm>
            <a:off x="2018807" y="3178243"/>
            <a:ext cx="106174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시각 자료의 효과적 활용 </a:t>
            </a:r>
            <a:endParaRPr lang="en-US" sz="732" dirty="0"/>
          </a:p>
        </p:txBody>
      </p:sp>
      <p:pic>
        <p:nvPicPr>
          <p:cNvPr id="3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156" y="889397"/>
            <a:ext cx="157163" cy="157163"/>
          </a:xfrm>
          <a:prstGeom prst="rect">
            <a:avLst/>
          </a:prstGeom>
        </p:spPr>
      </p:pic>
      <p:sp>
        <p:nvSpPr>
          <p:cNvPr id="35" name="Text 30"/>
          <p:cNvSpPr/>
          <p:nvPr/>
        </p:nvSpPr>
        <p:spPr>
          <a:xfrm>
            <a:off x="4907756" y="850106"/>
            <a:ext cx="123846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평가 영역별 중요도 </a:t>
            </a:r>
            <a:endParaRPr lang="en-US" sz="1238" dirty="0"/>
          </a:p>
        </p:txBody>
      </p:sp>
      <p:pic>
        <p:nvPicPr>
          <p:cNvPr id="3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156" y="1157288"/>
            <a:ext cx="4179094" cy="1428750"/>
          </a:xfrm>
          <a:prstGeom prst="rect">
            <a:avLst/>
          </a:prstGeom>
        </p:spPr>
      </p:pic>
      <p:sp>
        <p:nvSpPr>
          <p:cNvPr id="37" name="Text 31"/>
          <p:cNvSpPr/>
          <p:nvPr/>
        </p:nvSpPr>
        <p:spPr>
          <a:xfrm>
            <a:off x="4679156" y="2657475"/>
            <a:ext cx="41790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i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 SEL 매핑 균형(30%)과 문제 구체성(30%)이 가장 높은 비중을 차지합니다. </a:t>
            </a:r>
            <a:endParaRPr lang="en-US" sz="732" dirty="0"/>
          </a:p>
        </p:txBody>
      </p:sp>
      <p:sp>
        <p:nvSpPr>
          <p:cNvPr id="38" name="Shape 32"/>
          <p:cNvSpPr/>
          <p:nvPr/>
        </p:nvSpPr>
        <p:spPr>
          <a:xfrm>
            <a:off x="4679156" y="2878931"/>
            <a:ext cx="4179094" cy="1112974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3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881" y="2996803"/>
            <a:ext cx="96441" cy="128588"/>
          </a:xfrm>
          <a:prstGeom prst="rect">
            <a:avLst/>
          </a:prstGeom>
        </p:spPr>
      </p:pic>
      <p:sp>
        <p:nvSpPr>
          <p:cNvPr id="40" name="Text 33"/>
          <p:cNvSpPr/>
          <p:nvPr/>
        </p:nvSpPr>
        <p:spPr>
          <a:xfrm>
            <a:off x="4918472" y="2964656"/>
            <a:ext cx="65836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평가 준비 팁 </a:t>
            </a:r>
            <a:endParaRPr lang="en-US" sz="942" dirty="0"/>
          </a:p>
        </p:txBody>
      </p:sp>
      <p:sp>
        <p:nvSpPr>
          <p:cNvPr id="41" name="Text 34"/>
          <p:cNvSpPr/>
          <p:nvPr/>
        </p:nvSpPr>
        <p:spPr>
          <a:xfrm>
            <a:off x="4764881" y="3214688"/>
            <a:ext cx="4007644" cy="130011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문제 정의 캔버스에 원인-결과 관계를 명확히 시각화하세요.</a:t>
            </a:r>
            <a:endParaRPr lang="en-US" sz="732" dirty="0"/>
          </a:p>
        </p:txBody>
      </p:sp>
      <p:sp>
        <p:nvSpPr>
          <p:cNvPr id="42" name="Text 35"/>
          <p:cNvSpPr/>
          <p:nvPr/>
        </p:nvSpPr>
        <p:spPr>
          <a:xfrm>
            <a:off x="4764881" y="3387561"/>
            <a:ext cx="4007644" cy="130011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HTHT 플로차트의 각 단계별로 SEL 아이콘을 표시하세요.</a:t>
            </a:r>
            <a:endParaRPr lang="en-US" sz="732" dirty="0"/>
          </a:p>
        </p:txBody>
      </p:sp>
      <p:sp>
        <p:nvSpPr>
          <p:cNvPr id="43" name="Text 36"/>
          <p:cNvSpPr/>
          <p:nvPr/>
        </p:nvSpPr>
        <p:spPr>
          <a:xfrm>
            <a:off x="4764881" y="3560434"/>
            <a:ext cx="4007644" cy="130011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 역량 분포 그래프를 활용하여 균형을 보여주세요.</a:t>
            </a:r>
            <a:endParaRPr lang="en-US" sz="732" dirty="0"/>
          </a:p>
        </p:txBody>
      </p:sp>
      <p:sp>
        <p:nvSpPr>
          <p:cNvPr id="44" name="Text 37"/>
          <p:cNvSpPr/>
          <p:nvPr/>
        </p:nvSpPr>
        <p:spPr>
          <a:xfrm>
            <a:off x="4764881" y="3733307"/>
            <a:ext cx="4007644" cy="130011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피드백을 통해 개선된 부분을 강조하여 발표하세요.</a:t>
            </a:r>
            <a:endParaRPr lang="en-US" sz="732" dirty="0"/>
          </a:p>
        </p:txBody>
      </p:sp>
      <p:pic>
        <p:nvPicPr>
          <p:cNvPr id="4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156" y="4102633"/>
            <a:ext cx="196453" cy="157163"/>
          </a:xfrm>
          <a:prstGeom prst="rect">
            <a:avLst/>
          </a:prstGeom>
        </p:spPr>
      </p:pic>
      <p:sp>
        <p:nvSpPr>
          <p:cNvPr id="46" name="Text 38"/>
          <p:cNvSpPr/>
          <p:nvPr/>
        </p:nvSpPr>
        <p:spPr>
          <a:xfrm>
            <a:off x="4947047" y="4063343"/>
            <a:ext cx="94928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수행 평가 연계 </a:t>
            </a:r>
            <a:endParaRPr lang="en-US" sz="1238" dirty="0"/>
          </a:p>
        </p:txBody>
      </p:sp>
      <p:sp>
        <p:nvSpPr>
          <p:cNvPr id="47" name="Text 39"/>
          <p:cNvSpPr/>
          <p:nvPr/>
        </p:nvSpPr>
        <p:spPr>
          <a:xfrm>
            <a:off x="4679156" y="4370524"/>
            <a:ext cx="4179094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이번 차시의 설계 캔버스 평가는 4주 후 최종 프로젝트 결과물 평가와 연계됩니다. </a:t>
            </a:r>
            <a:endParaRPr lang="en-US" sz="837" dirty="0"/>
          </a:p>
        </p:txBody>
      </p:sp>
      <p:sp>
        <p:nvSpPr>
          <p:cNvPr id="48" name="Text 40"/>
          <p:cNvSpPr/>
          <p:nvPr/>
        </p:nvSpPr>
        <p:spPr>
          <a:xfrm>
            <a:off x="4679156" y="4603756"/>
            <a:ext cx="96298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최종 수행 평가 구성:</a:t>
            </a:r>
            <a:endParaRPr lang="en-US" sz="837" dirty="0"/>
          </a:p>
        </p:txBody>
      </p:sp>
      <p:sp>
        <p:nvSpPr>
          <p:cNvPr id="49" name="Text 41"/>
          <p:cNvSpPr/>
          <p:nvPr/>
        </p:nvSpPr>
        <p:spPr>
          <a:xfrm>
            <a:off x="4679156" y="4763765"/>
            <a:ext cx="22943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프로젝트 결과물 (챗봇 또는 데이터 분석) - 70%</a:t>
            </a:r>
            <a:endParaRPr lang="en-US" sz="837" dirty="0"/>
          </a:p>
        </p:txBody>
      </p:sp>
      <p:sp>
        <p:nvSpPr>
          <p:cNvPr id="50" name="Text 42"/>
          <p:cNvSpPr/>
          <p:nvPr/>
        </p:nvSpPr>
        <p:spPr>
          <a:xfrm>
            <a:off x="4679156" y="4923774"/>
            <a:ext cx="8979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자기 성찰 보고서 </a:t>
            </a:r>
            <a:endParaRPr lang="en-US" sz="837" dirty="0"/>
          </a:p>
        </p:txBody>
      </p:sp>
      <p:sp>
        <p:nvSpPr>
          <p:cNvPr id="51" name="Text 43"/>
          <p:cNvSpPr/>
          <p:nvPr/>
        </p:nvSpPr>
        <p:spPr>
          <a:xfrm>
            <a:off x="5612839" y="4921988"/>
            <a:ext cx="96441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837" dirty="0"/>
          </a:p>
        </p:txBody>
      </p:sp>
      <p:sp>
        <p:nvSpPr>
          <p:cNvPr id="52" name="Text 44"/>
          <p:cNvSpPr/>
          <p:nvPr/>
        </p:nvSpPr>
        <p:spPr>
          <a:xfrm>
            <a:off x="5744998" y="4921988"/>
            <a:ext cx="1143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♢</a:t>
            </a:r>
            <a:endParaRPr lang="en-US" sz="837" dirty="0"/>
          </a:p>
        </p:txBody>
      </p:sp>
      <p:sp>
        <p:nvSpPr>
          <p:cNvPr id="53" name="Text 45"/>
          <p:cNvSpPr/>
          <p:nvPr/>
        </p:nvSpPr>
        <p:spPr>
          <a:xfrm>
            <a:off x="5859298" y="4923774"/>
            <a:ext cx="32199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- 30% </a:t>
            </a:r>
            <a:endParaRPr lang="en-US" sz="837" dirty="0"/>
          </a:p>
        </p:txBody>
      </p:sp>
      <p:sp>
        <p:nvSpPr>
          <p:cNvPr id="54" name="Text 46"/>
          <p:cNvSpPr/>
          <p:nvPr/>
        </p:nvSpPr>
        <p:spPr>
          <a:xfrm>
            <a:off x="285750" y="5296309"/>
            <a:ext cx="232671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2차시: AIDT 기반 HTHT 프로젝트 설계와 SEL 균형 적용</a:t>
            </a:r>
            <a:endParaRPr lang="en-US" sz="732" dirty="0"/>
          </a:p>
        </p:txBody>
      </p:sp>
      <p:sp>
        <p:nvSpPr>
          <p:cNvPr id="55" name="Shape 47"/>
          <p:cNvSpPr/>
          <p:nvPr/>
        </p:nvSpPr>
        <p:spPr>
          <a:xfrm>
            <a:off x="8658141" y="5260591"/>
            <a:ext cx="200109" cy="221456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56" name="Text 48"/>
          <p:cNvSpPr/>
          <p:nvPr/>
        </p:nvSpPr>
        <p:spPr>
          <a:xfrm>
            <a:off x="8658141" y="5260591"/>
            <a:ext cx="200109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</a:t>
            </a:r>
            <a:endParaRPr lang="en-US" sz="732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5064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1013296" cy="45720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강의 결론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79094" cy="2300288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060847"/>
            <a:ext cx="128588" cy="12858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4363" y="1028700"/>
            <a:ext cx="50664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핵심 요약 </a:t>
            </a:r>
            <a:endParaRPr lang="en-US" sz="942" dirty="0"/>
          </a:p>
        </p:txBody>
      </p:sp>
      <p:sp>
        <p:nvSpPr>
          <p:cNvPr id="7" name="Text 3"/>
          <p:cNvSpPr/>
          <p:nvPr/>
        </p:nvSpPr>
        <p:spPr>
          <a:xfrm>
            <a:off x="428625" y="1328738"/>
            <a:ext cx="3893344" cy="342900"/>
          </a:xfrm>
          <a:prstGeom prst="rect">
            <a:avLst/>
          </a:prstGeom>
          <a:noFill/>
          <a:ln/>
        </p:spPr>
        <p:txBody>
          <a:bodyPr wrap="square" lIns="212598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AIDT 기반 HTHT 프로젝트는 기술과 인간적 요소의 균형을 통해 학습 효과를 극대화합니다.</a:t>
            </a:r>
            <a:endParaRPr lang="en-US" sz="837" dirty="0"/>
          </a:p>
        </p:txBody>
      </p:sp>
      <p:sp>
        <p:nvSpPr>
          <p:cNvPr id="8" name="Text 4"/>
          <p:cNvSpPr/>
          <p:nvPr/>
        </p:nvSpPr>
        <p:spPr>
          <a:xfrm>
            <a:off x="428625" y="1757363"/>
            <a:ext cx="3893344" cy="342900"/>
          </a:xfrm>
          <a:prstGeom prst="rect">
            <a:avLst/>
          </a:prstGeom>
          <a:noFill/>
          <a:ln/>
        </p:spPr>
        <p:txBody>
          <a:bodyPr wrap="square" lIns="212598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 5대 역량(자기인식✪, 자기관리♢, 사회적 인식♧, 관계 기술♤, 책임 있는 의사결정★)을 균형 있게 반영해야 합니다.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428625" y="2185988"/>
            <a:ext cx="3893344" cy="342900"/>
          </a:xfrm>
          <a:prstGeom prst="rect">
            <a:avLst/>
          </a:prstGeom>
          <a:noFill/>
          <a:ln/>
        </p:spPr>
        <p:txBody>
          <a:bodyPr wrap="square" lIns="212598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문제 정의 캔버스를 통해 학급 문제를 체계적으로 분석하고 해결책을 설계합니다.</a:t>
            </a:r>
            <a:endParaRPr lang="en-US" sz="837" dirty="0"/>
          </a:p>
        </p:txBody>
      </p:sp>
      <p:sp>
        <p:nvSpPr>
          <p:cNvPr id="10" name="Text 6"/>
          <p:cNvSpPr/>
          <p:nvPr/>
        </p:nvSpPr>
        <p:spPr>
          <a:xfrm>
            <a:off x="428625" y="2614613"/>
            <a:ext cx="3893344" cy="342900"/>
          </a:xfrm>
          <a:prstGeom prst="rect">
            <a:avLst/>
          </a:prstGeom>
          <a:noFill/>
          <a:ln/>
        </p:spPr>
        <p:txBody>
          <a:bodyPr wrap="square" lIns="212598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HTHT 4단계 플로차트(사전학습, 협력 활동, 결과물 제작, 성찰 및 개선)를 통해 프로젝트를 체계적으로 구성합니다.</a:t>
            </a:r>
            <a:endParaRPr lang="en-US" sz="837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3368278"/>
            <a:ext cx="157163" cy="15716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14350" y="3328988"/>
            <a:ext cx="142735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HTHT×SEL 통합 효과 </a:t>
            </a:r>
            <a:endParaRPr lang="en-US" sz="1238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779044"/>
            <a:ext cx="4179094" cy="1785938"/>
          </a:xfrm>
          <a:prstGeom prst="rect">
            <a:avLst/>
          </a:prstGeom>
        </p:spPr>
      </p:pic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156" y="925116"/>
            <a:ext cx="117872" cy="157163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4868466" y="885825"/>
            <a:ext cx="200225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성공적인 프로젝트를 위한 조언 </a:t>
            </a:r>
            <a:endParaRPr lang="en-US" sz="1238" dirty="0"/>
          </a:p>
        </p:txBody>
      </p:sp>
      <p:sp>
        <p:nvSpPr>
          <p:cNvPr id="16" name="Shape 9"/>
          <p:cNvSpPr/>
          <p:nvPr/>
        </p:nvSpPr>
        <p:spPr>
          <a:xfrm>
            <a:off x="4679156" y="1228725"/>
            <a:ext cx="4179094" cy="721491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17" name="Shape 10"/>
          <p:cNvSpPr/>
          <p:nvPr/>
        </p:nvSpPr>
        <p:spPr>
          <a:xfrm>
            <a:off x="4786313" y="1335881"/>
            <a:ext cx="214313" cy="214313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18" name="Text 11"/>
          <p:cNvSpPr/>
          <p:nvPr/>
        </p:nvSpPr>
        <p:spPr>
          <a:xfrm>
            <a:off x="4786313" y="1335881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19" name="Text 12"/>
          <p:cNvSpPr/>
          <p:nvPr/>
        </p:nvSpPr>
        <p:spPr>
          <a:xfrm>
            <a:off x="5107781" y="1335881"/>
            <a:ext cx="364331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문제 정의에 충분한 시간 투자</a:t>
            </a:r>
            <a:endParaRPr lang="en-US" sz="837" dirty="0"/>
          </a:p>
        </p:txBody>
      </p:sp>
      <p:sp>
        <p:nvSpPr>
          <p:cNvPr id="20" name="Text 13"/>
          <p:cNvSpPr/>
          <p:nvPr/>
        </p:nvSpPr>
        <p:spPr>
          <a:xfrm>
            <a:off x="5107781" y="1544836"/>
            <a:ext cx="363145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학급 문제를 명확하게 정의하고 원인-결과 관계를 분석하는 데 충분한 시간을 투자하세요. </a:t>
            </a:r>
            <a:endParaRPr lang="en-US" sz="732" dirty="0"/>
          </a:p>
        </p:txBody>
      </p:sp>
      <p:sp>
        <p:nvSpPr>
          <p:cNvPr id="21" name="Text 14"/>
          <p:cNvSpPr/>
          <p:nvPr/>
        </p:nvSpPr>
        <p:spPr>
          <a:xfrm>
            <a:off x="5107781" y="1700910"/>
            <a:ext cx="220708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문제 정의가 명확할수록 해결책의 효과가 높아집니다. </a:t>
            </a:r>
            <a:endParaRPr lang="en-US" sz="732" dirty="0"/>
          </a:p>
        </p:txBody>
      </p:sp>
      <p:sp>
        <p:nvSpPr>
          <p:cNvPr id="22" name="Text 15"/>
          <p:cNvSpPr/>
          <p:nvPr/>
        </p:nvSpPr>
        <p:spPr>
          <a:xfrm>
            <a:off x="7350584" y="1683051"/>
            <a:ext cx="1143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837" dirty="0"/>
          </a:p>
        </p:txBody>
      </p:sp>
      <p:sp>
        <p:nvSpPr>
          <p:cNvPr id="23" name="Shape 16"/>
          <p:cNvSpPr/>
          <p:nvPr/>
        </p:nvSpPr>
        <p:spPr>
          <a:xfrm>
            <a:off x="4679156" y="2057372"/>
            <a:ext cx="4179094" cy="721491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24" name="Shape 17"/>
          <p:cNvSpPr/>
          <p:nvPr/>
        </p:nvSpPr>
        <p:spPr>
          <a:xfrm>
            <a:off x="4786313" y="2164528"/>
            <a:ext cx="214313" cy="214313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25" name="Text 18"/>
          <p:cNvSpPr/>
          <p:nvPr/>
        </p:nvSpPr>
        <p:spPr>
          <a:xfrm>
            <a:off x="4786313" y="2164528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26" name="Text 19"/>
          <p:cNvSpPr/>
          <p:nvPr/>
        </p:nvSpPr>
        <p:spPr>
          <a:xfrm>
            <a:off x="5107781" y="2164528"/>
            <a:ext cx="364331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 역량 균형 점검</a:t>
            </a:r>
            <a:endParaRPr lang="en-US" sz="837" dirty="0"/>
          </a:p>
        </p:txBody>
      </p:sp>
      <p:sp>
        <p:nvSpPr>
          <p:cNvPr id="27" name="Text 20"/>
          <p:cNvSpPr/>
          <p:nvPr/>
        </p:nvSpPr>
        <p:spPr>
          <a:xfrm>
            <a:off x="5107781" y="2373483"/>
            <a:ext cx="363457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프로젝트 설계 시 SEL 5대 역량이 균형 있게 반영되었는지 체크리스트를 활용하여 점검하</a:t>
            </a:r>
            <a:endParaRPr lang="en-US" sz="732" dirty="0"/>
          </a:p>
        </p:txBody>
      </p:sp>
      <p:sp>
        <p:nvSpPr>
          <p:cNvPr id="28" name="Text 21"/>
          <p:cNvSpPr/>
          <p:nvPr/>
        </p:nvSpPr>
        <p:spPr>
          <a:xfrm>
            <a:off x="5107781" y="2529557"/>
            <a:ext cx="298198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세요. 특히 사회적 인식과 관계 기술 역량을 강화하는 활동을 포함하세요. </a:t>
            </a:r>
            <a:endParaRPr lang="en-US" sz="732" dirty="0"/>
          </a:p>
        </p:txBody>
      </p:sp>
      <p:sp>
        <p:nvSpPr>
          <p:cNvPr id="29" name="Text 22"/>
          <p:cNvSpPr/>
          <p:nvPr/>
        </p:nvSpPr>
        <p:spPr>
          <a:xfrm>
            <a:off x="8125485" y="2511698"/>
            <a:ext cx="96441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837" dirty="0"/>
          </a:p>
        </p:txBody>
      </p:sp>
      <p:sp>
        <p:nvSpPr>
          <p:cNvPr id="30" name="Text 23"/>
          <p:cNvSpPr/>
          <p:nvPr/>
        </p:nvSpPr>
        <p:spPr>
          <a:xfrm>
            <a:off x="8257645" y="2511698"/>
            <a:ext cx="1143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837" dirty="0"/>
          </a:p>
        </p:txBody>
      </p:sp>
      <p:sp>
        <p:nvSpPr>
          <p:cNvPr id="31" name="Shape 24"/>
          <p:cNvSpPr/>
          <p:nvPr/>
        </p:nvSpPr>
        <p:spPr>
          <a:xfrm>
            <a:off x="4679156" y="2886019"/>
            <a:ext cx="4179094" cy="721491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32" name="Shape 25"/>
          <p:cNvSpPr/>
          <p:nvPr/>
        </p:nvSpPr>
        <p:spPr>
          <a:xfrm>
            <a:off x="4786313" y="2993175"/>
            <a:ext cx="214313" cy="214313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33" name="Text 26"/>
          <p:cNvSpPr/>
          <p:nvPr/>
        </p:nvSpPr>
        <p:spPr>
          <a:xfrm>
            <a:off x="4786313" y="2993175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34" name="Text 27"/>
          <p:cNvSpPr/>
          <p:nvPr/>
        </p:nvSpPr>
        <p:spPr>
          <a:xfrm>
            <a:off x="5107781" y="2993175"/>
            <a:ext cx="364331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피드백 프로세스 활성화</a:t>
            </a:r>
            <a:endParaRPr lang="en-US" sz="837" dirty="0"/>
          </a:p>
        </p:txBody>
      </p:sp>
      <p:sp>
        <p:nvSpPr>
          <p:cNvPr id="35" name="Text 28"/>
          <p:cNvSpPr/>
          <p:nvPr/>
        </p:nvSpPr>
        <p:spPr>
          <a:xfrm>
            <a:off x="5107781" y="3202130"/>
            <a:ext cx="359925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모둠 간 피드백을 주고받는 과정을 활성화하여 프로젝트의 완성도를 높이세요. 칭찬과 개</a:t>
            </a:r>
            <a:endParaRPr lang="en-US" sz="732" dirty="0"/>
          </a:p>
        </p:txBody>
      </p:sp>
      <p:sp>
        <p:nvSpPr>
          <p:cNvPr id="36" name="Text 29"/>
          <p:cNvSpPr/>
          <p:nvPr/>
        </p:nvSpPr>
        <p:spPr>
          <a:xfrm>
            <a:off x="5107781" y="3358204"/>
            <a:ext cx="210629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선점을 균형 있게 제시하는 2줄 규칙을 활용하세요. </a:t>
            </a:r>
            <a:endParaRPr lang="en-US" sz="732" dirty="0"/>
          </a:p>
        </p:txBody>
      </p:sp>
      <p:sp>
        <p:nvSpPr>
          <p:cNvPr id="37" name="Text 30"/>
          <p:cNvSpPr/>
          <p:nvPr/>
        </p:nvSpPr>
        <p:spPr>
          <a:xfrm>
            <a:off x="7249790" y="3340345"/>
            <a:ext cx="1143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837" dirty="0"/>
          </a:p>
        </p:txBody>
      </p:sp>
      <p:pic>
        <p:nvPicPr>
          <p:cNvPr id="3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156" y="3782532"/>
            <a:ext cx="112514" cy="128588"/>
          </a:xfrm>
          <a:prstGeom prst="rect">
            <a:avLst/>
          </a:prstGeom>
        </p:spPr>
      </p:pic>
      <p:sp>
        <p:nvSpPr>
          <p:cNvPr id="39" name="Text 31"/>
          <p:cNvSpPr/>
          <p:nvPr/>
        </p:nvSpPr>
        <p:spPr>
          <a:xfrm>
            <a:off x="4848820" y="3750385"/>
            <a:ext cx="50664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다음 단계 </a:t>
            </a:r>
            <a:endParaRPr lang="en-US" sz="942" dirty="0"/>
          </a:p>
        </p:txBody>
      </p:sp>
      <p:sp>
        <p:nvSpPr>
          <p:cNvPr id="40" name="Shape 32"/>
          <p:cNvSpPr/>
          <p:nvPr/>
        </p:nvSpPr>
        <p:spPr>
          <a:xfrm>
            <a:off x="4679156" y="4050423"/>
            <a:ext cx="4179094" cy="721491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41" name="Shape 33"/>
          <p:cNvSpPr/>
          <p:nvPr/>
        </p:nvSpPr>
        <p:spPr>
          <a:xfrm>
            <a:off x="4786313" y="4157579"/>
            <a:ext cx="214313" cy="214313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42" name="Text 34"/>
          <p:cNvSpPr/>
          <p:nvPr/>
        </p:nvSpPr>
        <p:spPr>
          <a:xfrm>
            <a:off x="4786313" y="4157579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43" name="Text 35"/>
          <p:cNvSpPr/>
          <p:nvPr/>
        </p:nvSpPr>
        <p:spPr>
          <a:xfrm>
            <a:off x="5107781" y="4157579"/>
            <a:ext cx="364331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프로젝트 실행 계획 수립</a:t>
            </a:r>
            <a:endParaRPr lang="en-US" sz="837" dirty="0"/>
          </a:p>
        </p:txBody>
      </p:sp>
      <p:sp>
        <p:nvSpPr>
          <p:cNvPr id="44" name="Text 36"/>
          <p:cNvSpPr/>
          <p:nvPr/>
        </p:nvSpPr>
        <p:spPr>
          <a:xfrm>
            <a:off x="5107781" y="4366533"/>
            <a:ext cx="358267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설계한 HTHT 프로젝트의 실행 일정과 필요한 자원을 계획하고, 학생들의 역할을 명확히 </a:t>
            </a:r>
            <a:endParaRPr lang="en-US" sz="732" dirty="0"/>
          </a:p>
        </p:txBody>
      </p:sp>
      <p:sp>
        <p:nvSpPr>
          <p:cNvPr id="45" name="Text 37"/>
          <p:cNvSpPr/>
          <p:nvPr/>
        </p:nvSpPr>
        <p:spPr>
          <a:xfrm>
            <a:off x="5107781" y="4522608"/>
            <a:ext cx="51287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분담하세요. </a:t>
            </a:r>
            <a:endParaRPr lang="en-US" sz="732" dirty="0"/>
          </a:p>
        </p:txBody>
      </p:sp>
      <p:sp>
        <p:nvSpPr>
          <p:cNvPr id="46" name="Text 38"/>
          <p:cNvSpPr/>
          <p:nvPr/>
        </p:nvSpPr>
        <p:spPr>
          <a:xfrm>
            <a:off x="5656371" y="4504748"/>
            <a:ext cx="1143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♢</a:t>
            </a:r>
            <a:endParaRPr lang="en-US" sz="837" dirty="0"/>
          </a:p>
        </p:txBody>
      </p:sp>
      <p:sp>
        <p:nvSpPr>
          <p:cNvPr id="47" name="Shape 39"/>
          <p:cNvSpPr/>
          <p:nvPr/>
        </p:nvSpPr>
        <p:spPr>
          <a:xfrm>
            <a:off x="4679156" y="4879070"/>
            <a:ext cx="4179094" cy="721491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48" name="Shape 40"/>
          <p:cNvSpPr/>
          <p:nvPr/>
        </p:nvSpPr>
        <p:spPr>
          <a:xfrm>
            <a:off x="4786313" y="4986226"/>
            <a:ext cx="214313" cy="214313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49" name="Text 41"/>
          <p:cNvSpPr/>
          <p:nvPr/>
        </p:nvSpPr>
        <p:spPr>
          <a:xfrm>
            <a:off x="4786313" y="4986226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50" name="Text 42"/>
          <p:cNvSpPr/>
          <p:nvPr/>
        </p:nvSpPr>
        <p:spPr>
          <a:xfrm>
            <a:off x="5107781" y="4986226"/>
            <a:ext cx="364331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프로토타입 개발 및 테스트</a:t>
            </a:r>
            <a:endParaRPr lang="en-US" sz="837" dirty="0"/>
          </a:p>
        </p:txBody>
      </p:sp>
      <p:sp>
        <p:nvSpPr>
          <p:cNvPr id="51" name="Text 43"/>
          <p:cNvSpPr/>
          <p:nvPr/>
        </p:nvSpPr>
        <p:spPr>
          <a:xfrm>
            <a:off x="5107781" y="5195181"/>
            <a:ext cx="358666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설계한 AIDT 도구의 프로토타입을 개발하고 소규모로 테스트하여 개선점을 찾아내세요. </a:t>
            </a:r>
            <a:endParaRPr lang="en-US" sz="732" dirty="0"/>
          </a:p>
        </p:txBody>
      </p:sp>
      <p:sp>
        <p:nvSpPr>
          <p:cNvPr id="52" name="Text 44"/>
          <p:cNvSpPr/>
          <p:nvPr/>
        </p:nvSpPr>
        <p:spPr>
          <a:xfrm>
            <a:off x="5143500" y="5333395"/>
            <a:ext cx="1143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837" dirty="0"/>
          </a:p>
        </p:txBody>
      </p:sp>
      <p:sp>
        <p:nvSpPr>
          <p:cNvPr id="53" name="Text 45"/>
          <p:cNvSpPr/>
          <p:nvPr/>
        </p:nvSpPr>
        <p:spPr>
          <a:xfrm>
            <a:off x="285750" y="5779154"/>
            <a:ext cx="232671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2차시: AIDT 기반 HTHT 프로젝트 설계와 SEL 균형 적용</a:t>
            </a:r>
            <a:endParaRPr lang="en-US" sz="732" dirty="0"/>
          </a:p>
        </p:txBody>
      </p:sp>
      <p:sp>
        <p:nvSpPr>
          <p:cNvPr id="54" name="Shape 46"/>
          <p:cNvSpPr/>
          <p:nvPr/>
        </p:nvSpPr>
        <p:spPr>
          <a:xfrm>
            <a:off x="8658141" y="5743435"/>
            <a:ext cx="200109" cy="221456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55" name="Text 47"/>
          <p:cNvSpPr/>
          <p:nvPr/>
        </p:nvSpPr>
        <p:spPr>
          <a:xfrm>
            <a:off x="8658141" y="5743435"/>
            <a:ext cx="200109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</a:t>
            </a:r>
            <a:endParaRPr lang="en-US" sz="73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9349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1013296" cy="45720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강의 개요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214813" cy="800100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067991"/>
            <a:ext cx="157163" cy="15716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57225" y="1028700"/>
            <a:ext cx="61924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강의 주제 </a:t>
            </a:r>
            <a:endParaRPr lang="en-US" sz="1238" dirty="0"/>
          </a:p>
        </p:txBody>
      </p:sp>
      <p:sp>
        <p:nvSpPr>
          <p:cNvPr id="7" name="Text 3"/>
          <p:cNvSpPr/>
          <p:nvPr/>
        </p:nvSpPr>
        <p:spPr>
          <a:xfrm>
            <a:off x="428625" y="1350169"/>
            <a:ext cx="39290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AIDT 기반 HTHT 프로젝트 설계와 SEL 균형 적용 </a:t>
            </a:r>
            <a:endParaRPr lang="en-US" sz="942" dirty="0"/>
          </a:p>
        </p:txBody>
      </p:sp>
      <p:sp>
        <p:nvSpPr>
          <p:cNvPr id="8" name="Shape 4"/>
          <p:cNvSpPr/>
          <p:nvPr/>
        </p:nvSpPr>
        <p:spPr>
          <a:xfrm>
            <a:off x="285750" y="1793081"/>
            <a:ext cx="4214813" cy="1301558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975247"/>
            <a:ext cx="157163" cy="1571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57225" y="1935956"/>
            <a:ext cx="61924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주요 활동 </a:t>
            </a:r>
            <a:endParaRPr lang="en-US" sz="1238" dirty="0"/>
          </a:p>
        </p:txBody>
      </p:sp>
      <p:sp>
        <p:nvSpPr>
          <p:cNvPr id="11" name="Text 6"/>
          <p:cNvSpPr/>
          <p:nvPr/>
        </p:nvSpPr>
        <p:spPr>
          <a:xfrm>
            <a:off x="428625" y="2257425"/>
            <a:ext cx="3929063" cy="16000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문제 정의 캔버스 작성 및 열지도 생성</a:t>
            </a:r>
            <a:endParaRPr lang="en-US" sz="837" dirty="0"/>
          </a:p>
        </p:txBody>
      </p:sp>
      <p:sp>
        <p:nvSpPr>
          <p:cNvPr id="12" name="Text 7"/>
          <p:cNvSpPr/>
          <p:nvPr/>
        </p:nvSpPr>
        <p:spPr>
          <a:xfrm>
            <a:off x="428625" y="2488871"/>
            <a:ext cx="3929063" cy="16000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HTHT 4단계 플로차트 설계</a:t>
            </a:r>
            <a:endParaRPr lang="en-US" sz="837" dirty="0"/>
          </a:p>
        </p:txBody>
      </p:sp>
      <p:sp>
        <p:nvSpPr>
          <p:cNvPr id="13" name="Text 8"/>
          <p:cNvSpPr/>
          <p:nvPr/>
        </p:nvSpPr>
        <p:spPr>
          <a:xfrm>
            <a:off x="428625" y="2720318"/>
            <a:ext cx="3929063" cy="16000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 역량 균형적 매핑 및 체크리스트 활용</a:t>
            </a:r>
            <a:endParaRPr lang="en-US" sz="837" dirty="0"/>
          </a:p>
        </p:txBody>
      </p:sp>
      <p:sp>
        <p:nvSpPr>
          <p:cNvPr id="14" name="Shape 9"/>
          <p:cNvSpPr/>
          <p:nvPr/>
        </p:nvSpPr>
        <p:spPr>
          <a:xfrm>
            <a:off x="285750" y="3201795"/>
            <a:ext cx="4214813" cy="939403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3383961"/>
            <a:ext cx="196453" cy="157163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696516" y="3344670"/>
            <a:ext cx="61924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학습 구조 </a:t>
            </a:r>
            <a:endParaRPr lang="en-US" sz="1238" dirty="0"/>
          </a:p>
        </p:txBody>
      </p:sp>
      <p:sp>
        <p:nvSpPr>
          <p:cNvPr id="17" name="Shape 11"/>
          <p:cNvSpPr/>
          <p:nvPr/>
        </p:nvSpPr>
        <p:spPr>
          <a:xfrm>
            <a:off x="428625" y="3666139"/>
            <a:ext cx="1178719" cy="332184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8" name="Text 12"/>
          <p:cNvSpPr/>
          <p:nvPr/>
        </p:nvSpPr>
        <p:spPr>
          <a:xfrm>
            <a:off x="428625" y="3666139"/>
            <a:ext cx="1178719" cy="33218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문제 정의</a:t>
            </a:r>
            <a:endParaRPr lang="en-US" sz="785" dirty="0"/>
          </a:p>
        </p:txBody>
      </p:sp>
      <p:sp>
        <p:nvSpPr>
          <p:cNvPr id="19" name="Shape 13"/>
          <p:cNvSpPr/>
          <p:nvPr/>
        </p:nvSpPr>
        <p:spPr>
          <a:xfrm>
            <a:off x="1803797" y="3666139"/>
            <a:ext cx="1178719" cy="332184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20" name="Text 14"/>
          <p:cNvSpPr/>
          <p:nvPr/>
        </p:nvSpPr>
        <p:spPr>
          <a:xfrm>
            <a:off x="1803797" y="3666139"/>
            <a:ext cx="1178719" cy="33218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설계 작성</a:t>
            </a:r>
            <a:endParaRPr lang="en-US" sz="785" dirty="0"/>
          </a:p>
        </p:txBody>
      </p:sp>
      <p:sp>
        <p:nvSpPr>
          <p:cNvPr id="21" name="Shape 15"/>
          <p:cNvSpPr/>
          <p:nvPr/>
        </p:nvSpPr>
        <p:spPr>
          <a:xfrm>
            <a:off x="3178969" y="3666139"/>
            <a:ext cx="1178719" cy="332184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22" name="Text 16"/>
          <p:cNvSpPr/>
          <p:nvPr/>
        </p:nvSpPr>
        <p:spPr>
          <a:xfrm>
            <a:off x="3178969" y="3666139"/>
            <a:ext cx="1178719" cy="33218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피드백</a:t>
            </a:r>
            <a:endParaRPr lang="en-US" sz="785" dirty="0"/>
          </a:p>
        </p:txBody>
      </p:sp>
      <p:sp>
        <p:nvSpPr>
          <p:cNvPr id="23" name="Shape 17"/>
          <p:cNvSpPr/>
          <p:nvPr/>
        </p:nvSpPr>
        <p:spPr>
          <a:xfrm>
            <a:off x="4643438" y="885825"/>
            <a:ext cx="4214813" cy="1301558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3" y="1067991"/>
            <a:ext cx="176808" cy="157163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5034558" y="1028700"/>
            <a:ext cx="92067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중점 SEL 역량 </a:t>
            </a:r>
            <a:endParaRPr lang="en-US" sz="1238" dirty="0"/>
          </a:p>
        </p:txBody>
      </p:sp>
      <p:sp>
        <p:nvSpPr>
          <p:cNvPr id="26" name="Text 19"/>
          <p:cNvSpPr/>
          <p:nvPr/>
        </p:nvSpPr>
        <p:spPr>
          <a:xfrm>
            <a:off x="4929188" y="1351955"/>
            <a:ext cx="4503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자기인식 </a:t>
            </a:r>
            <a:endParaRPr lang="en-US" sz="837" dirty="0"/>
          </a:p>
        </p:txBody>
      </p:sp>
      <p:sp>
        <p:nvSpPr>
          <p:cNvPr id="27" name="Text 20"/>
          <p:cNvSpPr/>
          <p:nvPr/>
        </p:nvSpPr>
        <p:spPr>
          <a:xfrm>
            <a:off x="5415269" y="1350169"/>
            <a:ext cx="96441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837" dirty="0"/>
          </a:p>
        </p:txBody>
      </p:sp>
      <p:sp>
        <p:nvSpPr>
          <p:cNvPr id="28" name="Text 21"/>
          <p:cNvSpPr/>
          <p:nvPr/>
        </p:nvSpPr>
        <p:spPr>
          <a:xfrm>
            <a:off x="5511710" y="1351955"/>
            <a:ext cx="123695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자신의 강점과 한계 이해</a:t>
            </a:r>
            <a:endParaRPr lang="en-US" sz="837" dirty="0"/>
          </a:p>
        </p:txBody>
      </p:sp>
      <p:sp>
        <p:nvSpPr>
          <p:cNvPr id="29" name="Text 22"/>
          <p:cNvSpPr/>
          <p:nvPr/>
        </p:nvSpPr>
        <p:spPr>
          <a:xfrm>
            <a:off x="4929188" y="1583401"/>
            <a:ext cx="4503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자기관리 </a:t>
            </a:r>
            <a:endParaRPr lang="en-US" sz="837" dirty="0"/>
          </a:p>
        </p:txBody>
      </p:sp>
      <p:sp>
        <p:nvSpPr>
          <p:cNvPr id="30" name="Text 23"/>
          <p:cNvSpPr/>
          <p:nvPr/>
        </p:nvSpPr>
        <p:spPr>
          <a:xfrm>
            <a:off x="5415269" y="1581615"/>
            <a:ext cx="1143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♢</a:t>
            </a:r>
            <a:endParaRPr lang="en-US" sz="837" dirty="0"/>
          </a:p>
        </p:txBody>
      </p:sp>
      <p:sp>
        <p:nvSpPr>
          <p:cNvPr id="31" name="Text 24"/>
          <p:cNvSpPr/>
          <p:nvPr/>
        </p:nvSpPr>
        <p:spPr>
          <a:xfrm>
            <a:off x="5529569" y="1583401"/>
            <a:ext cx="11318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목표 설정과 계획 수립</a:t>
            </a:r>
            <a:endParaRPr lang="en-US" sz="837" dirty="0"/>
          </a:p>
        </p:txBody>
      </p:sp>
      <p:sp>
        <p:nvSpPr>
          <p:cNvPr id="32" name="Text 25"/>
          <p:cNvSpPr/>
          <p:nvPr/>
        </p:nvSpPr>
        <p:spPr>
          <a:xfrm>
            <a:off x="4929188" y="1814847"/>
            <a:ext cx="9304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책임 있는 의사결정 </a:t>
            </a:r>
            <a:endParaRPr lang="en-US" sz="837" dirty="0"/>
          </a:p>
        </p:txBody>
      </p:sp>
      <p:sp>
        <p:nvSpPr>
          <p:cNvPr id="33" name="Text 26"/>
          <p:cNvSpPr/>
          <p:nvPr/>
        </p:nvSpPr>
        <p:spPr>
          <a:xfrm>
            <a:off x="5895324" y="1813061"/>
            <a:ext cx="1143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837" dirty="0"/>
          </a:p>
        </p:txBody>
      </p:sp>
      <p:sp>
        <p:nvSpPr>
          <p:cNvPr id="34" name="Text 27"/>
          <p:cNvSpPr/>
          <p:nvPr/>
        </p:nvSpPr>
        <p:spPr>
          <a:xfrm>
            <a:off x="6009624" y="1814847"/>
            <a:ext cx="8917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문제 분석과 해결</a:t>
            </a:r>
            <a:endParaRPr lang="en-US" sz="837" dirty="0"/>
          </a:p>
        </p:txBody>
      </p:sp>
      <p:sp>
        <p:nvSpPr>
          <p:cNvPr id="35" name="Shape 28"/>
          <p:cNvSpPr/>
          <p:nvPr/>
        </p:nvSpPr>
        <p:spPr>
          <a:xfrm>
            <a:off x="4643438" y="2294539"/>
            <a:ext cx="4214813" cy="1301558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3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313" y="2476705"/>
            <a:ext cx="157163" cy="157163"/>
          </a:xfrm>
          <a:prstGeom prst="rect">
            <a:avLst/>
          </a:prstGeom>
        </p:spPr>
      </p:pic>
      <p:sp>
        <p:nvSpPr>
          <p:cNvPr id="37" name="Text 29"/>
          <p:cNvSpPr/>
          <p:nvPr/>
        </p:nvSpPr>
        <p:spPr>
          <a:xfrm>
            <a:off x="5014913" y="2437414"/>
            <a:ext cx="61924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활용 도구 </a:t>
            </a:r>
            <a:endParaRPr lang="en-US" sz="1238" dirty="0"/>
          </a:p>
        </p:txBody>
      </p:sp>
      <p:sp>
        <p:nvSpPr>
          <p:cNvPr id="38" name="Text 30"/>
          <p:cNvSpPr/>
          <p:nvPr/>
        </p:nvSpPr>
        <p:spPr>
          <a:xfrm>
            <a:off x="4786313" y="2758883"/>
            <a:ext cx="3929063" cy="16000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AIDT 설계 템플릿 (플로차트 모듈)</a:t>
            </a:r>
            <a:endParaRPr lang="en-US" sz="837" dirty="0"/>
          </a:p>
        </p:txBody>
      </p:sp>
      <p:sp>
        <p:nvSpPr>
          <p:cNvPr id="39" name="Text 31"/>
          <p:cNvSpPr/>
          <p:nvPr/>
        </p:nvSpPr>
        <p:spPr>
          <a:xfrm>
            <a:off x="4786313" y="2990329"/>
            <a:ext cx="3929063" cy="16000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ChatGPT (아이디어 브레인스토밍)</a:t>
            </a:r>
            <a:endParaRPr lang="en-US" sz="837" dirty="0"/>
          </a:p>
        </p:txBody>
      </p:sp>
      <p:sp>
        <p:nvSpPr>
          <p:cNvPr id="40" name="Text 32"/>
          <p:cNvSpPr/>
          <p:nvPr/>
        </p:nvSpPr>
        <p:spPr>
          <a:xfrm>
            <a:off x="4786313" y="3221775"/>
            <a:ext cx="3929063" cy="16000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온라인 화이트보드 (설계안 공유)</a:t>
            </a:r>
            <a:endParaRPr lang="en-US" sz="837" dirty="0"/>
          </a:p>
        </p:txBody>
      </p:sp>
      <p:sp>
        <p:nvSpPr>
          <p:cNvPr id="41" name="Shape 33"/>
          <p:cNvSpPr/>
          <p:nvPr/>
        </p:nvSpPr>
        <p:spPr>
          <a:xfrm>
            <a:off x="4643438" y="3703253"/>
            <a:ext cx="4214813" cy="1533004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42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6313" y="3885419"/>
            <a:ext cx="117872" cy="157163"/>
          </a:xfrm>
          <a:prstGeom prst="rect">
            <a:avLst/>
          </a:prstGeom>
        </p:spPr>
      </p:pic>
      <p:sp>
        <p:nvSpPr>
          <p:cNvPr id="43" name="Text 34"/>
          <p:cNvSpPr/>
          <p:nvPr/>
        </p:nvSpPr>
        <p:spPr>
          <a:xfrm>
            <a:off x="4975622" y="3846128"/>
            <a:ext cx="61924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평가 방식 </a:t>
            </a:r>
            <a:endParaRPr lang="en-US" sz="1238" dirty="0"/>
          </a:p>
        </p:txBody>
      </p:sp>
      <p:sp>
        <p:nvSpPr>
          <p:cNvPr id="44" name="Text 35"/>
          <p:cNvSpPr/>
          <p:nvPr/>
        </p:nvSpPr>
        <p:spPr>
          <a:xfrm>
            <a:off x="4929188" y="4169383"/>
            <a:ext cx="90926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문제 구체성 (30%) </a:t>
            </a:r>
            <a:endParaRPr lang="en-US" sz="837" dirty="0"/>
          </a:p>
        </p:txBody>
      </p:sp>
      <p:sp>
        <p:nvSpPr>
          <p:cNvPr id="45" name="Text 36"/>
          <p:cNvSpPr/>
          <p:nvPr/>
        </p:nvSpPr>
        <p:spPr>
          <a:xfrm>
            <a:off x="5874172" y="4167597"/>
            <a:ext cx="1143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837" dirty="0"/>
          </a:p>
        </p:txBody>
      </p:sp>
      <p:sp>
        <p:nvSpPr>
          <p:cNvPr id="46" name="Text 37"/>
          <p:cNvSpPr/>
          <p:nvPr/>
        </p:nvSpPr>
        <p:spPr>
          <a:xfrm>
            <a:off x="4786313" y="4399043"/>
            <a:ext cx="3929063" cy="16000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HTHT 연계성 (25%)</a:t>
            </a:r>
            <a:endParaRPr lang="en-US" sz="837" dirty="0"/>
          </a:p>
        </p:txBody>
      </p:sp>
      <p:sp>
        <p:nvSpPr>
          <p:cNvPr id="47" name="Text 38"/>
          <p:cNvSpPr/>
          <p:nvPr/>
        </p:nvSpPr>
        <p:spPr>
          <a:xfrm>
            <a:off x="4929188" y="4632275"/>
            <a:ext cx="10200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 매핑 균형 (30%) </a:t>
            </a:r>
            <a:endParaRPr lang="en-US" sz="837" dirty="0"/>
          </a:p>
        </p:txBody>
      </p:sp>
      <p:sp>
        <p:nvSpPr>
          <p:cNvPr id="48" name="Text 39"/>
          <p:cNvSpPr/>
          <p:nvPr/>
        </p:nvSpPr>
        <p:spPr>
          <a:xfrm>
            <a:off x="5984928" y="4630489"/>
            <a:ext cx="553641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✪♢♧♤★</a:t>
            </a:r>
            <a:endParaRPr lang="en-US" sz="837" dirty="0"/>
          </a:p>
        </p:txBody>
      </p:sp>
      <p:sp>
        <p:nvSpPr>
          <p:cNvPr id="49" name="Text 40"/>
          <p:cNvSpPr/>
          <p:nvPr/>
        </p:nvSpPr>
        <p:spPr>
          <a:xfrm>
            <a:off x="4929188" y="4863722"/>
            <a:ext cx="10144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발표 의사소통 (15%) </a:t>
            </a:r>
            <a:endParaRPr lang="en-US" sz="837" dirty="0"/>
          </a:p>
        </p:txBody>
      </p:sp>
      <p:sp>
        <p:nvSpPr>
          <p:cNvPr id="50" name="Text 41"/>
          <p:cNvSpPr/>
          <p:nvPr/>
        </p:nvSpPr>
        <p:spPr>
          <a:xfrm>
            <a:off x="5979319" y="4861936"/>
            <a:ext cx="1143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837" dirty="0"/>
          </a:p>
        </p:txBody>
      </p:sp>
      <p:sp>
        <p:nvSpPr>
          <p:cNvPr id="51" name="Text 42"/>
          <p:cNvSpPr/>
          <p:nvPr/>
        </p:nvSpPr>
        <p:spPr>
          <a:xfrm>
            <a:off x="285750" y="5522007"/>
            <a:ext cx="232671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2차시: AIDT 기반 HTHT 프로젝트 설계와 SEL 균형 적용</a:t>
            </a:r>
            <a:endParaRPr lang="en-US" sz="732" dirty="0"/>
          </a:p>
        </p:txBody>
      </p:sp>
      <p:sp>
        <p:nvSpPr>
          <p:cNvPr id="52" name="Shape 43"/>
          <p:cNvSpPr/>
          <p:nvPr/>
        </p:nvSpPr>
        <p:spPr>
          <a:xfrm>
            <a:off x="8658141" y="5486288"/>
            <a:ext cx="200109" cy="221456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53" name="Text 44"/>
          <p:cNvSpPr/>
          <p:nvPr/>
        </p:nvSpPr>
        <p:spPr>
          <a:xfrm>
            <a:off x="8658141" y="5486288"/>
            <a:ext cx="200109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1013296" cy="45720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강의 목표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1307306"/>
            <a:ext cx="41790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이번 차시를 통해 학생들은 다음과 같은 목표를 달성하게 됩니다. 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285750" y="1735931"/>
            <a:ext cx="4179094" cy="600075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6" name="Shape 3"/>
          <p:cNvSpPr/>
          <p:nvPr/>
        </p:nvSpPr>
        <p:spPr>
          <a:xfrm>
            <a:off x="285750" y="1735931"/>
            <a:ext cx="35719" cy="600075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7" name="Shape 4"/>
          <p:cNvSpPr/>
          <p:nvPr/>
        </p:nvSpPr>
        <p:spPr>
          <a:xfrm>
            <a:off x="392906" y="1843088"/>
            <a:ext cx="257175" cy="257175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8" name="Text 5"/>
          <p:cNvSpPr/>
          <p:nvPr/>
        </p:nvSpPr>
        <p:spPr>
          <a:xfrm>
            <a:off x="392906" y="1843088"/>
            <a:ext cx="2571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757238" y="1852017"/>
            <a:ext cx="34790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학급 문제(생활·학습·문화 중 택 1)를 선정하고, 문제 정의 캔버스를 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757238" y="2044898"/>
            <a:ext cx="16726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활용하여 체계적으로 분석한다. 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2465626" y="2035969"/>
            <a:ext cx="12861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942" dirty="0"/>
          </a:p>
        </p:txBody>
      </p:sp>
      <p:sp>
        <p:nvSpPr>
          <p:cNvPr id="12" name="Shape 9"/>
          <p:cNvSpPr/>
          <p:nvPr/>
        </p:nvSpPr>
        <p:spPr>
          <a:xfrm>
            <a:off x="285750" y="2514600"/>
            <a:ext cx="4179094" cy="600075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13" name="Shape 10"/>
          <p:cNvSpPr/>
          <p:nvPr/>
        </p:nvSpPr>
        <p:spPr>
          <a:xfrm>
            <a:off x="285750" y="2514600"/>
            <a:ext cx="35719" cy="600075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4" name="Shape 11"/>
          <p:cNvSpPr/>
          <p:nvPr/>
        </p:nvSpPr>
        <p:spPr>
          <a:xfrm>
            <a:off x="392906" y="2621756"/>
            <a:ext cx="257175" cy="257175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15" name="Text 12"/>
          <p:cNvSpPr/>
          <p:nvPr/>
        </p:nvSpPr>
        <p:spPr>
          <a:xfrm>
            <a:off x="392906" y="2621756"/>
            <a:ext cx="2571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757238" y="2630686"/>
            <a:ext cx="344616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AIDT 기반 HTHT 프로젝트 설계 초안을 4단계 플로차트로 완성한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4203399" y="2630686"/>
            <a:ext cx="15278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다. 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792956" y="2814638"/>
            <a:ext cx="12861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♢</a:t>
            </a:r>
            <a:endParaRPr lang="en-US" sz="942" dirty="0"/>
          </a:p>
        </p:txBody>
      </p:sp>
      <p:sp>
        <p:nvSpPr>
          <p:cNvPr id="19" name="Shape 16"/>
          <p:cNvSpPr/>
          <p:nvPr/>
        </p:nvSpPr>
        <p:spPr>
          <a:xfrm>
            <a:off x="285750" y="3293269"/>
            <a:ext cx="4179094" cy="600075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20" name="Shape 17"/>
          <p:cNvSpPr/>
          <p:nvPr/>
        </p:nvSpPr>
        <p:spPr>
          <a:xfrm>
            <a:off x="285750" y="3293269"/>
            <a:ext cx="35719" cy="600075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21" name="Shape 18"/>
          <p:cNvSpPr/>
          <p:nvPr/>
        </p:nvSpPr>
        <p:spPr>
          <a:xfrm>
            <a:off x="392906" y="3400425"/>
            <a:ext cx="257175" cy="257175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22" name="Text 19"/>
          <p:cNvSpPr/>
          <p:nvPr/>
        </p:nvSpPr>
        <p:spPr>
          <a:xfrm>
            <a:off x="392906" y="3400425"/>
            <a:ext cx="2571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942" dirty="0"/>
          </a:p>
        </p:txBody>
      </p:sp>
      <p:sp>
        <p:nvSpPr>
          <p:cNvPr id="23" name="Text 20"/>
          <p:cNvSpPr/>
          <p:nvPr/>
        </p:nvSpPr>
        <p:spPr>
          <a:xfrm>
            <a:off x="757238" y="3409355"/>
            <a:ext cx="354143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설계 과정에 SEL 5대 역량을 균형 있게 반영하고 시각적으로 표시한</a:t>
            </a:r>
            <a:endParaRPr lang="en-US" sz="942" dirty="0"/>
          </a:p>
        </p:txBody>
      </p:sp>
      <p:sp>
        <p:nvSpPr>
          <p:cNvPr id="24" name="Text 21"/>
          <p:cNvSpPr/>
          <p:nvPr/>
        </p:nvSpPr>
        <p:spPr>
          <a:xfrm>
            <a:off x="757238" y="3602236"/>
            <a:ext cx="1862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다. </a:t>
            </a:r>
            <a:endParaRPr lang="en-US" sz="942" dirty="0"/>
          </a:p>
        </p:txBody>
      </p:sp>
      <p:sp>
        <p:nvSpPr>
          <p:cNvPr id="25" name="Text 22"/>
          <p:cNvSpPr/>
          <p:nvPr/>
        </p:nvSpPr>
        <p:spPr>
          <a:xfrm>
            <a:off x="979168" y="3593306"/>
            <a:ext cx="10715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942" dirty="0"/>
          </a:p>
        </p:txBody>
      </p:sp>
      <p:sp>
        <p:nvSpPr>
          <p:cNvPr id="26" name="Text 23"/>
          <p:cNvSpPr/>
          <p:nvPr/>
        </p:nvSpPr>
        <p:spPr>
          <a:xfrm>
            <a:off x="1122043" y="3593306"/>
            <a:ext cx="12861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942" dirty="0"/>
          </a:p>
        </p:txBody>
      </p:sp>
      <p:sp>
        <p:nvSpPr>
          <p:cNvPr id="27" name="Text 24"/>
          <p:cNvSpPr/>
          <p:nvPr/>
        </p:nvSpPr>
        <p:spPr>
          <a:xfrm>
            <a:off x="1286377" y="3593306"/>
            <a:ext cx="12861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942" dirty="0"/>
          </a:p>
        </p:txBody>
      </p:sp>
      <p:sp>
        <p:nvSpPr>
          <p:cNvPr id="28" name="Text 25"/>
          <p:cNvSpPr/>
          <p:nvPr/>
        </p:nvSpPr>
        <p:spPr>
          <a:xfrm>
            <a:off x="4679156" y="1132284"/>
            <a:ext cx="41790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 역량 균형 분포 목표</a:t>
            </a:r>
            <a:endParaRPr lang="en-US" sz="1046" dirty="0"/>
          </a:p>
        </p:txBody>
      </p:sp>
      <p:pic>
        <p:nvPicPr>
          <p:cNvPr id="2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156" y="1453753"/>
            <a:ext cx="4179094" cy="2500313"/>
          </a:xfrm>
          <a:prstGeom prst="rect">
            <a:avLst/>
          </a:prstGeom>
        </p:spPr>
      </p:pic>
      <p:sp>
        <p:nvSpPr>
          <p:cNvPr id="30" name="Text 26"/>
          <p:cNvSpPr/>
          <p:nvPr/>
        </p:nvSpPr>
        <p:spPr>
          <a:xfrm>
            <a:off x="4679156" y="4096941"/>
            <a:ext cx="41790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i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 이상적인 HTHT 프로젝트는 5대 SEL 역량이 균형적으로 분포되어 있습니다. </a:t>
            </a:r>
            <a:endParaRPr lang="en-US" sz="732" dirty="0"/>
          </a:p>
        </p:txBody>
      </p:sp>
      <p:sp>
        <p:nvSpPr>
          <p:cNvPr id="31" name="Text 27"/>
          <p:cNvSpPr/>
          <p:nvPr/>
        </p:nvSpPr>
        <p:spPr>
          <a:xfrm>
            <a:off x="285750" y="4672013"/>
            <a:ext cx="232671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2차시: AIDT 기반 HTHT 프로젝트 설계와 SEL 균형 적용</a:t>
            </a:r>
            <a:endParaRPr lang="en-US" sz="732" dirty="0"/>
          </a:p>
        </p:txBody>
      </p:sp>
      <p:sp>
        <p:nvSpPr>
          <p:cNvPr id="32" name="Shape 28"/>
          <p:cNvSpPr/>
          <p:nvPr/>
        </p:nvSpPr>
        <p:spPr>
          <a:xfrm>
            <a:off x="8658141" y="4636294"/>
            <a:ext cx="200109" cy="221456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33" name="Text 29"/>
          <p:cNvSpPr/>
          <p:nvPr/>
        </p:nvSpPr>
        <p:spPr>
          <a:xfrm>
            <a:off x="8658141" y="4636294"/>
            <a:ext cx="200109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2282707" cy="45720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HTHT×SEL 매트릭스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85725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HTHT 프로젝트 설계 시 SEL 5대 역량을 균형 있게 반영하기 위한 매트릭스입니다. </a:t>
            </a:r>
            <a:endParaRPr lang="en-US" sz="837" dirty="0"/>
          </a:p>
        </p:txBody>
      </p:sp>
      <p:sp>
        <p:nvSpPr>
          <p:cNvPr id="5" name="Shape 2"/>
          <p:cNvSpPr/>
          <p:nvPr/>
        </p:nvSpPr>
        <p:spPr>
          <a:xfrm>
            <a:off x="292894" y="1160134"/>
            <a:ext cx="1711626" cy="325041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6" name="Text 3"/>
          <p:cNvSpPr/>
          <p:nvPr/>
        </p:nvSpPr>
        <p:spPr>
          <a:xfrm>
            <a:off x="292894" y="1160134"/>
            <a:ext cx="1711626" cy="325041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HTHT 단계</a:t>
            </a:r>
            <a:endParaRPr lang="en-US" sz="837" dirty="0"/>
          </a:p>
        </p:txBody>
      </p:sp>
      <p:sp>
        <p:nvSpPr>
          <p:cNvPr id="7" name="Shape 4"/>
          <p:cNvSpPr/>
          <p:nvPr/>
        </p:nvSpPr>
        <p:spPr>
          <a:xfrm>
            <a:off x="2004520" y="1160134"/>
            <a:ext cx="3423279" cy="325041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8" name="Text 5"/>
          <p:cNvSpPr/>
          <p:nvPr/>
        </p:nvSpPr>
        <p:spPr>
          <a:xfrm>
            <a:off x="2004520" y="1160134"/>
            <a:ext cx="3423279" cy="325041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활동 예시</a:t>
            </a:r>
            <a:endParaRPr lang="en-US" sz="837" dirty="0"/>
          </a:p>
        </p:txBody>
      </p:sp>
      <p:sp>
        <p:nvSpPr>
          <p:cNvPr id="9" name="Shape 6"/>
          <p:cNvSpPr/>
          <p:nvPr/>
        </p:nvSpPr>
        <p:spPr>
          <a:xfrm>
            <a:off x="5427799" y="1160134"/>
            <a:ext cx="3423307" cy="325041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0" name="Text 7"/>
          <p:cNvSpPr/>
          <p:nvPr/>
        </p:nvSpPr>
        <p:spPr>
          <a:xfrm>
            <a:off x="5427799" y="1160134"/>
            <a:ext cx="3423307" cy="325041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연계 SEL 역량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371475" y="1553040"/>
            <a:ext cx="50578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문제 정의</a:t>
            </a:r>
            <a:endParaRPr lang="en-US" sz="732" dirty="0"/>
          </a:p>
        </p:txBody>
      </p:sp>
      <p:sp>
        <p:nvSpPr>
          <p:cNvPr id="12" name="Text 9"/>
          <p:cNvSpPr/>
          <p:nvPr/>
        </p:nvSpPr>
        <p:spPr>
          <a:xfrm>
            <a:off x="2079529" y="1553040"/>
            <a:ext cx="103573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학급 문제 브레인스토밍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2079529" y="1703059"/>
            <a:ext cx="67388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원인-결과 분석 </a:t>
            </a:r>
            <a:endParaRPr lang="en-US" sz="732" dirty="0"/>
          </a:p>
        </p:txBody>
      </p:sp>
      <p:sp>
        <p:nvSpPr>
          <p:cNvPr id="14" name="Shape 11"/>
          <p:cNvSpPr/>
          <p:nvPr/>
        </p:nvSpPr>
        <p:spPr>
          <a:xfrm>
            <a:off x="5502808" y="1545896"/>
            <a:ext cx="157163" cy="157163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15" name="Text 12"/>
          <p:cNvSpPr/>
          <p:nvPr/>
        </p:nvSpPr>
        <p:spPr>
          <a:xfrm>
            <a:off x="5502808" y="1545896"/>
            <a:ext cx="157163" cy="15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732" dirty="0"/>
          </a:p>
        </p:txBody>
      </p:sp>
      <p:sp>
        <p:nvSpPr>
          <p:cNvPr id="16" name="Text 13"/>
          <p:cNvSpPr/>
          <p:nvPr/>
        </p:nvSpPr>
        <p:spPr>
          <a:xfrm>
            <a:off x="5695690" y="1556612"/>
            <a:ext cx="144499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자기인식: 문제와 관련된 감정 인식</a:t>
            </a:r>
            <a:endParaRPr lang="en-US" sz="732" dirty="0"/>
          </a:p>
        </p:txBody>
      </p:sp>
      <p:sp>
        <p:nvSpPr>
          <p:cNvPr id="17" name="Shape 14"/>
          <p:cNvSpPr/>
          <p:nvPr/>
        </p:nvSpPr>
        <p:spPr>
          <a:xfrm>
            <a:off x="5502808" y="1703059"/>
            <a:ext cx="157163" cy="157163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18" name="Text 15"/>
          <p:cNvSpPr/>
          <p:nvPr/>
        </p:nvSpPr>
        <p:spPr>
          <a:xfrm>
            <a:off x="5502808" y="1703059"/>
            <a:ext cx="157163" cy="15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732" dirty="0"/>
          </a:p>
        </p:txBody>
      </p:sp>
      <p:sp>
        <p:nvSpPr>
          <p:cNvPr id="19" name="Text 16"/>
          <p:cNvSpPr/>
          <p:nvPr/>
        </p:nvSpPr>
        <p:spPr>
          <a:xfrm>
            <a:off x="5695690" y="1713774"/>
            <a:ext cx="126098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책임 있는 의사결정: 문제 분석 </a:t>
            </a:r>
            <a:endParaRPr lang="en-US" sz="732" dirty="0"/>
          </a:p>
        </p:txBody>
      </p:sp>
      <p:sp>
        <p:nvSpPr>
          <p:cNvPr id="20" name="Shape 17"/>
          <p:cNvSpPr/>
          <p:nvPr/>
        </p:nvSpPr>
        <p:spPr>
          <a:xfrm>
            <a:off x="292894" y="1969415"/>
            <a:ext cx="8558213" cy="48424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21" name="Text 18"/>
          <p:cNvSpPr/>
          <p:nvPr/>
        </p:nvSpPr>
        <p:spPr>
          <a:xfrm>
            <a:off x="371475" y="2037280"/>
            <a:ext cx="74261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AIDT 사전학습</a:t>
            </a:r>
            <a:endParaRPr lang="en-US" sz="732" dirty="0"/>
          </a:p>
        </p:txBody>
      </p:sp>
      <p:sp>
        <p:nvSpPr>
          <p:cNvPr id="22" name="Text 19"/>
          <p:cNvSpPr/>
          <p:nvPr/>
        </p:nvSpPr>
        <p:spPr>
          <a:xfrm>
            <a:off x="2079529" y="2037280"/>
            <a:ext cx="97554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AI 챗봇 프롬프트 설계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2079529" y="2187299"/>
            <a:ext cx="96973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데이터 수집 계획 수립 </a:t>
            </a:r>
            <a:endParaRPr lang="en-US" sz="732" dirty="0"/>
          </a:p>
        </p:txBody>
      </p:sp>
      <p:sp>
        <p:nvSpPr>
          <p:cNvPr id="24" name="Shape 21"/>
          <p:cNvSpPr/>
          <p:nvPr/>
        </p:nvSpPr>
        <p:spPr>
          <a:xfrm>
            <a:off x="5502808" y="2030137"/>
            <a:ext cx="157163" cy="157163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25" name="Text 22"/>
          <p:cNvSpPr/>
          <p:nvPr/>
        </p:nvSpPr>
        <p:spPr>
          <a:xfrm>
            <a:off x="5502808" y="2030137"/>
            <a:ext cx="157163" cy="15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♢</a:t>
            </a:r>
            <a:endParaRPr lang="en-US" sz="732" dirty="0"/>
          </a:p>
        </p:txBody>
      </p:sp>
      <p:sp>
        <p:nvSpPr>
          <p:cNvPr id="26" name="Text 23"/>
          <p:cNvSpPr/>
          <p:nvPr/>
        </p:nvSpPr>
        <p:spPr>
          <a:xfrm>
            <a:off x="5695690" y="2040852"/>
            <a:ext cx="105094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자기관리: 학습 계획 수립</a:t>
            </a:r>
            <a:endParaRPr lang="en-US" sz="732" dirty="0"/>
          </a:p>
        </p:txBody>
      </p:sp>
      <p:sp>
        <p:nvSpPr>
          <p:cNvPr id="27" name="Shape 24"/>
          <p:cNvSpPr/>
          <p:nvPr/>
        </p:nvSpPr>
        <p:spPr>
          <a:xfrm>
            <a:off x="5502808" y="2187299"/>
            <a:ext cx="157163" cy="157163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28" name="Text 25"/>
          <p:cNvSpPr/>
          <p:nvPr/>
        </p:nvSpPr>
        <p:spPr>
          <a:xfrm>
            <a:off x="5502808" y="2187299"/>
            <a:ext cx="157163" cy="15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732" dirty="0"/>
          </a:p>
        </p:txBody>
      </p:sp>
      <p:sp>
        <p:nvSpPr>
          <p:cNvPr id="29" name="Text 26"/>
          <p:cNvSpPr/>
          <p:nvPr/>
        </p:nvSpPr>
        <p:spPr>
          <a:xfrm>
            <a:off x="5695690" y="2198015"/>
            <a:ext cx="126098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책임 있는 의사결정: 정보 평가 </a:t>
            </a:r>
            <a:endParaRPr lang="en-US" sz="732" dirty="0"/>
          </a:p>
        </p:txBody>
      </p:sp>
      <p:sp>
        <p:nvSpPr>
          <p:cNvPr id="30" name="Text 27"/>
          <p:cNvSpPr/>
          <p:nvPr/>
        </p:nvSpPr>
        <p:spPr>
          <a:xfrm>
            <a:off x="371475" y="2521521"/>
            <a:ext cx="50578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협력 활동</a:t>
            </a:r>
            <a:endParaRPr lang="en-US" sz="732" dirty="0"/>
          </a:p>
        </p:txBody>
      </p:sp>
      <p:sp>
        <p:nvSpPr>
          <p:cNvPr id="31" name="Text 28"/>
          <p:cNvSpPr/>
          <p:nvPr/>
        </p:nvSpPr>
        <p:spPr>
          <a:xfrm>
            <a:off x="2079529" y="2521521"/>
            <a:ext cx="75972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모둠별 역할 분담</a:t>
            </a:r>
            <a:endParaRPr lang="en-US" sz="732" dirty="0"/>
          </a:p>
        </p:txBody>
      </p:sp>
      <p:sp>
        <p:nvSpPr>
          <p:cNvPr id="32" name="Text 29"/>
          <p:cNvSpPr/>
          <p:nvPr/>
        </p:nvSpPr>
        <p:spPr>
          <a:xfrm>
            <a:off x="2079529" y="2671539"/>
            <a:ext cx="73371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피드백 주고받기 </a:t>
            </a:r>
            <a:endParaRPr lang="en-US" sz="732" dirty="0"/>
          </a:p>
        </p:txBody>
      </p:sp>
      <p:sp>
        <p:nvSpPr>
          <p:cNvPr id="33" name="Shape 30"/>
          <p:cNvSpPr/>
          <p:nvPr/>
        </p:nvSpPr>
        <p:spPr>
          <a:xfrm>
            <a:off x="5502808" y="2514377"/>
            <a:ext cx="157163" cy="157163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34" name="Text 31"/>
          <p:cNvSpPr/>
          <p:nvPr/>
        </p:nvSpPr>
        <p:spPr>
          <a:xfrm>
            <a:off x="5502808" y="2514377"/>
            <a:ext cx="157163" cy="15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732" dirty="0"/>
          </a:p>
        </p:txBody>
      </p:sp>
      <p:sp>
        <p:nvSpPr>
          <p:cNvPr id="35" name="Text 32"/>
          <p:cNvSpPr/>
          <p:nvPr/>
        </p:nvSpPr>
        <p:spPr>
          <a:xfrm>
            <a:off x="5695690" y="2525092"/>
            <a:ext cx="126098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사회적 인식: 다양한 의견 존중</a:t>
            </a:r>
            <a:endParaRPr lang="en-US" sz="732" dirty="0"/>
          </a:p>
        </p:txBody>
      </p:sp>
      <p:sp>
        <p:nvSpPr>
          <p:cNvPr id="36" name="Shape 33"/>
          <p:cNvSpPr/>
          <p:nvPr/>
        </p:nvSpPr>
        <p:spPr>
          <a:xfrm>
            <a:off x="5502808" y="2671539"/>
            <a:ext cx="157163" cy="157163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37" name="Text 34"/>
          <p:cNvSpPr/>
          <p:nvPr/>
        </p:nvSpPr>
        <p:spPr>
          <a:xfrm>
            <a:off x="5502808" y="2671539"/>
            <a:ext cx="157163" cy="15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732" dirty="0"/>
          </a:p>
        </p:txBody>
      </p:sp>
      <p:sp>
        <p:nvSpPr>
          <p:cNvPr id="38" name="Text 35"/>
          <p:cNvSpPr/>
          <p:nvPr/>
        </p:nvSpPr>
        <p:spPr>
          <a:xfrm>
            <a:off x="5695690" y="2682255"/>
            <a:ext cx="114294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관계 기술: 효과적 의사소통 </a:t>
            </a:r>
            <a:endParaRPr lang="en-US" sz="732" dirty="0"/>
          </a:p>
        </p:txBody>
      </p:sp>
      <p:sp>
        <p:nvSpPr>
          <p:cNvPr id="39" name="Shape 36"/>
          <p:cNvSpPr/>
          <p:nvPr/>
        </p:nvSpPr>
        <p:spPr>
          <a:xfrm>
            <a:off x="292894" y="2937895"/>
            <a:ext cx="8558213" cy="488314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40" name="Text 37"/>
          <p:cNvSpPr/>
          <p:nvPr/>
        </p:nvSpPr>
        <p:spPr>
          <a:xfrm>
            <a:off x="371475" y="3005761"/>
            <a:ext cx="62379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성찰 및 개선</a:t>
            </a:r>
            <a:endParaRPr lang="en-US" sz="732" dirty="0"/>
          </a:p>
        </p:txBody>
      </p:sp>
      <p:sp>
        <p:nvSpPr>
          <p:cNvPr id="41" name="Text 38"/>
          <p:cNvSpPr/>
          <p:nvPr/>
        </p:nvSpPr>
        <p:spPr>
          <a:xfrm>
            <a:off x="2079529" y="3005761"/>
            <a:ext cx="85172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프로젝트 결과 평가</a:t>
            </a:r>
            <a:endParaRPr lang="en-US" sz="732" dirty="0"/>
          </a:p>
        </p:txBody>
      </p:sp>
      <p:sp>
        <p:nvSpPr>
          <p:cNvPr id="42" name="Text 39"/>
          <p:cNvSpPr/>
          <p:nvPr/>
        </p:nvSpPr>
        <p:spPr>
          <a:xfrm>
            <a:off x="2079529" y="3155779"/>
            <a:ext cx="79691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개인/팀 성장 일지 </a:t>
            </a:r>
            <a:endParaRPr lang="en-US" sz="732" dirty="0"/>
          </a:p>
        </p:txBody>
      </p:sp>
      <p:sp>
        <p:nvSpPr>
          <p:cNvPr id="43" name="Shape 40"/>
          <p:cNvSpPr/>
          <p:nvPr/>
        </p:nvSpPr>
        <p:spPr>
          <a:xfrm>
            <a:off x="5502808" y="2998617"/>
            <a:ext cx="157163" cy="157163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44" name="Text 41"/>
          <p:cNvSpPr/>
          <p:nvPr/>
        </p:nvSpPr>
        <p:spPr>
          <a:xfrm>
            <a:off x="5502808" y="2998617"/>
            <a:ext cx="157163" cy="15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732" dirty="0"/>
          </a:p>
        </p:txBody>
      </p:sp>
      <p:sp>
        <p:nvSpPr>
          <p:cNvPr id="45" name="Text 42"/>
          <p:cNvSpPr/>
          <p:nvPr/>
        </p:nvSpPr>
        <p:spPr>
          <a:xfrm>
            <a:off x="5695690" y="3009333"/>
            <a:ext cx="114294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자기인식: 강점과 약점 파악</a:t>
            </a:r>
            <a:endParaRPr lang="en-US" sz="732" dirty="0"/>
          </a:p>
        </p:txBody>
      </p:sp>
      <p:sp>
        <p:nvSpPr>
          <p:cNvPr id="46" name="Shape 43"/>
          <p:cNvSpPr/>
          <p:nvPr/>
        </p:nvSpPr>
        <p:spPr>
          <a:xfrm>
            <a:off x="5502808" y="3155779"/>
            <a:ext cx="157163" cy="157163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47" name="Text 44"/>
          <p:cNvSpPr/>
          <p:nvPr/>
        </p:nvSpPr>
        <p:spPr>
          <a:xfrm>
            <a:off x="5502808" y="3155779"/>
            <a:ext cx="157163" cy="15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♢</a:t>
            </a:r>
            <a:endParaRPr lang="en-US" sz="732" dirty="0"/>
          </a:p>
        </p:txBody>
      </p:sp>
      <p:sp>
        <p:nvSpPr>
          <p:cNvPr id="48" name="Text 45"/>
          <p:cNvSpPr/>
          <p:nvPr/>
        </p:nvSpPr>
        <p:spPr>
          <a:xfrm>
            <a:off x="5695690" y="3166495"/>
            <a:ext cx="116895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자기관리: 목표 조정 및 개선 </a:t>
            </a:r>
            <a:endParaRPr lang="en-US" sz="732" dirty="0"/>
          </a:p>
        </p:txBody>
      </p:sp>
      <p:sp>
        <p:nvSpPr>
          <p:cNvPr id="49" name="Shape 46"/>
          <p:cNvSpPr/>
          <p:nvPr/>
        </p:nvSpPr>
        <p:spPr>
          <a:xfrm>
            <a:off x="357188" y="3647666"/>
            <a:ext cx="4143375" cy="845753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50" name="Shape 47"/>
          <p:cNvSpPr/>
          <p:nvPr/>
        </p:nvSpPr>
        <p:spPr>
          <a:xfrm>
            <a:off x="357188" y="3647666"/>
            <a:ext cx="28575" cy="845753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5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3761966"/>
            <a:ext cx="85725" cy="114300"/>
          </a:xfrm>
          <a:prstGeom prst="rect">
            <a:avLst/>
          </a:prstGeom>
        </p:spPr>
      </p:pic>
      <p:sp>
        <p:nvSpPr>
          <p:cNvPr id="52" name="Text 48"/>
          <p:cNvSpPr/>
          <p:nvPr/>
        </p:nvSpPr>
        <p:spPr>
          <a:xfrm>
            <a:off x="585788" y="3733391"/>
            <a:ext cx="11704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학급 소통 증진 챗봇 예시 </a:t>
            </a:r>
            <a:endParaRPr lang="en-US" sz="837" dirty="0"/>
          </a:p>
        </p:txBody>
      </p:sp>
      <p:sp>
        <p:nvSpPr>
          <p:cNvPr id="53" name="Text 49"/>
          <p:cNvSpPr/>
          <p:nvPr/>
        </p:nvSpPr>
        <p:spPr>
          <a:xfrm>
            <a:off x="442913" y="3974492"/>
            <a:ext cx="119496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문제 정의: 학급 내 소통 부재 </a:t>
            </a:r>
            <a:endParaRPr lang="en-US" sz="732" dirty="0"/>
          </a:p>
        </p:txBody>
      </p:sp>
      <p:sp>
        <p:nvSpPr>
          <p:cNvPr id="54" name="Text 50"/>
          <p:cNvSpPr/>
          <p:nvPr/>
        </p:nvSpPr>
        <p:spPr>
          <a:xfrm>
            <a:off x="1673591" y="3961991"/>
            <a:ext cx="114300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837" dirty="0"/>
          </a:p>
        </p:txBody>
      </p:sp>
      <p:sp>
        <p:nvSpPr>
          <p:cNvPr id="55" name="Text 51"/>
          <p:cNvSpPr/>
          <p:nvPr/>
        </p:nvSpPr>
        <p:spPr>
          <a:xfrm>
            <a:off x="442913" y="4123060"/>
            <a:ext cx="145118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High-Tech: 소통 패턴 데이터 수집 </a:t>
            </a:r>
            <a:endParaRPr lang="en-US" sz="732" dirty="0"/>
          </a:p>
        </p:txBody>
      </p:sp>
      <p:sp>
        <p:nvSpPr>
          <p:cNvPr id="56" name="Text 52"/>
          <p:cNvSpPr/>
          <p:nvPr/>
        </p:nvSpPr>
        <p:spPr>
          <a:xfrm>
            <a:off x="1929817" y="4110558"/>
            <a:ext cx="114300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♢</a:t>
            </a:r>
            <a:endParaRPr lang="en-US" sz="837" dirty="0"/>
          </a:p>
        </p:txBody>
      </p:sp>
      <p:sp>
        <p:nvSpPr>
          <p:cNvPr id="57" name="Text 53"/>
          <p:cNvSpPr/>
          <p:nvPr/>
        </p:nvSpPr>
        <p:spPr>
          <a:xfrm>
            <a:off x="442913" y="4271628"/>
            <a:ext cx="151709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High-Touch: 모둠별 소통 규칙 설계 </a:t>
            </a:r>
            <a:endParaRPr lang="en-US" sz="732" dirty="0"/>
          </a:p>
        </p:txBody>
      </p:sp>
      <p:sp>
        <p:nvSpPr>
          <p:cNvPr id="58" name="Text 54"/>
          <p:cNvSpPr/>
          <p:nvPr/>
        </p:nvSpPr>
        <p:spPr>
          <a:xfrm>
            <a:off x="1995729" y="4259126"/>
            <a:ext cx="114300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837" dirty="0"/>
          </a:p>
        </p:txBody>
      </p:sp>
      <p:sp>
        <p:nvSpPr>
          <p:cNvPr id="59" name="Shape 55"/>
          <p:cNvSpPr/>
          <p:nvPr/>
        </p:nvSpPr>
        <p:spPr>
          <a:xfrm>
            <a:off x="4629150" y="3647666"/>
            <a:ext cx="4157663" cy="845753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60" name="Shape 56"/>
          <p:cNvSpPr/>
          <p:nvPr/>
        </p:nvSpPr>
        <p:spPr>
          <a:xfrm>
            <a:off x="4629150" y="3647666"/>
            <a:ext cx="28575" cy="845753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6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63" y="3761966"/>
            <a:ext cx="114300" cy="114300"/>
          </a:xfrm>
          <a:prstGeom prst="rect">
            <a:avLst/>
          </a:prstGeom>
        </p:spPr>
      </p:pic>
      <p:sp>
        <p:nvSpPr>
          <p:cNvPr id="62" name="Text 57"/>
          <p:cNvSpPr/>
          <p:nvPr/>
        </p:nvSpPr>
        <p:spPr>
          <a:xfrm>
            <a:off x="4900613" y="3733391"/>
            <a:ext cx="15156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학습 동기 향상 데이터 분석 예시 </a:t>
            </a:r>
            <a:endParaRPr lang="en-US" sz="837" dirty="0"/>
          </a:p>
        </p:txBody>
      </p:sp>
      <p:sp>
        <p:nvSpPr>
          <p:cNvPr id="63" name="Text 58"/>
          <p:cNvSpPr/>
          <p:nvPr/>
        </p:nvSpPr>
        <p:spPr>
          <a:xfrm>
            <a:off x="4729163" y="3974492"/>
            <a:ext cx="107694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문제 정의: 학습 동기 저하 </a:t>
            </a:r>
            <a:endParaRPr lang="en-US" sz="732" dirty="0"/>
          </a:p>
        </p:txBody>
      </p:sp>
      <p:sp>
        <p:nvSpPr>
          <p:cNvPr id="64" name="Text 59"/>
          <p:cNvSpPr/>
          <p:nvPr/>
        </p:nvSpPr>
        <p:spPr>
          <a:xfrm>
            <a:off x="5841829" y="3961991"/>
            <a:ext cx="96441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837" dirty="0"/>
          </a:p>
        </p:txBody>
      </p:sp>
      <p:sp>
        <p:nvSpPr>
          <p:cNvPr id="65" name="Text 60"/>
          <p:cNvSpPr/>
          <p:nvPr/>
        </p:nvSpPr>
        <p:spPr>
          <a:xfrm>
            <a:off x="5973989" y="3961991"/>
            <a:ext cx="114300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837" dirty="0"/>
          </a:p>
        </p:txBody>
      </p:sp>
      <p:sp>
        <p:nvSpPr>
          <p:cNvPr id="66" name="Text 61"/>
          <p:cNvSpPr/>
          <p:nvPr/>
        </p:nvSpPr>
        <p:spPr>
          <a:xfrm>
            <a:off x="4729163" y="4123060"/>
            <a:ext cx="15432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High-Tech: 학습 패턴 데이터 시각화 </a:t>
            </a:r>
            <a:endParaRPr lang="en-US" sz="732" dirty="0"/>
          </a:p>
        </p:txBody>
      </p:sp>
      <p:sp>
        <p:nvSpPr>
          <p:cNvPr id="67" name="Text 62"/>
          <p:cNvSpPr/>
          <p:nvPr/>
        </p:nvSpPr>
        <p:spPr>
          <a:xfrm>
            <a:off x="6308099" y="4110558"/>
            <a:ext cx="114300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♢</a:t>
            </a:r>
            <a:endParaRPr lang="en-US" sz="837" dirty="0"/>
          </a:p>
        </p:txBody>
      </p:sp>
      <p:sp>
        <p:nvSpPr>
          <p:cNvPr id="68" name="Text 63"/>
          <p:cNvSpPr/>
          <p:nvPr/>
        </p:nvSpPr>
        <p:spPr>
          <a:xfrm>
            <a:off x="4729163" y="4271628"/>
            <a:ext cx="121507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High-Touch: 또래 학습 코칭 </a:t>
            </a:r>
            <a:endParaRPr lang="en-US" sz="732" dirty="0"/>
          </a:p>
        </p:txBody>
      </p:sp>
      <p:sp>
        <p:nvSpPr>
          <p:cNvPr id="69" name="Text 64"/>
          <p:cNvSpPr/>
          <p:nvPr/>
        </p:nvSpPr>
        <p:spPr>
          <a:xfrm>
            <a:off x="5979961" y="4259126"/>
            <a:ext cx="114300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837" dirty="0"/>
          </a:p>
        </p:txBody>
      </p:sp>
      <p:sp>
        <p:nvSpPr>
          <p:cNvPr id="70" name="Text 65"/>
          <p:cNvSpPr/>
          <p:nvPr/>
        </p:nvSpPr>
        <p:spPr>
          <a:xfrm>
            <a:off x="6129979" y="4259126"/>
            <a:ext cx="114300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837" dirty="0"/>
          </a:p>
        </p:txBody>
      </p:sp>
      <p:sp>
        <p:nvSpPr>
          <p:cNvPr id="71" name="Text 66"/>
          <p:cNvSpPr/>
          <p:nvPr/>
        </p:nvSpPr>
        <p:spPr>
          <a:xfrm>
            <a:off x="285750" y="4672013"/>
            <a:ext cx="232671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2차시: AIDT 기반 HTHT 프로젝트 설계와 SEL 균형 적용</a:t>
            </a:r>
            <a:endParaRPr lang="en-US" sz="732" dirty="0"/>
          </a:p>
        </p:txBody>
      </p:sp>
      <p:sp>
        <p:nvSpPr>
          <p:cNvPr id="72" name="Shape 67"/>
          <p:cNvSpPr/>
          <p:nvPr/>
        </p:nvSpPr>
        <p:spPr>
          <a:xfrm>
            <a:off x="8658141" y="4636294"/>
            <a:ext cx="200109" cy="221456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73" name="Text 68"/>
          <p:cNvSpPr/>
          <p:nvPr/>
        </p:nvSpPr>
        <p:spPr>
          <a:xfrm>
            <a:off x="8658141" y="4636294"/>
            <a:ext cx="200109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3722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1789956" cy="45720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문제 정의 캔버스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79094" cy="878681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1028700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7219" y="992981"/>
            <a:ext cx="119172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문제 정의 캔버스란? 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392906" y="1314450"/>
            <a:ext cx="396478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학급 문제를 체계적으로 분석하고 정의하기 위한 시각적 도구입니다. 원인, 영향, 이해관계자를 매핑하여 문제의 본질을 파악하고 해결 방향을 설정합니다. </a:t>
            </a:r>
            <a:endParaRPr lang="en-US" sz="837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943100"/>
            <a:ext cx="142875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00063" y="1907381"/>
            <a:ext cx="99443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캔버스 작성 단계 </a:t>
            </a:r>
            <a:endParaRPr lang="en-US" sz="1046" dirty="0"/>
          </a:p>
        </p:txBody>
      </p:sp>
      <p:sp>
        <p:nvSpPr>
          <p:cNvPr id="10" name="Shape 5"/>
          <p:cNvSpPr/>
          <p:nvPr/>
        </p:nvSpPr>
        <p:spPr>
          <a:xfrm>
            <a:off x="285750" y="2228850"/>
            <a:ext cx="200025" cy="200025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11" name="Text 6"/>
          <p:cNvSpPr/>
          <p:nvPr/>
        </p:nvSpPr>
        <p:spPr>
          <a:xfrm>
            <a:off x="285750" y="222885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32" dirty="0"/>
          </a:p>
        </p:txBody>
      </p:sp>
      <p:sp>
        <p:nvSpPr>
          <p:cNvPr id="12" name="Text 7"/>
          <p:cNvSpPr/>
          <p:nvPr/>
        </p:nvSpPr>
        <p:spPr>
          <a:xfrm>
            <a:off x="571500" y="2230636"/>
            <a:ext cx="4503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문제 선정</a:t>
            </a:r>
            <a:endParaRPr lang="en-US" sz="837" dirty="0"/>
          </a:p>
        </p:txBody>
      </p:sp>
      <p:sp>
        <p:nvSpPr>
          <p:cNvPr id="13" name="Text 8"/>
          <p:cNvSpPr/>
          <p:nvPr/>
        </p:nvSpPr>
        <p:spPr>
          <a:xfrm>
            <a:off x="1021863" y="2230636"/>
            <a:ext cx="259736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학급 생활, 학습, 문화 영역 중 해결이 필요한 문제 선택 </a:t>
            </a:r>
            <a:endParaRPr lang="en-US" sz="837" dirty="0"/>
          </a:p>
        </p:txBody>
      </p:sp>
      <p:sp>
        <p:nvSpPr>
          <p:cNvPr id="14" name="Shape 9"/>
          <p:cNvSpPr/>
          <p:nvPr/>
        </p:nvSpPr>
        <p:spPr>
          <a:xfrm>
            <a:off x="285750" y="2514600"/>
            <a:ext cx="200025" cy="200025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15" name="Text 10"/>
          <p:cNvSpPr/>
          <p:nvPr/>
        </p:nvSpPr>
        <p:spPr>
          <a:xfrm>
            <a:off x="285750" y="251460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  <p:sp>
        <p:nvSpPr>
          <p:cNvPr id="16" name="Text 11"/>
          <p:cNvSpPr/>
          <p:nvPr/>
        </p:nvSpPr>
        <p:spPr>
          <a:xfrm>
            <a:off x="571500" y="2516386"/>
            <a:ext cx="4503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원인 분석</a:t>
            </a:r>
            <a:endParaRPr lang="en-US" sz="837" dirty="0"/>
          </a:p>
        </p:txBody>
      </p:sp>
      <p:sp>
        <p:nvSpPr>
          <p:cNvPr id="17" name="Text 12"/>
          <p:cNvSpPr/>
          <p:nvPr/>
        </p:nvSpPr>
        <p:spPr>
          <a:xfrm>
            <a:off x="1021863" y="2516386"/>
            <a:ext cx="23843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문제의 직접적/간접적 원인 파악 및 우선순위 설정 </a:t>
            </a:r>
            <a:endParaRPr lang="en-US" sz="837" dirty="0"/>
          </a:p>
        </p:txBody>
      </p:sp>
      <p:sp>
        <p:nvSpPr>
          <p:cNvPr id="18" name="Shape 13"/>
          <p:cNvSpPr/>
          <p:nvPr/>
        </p:nvSpPr>
        <p:spPr>
          <a:xfrm>
            <a:off x="285750" y="2800350"/>
            <a:ext cx="200025" cy="200025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19" name="Text 14"/>
          <p:cNvSpPr/>
          <p:nvPr/>
        </p:nvSpPr>
        <p:spPr>
          <a:xfrm>
            <a:off x="285750" y="280035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20" name="Text 15"/>
          <p:cNvSpPr/>
          <p:nvPr/>
        </p:nvSpPr>
        <p:spPr>
          <a:xfrm>
            <a:off x="571500" y="2802136"/>
            <a:ext cx="4503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영향 평가</a:t>
            </a:r>
            <a:endParaRPr lang="en-US" sz="837" dirty="0"/>
          </a:p>
        </p:txBody>
      </p:sp>
      <p:sp>
        <p:nvSpPr>
          <p:cNvPr id="21" name="Text 16"/>
          <p:cNvSpPr/>
          <p:nvPr/>
        </p:nvSpPr>
        <p:spPr>
          <a:xfrm>
            <a:off x="1021863" y="2802136"/>
            <a:ext cx="19965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문제가 학급과 개인에게 미치는 영향 분석 </a:t>
            </a:r>
            <a:endParaRPr lang="en-US" sz="837" dirty="0"/>
          </a:p>
        </p:txBody>
      </p:sp>
      <p:sp>
        <p:nvSpPr>
          <p:cNvPr id="22" name="Shape 17"/>
          <p:cNvSpPr/>
          <p:nvPr/>
        </p:nvSpPr>
        <p:spPr>
          <a:xfrm>
            <a:off x="285750" y="3086100"/>
            <a:ext cx="200025" cy="200025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23" name="Text 18"/>
          <p:cNvSpPr/>
          <p:nvPr/>
        </p:nvSpPr>
        <p:spPr>
          <a:xfrm>
            <a:off x="285750" y="308610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  <p:sp>
        <p:nvSpPr>
          <p:cNvPr id="24" name="Text 19"/>
          <p:cNvSpPr/>
          <p:nvPr/>
        </p:nvSpPr>
        <p:spPr>
          <a:xfrm>
            <a:off x="571500" y="3087886"/>
            <a:ext cx="7658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이해관계자 매핑</a:t>
            </a:r>
            <a:endParaRPr lang="en-US" sz="837" dirty="0"/>
          </a:p>
        </p:txBody>
      </p:sp>
      <p:sp>
        <p:nvSpPr>
          <p:cNvPr id="25" name="Text 20"/>
          <p:cNvSpPr/>
          <p:nvPr/>
        </p:nvSpPr>
        <p:spPr>
          <a:xfrm>
            <a:off x="1337332" y="3087886"/>
            <a:ext cx="175658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문제와 관련된 모든 이해관계자 식별 </a:t>
            </a:r>
            <a:endParaRPr lang="en-US" sz="837" dirty="0"/>
          </a:p>
        </p:txBody>
      </p:sp>
      <p:sp>
        <p:nvSpPr>
          <p:cNvPr id="26" name="Shape 21"/>
          <p:cNvSpPr/>
          <p:nvPr/>
        </p:nvSpPr>
        <p:spPr>
          <a:xfrm>
            <a:off x="285750" y="3371850"/>
            <a:ext cx="200025" cy="200025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27" name="Text 22"/>
          <p:cNvSpPr/>
          <p:nvPr/>
        </p:nvSpPr>
        <p:spPr>
          <a:xfrm>
            <a:off x="285750" y="337185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732" dirty="0"/>
          </a:p>
        </p:txBody>
      </p:sp>
      <p:sp>
        <p:nvSpPr>
          <p:cNvPr id="28" name="Text 23"/>
          <p:cNvSpPr/>
          <p:nvPr/>
        </p:nvSpPr>
        <p:spPr>
          <a:xfrm>
            <a:off x="571500" y="3373636"/>
            <a:ext cx="5555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열지도 생성</a:t>
            </a:r>
            <a:endParaRPr lang="en-US" sz="837" dirty="0"/>
          </a:p>
        </p:txBody>
      </p:sp>
      <p:sp>
        <p:nvSpPr>
          <p:cNvPr id="29" name="Text 24"/>
          <p:cNvSpPr/>
          <p:nvPr/>
        </p:nvSpPr>
        <p:spPr>
          <a:xfrm>
            <a:off x="1127010" y="3373636"/>
            <a:ext cx="229445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AIDT 도구로 위험도/우선순위 열지도 자동 생성 </a:t>
            </a:r>
            <a:endParaRPr lang="en-US" sz="837" dirty="0"/>
          </a:p>
        </p:txBody>
      </p:sp>
      <p:sp>
        <p:nvSpPr>
          <p:cNvPr id="30" name="Shape 25"/>
          <p:cNvSpPr/>
          <p:nvPr/>
        </p:nvSpPr>
        <p:spPr>
          <a:xfrm>
            <a:off x="285750" y="3907631"/>
            <a:ext cx="706394" cy="264319"/>
          </a:xfrm>
          <a:prstGeom prst="round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31" name="Text 26"/>
          <p:cNvSpPr/>
          <p:nvPr/>
        </p:nvSpPr>
        <p:spPr>
          <a:xfrm>
            <a:off x="357188" y="3943350"/>
            <a:ext cx="10715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942" dirty="0"/>
          </a:p>
        </p:txBody>
      </p:sp>
      <p:sp>
        <p:nvSpPr>
          <p:cNvPr id="32" name="Text 27"/>
          <p:cNvSpPr/>
          <p:nvPr/>
        </p:nvSpPr>
        <p:spPr>
          <a:xfrm>
            <a:off x="500063" y="3954066"/>
            <a:ext cx="4206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자기인식 </a:t>
            </a:r>
            <a:endParaRPr lang="en-US" sz="837" dirty="0"/>
          </a:p>
        </p:txBody>
      </p:sp>
      <p:sp>
        <p:nvSpPr>
          <p:cNvPr id="33" name="Shape 28"/>
          <p:cNvSpPr/>
          <p:nvPr/>
        </p:nvSpPr>
        <p:spPr>
          <a:xfrm>
            <a:off x="1063582" y="3907631"/>
            <a:ext cx="862719" cy="264319"/>
          </a:xfrm>
          <a:prstGeom prst="round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34" name="Text 29"/>
          <p:cNvSpPr/>
          <p:nvPr/>
        </p:nvSpPr>
        <p:spPr>
          <a:xfrm>
            <a:off x="1135019" y="3943350"/>
            <a:ext cx="12861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942" dirty="0"/>
          </a:p>
        </p:txBody>
      </p:sp>
      <p:sp>
        <p:nvSpPr>
          <p:cNvPr id="35" name="Text 30"/>
          <p:cNvSpPr/>
          <p:nvPr/>
        </p:nvSpPr>
        <p:spPr>
          <a:xfrm>
            <a:off x="1299353" y="3954066"/>
            <a:ext cx="55551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사회적 인식 </a:t>
            </a:r>
            <a:endParaRPr lang="en-US" sz="837" dirty="0"/>
          </a:p>
        </p:txBody>
      </p:sp>
      <p:sp>
        <p:nvSpPr>
          <p:cNvPr id="36" name="Shape 31"/>
          <p:cNvSpPr/>
          <p:nvPr/>
        </p:nvSpPr>
        <p:spPr>
          <a:xfrm>
            <a:off x="1997739" y="3907631"/>
            <a:ext cx="1207908" cy="264319"/>
          </a:xfrm>
          <a:prstGeom prst="round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37" name="Text 32"/>
          <p:cNvSpPr/>
          <p:nvPr/>
        </p:nvSpPr>
        <p:spPr>
          <a:xfrm>
            <a:off x="2069176" y="3943350"/>
            <a:ext cx="12861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942" dirty="0"/>
          </a:p>
        </p:txBody>
      </p:sp>
      <p:sp>
        <p:nvSpPr>
          <p:cNvPr id="38" name="Text 33"/>
          <p:cNvSpPr/>
          <p:nvPr/>
        </p:nvSpPr>
        <p:spPr>
          <a:xfrm>
            <a:off x="2233510" y="3954066"/>
            <a:ext cx="90069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책임 있는 의사결정 </a:t>
            </a:r>
            <a:endParaRPr lang="en-US" sz="837" dirty="0"/>
          </a:p>
        </p:txBody>
      </p:sp>
      <p:sp>
        <p:nvSpPr>
          <p:cNvPr id="39" name="Text 34"/>
          <p:cNvSpPr/>
          <p:nvPr/>
        </p:nvSpPr>
        <p:spPr>
          <a:xfrm>
            <a:off x="4793456" y="1000125"/>
            <a:ext cx="39504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문제 정의 캔버스 예시: 학급 소통 부족</a:t>
            </a:r>
            <a:endParaRPr lang="en-US" sz="837" dirty="0"/>
          </a:p>
        </p:txBody>
      </p:sp>
      <p:sp>
        <p:nvSpPr>
          <p:cNvPr id="40" name="Shape 35"/>
          <p:cNvSpPr/>
          <p:nvPr/>
        </p:nvSpPr>
        <p:spPr>
          <a:xfrm>
            <a:off x="4793456" y="1243013"/>
            <a:ext cx="1939528" cy="628650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41" name="Text 36"/>
          <p:cNvSpPr/>
          <p:nvPr/>
        </p:nvSpPr>
        <p:spPr>
          <a:xfrm>
            <a:off x="4864894" y="1314450"/>
            <a:ext cx="1796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문제 정의</a:t>
            </a:r>
            <a:endParaRPr lang="en-US" sz="732" dirty="0"/>
          </a:p>
        </p:txBody>
      </p:sp>
      <p:sp>
        <p:nvSpPr>
          <p:cNvPr id="42" name="Text 37"/>
          <p:cNvSpPr/>
          <p:nvPr/>
        </p:nvSpPr>
        <p:spPr>
          <a:xfrm>
            <a:off x="4864894" y="1507331"/>
            <a:ext cx="174622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학급 내 소통 부족으로 인한 모둠 활동 비효</a:t>
            </a:r>
            <a:endParaRPr lang="en-US" sz="732" dirty="0"/>
          </a:p>
        </p:txBody>
      </p:sp>
      <p:sp>
        <p:nvSpPr>
          <p:cNvPr id="43" name="Text 38"/>
          <p:cNvSpPr/>
          <p:nvPr/>
        </p:nvSpPr>
        <p:spPr>
          <a:xfrm>
            <a:off x="4864894" y="1657350"/>
            <a:ext cx="69609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율성과 갈등 증가 </a:t>
            </a:r>
            <a:endParaRPr lang="en-US" sz="732" dirty="0"/>
          </a:p>
        </p:txBody>
      </p:sp>
      <p:sp>
        <p:nvSpPr>
          <p:cNvPr id="44" name="Shape 39"/>
          <p:cNvSpPr/>
          <p:nvPr/>
        </p:nvSpPr>
        <p:spPr>
          <a:xfrm>
            <a:off x="6804422" y="1243013"/>
            <a:ext cx="1939528" cy="628650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45" name="Text 40"/>
          <p:cNvSpPr/>
          <p:nvPr/>
        </p:nvSpPr>
        <p:spPr>
          <a:xfrm>
            <a:off x="6875859" y="1314450"/>
            <a:ext cx="1796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원인</a:t>
            </a:r>
            <a:endParaRPr lang="en-US" sz="732" dirty="0"/>
          </a:p>
        </p:txBody>
      </p:sp>
      <p:sp>
        <p:nvSpPr>
          <p:cNvPr id="46" name="Text 41"/>
          <p:cNvSpPr/>
          <p:nvPr/>
        </p:nvSpPr>
        <p:spPr>
          <a:xfrm>
            <a:off x="6875859" y="1507331"/>
            <a:ext cx="170783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소통 채널 부재, 의견 표현 두려움, 경청 습</a:t>
            </a:r>
            <a:endParaRPr lang="en-US" sz="732" dirty="0"/>
          </a:p>
        </p:txBody>
      </p:sp>
      <p:sp>
        <p:nvSpPr>
          <p:cNvPr id="47" name="Text 42"/>
          <p:cNvSpPr/>
          <p:nvPr/>
        </p:nvSpPr>
        <p:spPr>
          <a:xfrm>
            <a:off x="6875859" y="1657350"/>
            <a:ext cx="30204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관 부족 </a:t>
            </a:r>
            <a:endParaRPr lang="en-US" sz="732" dirty="0"/>
          </a:p>
        </p:txBody>
      </p:sp>
      <p:sp>
        <p:nvSpPr>
          <p:cNvPr id="48" name="Shape 43"/>
          <p:cNvSpPr/>
          <p:nvPr/>
        </p:nvSpPr>
        <p:spPr>
          <a:xfrm>
            <a:off x="4793456" y="1943100"/>
            <a:ext cx="1939528" cy="628650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49" name="Text 44"/>
          <p:cNvSpPr/>
          <p:nvPr/>
        </p:nvSpPr>
        <p:spPr>
          <a:xfrm>
            <a:off x="4864894" y="2014538"/>
            <a:ext cx="1796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영향</a:t>
            </a:r>
            <a:endParaRPr lang="en-US" sz="732" dirty="0"/>
          </a:p>
        </p:txBody>
      </p:sp>
      <p:sp>
        <p:nvSpPr>
          <p:cNvPr id="50" name="Text 45"/>
          <p:cNvSpPr/>
          <p:nvPr/>
        </p:nvSpPr>
        <p:spPr>
          <a:xfrm>
            <a:off x="4864894" y="2207419"/>
            <a:ext cx="170783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협업 효율 저하, 학습 성과 감소, 학급 분위</a:t>
            </a:r>
            <a:endParaRPr lang="en-US" sz="732" dirty="0"/>
          </a:p>
        </p:txBody>
      </p:sp>
      <p:sp>
        <p:nvSpPr>
          <p:cNvPr id="51" name="Text 46"/>
          <p:cNvSpPr/>
          <p:nvPr/>
        </p:nvSpPr>
        <p:spPr>
          <a:xfrm>
            <a:off x="4864894" y="2357438"/>
            <a:ext cx="30204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 악화 </a:t>
            </a:r>
            <a:endParaRPr lang="en-US" sz="732" dirty="0"/>
          </a:p>
        </p:txBody>
      </p:sp>
      <p:sp>
        <p:nvSpPr>
          <p:cNvPr id="52" name="Shape 47"/>
          <p:cNvSpPr/>
          <p:nvPr/>
        </p:nvSpPr>
        <p:spPr>
          <a:xfrm>
            <a:off x="6804422" y="1943100"/>
            <a:ext cx="1939528" cy="628650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53" name="Text 48"/>
          <p:cNvSpPr/>
          <p:nvPr/>
        </p:nvSpPr>
        <p:spPr>
          <a:xfrm>
            <a:off x="6875859" y="2014538"/>
            <a:ext cx="1796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이해관계자</a:t>
            </a:r>
            <a:endParaRPr lang="en-US" sz="732" dirty="0"/>
          </a:p>
        </p:txBody>
      </p:sp>
      <p:sp>
        <p:nvSpPr>
          <p:cNvPr id="54" name="Text 49"/>
          <p:cNvSpPr/>
          <p:nvPr/>
        </p:nvSpPr>
        <p:spPr>
          <a:xfrm>
            <a:off x="6875859" y="2207419"/>
            <a:ext cx="119655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학생, 교사, 학부모, 학교 행정 </a:t>
            </a:r>
            <a:endParaRPr lang="en-US" sz="732" dirty="0"/>
          </a:p>
        </p:txBody>
      </p:sp>
      <p:sp>
        <p:nvSpPr>
          <p:cNvPr id="55" name="Shape 50"/>
          <p:cNvSpPr/>
          <p:nvPr/>
        </p:nvSpPr>
        <p:spPr>
          <a:xfrm>
            <a:off x="4793456" y="2643188"/>
            <a:ext cx="1939528" cy="628650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56" name="Text 51"/>
          <p:cNvSpPr/>
          <p:nvPr/>
        </p:nvSpPr>
        <p:spPr>
          <a:xfrm>
            <a:off x="4864894" y="2714625"/>
            <a:ext cx="1796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해결 방향</a:t>
            </a:r>
            <a:endParaRPr lang="en-US" sz="732" dirty="0"/>
          </a:p>
        </p:txBody>
      </p:sp>
      <p:sp>
        <p:nvSpPr>
          <p:cNvPr id="57" name="Text 52"/>
          <p:cNvSpPr/>
          <p:nvPr/>
        </p:nvSpPr>
        <p:spPr>
          <a:xfrm>
            <a:off x="4864894" y="2907506"/>
            <a:ext cx="170783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디지털 소통 채널 구축, 의견 표현 훈련, 피</a:t>
            </a:r>
            <a:endParaRPr lang="en-US" sz="732" dirty="0"/>
          </a:p>
        </p:txBody>
      </p:sp>
      <p:sp>
        <p:nvSpPr>
          <p:cNvPr id="58" name="Text 53"/>
          <p:cNvSpPr/>
          <p:nvPr/>
        </p:nvSpPr>
        <p:spPr>
          <a:xfrm>
            <a:off x="4864894" y="3057525"/>
            <a:ext cx="60409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드백 문화 조성 </a:t>
            </a:r>
            <a:endParaRPr lang="en-US" sz="732" dirty="0"/>
          </a:p>
        </p:txBody>
      </p:sp>
      <p:sp>
        <p:nvSpPr>
          <p:cNvPr id="59" name="Shape 54"/>
          <p:cNvSpPr/>
          <p:nvPr/>
        </p:nvSpPr>
        <p:spPr>
          <a:xfrm>
            <a:off x="6804422" y="2643188"/>
            <a:ext cx="1939528" cy="628650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60" name="Text 55"/>
          <p:cNvSpPr/>
          <p:nvPr/>
        </p:nvSpPr>
        <p:spPr>
          <a:xfrm>
            <a:off x="6875859" y="2714625"/>
            <a:ext cx="1796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성공 지표</a:t>
            </a:r>
            <a:endParaRPr lang="en-US" sz="732" dirty="0"/>
          </a:p>
        </p:txBody>
      </p:sp>
      <p:sp>
        <p:nvSpPr>
          <p:cNvPr id="61" name="Text 56"/>
          <p:cNvSpPr/>
          <p:nvPr/>
        </p:nvSpPr>
        <p:spPr>
          <a:xfrm>
            <a:off x="6875859" y="2907506"/>
            <a:ext cx="170783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모둠 활동 만족도 증가, 갈등 감소, 학습 성</a:t>
            </a:r>
            <a:endParaRPr lang="en-US" sz="732" dirty="0"/>
          </a:p>
        </p:txBody>
      </p:sp>
      <p:sp>
        <p:nvSpPr>
          <p:cNvPr id="62" name="Text 57"/>
          <p:cNvSpPr/>
          <p:nvPr/>
        </p:nvSpPr>
        <p:spPr>
          <a:xfrm>
            <a:off x="6875859" y="3057525"/>
            <a:ext cx="30204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과 향상 </a:t>
            </a:r>
            <a:endParaRPr lang="en-US" sz="732" dirty="0"/>
          </a:p>
        </p:txBody>
      </p:sp>
      <p:sp>
        <p:nvSpPr>
          <p:cNvPr id="63" name="Text 58"/>
          <p:cNvSpPr/>
          <p:nvPr/>
        </p:nvSpPr>
        <p:spPr>
          <a:xfrm>
            <a:off x="4679156" y="3671888"/>
            <a:ext cx="417909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문제 위험도 열지도</a:t>
            </a:r>
            <a:endParaRPr lang="en-US" sz="942" dirty="0"/>
          </a:p>
        </p:txBody>
      </p:sp>
      <p:pic>
        <p:nvPicPr>
          <p:cNvPr id="6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156" y="3936206"/>
            <a:ext cx="4179094" cy="1785938"/>
          </a:xfrm>
          <a:prstGeom prst="rect">
            <a:avLst/>
          </a:prstGeom>
        </p:spPr>
      </p:pic>
      <p:sp>
        <p:nvSpPr>
          <p:cNvPr id="65" name="Text 59"/>
          <p:cNvSpPr/>
          <p:nvPr/>
        </p:nvSpPr>
        <p:spPr>
          <a:xfrm>
            <a:off x="285750" y="5900738"/>
            <a:ext cx="232671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2차시: AIDT 기반 HTHT 프로젝트 설계와 SEL 균형 적용</a:t>
            </a:r>
            <a:endParaRPr lang="en-US" sz="732" dirty="0"/>
          </a:p>
        </p:txBody>
      </p:sp>
      <p:sp>
        <p:nvSpPr>
          <p:cNvPr id="66" name="Shape 60"/>
          <p:cNvSpPr/>
          <p:nvPr/>
        </p:nvSpPr>
        <p:spPr>
          <a:xfrm>
            <a:off x="8658141" y="5865019"/>
            <a:ext cx="200109" cy="221456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67" name="Text 61"/>
          <p:cNvSpPr/>
          <p:nvPr/>
        </p:nvSpPr>
        <p:spPr>
          <a:xfrm>
            <a:off x="8658141" y="5865019"/>
            <a:ext cx="200109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1771427" cy="45720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HTHT 흐름 설계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50106"/>
            <a:ext cx="85725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AIDT 기반 HTHT 프로젝트는 4단계 플로차트로 설계합니다. 각 단계는 High-Tech와 High-Touch 요소를 균형 있게 포함하며, SEL 역량을 명시적으로 표시합니다. </a:t>
            </a:r>
            <a:endParaRPr lang="en-US" sz="837" dirty="0"/>
          </a:p>
        </p:txBody>
      </p:sp>
      <p:sp>
        <p:nvSpPr>
          <p:cNvPr id="5" name="Shape 2"/>
          <p:cNvSpPr/>
          <p:nvPr/>
        </p:nvSpPr>
        <p:spPr>
          <a:xfrm>
            <a:off x="285750" y="1117271"/>
            <a:ext cx="285750" cy="28575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6" name="Text 3"/>
          <p:cNvSpPr/>
          <p:nvPr/>
        </p:nvSpPr>
        <p:spPr>
          <a:xfrm>
            <a:off x="285750" y="1117271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046" dirty="0"/>
          </a:p>
        </p:txBody>
      </p:sp>
      <p:sp>
        <p:nvSpPr>
          <p:cNvPr id="7" name="Shape 4"/>
          <p:cNvSpPr/>
          <p:nvPr/>
        </p:nvSpPr>
        <p:spPr>
          <a:xfrm>
            <a:off x="642938" y="1117271"/>
            <a:ext cx="3875484" cy="1652355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1235143"/>
            <a:ext cx="128588" cy="12858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914400" y="1202996"/>
            <a:ext cx="8045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AIDT 사전학습 </a:t>
            </a:r>
            <a:endParaRPr lang="en-US" sz="942" dirty="0"/>
          </a:p>
        </p:txBody>
      </p:sp>
      <p:sp>
        <p:nvSpPr>
          <p:cNvPr id="10" name="Text 6"/>
          <p:cNvSpPr/>
          <p:nvPr/>
        </p:nvSpPr>
        <p:spPr>
          <a:xfrm>
            <a:off x="4200525" y="1213712"/>
            <a:ext cx="9644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837" dirty="0"/>
          </a:p>
        </p:txBody>
      </p:sp>
      <p:sp>
        <p:nvSpPr>
          <p:cNvPr id="11" name="Text 7"/>
          <p:cNvSpPr/>
          <p:nvPr/>
        </p:nvSpPr>
        <p:spPr>
          <a:xfrm>
            <a:off x="4318397" y="1213712"/>
            <a:ext cx="114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♢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728663" y="1431596"/>
            <a:ext cx="3704034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학생들이 개별적으로 디지털 콘텐츠를 통해 기본 개념과 배경지식을 습득하는 단계 </a:t>
            </a:r>
            <a:endParaRPr lang="en-US" sz="732" dirty="0"/>
          </a:p>
        </p:txBody>
      </p:sp>
      <p:sp>
        <p:nvSpPr>
          <p:cNvPr id="13" name="Shape 9"/>
          <p:cNvSpPr/>
          <p:nvPr/>
        </p:nvSpPr>
        <p:spPr>
          <a:xfrm>
            <a:off x="728663" y="1618757"/>
            <a:ext cx="1816298" cy="395753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14" name="Shape 10"/>
          <p:cNvSpPr/>
          <p:nvPr/>
        </p:nvSpPr>
        <p:spPr>
          <a:xfrm>
            <a:off x="728663" y="1618757"/>
            <a:ext cx="21431" cy="395753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3" y="1699124"/>
            <a:ext cx="116086" cy="92869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37617" y="1675907"/>
            <a:ext cx="44734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High-Tech </a:t>
            </a:r>
            <a:endParaRPr lang="en-US" sz="680" dirty="0"/>
          </a:p>
        </p:txBody>
      </p:sp>
      <p:sp>
        <p:nvSpPr>
          <p:cNvPr id="17" name="Text 12"/>
          <p:cNvSpPr/>
          <p:nvPr/>
        </p:nvSpPr>
        <p:spPr>
          <a:xfrm>
            <a:off x="785813" y="1836641"/>
            <a:ext cx="1691283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디지털 교과서 콘텐츠, 적응형 학습 퀴즈 </a:t>
            </a:r>
            <a:endParaRPr lang="en-US" sz="680" dirty="0"/>
          </a:p>
        </p:txBody>
      </p:sp>
      <p:sp>
        <p:nvSpPr>
          <p:cNvPr id="18" name="Shape 13"/>
          <p:cNvSpPr/>
          <p:nvPr/>
        </p:nvSpPr>
        <p:spPr>
          <a:xfrm>
            <a:off x="2605683" y="1618757"/>
            <a:ext cx="1827014" cy="395753"/>
          </a:xfrm>
          <a:prstGeom prst="rect">
            <a:avLst/>
          </a:prstGeom>
          <a:solidFill>
            <a:srgbClr val="2ECC71">
              <a:alpha val="20000"/>
            </a:srgbClr>
          </a:solidFill>
          <a:ln/>
        </p:spPr>
      </p:sp>
      <p:sp>
        <p:nvSpPr>
          <p:cNvPr id="19" name="Shape 14"/>
          <p:cNvSpPr/>
          <p:nvPr/>
        </p:nvSpPr>
        <p:spPr>
          <a:xfrm>
            <a:off x="2605683" y="1618757"/>
            <a:ext cx="21431" cy="395753"/>
          </a:xfrm>
          <a:prstGeom prst="rect">
            <a:avLst/>
          </a:prstGeom>
          <a:solidFill>
            <a:srgbClr val="2ECC71"/>
          </a:solidFill>
          <a:ln/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48" y="1699124"/>
            <a:ext cx="116086" cy="92869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2825353" y="1675907"/>
            <a:ext cx="51005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High-Touch </a:t>
            </a:r>
            <a:endParaRPr lang="en-US" sz="680" dirty="0"/>
          </a:p>
        </p:txBody>
      </p:sp>
      <p:sp>
        <p:nvSpPr>
          <p:cNvPr id="22" name="Text 16"/>
          <p:cNvSpPr/>
          <p:nvPr/>
        </p:nvSpPr>
        <p:spPr>
          <a:xfrm>
            <a:off x="2673548" y="1836641"/>
            <a:ext cx="1701998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자기 성찰 질문, 학습 목표 설정 </a:t>
            </a:r>
            <a:endParaRPr lang="en-US" sz="680" dirty="0"/>
          </a:p>
        </p:txBody>
      </p:sp>
      <p:sp>
        <p:nvSpPr>
          <p:cNvPr id="23" name="Shape 17"/>
          <p:cNvSpPr/>
          <p:nvPr/>
        </p:nvSpPr>
        <p:spPr>
          <a:xfrm>
            <a:off x="4625578" y="1117271"/>
            <a:ext cx="285750" cy="28575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24" name="Text 18"/>
          <p:cNvSpPr/>
          <p:nvPr/>
        </p:nvSpPr>
        <p:spPr>
          <a:xfrm>
            <a:off x="4625578" y="1117271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046" dirty="0"/>
          </a:p>
        </p:txBody>
      </p:sp>
      <p:sp>
        <p:nvSpPr>
          <p:cNvPr id="25" name="Shape 19"/>
          <p:cNvSpPr/>
          <p:nvPr/>
        </p:nvSpPr>
        <p:spPr>
          <a:xfrm>
            <a:off x="4982766" y="1117271"/>
            <a:ext cx="3875484" cy="1652355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2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491" y="1235143"/>
            <a:ext cx="160734" cy="128588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5286375" y="1202996"/>
            <a:ext cx="50664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협력 활동 </a:t>
            </a:r>
            <a:endParaRPr lang="en-US" sz="942" dirty="0"/>
          </a:p>
        </p:txBody>
      </p:sp>
      <p:sp>
        <p:nvSpPr>
          <p:cNvPr id="28" name="Text 21"/>
          <p:cNvSpPr/>
          <p:nvPr/>
        </p:nvSpPr>
        <p:spPr>
          <a:xfrm>
            <a:off x="8522494" y="1213712"/>
            <a:ext cx="114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837" dirty="0"/>
          </a:p>
        </p:txBody>
      </p:sp>
      <p:sp>
        <p:nvSpPr>
          <p:cNvPr id="29" name="Text 22"/>
          <p:cNvSpPr/>
          <p:nvPr/>
        </p:nvSpPr>
        <p:spPr>
          <a:xfrm>
            <a:off x="8658225" y="1213712"/>
            <a:ext cx="114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837" dirty="0"/>
          </a:p>
        </p:txBody>
      </p:sp>
      <p:sp>
        <p:nvSpPr>
          <p:cNvPr id="30" name="Text 23"/>
          <p:cNvSpPr/>
          <p:nvPr/>
        </p:nvSpPr>
        <p:spPr>
          <a:xfrm>
            <a:off x="5068491" y="1431596"/>
            <a:ext cx="3704034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모둠별로 문제 해결을 위한 협업과 의사소통이 이루어지는 단계 </a:t>
            </a:r>
            <a:endParaRPr lang="en-US" sz="732" dirty="0"/>
          </a:p>
        </p:txBody>
      </p:sp>
      <p:sp>
        <p:nvSpPr>
          <p:cNvPr id="31" name="Shape 24"/>
          <p:cNvSpPr/>
          <p:nvPr/>
        </p:nvSpPr>
        <p:spPr>
          <a:xfrm>
            <a:off x="5068491" y="1618757"/>
            <a:ext cx="1816298" cy="395753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32" name="Shape 25"/>
          <p:cNvSpPr/>
          <p:nvPr/>
        </p:nvSpPr>
        <p:spPr>
          <a:xfrm>
            <a:off x="5068491" y="1618757"/>
            <a:ext cx="21431" cy="395753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3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5641" y="1699124"/>
            <a:ext cx="116086" cy="92869"/>
          </a:xfrm>
          <a:prstGeom prst="rect">
            <a:avLst/>
          </a:prstGeom>
        </p:spPr>
      </p:pic>
      <p:sp>
        <p:nvSpPr>
          <p:cNvPr id="34" name="Text 26"/>
          <p:cNvSpPr/>
          <p:nvPr/>
        </p:nvSpPr>
        <p:spPr>
          <a:xfrm>
            <a:off x="5277445" y="1675907"/>
            <a:ext cx="44734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High-Tech </a:t>
            </a:r>
            <a:endParaRPr lang="en-US" sz="680" dirty="0"/>
          </a:p>
        </p:txBody>
      </p:sp>
      <p:sp>
        <p:nvSpPr>
          <p:cNvPr id="35" name="Text 27"/>
          <p:cNvSpPr/>
          <p:nvPr/>
        </p:nvSpPr>
        <p:spPr>
          <a:xfrm>
            <a:off x="5125641" y="1836641"/>
            <a:ext cx="1691283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공유 문서 작업, 실시간 협업 도구 </a:t>
            </a:r>
            <a:endParaRPr lang="en-US" sz="680" dirty="0"/>
          </a:p>
        </p:txBody>
      </p:sp>
      <p:sp>
        <p:nvSpPr>
          <p:cNvPr id="36" name="Shape 28"/>
          <p:cNvSpPr/>
          <p:nvPr/>
        </p:nvSpPr>
        <p:spPr>
          <a:xfrm>
            <a:off x="6945511" y="1618757"/>
            <a:ext cx="1827014" cy="395753"/>
          </a:xfrm>
          <a:prstGeom prst="rect">
            <a:avLst/>
          </a:prstGeom>
          <a:solidFill>
            <a:srgbClr val="2ECC71">
              <a:alpha val="20000"/>
            </a:srgbClr>
          </a:solidFill>
          <a:ln/>
        </p:spPr>
      </p:sp>
      <p:sp>
        <p:nvSpPr>
          <p:cNvPr id="37" name="Shape 29"/>
          <p:cNvSpPr/>
          <p:nvPr/>
        </p:nvSpPr>
        <p:spPr>
          <a:xfrm>
            <a:off x="6945511" y="1618757"/>
            <a:ext cx="21431" cy="395753"/>
          </a:xfrm>
          <a:prstGeom prst="rect">
            <a:avLst/>
          </a:prstGeom>
          <a:solidFill>
            <a:srgbClr val="2ECC71"/>
          </a:solidFill>
          <a:ln/>
        </p:spPr>
      </p:sp>
      <p:pic>
        <p:nvPicPr>
          <p:cNvPr id="3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3377" y="1699124"/>
            <a:ext cx="116086" cy="92869"/>
          </a:xfrm>
          <a:prstGeom prst="rect">
            <a:avLst/>
          </a:prstGeom>
        </p:spPr>
      </p:pic>
      <p:sp>
        <p:nvSpPr>
          <p:cNvPr id="39" name="Text 30"/>
          <p:cNvSpPr/>
          <p:nvPr/>
        </p:nvSpPr>
        <p:spPr>
          <a:xfrm>
            <a:off x="7165181" y="1675907"/>
            <a:ext cx="51005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High-Touch </a:t>
            </a:r>
            <a:endParaRPr lang="en-US" sz="680" dirty="0"/>
          </a:p>
        </p:txBody>
      </p:sp>
      <p:sp>
        <p:nvSpPr>
          <p:cNvPr id="40" name="Text 31"/>
          <p:cNvSpPr/>
          <p:nvPr/>
        </p:nvSpPr>
        <p:spPr>
          <a:xfrm>
            <a:off x="7013377" y="1836641"/>
            <a:ext cx="1701998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역할 분담, 토론 활동, 의견 조율 </a:t>
            </a:r>
            <a:endParaRPr lang="en-US" sz="680" dirty="0"/>
          </a:p>
        </p:txBody>
      </p:sp>
      <p:sp>
        <p:nvSpPr>
          <p:cNvPr id="41" name="Shape 32"/>
          <p:cNvSpPr/>
          <p:nvPr/>
        </p:nvSpPr>
        <p:spPr>
          <a:xfrm>
            <a:off x="285750" y="2876783"/>
            <a:ext cx="285750" cy="28575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42" name="Text 33"/>
          <p:cNvSpPr/>
          <p:nvPr/>
        </p:nvSpPr>
        <p:spPr>
          <a:xfrm>
            <a:off x="285750" y="2876783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046" dirty="0"/>
          </a:p>
        </p:txBody>
      </p:sp>
      <p:sp>
        <p:nvSpPr>
          <p:cNvPr id="43" name="Shape 34"/>
          <p:cNvSpPr/>
          <p:nvPr/>
        </p:nvSpPr>
        <p:spPr>
          <a:xfrm>
            <a:off x="642938" y="2876783"/>
            <a:ext cx="3875484" cy="1652355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4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663" y="2994654"/>
            <a:ext cx="128588" cy="128588"/>
          </a:xfrm>
          <a:prstGeom prst="rect">
            <a:avLst/>
          </a:prstGeom>
        </p:spPr>
      </p:pic>
      <p:sp>
        <p:nvSpPr>
          <p:cNvPr id="45" name="Text 35"/>
          <p:cNvSpPr/>
          <p:nvPr/>
        </p:nvSpPr>
        <p:spPr>
          <a:xfrm>
            <a:off x="914400" y="2962508"/>
            <a:ext cx="62493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결과물 제작 </a:t>
            </a:r>
            <a:endParaRPr lang="en-US" sz="942" dirty="0"/>
          </a:p>
        </p:txBody>
      </p:sp>
      <p:sp>
        <p:nvSpPr>
          <p:cNvPr id="46" name="Text 36"/>
          <p:cNvSpPr/>
          <p:nvPr/>
        </p:nvSpPr>
        <p:spPr>
          <a:xfrm>
            <a:off x="4182666" y="2973223"/>
            <a:ext cx="114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837" dirty="0"/>
          </a:p>
        </p:txBody>
      </p:sp>
      <p:sp>
        <p:nvSpPr>
          <p:cNvPr id="47" name="Text 37"/>
          <p:cNvSpPr/>
          <p:nvPr/>
        </p:nvSpPr>
        <p:spPr>
          <a:xfrm>
            <a:off x="4318397" y="2973223"/>
            <a:ext cx="114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♢</a:t>
            </a:r>
            <a:endParaRPr lang="en-US" sz="837" dirty="0"/>
          </a:p>
        </p:txBody>
      </p:sp>
      <p:sp>
        <p:nvSpPr>
          <p:cNvPr id="48" name="Text 38"/>
          <p:cNvSpPr/>
          <p:nvPr/>
        </p:nvSpPr>
        <p:spPr>
          <a:xfrm>
            <a:off x="728663" y="3191108"/>
            <a:ext cx="3704034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협력 활동의 결과를 바탕으로 실제 산출물을 제작하는 단계 </a:t>
            </a:r>
            <a:endParaRPr lang="en-US" sz="732" dirty="0"/>
          </a:p>
        </p:txBody>
      </p:sp>
      <p:sp>
        <p:nvSpPr>
          <p:cNvPr id="49" name="Shape 39"/>
          <p:cNvSpPr/>
          <p:nvPr/>
        </p:nvSpPr>
        <p:spPr>
          <a:xfrm>
            <a:off x="728663" y="3378268"/>
            <a:ext cx="1816298" cy="395753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50" name="Shape 40"/>
          <p:cNvSpPr/>
          <p:nvPr/>
        </p:nvSpPr>
        <p:spPr>
          <a:xfrm>
            <a:off x="728663" y="3378268"/>
            <a:ext cx="21431" cy="395753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5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813" y="3458635"/>
            <a:ext cx="116086" cy="92869"/>
          </a:xfrm>
          <a:prstGeom prst="rect">
            <a:avLst/>
          </a:prstGeom>
        </p:spPr>
      </p:pic>
      <p:sp>
        <p:nvSpPr>
          <p:cNvPr id="52" name="Text 41"/>
          <p:cNvSpPr/>
          <p:nvPr/>
        </p:nvSpPr>
        <p:spPr>
          <a:xfrm>
            <a:off x="937617" y="3435418"/>
            <a:ext cx="44734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High-Tech </a:t>
            </a:r>
            <a:endParaRPr lang="en-US" sz="680" dirty="0"/>
          </a:p>
        </p:txBody>
      </p:sp>
      <p:sp>
        <p:nvSpPr>
          <p:cNvPr id="53" name="Text 42"/>
          <p:cNvSpPr/>
          <p:nvPr/>
        </p:nvSpPr>
        <p:spPr>
          <a:xfrm>
            <a:off x="785813" y="3596153"/>
            <a:ext cx="1691283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챗봇 제작 도구, 데이터 분석 도구 </a:t>
            </a:r>
            <a:endParaRPr lang="en-US" sz="680" dirty="0"/>
          </a:p>
        </p:txBody>
      </p:sp>
      <p:sp>
        <p:nvSpPr>
          <p:cNvPr id="54" name="Shape 43"/>
          <p:cNvSpPr/>
          <p:nvPr/>
        </p:nvSpPr>
        <p:spPr>
          <a:xfrm>
            <a:off x="2605683" y="3378268"/>
            <a:ext cx="1827014" cy="395753"/>
          </a:xfrm>
          <a:prstGeom prst="rect">
            <a:avLst/>
          </a:prstGeom>
          <a:solidFill>
            <a:srgbClr val="2ECC71">
              <a:alpha val="20000"/>
            </a:srgbClr>
          </a:solidFill>
          <a:ln/>
        </p:spPr>
      </p:sp>
      <p:sp>
        <p:nvSpPr>
          <p:cNvPr id="55" name="Shape 44"/>
          <p:cNvSpPr/>
          <p:nvPr/>
        </p:nvSpPr>
        <p:spPr>
          <a:xfrm>
            <a:off x="2605683" y="3378268"/>
            <a:ext cx="21431" cy="395753"/>
          </a:xfrm>
          <a:prstGeom prst="rect">
            <a:avLst/>
          </a:prstGeom>
          <a:solidFill>
            <a:srgbClr val="2ECC71"/>
          </a:solidFill>
          <a:ln/>
        </p:spPr>
      </p:sp>
      <p:pic>
        <p:nvPicPr>
          <p:cNvPr id="56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3548" y="3458635"/>
            <a:ext cx="116086" cy="92869"/>
          </a:xfrm>
          <a:prstGeom prst="rect">
            <a:avLst/>
          </a:prstGeom>
        </p:spPr>
      </p:pic>
      <p:sp>
        <p:nvSpPr>
          <p:cNvPr id="57" name="Text 45"/>
          <p:cNvSpPr/>
          <p:nvPr/>
        </p:nvSpPr>
        <p:spPr>
          <a:xfrm>
            <a:off x="2825353" y="3435418"/>
            <a:ext cx="51005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High-Touch </a:t>
            </a:r>
            <a:endParaRPr lang="en-US" sz="680" dirty="0"/>
          </a:p>
        </p:txBody>
      </p:sp>
      <p:sp>
        <p:nvSpPr>
          <p:cNvPr id="58" name="Text 46"/>
          <p:cNvSpPr/>
          <p:nvPr/>
        </p:nvSpPr>
        <p:spPr>
          <a:xfrm>
            <a:off x="2673548" y="3596153"/>
            <a:ext cx="1701998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품질 관리, 피드백 교환, 개선 과정 </a:t>
            </a:r>
            <a:endParaRPr lang="en-US" sz="680" dirty="0"/>
          </a:p>
        </p:txBody>
      </p:sp>
      <p:sp>
        <p:nvSpPr>
          <p:cNvPr id="59" name="Shape 47"/>
          <p:cNvSpPr/>
          <p:nvPr/>
        </p:nvSpPr>
        <p:spPr>
          <a:xfrm>
            <a:off x="4625578" y="2876783"/>
            <a:ext cx="285750" cy="28575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60" name="Text 48"/>
          <p:cNvSpPr/>
          <p:nvPr/>
        </p:nvSpPr>
        <p:spPr>
          <a:xfrm>
            <a:off x="4625578" y="2876783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046" dirty="0"/>
          </a:p>
        </p:txBody>
      </p:sp>
      <p:sp>
        <p:nvSpPr>
          <p:cNvPr id="61" name="Shape 49"/>
          <p:cNvSpPr/>
          <p:nvPr/>
        </p:nvSpPr>
        <p:spPr>
          <a:xfrm>
            <a:off x="4982766" y="2876783"/>
            <a:ext cx="3875484" cy="1652355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6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8491" y="2994654"/>
            <a:ext cx="128588" cy="128588"/>
          </a:xfrm>
          <a:prstGeom prst="rect">
            <a:avLst/>
          </a:prstGeom>
        </p:spPr>
      </p:pic>
      <p:sp>
        <p:nvSpPr>
          <p:cNvPr id="63" name="Text 50"/>
          <p:cNvSpPr/>
          <p:nvPr/>
        </p:nvSpPr>
        <p:spPr>
          <a:xfrm>
            <a:off x="5254228" y="2962508"/>
            <a:ext cx="65836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성찰 및 개선 </a:t>
            </a:r>
            <a:endParaRPr lang="en-US" sz="942" dirty="0"/>
          </a:p>
        </p:txBody>
      </p:sp>
      <p:sp>
        <p:nvSpPr>
          <p:cNvPr id="64" name="Text 51"/>
          <p:cNvSpPr/>
          <p:nvPr/>
        </p:nvSpPr>
        <p:spPr>
          <a:xfrm>
            <a:off x="8540353" y="2973223"/>
            <a:ext cx="9644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837" dirty="0"/>
          </a:p>
        </p:txBody>
      </p:sp>
      <p:sp>
        <p:nvSpPr>
          <p:cNvPr id="65" name="Text 52"/>
          <p:cNvSpPr/>
          <p:nvPr/>
        </p:nvSpPr>
        <p:spPr>
          <a:xfrm>
            <a:off x="8658225" y="2973223"/>
            <a:ext cx="114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837" dirty="0"/>
          </a:p>
        </p:txBody>
      </p:sp>
      <p:sp>
        <p:nvSpPr>
          <p:cNvPr id="66" name="Text 53"/>
          <p:cNvSpPr/>
          <p:nvPr/>
        </p:nvSpPr>
        <p:spPr>
          <a:xfrm>
            <a:off x="5068491" y="3191108"/>
            <a:ext cx="3704034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전체 과정을 되돌아보고 개선점을 찾아 적용하는 단계 </a:t>
            </a:r>
            <a:endParaRPr lang="en-US" sz="732" dirty="0"/>
          </a:p>
        </p:txBody>
      </p:sp>
      <p:sp>
        <p:nvSpPr>
          <p:cNvPr id="67" name="Shape 54"/>
          <p:cNvSpPr/>
          <p:nvPr/>
        </p:nvSpPr>
        <p:spPr>
          <a:xfrm>
            <a:off x="5068491" y="3378268"/>
            <a:ext cx="1816298" cy="395753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68" name="Shape 55"/>
          <p:cNvSpPr/>
          <p:nvPr/>
        </p:nvSpPr>
        <p:spPr>
          <a:xfrm>
            <a:off x="5068491" y="3378268"/>
            <a:ext cx="21431" cy="395753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69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5641" y="3458635"/>
            <a:ext cx="116086" cy="92869"/>
          </a:xfrm>
          <a:prstGeom prst="rect">
            <a:avLst/>
          </a:prstGeom>
        </p:spPr>
      </p:pic>
      <p:sp>
        <p:nvSpPr>
          <p:cNvPr id="70" name="Text 56"/>
          <p:cNvSpPr/>
          <p:nvPr/>
        </p:nvSpPr>
        <p:spPr>
          <a:xfrm>
            <a:off x="5277445" y="3435418"/>
            <a:ext cx="44734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High-Tech </a:t>
            </a:r>
            <a:endParaRPr lang="en-US" sz="680" dirty="0"/>
          </a:p>
        </p:txBody>
      </p:sp>
      <p:sp>
        <p:nvSpPr>
          <p:cNvPr id="71" name="Text 57"/>
          <p:cNvSpPr/>
          <p:nvPr/>
        </p:nvSpPr>
        <p:spPr>
          <a:xfrm>
            <a:off x="5125641" y="3596153"/>
            <a:ext cx="1691283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성찰 일지 도구, 데이터 기반 평가 </a:t>
            </a:r>
            <a:endParaRPr lang="en-US" sz="680" dirty="0"/>
          </a:p>
        </p:txBody>
      </p:sp>
      <p:sp>
        <p:nvSpPr>
          <p:cNvPr id="72" name="Shape 58"/>
          <p:cNvSpPr/>
          <p:nvPr/>
        </p:nvSpPr>
        <p:spPr>
          <a:xfrm>
            <a:off x="6945511" y="3378268"/>
            <a:ext cx="1827014" cy="395753"/>
          </a:xfrm>
          <a:prstGeom prst="rect">
            <a:avLst/>
          </a:prstGeom>
          <a:solidFill>
            <a:srgbClr val="2ECC71">
              <a:alpha val="20000"/>
            </a:srgbClr>
          </a:solidFill>
          <a:ln/>
        </p:spPr>
      </p:sp>
      <p:sp>
        <p:nvSpPr>
          <p:cNvPr id="73" name="Shape 59"/>
          <p:cNvSpPr/>
          <p:nvPr/>
        </p:nvSpPr>
        <p:spPr>
          <a:xfrm>
            <a:off x="6945511" y="3378268"/>
            <a:ext cx="21431" cy="395753"/>
          </a:xfrm>
          <a:prstGeom prst="rect">
            <a:avLst/>
          </a:prstGeom>
          <a:solidFill>
            <a:srgbClr val="2ECC71"/>
          </a:solidFill>
          <a:ln/>
        </p:spPr>
      </p:sp>
      <p:pic>
        <p:nvPicPr>
          <p:cNvPr id="7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3377" y="3458635"/>
            <a:ext cx="116086" cy="92869"/>
          </a:xfrm>
          <a:prstGeom prst="rect">
            <a:avLst/>
          </a:prstGeom>
        </p:spPr>
      </p:pic>
      <p:sp>
        <p:nvSpPr>
          <p:cNvPr id="75" name="Text 60"/>
          <p:cNvSpPr/>
          <p:nvPr/>
        </p:nvSpPr>
        <p:spPr>
          <a:xfrm>
            <a:off x="7165181" y="3435418"/>
            <a:ext cx="51005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High-Touch </a:t>
            </a:r>
            <a:endParaRPr lang="en-US" sz="680" dirty="0"/>
          </a:p>
        </p:txBody>
      </p:sp>
      <p:sp>
        <p:nvSpPr>
          <p:cNvPr id="76" name="Text 61"/>
          <p:cNvSpPr/>
          <p:nvPr/>
        </p:nvSpPr>
        <p:spPr>
          <a:xfrm>
            <a:off x="7013377" y="3596153"/>
            <a:ext cx="1701998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자기 평가, 동료 평가, 감정 공유 </a:t>
            </a:r>
            <a:endParaRPr lang="en-US" sz="680" dirty="0"/>
          </a:p>
        </p:txBody>
      </p:sp>
      <p:sp>
        <p:nvSpPr>
          <p:cNvPr id="77" name="Text 62"/>
          <p:cNvSpPr/>
          <p:nvPr/>
        </p:nvSpPr>
        <p:spPr>
          <a:xfrm>
            <a:off x="285750" y="4672013"/>
            <a:ext cx="232671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2차시: AIDT 기반 HTHT 프로젝트 설계와 SEL 균형 적용</a:t>
            </a:r>
            <a:endParaRPr lang="en-US" sz="732" dirty="0"/>
          </a:p>
        </p:txBody>
      </p:sp>
      <p:sp>
        <p:nvSpPr>
          <p:cNvPr id="78" name="Shape 63"/>
          <p:cNvSpPr/>
          <p:nvPr/>
        </p:nvSpPr>
        <p:spPr>
          <a:xfrm>
            <a:off x="8658141" y="4636294"/>
            <a:ext cx="200109" cy="221456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79" name="Text 64"/>
          <p:cNvSpPr/>
          <p:nvPr/>
        </p:nvSpPr>
        <p:spPr>
          <a:xfrm>
            <a:off x="8658141" y="4636294"/>
            <a:ext cx="200109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73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0790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1511182" cy="45720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 균형 적용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25116"/>
            <a:ext cx="196453" cy="15716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53641" y="885825"/>
            <a:ext cx="125071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SEL 균형 적용 방법 </a:t>
            </a:r>
            <a:endParaRPr lang="en-US" sz="1238" dirty="0"/>
          </a:p>
        </p:txBody>
      </p:sp>
      <p:sp>
        <p:nvSpPr>
          <p:cNvPr id="6" name="Text 2"/>
          <p:cNvSpPr/>
          <p:nvPr/>
        </p:nvSpPr>
        <p:spPr>
          <a:xfrm>
            <a:off x="285750" y="1228725"/>
            <a:ext cx="41790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HTHT 프로젝트 설계 시 5대 SEL 역량이 균형 있게 반영되도록 다음 단계를 따릅니다. </a:t>
            </a:r>
            <a:endParaRPr lang="en-US" sz="837" dirty="0"/>
          </a:p>
        </p:txBody>
      </p:sp>
      <p:sp>
        <p:nvSpPr>
          <p:cNvPr id="7" name="Shape 3"/>
          <p:cNvSpPr/>
          <p:nvPr/>
        </p:nvSpPr>
        <p:spPr>
          <a:xfrm>
            <a:off x="285750" y="1543050"/>
            <a:ext cx="4179094" cy="491468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8" name="Shape 4"/>
          <p:cNvSpPr/>
          <p:nvPr/>
        </p:nvSpPr>
        <p:spPr>
          <a:xfrm>
            <a:off x="371475" y="1628775"/>
            <a:ext cx="200025" cy="200025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9" name="Text 5"/>
          <p:cNvSpPr/>
          <p:nvPr/>
        </p:nvSpPr>
        <p:spPr>
          <a:xfrm>
            <a:off x="371475" y="162877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32" dirty="0"/>
          </a:p>
        </p:txBody>
      </p:sp>
      <p:sp>
        <p:nvSpPr>
          <p:cNvPr id="10" name="Text 6"/>
          <p:cNvSpPr/>
          <p:nvPr/>
        </p:nvSpPr>
        <p:spPr>
          <a:xfrm>
            <a:off x="657225" y="1637705"/>
            <a:ext cx="45273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역량 매핑:</a:t>
            </a:r>
            <a:endParaRPr lang="en-US" sz="785" dirty="0"/>
          </a:p>
        </p:txBody>
      </p:sp>
      <p:sp>
        <p:nvSpPr>
          <p:cNvPr id="11" name="Text 7"/>
          <p:cNvSpPr/>
          <p:nvPr/>
        </p:nvSpPr>
        <p:spPr>
          <a:xfrm>
            <a:off x="1109960" y="1637705"/>
            <a:ext cx="262200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각 활동 단계에 해당하는 주요 SEL 역량을 아이콘으로 표시 </a:t>
            </a:r>
            <a:endParaRPr lang="en-US" sz="785" dirty="0"/>
          </a:p>
        </p:txBody>
      </p:sp>
      <p:sp>
        <p:nvSpPr>
          <p:cNvPr id="12" name="Text 8"/>
          <p:cNvSpPr/>
          <p:nvPr/>
        </p:nvSpPr>
        <p:spPr>
          <a:xfrm>
            <a:off x="3767686" y="1628775"/>
            <a:ext cx="96441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3899846" y="1628775"/>
            <a:ext cx="1143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♢</a:t>
            </a:r>
            <a:endParaRPr lang="en-US" sz="837" dirty="0"/>
          </a:p>
        </p:txBody>
      </p:sp>
      <p:sp>
        <p:nvSpPr>
          <p:cNvPr id="14" name="Text 10"/>
          <p:cNvSpPr/>
          <p:nvPr/>
        </p:nvSpPr>
        <p:spPr>
          <a:xfrm>
            <a:off x="4049864" y="1628775"/>
            <a:ext cx="1143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837" dirty="0"/>
          </a:p>
        </p:txBody>
      </p:sp>
      <p:sp>
        <p:nvSpPr>
          <p:cNvPr id="15" name="Text 11"/>
          <p:cNvSpPr/>
          <p:nvPr/>
        </p:nvSpPr>
        <p:spPr>
          <a:xfrm>
            <a:off x="4199883" y="1628775"/>
            <a:ext cx="1143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837" dirty="0"/>
          </a:p>
        </p:txBody>
      </p:sp>
      <p:sp>
        <p:nvSpPr>
          <p:cNvPr id="16" name="Text 12"/>
          <p:cNvSpPr/>
          <p:nvPr/>
        </p:nvSpPr>
        <p:spPr>
          <a:xfrm>
            <a:off x="692944" y="1788784"/>
            <a:ext cx="1143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837" dirty="0"/>
          </a:p>
        </p:txBody>
      </p:sp>
      <p:sp>
        <p:nvSpPr>
          <p:cNvPr id="17" name="Shape 13"/>
          <p:cNvSpPr/>
          <p:nvPr/>
        </p:nvSpPr>
        <p:spPr>
          <a:xfrm>
            <a:off x="285750" y="2141674"/>
            <a:ext cx="4179094" cy="371475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18" name="Shape 14"/>
          <p:cNvSpPr/>
          <p:nvPr/>
        </p:nvSpPr>
        <p:spPr>
          <a:xfrm>
            <a:off x="371475" y="2227399"/>
            <a:ext cx="200025" cy="200025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19" name="Text 15"/>
          <p:cNvSpPr/>
          <p:nvPr/>
        </p:nvSpPr>
        <p:spPr>
          <a:xfrm>
            <a:off x="371475" y="2227399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  <p:sp>
        <p:nvSpPr>
          <p:cNvPr id="20" name="Text 16"/>
          <p:cNvSpPr/>
          <p:nvPr/>
        </p:nvSpPr>
        <p:spPr>
          <a:xfrm>
            <a:off x="657225" y="2229185"/>
            <a:ext cx="45273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분포 확인:</a:t>
            </a:r>
            <a:endParaRPr lang="en-US" sz="785" dirty="0"/>
          </a:p>
        </p:txBody>
      </p:sp>
      <p:sp>
        <p:nvSpPr>
          <p:cNvPr id="21" name="Text 17"/>
          <p:cNvSpPr/>
          <p:nvPr/>
        </p:nvSpPr>
        <p:spPr>
          <a:xfrm>
            <a:off x="1109960" y="2229185"/>
            <a:ext cx="258891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전체 프로젝트에서 각 역량의 비중을 시각화하여 균형 점검 </a:t>
            </a:r>
            <a:endParaRPr lang="en-US" sz="785" dirty="0"/>
          </a:p>
        </p:txBody>
      </p:sp>
      <p:sp>
        <p:nvSpPr>
          <p:cNvPr id="22" name="Shape 18"/>
          <p:cNvSpPr/>
          <p:nvPr/>
        </p:nvSpPr>
        <p:spPr>
          <a:xfrm>
            <a:off x="285750" y="2620305"/>
            <a:ext cx="4179094" cy="371475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23" name="Shape 19"/>
          <p:cNvSpPr/>
          <p:nvPr/>
        </p:nvSpPr>
        <p:spPr>
          <a:xfrm>
            <a:off x="371475" y="2706030"/>
            <a:ext cx="200025" cy="200025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24" name="Text 20"/>
          <p:cNvSpPr/>
          <p:nvPr/>
        </p:nvSpPr>
        <p:spPr>
          <a:xfrm>
            <a:off x="371475" y="270603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25" name="Text 21"/>
          <p:cNvSpPr/>
          <p:nvPr/>
        </p:nvSpPr>
        <p:spPr>
          <a:xfrm>
            <a:off x="657225" y="2707816"/>
            <a:ext cx="87494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블라인드 스팟 보완:</a:t>
            </a:r>
            <a:endParaRPr lang="en-US" sz="785" dirty="0"/>
          </a:p>
        </p:txBody>
      </p:sp>
      <p:sp>
        <p:nvSpPr>
          <p:cNvPr id="26" name="Text 22"/>
          <p:cNvSpPr/>
          <p:nvPr/>
        </p:nvSpPr>
        <p:spPr>
          <a:xfrm>
            <a:off x="1532167" y="2707816"/>
            <a:ext cx="199740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부족한 역량 영역을 위한 활동 추가 또는 보강 </a:t>
            </a:r>
            <a:endParaRPr lang="en-US" sz="785" dirty="0"/>
          </a:p>
        </p:txBody>
      </p:sp>
      <p:sp>
        <p:nvSpPr>
          <p:cNvPr id="27" name="Shape 23"/>
          <p:cNvSpPr/>
          <p:nvPr/>
        </p:nvSpPr>
        <p:spPr>
          <a:xfrm>
            <a:off x="285750" y="3098936"/>
            <a:ext cx="4179094" cy="371475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28" name="Shape 24"/>
          <p:cNvSpPr/>
          <p:nvPr/>
        </p:nvSpPr>
        <p:spPr>
          <a:xfrm>
            <a:off x="371475" y="3184661"/>
            <a:ext cx="200025" cy="200025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29" name="Text 25"/>
          <p:cNvSpPr/>
          <p:nvPr/>
        </p:nvSpPr>
        <p:spPr>
          <a:xfrm>
            <a:off x="371475" y="3184661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  <p:sp>
        <p:nvSpPr>
          <p:cNvPr id="30" name="Text 26"/>
          <p:cNvSpPr/>
          <p:nvPr/>
        </p:nvSpPr>
        <p:spPr>
          <a:xfrm>
            <a:off x="657225" y="3186447"/>
            <a:ext cx="55132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피드백 수집:</a:t>
            </a:r>
            <a:endParaRPr lang="en-US" sz="785" dirty="0"/>
          </a:p>
        </p:txBody>
      </p:sp>
      <p:sp>
        <p:nvSpPr>
          <p:cNvPr id="31" name="Text 27"/>
          <p:cNvSpPr/>
          <p:nvPr/>
        </p:nvSpPr>
        <p:spPr>
          <a:xfrm>
            <a:off x="1208549" y="3186447"/>
            <a:ext cx="2594158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동료 교사 또는 학생들의 SEL 체크리스트 기반 피드백 반영 </a:t>
            </a:r>
            <a:endParaRPr lang="en-US" sz="785" dirty="0"/>
          </a:p>
        </p:txBody>
      </p:sp>
      <p:sp>
        <p:nvSpPr>
          <p:cNvPr id="32" name="Shape 28"/>
          <p:cNvSpPr/>
          <p:nvPr/>
        </p:nvSpPr>
        <p:spPr>
          <a:xfrm>
            <a:off x="285750" y="3720443"/>
            <a:ext cx="4179094" cy="1067209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3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3859746"/>
            <a:ext cx="96441" cy="128588"/>
          </a:xfrm>
          <a:prstGeom prst="rect">
            <a:avLst/>
          </a:prstGeom>
        </p:spPr>
      </p:pic>
      <p:sp>
        <p:nvSpPr>
          <p:cNvPr id="34" name="Text 29"/>
          <p:cNvSpPr/>
          <p:nvPr/>
        </p:nvSpPr>
        <p:spPr>
          <a:xfrm>
            <a:off x="546497" y="3827599"/>
            <a:ext cx="161482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SEL 블라인드 스팟 체크리스트 </a:t>
            </a:r>
            <a:endParaRPr lang="en-US" sz="942" dirty="0"/>
          </a:p>
        </p:txBody>
      </p:sp>
      <p:pic>
        <p:nvPicPr>
          <p:cNvPr id="3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4116195"/>
            <a:ext cx="100013" cy="100013"/>
          </a:xfrm>
          <a:prstGeom prst="rect">
            <a:avLst/>
          </a:prstGeom>
        </p:spPr>
      </p:pic>
      <p:sp>
        <p:nvSpPr>
          <p:cNvPr id="36" name="Text 30"/>
          <p:cNvSpPr/>
          <p:nvPr/>
        </p:nvSpPr>
        <p:spPr>
          <a:xfrm>
            <a:off x="550069" y="4104419"/>
            <a:ext cx="84011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자기 감정 인식 기회 </a:t>
            </a:r>
            <a:endParaRPr lang="en-US" sz="732" dirty="0"/>
          </a:p>
        </p:txBody>
      </p:sp>
      <p:sp>
        <p:nvSpPr>
          <p:cNvPr id="37" name="Text 31"/>
          <p:cNvSpPr/>
          <p:nvPr/>
        </p:nvSpPr>
        <p:spPr>
          <a:xfrm>
            <a:off x="1425904" y="4091918"/>
            <a:ext cx="96441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837" dirty="0"/>
          </a:p>
        </p:txBody>
      </p:sp>
      <p:pic>
        <p:nvPicPr>
          <p:cNvPr id="3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016" y="4116195"/>
            <a:ext cx="100013" cy="100013"/>
          </a:xfrm>
          <a:prstGeom prst="rect">
            <a:avLst/>
          </a:prstGeom>
        </p:spPr>
      </p:pic>
      <p:sp>
        <p:nvSpPr>
          <p:cNvPr id="39" name="Text 32"/>
          <p:cNvSpPr/>
          <p:nvPr/>
        </p:nvSpPr>
        <p:spPr>
          <a:xfrm>
            <a:off x="2568178" y="4104419"/>
            <a:ext cx="74811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목표 설정 및 계획 </a:t>
            </a:r>
            <a:endParaRPr lang="en-US" sz="732" dirty="0"/>
          </a:p>
        </p:txBody>
      </p:sp>
      <p:sp>
        <p:nvSpPr>
          <p:cNvPr id="40" name="Text 33"/>
          <p:cNvSpPr/>
          <p:nvPr/>
        </p:nvSpPr>
        <p:spPr>
          <a:xfrm>
            <a:off x="3352009" y="4091918"/>
            <a:ext cx="114300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♢</a:t>
            </a:r>
            <a:endParaRPr lang="en-US" sz="837" dirty="0"/>
          </a:p>
        </p:txBody>
      </p:sp>
      <p:pic>
        <p:nvPicPr>
          <p:cNvPr id="4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06" y="4336200"/>
            <a:ext cx="100013" cy="100013"/>
          </a:xfrm>
          <a:prstGeom prst="rect">
            <a:avLst/>
          </a:prstGeom>
        </p:spPr>
      </p:pic>
      <p:sp>
        <p:nvSpPr>
          <p:cNvPr id="42" name="Text 34"/>
          <p:cNvSpPr/>
          <p:nvPr/>
        </p:nvSpPr>
        <p:spPr>
          <a:xfrm>
            <a:off x="550069" y="4324424"/>
            <a:ext cx="84011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타인 관점 이해 활동 </a:t>
            </a:r>
            <a:endParaRPr lang="en-US" sz="732" dirty="0"/>
          </a:p>
        </p:txBody>
      </p:sp>
      <p:sp>
        <p:nvSpPr>
          <p:cNvPr id="43" name="Text 35"/>
          <p:cNvSpPr/>
          <p:nvPr/>
        </p:nvSpPr>
        <p:spPr>
          <a:xfrm>
            <a:off x="1425904" y="4311923"/>
            <a:ext cx="114300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837" dirty="0"/>
          </a:p>
        </p:txBody>
      </p:sp>
      <p:pic>
        <p:nvPicPr>
          <p:cNvPr id="4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016" y="4336200"/>
            <a:ext cx="100013" cy="100013"/>
          </a:xfrm>
          <a:prstGeom prst="rect">
            <a:avLst/>
          </a:prstGeom>
        </p:spPr>
      </p:pic>
      <p:sp>
        <p:nvSpPr>
          <p:cNvPr id="45" name="Text 36"/>
          <p:cNvSpPr/>
          <p:nvPr/>
        </p:nvSpPr>
        <p:spPr>
          <a:xfrm>
            <a:off x="2568178" y="4324424"/>
            <a:ext cx="69609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협력적 의사소통 </a:t>
            </a:r>
            <a:endParaRPr lang="en-US" sz="732" dirty="0"/>
          </a:p>
        </p:txBody>
      </p:sp>
      <p:sp>
        <p:nvSpPr>
          <p:cNvPr id="46" name="Text 37"/>
          <p:cNvSpPr/>
          <p:nvPr/>
        </p:nvSpPr>
        <p:spPr>
          <a:xfrm>
            <a:off x="3299994" y="4311923"/>
            <a:ext cx="114300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837" dirty="0"/>
          </a:p>
        </p:txBody>
      </p:sp>
      <p:pic>
        <p:nvPicPr>
          <p:cNvPr id="47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906" y="4556206"/>
            <a:ext cx="100013" cy="100013"/>
          </a:xfrm>
          <a:prstGeom prst="rect">
            <a:avLst/>
          </a:prstGeom>
        </p:spPr>
      </p:pic>
      <p:sp>
        <p:nvSpPr>
          <p:cNvPr id="48" name="Text 38"/>
          <p:cNvSpPr/>
          <p:nvPr/>
        </p:nvSpPr>
        <p:spPr>
          <a:xfrm>
            <a:off x="550069" y="4544430"/>
            <a:ext cx="74811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문제 분석 및 해결 </a:t>
            </a:r>
            <a:endParaRPr lang="en-US" sz="732" dirty="0"/>
          </a:p>
        </p:txBody>
      </p:sp>
      <p:sp>
        <p:nvSpPr>
          <p:cNvPr id="49" name="Text 39"/>
          <p:cNvSpPr/>
          <p:nvPr/>
        </p:nvSpPr>
        <p:spPr>
          <a:xfrm>
            <a:off x="1333900" y="4531928"/>
            <a:ext cx="114300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837" dirty="0"/>
          </a:p>
        </p:txBody>
      </p:sp>
      <p:pic>
        <p:nvPicPr>
          <p:cNvPr id="5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1016" y="4556206"/>
            <a:ext cx="100013" cy="100013"/>
          </a:xfrm>
          <a:prstGeom prst="rect">
            <a:avLst/>
          </a:prstGeom>
        </p:spPr>
      </p:pic>
      <p:sp>
        <p:nvSpPr>
          <p:cNvPr id="51" name="Text 40"/>
          <p:cNvSpPr/>
          <p:nvPr/>
        </p:nvSpPr>
        <p:spPr>
          <a:xfrm>
            <a:off x="2568178" y="4544430"/>
            <a:ext cx="63010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성찰 및 피드백 </a:t>
            </a:r>
            <a:endParaRPr lang="en-US" sz="732" dirty="0"/>
          </a:p>
        </p:txBody>
      </p:sp>
      <p:sp>
        <p:nvSpPr>
          <p:cNvPr id="52" name="Text 41"/>
          <p:cNvSpPr/>
          <p:nvPr/>
        </p:nvSpPr>
        <p:spPr>
          <a:xfrm>
            <a:off x="3233998" y="4531928"/>
            <a:ext cx="96441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837" dirty="0"/>
          </a:p>
        </p:txBody>
      </p:sp>
      <p:sp>
        <p:nvSpPr>
          <p:cNvPr id="53" name="Text 42"/>
          <p:cNvSpPr/>
          <p:nvPr/>
        </p:nvSpPr>
        <p:spPr>
          <a:xfrm>
            <a:off x="3366157" y="4531928"/>
            <a:ext cx="114300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♢</a:t>
            </a:r>
            <a:endParaRPr lang="en-US" sz="837" dirty="0"/>
          </a:p>
        </p:txBody>
      </p:sp>
      <p:pic>
        <p:nvPicPr>
          <p:cNvPr id="54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9156" y="925116"/>
            <a:ext cx="176808" cy="157163"/>
          </a:xfrm>
          <a:prstGeom prst="rect">
            <a:avLst/>
          </a:prstGeom>
        </p:spPr>
      </p:pic>
      <p:sp>
        <p:nvSpPr>
          <p:cNvPr id="55" name="Text 43"/>
          <p:cNvSpPr/>
          <p:nvPr/>
        </p:nvSpPr>
        <p:spPr>
          <a:xfrm>
            <a:off x="4927402" y="885825"/>
            <a:ext cx="125071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SEL 역량 분포 분석 </a:t>
            </a:r>
            <a:endParaRPr lang="en-US" sz="1238" dirty="0"/>
          </a:p>
        </p:txBody>
      </p:sp>
      <p:pic>
        <p:nvPicPr>
          <p:cNvPr id="56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9156" y="1228725"/>
            <a:ext cx="4179094" cy="2143125"/>
          </a:xfrm>
          <a:prstGeom prst="rect">
            <a:avLst/>
          </a:prstGeom>
        </p:spPr>
      </p:pic>
      <p:sp>
        <p:nvSpPr>
          <p:cNvPr id="57" name="Text 44"/>
          <p:cNvSpPr/>
          <p:nvPr/>
        </p:nvSpPr>
        <p:spPr>
          <a:xfrm>
            <a:off x="4679156" y="3479006"/>
            <a:ext cx="41790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i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 프로젝트 설계 시 SEL 역량 분포를 시각화하여 균형을 확인합니다. </a:t>
            </a:r>
            <a:endParaRPr lang="en-US" sz="732" dirty="0"/>
          </a:p>
        </p:txBody>
      </p:sp>
      <p:pic>
        <p:nvPicPr>
          <p:cNvPr id="58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9156" y="3668316"/>
            <a:ext cx="117872" cy="157163"/>
          </a:xfrm>
          <a:prstGeom prst="rect">
            <a:avLst/>
          </a:prstGeom>
        </p:spPr>
      </p:pic>
      <p:sp>
        <p:nvSpPr>
          <p:cNvPr id="59" name="Text 45"/>
          <p:cNvSpPr/>
          <p:nvPr/>
        </p:nvSpPr>
        <p:spPr>
          <a:xfrm>
            <a:off x="4868466" y="3629025"/>
            <a:ext cx="94928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균형 적용 사례 </a:t>
            </a:r>
            <a:endParaRPr lang="en-US" sz="1238" dirty="0"/>
          </a:p>
        </p:txBody>
      </p:sp>
      <p:sp>
        <p:nvSpPr>
          <p:cNvPr id="60" name="Text 46"/>
          <p:cNvSpPr/>
          <p:nvPr/>
        </p:nvSpPr>
        <p:spPr>
          <a:xfrm>
            <a:off x="4679156" y="3979069"/>
            <a:ext cx="165336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사례: 학급 소통 증진 챗봇 프로젝트</a:t>
            </a:r>
            <a:endParaRPr lang="en-US" sz="837" dirty="0"/>
          </a:p>
        </p:txBody>
      </p:sp>
      <p:sp>
        <p:nvSpPr>
          <p:cNvPr id="61" name="Text 47"/>
          <p:cNvSpPr/>
          <p:nvPr/>
        </p:nvSpPr>
        <p:spPr>
          <a:xfrm>
            <a:off x="4679156" y="4150519"/>
            <a:ext cx="40864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초기 설계에서는 자기인식(✪)과 관계 기술(♤) 역량에 편중되었으나, 체크리스트를 통해 </a:t>
            </a:r>
            <a:endParaRPr lang="en-US" sz="837" dirty="0"/>
          </a:p>
        </p:txBody>
      </p:sp>
      <p:sp>
        <p:nvSpPr>
          <p:cNvPr id="62" name="Text 48"/>
          <p:cNvSpPr/>
          <p:nvPr/>
        </p:nvSpPr>
        <p:spPr>
          <a:xfrm>
            <a:off x="4679156" y="4321969"/>
            <a:ext cx="413399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부족한 사회적 인식(♧)과 책임 있는 의사결정(★) 역량을 보강하는 활동을 추가했습니다. </a:t>
            </a:r>
            <a:endParaRPr lang="en-US" sz="837" dirty="0"/>
          </a:p>
        </p:txBody>
      </p:sp>
      <p:sp>
        <p:nvSpPr>
          <p:cNvPr id="63" name="Text 49"/>
          <p:cNvSpPr/>
          <p:nvPr/>
        </p:nvSpPr>
        <p:spPr>
          <a:xfrm>
            <a:off x="4679156" y="4636294"/>
            <a:ext cx="72297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균형 적용 효과:</a:t>
            </a:r>
            <a:endParaRPr lang="en-US" sz="837" dirty="0"/>
          </a:p>
        </p:txBody>
      </p:sp>
      <p:sp>
        <p:nvSpPr>
          <p:cNvPr id="64" name="Text 50"/>
          <p:cNvSpPr/>
          <p:nvPr/>
        </p:nvSpPr>
        <p:spPr>
          <a:xfrm>
            <a:off x="4679156" y="4807744"/>
            <a:ext cx="131858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학생들의 전인적 성장 지원</a:t>
            </a:r>
            <a:endParaRPr lang="en-US" sz="837" dirty="0"/>
          </a:p>
        </p:txBody>
      </p:sp>
      <p:sp>
        <p:nvSpPr>
          <p:cNvPr id="65" name="Text 51"/>
          <p:cNvSpPr/>
          <p:nvPr/>
        </p:nvSpPr>
        <p:spPr>
          <a:xfrm>
            <a:off x="4679156" y="4979194"/>
            <a:ext cx="12134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다양한 학습 스타일 수용</a:t>
            </a:r>
            <a:endParaRPr lang="en-US" sz="837" dirty="0"/>
          </a:p>
        </p:txBody>
      </p:sp>
      <p:sp>
        <p:nvSpPr>
          <p:cNvPr id="66" name="Text 52"/>
          <p:cNvSpPr/>
          <p:nvPr/>
        </p:nvSpPr>
        <p:spPr>
          <a:xfrm>
            <a:off x="4679156" y="5150644"/>
            <a:ext cx="155859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프로젝트 참여도 및 만족도 향상 </a:t>
            </a:r>
            <a:endParaRPr lang="en-US" sz="837" dirty="0"/>
          </a:p>
        </p:txBody>
      </p:sp>
      <p:sp>
        <p:nvSpPr>
          <p:cNvPr id="67" name="Text 53"/>
          <p:cNvSpPr/>
          <p:nvPr/>
        </p:nvSpPr>
        <p:spPr>
          <a:xfrm>
            <a:off x="285750" y="5636419"/>
            <a:ext cx="232671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2차시: AIDT 기반 HTHT 프로젝트 설계와 SEL 균형 적용</a:t>
            </a:r>
            <a:endParaRPr lang="en-US" sz="732" dirty="0"/>
          </a:p>
        </p:txBody>
      </p:sp>
      <p:sp>
        <p:nvSpPr>
          <p:cNvPr id="68" name="Shape 54"/>
          <p:cNvSpPr/>
          <p:nvPr/>
        </p:nvSpPr>
        <p:spPr>
          <a:xfrm>
            <a:off x="8658141" y="5600700"/>
            <a:ext cx="200109" cy="221456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69" name="Text 55"/>
          <p:cNvSpPr/>
          <p:nvPr/>
        </p:nvSpPr>
        <p:spPr>
          <a:xfrm>
            <a:off x="8658141" y="5600700"/>
            <a:ext cx="200109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73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1746228" cy="45720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피드백 &amp; 리파인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25116"/>
            <a:ext cx="157163" cy="15716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4350" y="885825"/>
            <a:ext cx="105300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피드백 프로세스 </a:t>
            </a:r>
            <a:endParaRPr lang="en-US" sz="1238" dirty="0"/>
          </a:p>
        </p:txBody>
      </p:sp>
      <p:sp>
        <p:nvSpPr>
          <p:cNvPr id="6" name="Shape 2"/>
          <p:cNvSpPr/>
          <p:nvPr/>
        </p:nvSpPr>
        <p:spPr>
          <a:xfrm>
            <a:off x="285750" y="1228725"/>
            <a:ext cx="2035969" cy="657197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7" name="Shape 3"/>
          <p:cNvSpPr/>
          <p:nvPr/>
        </p:nvSpPr>
        <p:spPr>
          <a:xfrm>
            <a:off x="371475" y="1314450"/>
            <a:ext cx="200025" cy="200025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8" name="Text 4"/>
          <p:cNvSpPr/>
          <p:nvPr/>
        </p:nvSpPr>
        <p:spPr>
          <a:xfrm>
            <a:off x="371475" y="131445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642938" y="1314450"/>
            <a:ext cx="15930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노션 보드 공유</a:t>
            </a:r>
            <a:endParaRPr lang="en-US" sz="837" dirty="0"/>
          </a:p>
        </p:txBody>
      </p:sp>
      <p:sp>
        <p:nvSpPr>
          <p:cNvPr id="10" name="Text 6"/>
          <p:cNvSpPr/>
          <p:nvPr/>
        </p:nvSpPr>
        <p:spPr>
          <a:xfrm>
            <a:off x="642938" y="1518047"/>
            <a:ext cx="155181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AIDT-노션 연동으로 설계 초안을 공유</a:t>
            </a:r>
            <a:endParaRPr lang="en-US" sz="732" dirty="0"/>
          </a:p>
        </p:txBody>
      </p:sp>
      <p:sp>
        <p:nvSpPr>
          <p:cNvPr id="11" name="Text 7"/>
          <p:cNvSpPr/>
          <p:nvPr/>
        </p:nvSpPr>
        <p:spPr>
          <a:xfrm>
            <a:off x="642938" y="1664131"/>
            <a:ext cx="32886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합니다. </a:t>
            </a:r>
            <a:endParaRPr lang="en-US" sz="732" dirty="0"/>
          </a:p>
        </p:txBody>
      </p:sp>
      <p:sp>
        <p:nvSpPr>
          <p:cNvPr id="12" name="Text 8"/>
          <p:cNvSpPr/>
          <p:nvPr/>
        </p:nvSpPr>
        <p:spPr>
          <a:xfrm>
            <a:off x="1007520" y="1651629"/>
            <a:ext cx="114300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837" dirty="0"/>
          </a:p>
        </p:txBody>
      </p:sp>
      <p:sp>
        <p:nvSpPr>
          <p:cNvPr id="13" name="Shape 9"/>
          <p:cNvSpPr/>
          <p:nvPr/>
        </p:nvSpPr>
        <p:spPr>
          <a:xfrm>
            <a:off x="2428875" y="1228725"/>
            <a:ext cx="2035969" cy="657197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14" name="Shape 10"/>
          <p:cNvSpPr/>
          <p:nvPr/>
        </p:nvSpPr>
        <p:spPr>
          <a:xfrm>
            <a:off x="2514600" y="1314450"/>
            <a:ext cx="200025" cy="200025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15" name="Text 11"/>
          <p:cNvSpPr/>
          <p:nvPr/>
        </p:nvSpPr>
        <p:spPr>
          <a:xfrm>
            <a:off x="2514600" y="131445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16" name="Text 12"/>
          <p:cNvSpPr/>
          <p:nvPr/>
        </p:nvSpPr>
        <p:spPr>
          <a:xfrm>
            <a:off x="2786063" y="1314450"/>
            <a:ext cx="15930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 블라인드 스팟 체크</a:t>
            </a:r>
            <a:endParaRPr lang="en-US" sz="837" dirty="0"/>
          </a:p>
        </p:txBody>
      </p:sp>
      <p:sp>
        <p:nvSpPr>
          <p:cNvPr id="17" name="Text 13"/>
          <p:cNvSpPr/>
          <p:nvPr/>
        </p:nvSpPr>
        <p:spPr>
          <a:xfrm>
            <a:off x="2786063" y="1518047"/>
            <a:ext cx="158111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다른 모둠의 설계안에서 SEL 균형을 점</a:t>
            </a:r>
            <a:endParaRPr lang="en-US" sz="732" dirty="0"/>
          </a:p>
        </p:txBody>
      </p:sp>
      <p:sp>
        <p:nvSpPr>
          <p:cNvPr id="18" name="Text 14"/>
          <p:cNvSpPr/>
          <p:nvPr/>
        </p:nvSpPr>
        <p:spPr>
          <a:xfrm>
            <a:off x="2786063" y="1664131"/>
            <a:ext cx="42086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검합니다. </a:t>
            </a:r>
            <a:endParaRPr lang="en-US" sz="732" dirty="0"/>
          </a:p>
        </p:txBody>
      </p:sp>
      <p:sp>
        <p:nvSpPr>
          <p:cNvPr id="19" name="Text 15"/>
          <p:cNvSpPr/>
          <p:nvPr/>
        </p:nvSpPr>
        <p:spPr>
          <a:xfrm>
            <a:off x="3242649" y="1651629"/>
            <a:ext cx="114300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837" dirty="0"/>
          </a:p>
        </p:txBody>
      </p:sp>
      <p:sp>
        <p:nvSpPr>
          <p:cNvPr id="20" name="Shape 16"/>
          <p:cNvSpPr/>
          <p:nvPr/>
        </p:nvSpPr>
        <p:spPr>
          <a:xfrm>
            <a:off x="285750" y="1993078"/>
            <a:ext cx="2035969" cy="657197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21" name="Shape 17"/>
          <p:cNvSpPr/>
          <p:nvPr/>
        </p:nvSpPr>
        <p:spPr>
          <a:xfrm>
            <a:off x="371475" y="2078803"/>
            <a:ext cx="200025" cy="200025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22" name="Text 18"/>
          <p:cNvSpPr/>
          <p:nvPr/>
        </p:nvSpPr>
        <p:spPr>
          <a:xfrm>
            <a:off x="371475" y="2078803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23" name="Text 19"/>
          <p:cNvSpPr/>
          <p:nvPr/>
        </p:nvSpPr>
        <p:spPr>
          <a:xfrm>
            <a:off x="642938" y="2078803"/>
            <a:ext cx="15930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칭찬 &amp; 개선 코멘트</a:t>
            </a:r>
            <a:endParaRPr lang="en-US" sz="837" dirty="0"/>
          </a:p>
        </p:txBody>
      </p:sp>
      <p:sp>
        <p:nvSpPr>
          <p:cNvPr id="24" name="Text 20"/>
          <p:cNvSpPr/>
          <p:nvPr/>
        </p:nvSpPr>
        <p:spPr>
          <a:xfrm>
            <a:off x="642938" y="2282400"/>
            <a:ext cx="157620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칭찬 스티커와 구체적 개선점을 제시합</a:t>
            </a:r>
            <a:endParaRPr lang="en-US" sz="732" dirty="0"/>
          </a:p>
        </p:txBody>
      </p:sp>
      <p:sp>
        <p:nvSpPr>
          <p:cNvPr id="25" name="Text 21"/>
          <p:cNvSpPr/>
          <p:nvPr/>
        </p:nvSpPr>
        <p:spPr>
          <a:xfrm>
            <a:off x="642938" y="2428484"/>
            <a:ext cx="23683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니다. </a:t>
            </a:r>
            <a:endParaRPr lang="en-US" sz="732" dirty="0"/>
          </a:p>
        </p:txBody>
      </p:sp>
      <p:sp>
        <p:nvSpPr>
          <p:cNvPr id="26" name="Text 22"/>
          <p:cNvSpPr/>
          <p:nvPr/>
        </p:nvSpPr>
        <p:spPr>
          <a:xfrm>
            <a:off x="915488" y="2415983"/>
            <a:ext cx="114300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837" dirty="0"/>
          </a:p>
        </p:txBody>
      </p:sp>
      <p:sp>
        <p:nvSpPr>
          <p:cNvPr id="27" name="Shape 23"/>
          <p:cNvSpPr/>
          <p:nvPr/>
        </p:nvSpPr>
        <p:spPr>
          <a:xfrm>
            <a:off x="2428875" y="1993078"/>
            <a:ext cx="2035969" cy="657197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28" name="Shape 24"/>
          <p:cNvSpPr/>
          <p:nvPr/>
        </p:nvSpPr>
        <p:spPr>
          <a:xfrm>
            <a:off x="2514600" y="2078803"/>
            <a:ext cx="200025" cy="200025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29" name="Text 25"/>
          <p:cNvSpPr/>
          <p:nvPr/>
        </p:nvSpPr>
        <p:spPr>
          <a:xfrm>
            <a:off x="2514600" y="2078803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30" name="Text 26"/>
          <p:cNvSpPr/>
          <p:nvPr/>
        </p:nvSpPr>
        <p:spPr>
          <a:xfrm>
            <a:off x="2786063" y="2078803"/>
            <a:ext cx="15930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수정본 재업로드</a:t>
            </a:r>
            <a:endParaRPr lang="en-US" sz="837" dirty="0"/>
          </a:p>
        </p:txBody>
      </p:sp>
      <p:sp>
        <p:nvSpPr>
          <p:cNvPr id="31" name="Text 27"/>
          <p:cNvSpPr/>
          <p:nvPr/>
        </p:nvSpPr>
        <p:spPr>
          <a:xfrm>
            <a:off x="2786063" y="2282400"/>
            <a:ext cx="157620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피드백을 반영한 최종 버전을 업로드합</a:t>
            </a:r>
            <a:endParaRPr lang="en-US" sz="732" dirty="0"/>
          </a:p>
        </p:txBody>
      </p:sp>
      <p:sp>
        <p:nvSpPr>
          <p:cNvPr id="32" name="Text 28"/>
          <p:cNvSpPr/>
          <p:nvPr/>
        </p:nvSpPr>
        <p:spPr>
          <a:xfrm>
            <a:off x="2786063" y="2428484"/>
            <a:ext cx="23683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니다. </a:t>
            </a:r>
            <a:endParaRPr lang="en-US" sz="732" dirty="0"/>
          </a:p>
        </p:txBody>
      </p:sp>
      <p:sp>
        <p:nvSpPr>
          <p:cNvPr id="33" name="Text 29"/>
          <p:cNvSpPr/>
          <p:nvPr/>
        </p:nvSpPr>
        <p:spPr>
          <a:xfrm>
            <a:off x="3058613" y="2415983"/>
            <a:ext cx="114300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837" dirty="0"/>
          </a:p>
        </p:txBody>
      </p:sp>
      <p:sp>
        <p:nvSpPr>
          <p:cNvPr id="34" name="Shape 30"/>
          <p:cNvSpPr/>
          <p:nvPr/>
        </p:nvSpPr>
        <p:spPr>
          <a:xfrm>
            <a:off x="285750" y="2793150"/>
            <a:ext cx="4179094" cy="795803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3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932454"/>
            <a:ext cx="128588" cy="128588"/>
          </a:xfrm>
          <a:prstGeom prst="rect">
            <a:avLst/>
          </a:prstGeom>
        </p:spPr>
      </p:pic>
      <p:sp>
        <p:nvSpPr>
          <p:cNvPr id="36" name="Text 31"/>
          <p:cNvSpPr/>
          <p:nvPr/>
        </p:nvSpPr>
        <p:spPr>
          <a:xfrm>
            <a:off x="592931" y="2900307"/>
            <a:ext cx="85024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피드백 2줄 규칙 </a:t>
            </a:r>
            <a:endParaRPr lang="en-US" sz="942" dirty="0"/>
          </a:p>
        </p:txBody>
      </p:sp>
      <p:sp>
        <p:nvSpPr>
          <p:cNvPr id="37" name="Text 32"/>
          <p:cNvSpPr/>
          <p:nvPr/>
        </p:nvSpPr>
        <p:spPr>
          <a:xfrm>
            <a:off x="392906" y="3164625"/>
            <a:ext cx="1953816" cy="130011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첫 줄: 구체적인 칭찬 (좋은 점)</a:t>
            </a:r>
            <a:endParaRPr lang="en-US" sz="732" dirty="0"/>
          </a:p>
        </p:txBody>
      </p:sp>
      <p:sp>
        <p:nvSpPr>
          <p:cNvPr id="38" name="Text 33"/>
          <p:cNvSpPr/>
          <p:nvPr/>
        </p:nvSpPr>
        <p:spPr>
          <a:xfrm>
            <a:off x="2403872" y="3164625"/>
            <a:ext cx="1953816" cy="130011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둘째 줄: 건설적인 제안 (개선점)</a:t>
            </a:r>
            <a:endParaRPr lang="en-US" sz="732" dirty="0"/>
          </a:p>
        </p:txBody>
      </p:sp>
      <p:sp>
        <p:nvSpPr>
          <p:cNvPr id="39" name="Text 34"/>
          <p:cNvSpPr/>
          <p:nvPr/>
        </p:nvSpPr>
        <p:spPr>
          <a:xfrm>
            <a:off x="392906" y="3351786"/>
            <a:ext cx="1953816" cy="130011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존중과 배려의 언어로 작성</a:t>
            </a:r>
            <a:endParaRPr lang="en-US" sz="732" dirty="0"/>
          </a:p>
        </p:txBody>
      </p:sp>
      <p:sp>
        <p:nvSpPr>
          <p:cNvPr id="40" name="Text 35"/>
          <p:cNvSpPr/>
          <p:nvPr/>
        </p:nvSpPr>
        <p:spPr>
          <a:xfrm>
            <a:off x="2403872" y="3351786"/>
            <a:ext cx="1953816" cy="130011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 역량 아이콘 활용</a:t>
            </a:r>
            <a:endParaRPr lang="en-US" sz="732" dirty="0"/>
          </a:p>
        </p:txBody>
      </p:sp>
      <p:sp>
        <p:nvSpPr>
          <p:cNvPr id="41" name="Shape 36"/>
          <p:cNvSpPr/>
          <p:nvPr/>
        </p:nvSpPr>
        <p:spPr>
          <a:xfrm>
            <a:off x="4679156" y="885825"/>
            <a:ext cx="4179094" cy="1042988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42" name="Text 37"/>
          <p:cNvSpPr/>
          <p:nvPr/>
        </p:nvSpPr>
        <p:spPr>
          <a:xfrm>
            <a:off x="4786313" y="992981"/>
            <a:ext cx="396478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SEL 블라인드 스팟 체크리스트 </a:t>
            </a:r>
            <a:endParaRPr lang="en-US" sz="942" dirty="0"/>
          </a:p>
        </p:txBody>
      </p:sp>
      <p:sp>
        <p:nvSpPr>
          <p:cNvPr id="43" name="Shape 38"/>
          <p:cNvSpPr/>
          <p:nvPr/>
        </p:nvSpPr>
        <p:spPr>
          <a:xfrm>
            <a:off x="4786313" y="1268016"/>
            <a:ext cx="128588" cy="128588"/>
          </a:xfrm>
          <a:prstGeom prst="rect">
            <a:avLst/>
          </a:prstGeom>
          <a:solidFill>
            <a:srgbClr val="3498DB"/>
          </a:solidFill>
          <a:ln w="198">
            <a:solidFill>
              <a:srgbClr val="3498DB"/>
            </a:solidFill>
            <a:prstDash val="solid"/>
          </a:ln>
        </p:spPr>
      </p:sp>
      <p:sp>
        <p:nvSpPr>
          <p:cNvPr id="44" name="Text 39"/>
          <p:cNvSpPr/>
          <p:nvPr/>
        </p:nvSpPr>
        <p:spPr>
          <a:xfrm>
            <a:off x="4786313" y="1268016"/>
            <a:ext cx="12858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45" name="Text 40"/>
          <p:cNvSpPr/>
          <p:nvPr/>
        </p:nvSpPr>
        <p:spPr>
          <a:xfrm>
            <a:off x="4972050" y="1257300"/>
            <a:ext cx="155354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자기인식(✪) 활동이 포함되어 있는가? </a:t>
            </a:r>
            <a:endParaRPr lang="en-US" sz="732" dirty="0"/>
          </a:p>
        </p:txBody>
      </p:sp>
      <p:sp>
        <p:nvSpPr>
          <p:cNvPr id="46" name="Shape 41"/>
          <p:cNvSpPr/>
          <p:nvPr/>
        </p:nvSpPr>
        <p:spPr>
          <a:xfrm>
            <a:off x="6797278" y="1268016"/>
            <a:ext cx="128588" cy="128588"/>
          </a:xfrm>
          <a:prstGeom prst="rect">
            <a:avLst/>
          </a:prstGeom>
          <a:solidFill>
            <a:srgbClr val="3498DB"/>
          </a:solidFill>
          <a:ln w="198">
            <a:solidFill>
              <a:srgbClr val="3498DB"/>
            </a:solidFill>
            <a:prstDash val="solid"/>
          </a:ln>
        </p:spPr>
      </p:sp>
      <p:sp>
        <p:nvSpPr>
          <p:cNvPr id="47" name="Text 42"/>
          <p:cNvSpPr/>
          <p:nvPr/>
        </p:nvSpPr>
        <p:spPr>
          <a:xfrm>
            <a:off x="6797278" y="1268016"/>
            <a:ext cx="12858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48" name="Text 43"/>
          <p:cNvSpPr/>
          <p:nvPr/>
        </p:nvSpPr>
        <p:spPr>
          <a:xfrm>
            <a:off x="6983016" y="1257300"/>
            <a:ext cx="156961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자기관리(♢) 요소가 반영되어 있는가? </a:t>
            </a:r>
            <a:endParaRPr lang="en-US" sz="732" dirty="0"/>
          </a:p>
        </p:txBody>
      </p:sp>
      <p:sp>
        <p:nvSpPr>
          <p:cNvPr id="49" name="Shape 44"/>
          <p:cNvSpPr/>
          <p:nvPr/>
        </p:nvSpPr>
        <p:spPr>
          <a:xfrm>
            <a:off x="4786313" y="1475184"/>
            <a:ext cx="128588" cy="128588"/>
          </a:xfrm>
          <a:prstGeom prst="rect">
            <a:avLst/>
          </a:prstGeom>
          <a:solidFill>
            <a:srgbClr val="3498DB"/>
          </a:solidFill>
          <a:ln w="198">
            <a:solidFill>
              <a:srgbClr val="3498DB"/>
            </a:solidFill>
            <a:prstDash val="solid"/>
          </a:ln>
        </p:spPr>
      </p:sp>
      <p:sp>
        <p:nvSpPr>
          <p:cNvPr id="50" name="Text 45"/>
          <p:cNvSpPr/>
          <p:nvPr/>
        </p:nvSpPr>
        <p:spPr>
          <a:xfrm>
            <a:off x="4786313" y="1475184"/>
            <a:ext cx="12858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51" name="Text 46"/>
          <p:cNvSpPr/>
          <p:nvPr/>
        </p:nvSpPr>
        <p:spPr>
          <a:xfrm>
            <a:off x="4972050" y="1464469"/>
            <a:ext cx="129357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사회적 인식(♧) 활동이 있는가? </a:t>
            </a:r>
            <a:endParaRPr lang="en-US" sz="732" dirty="0"/>
          </a:p>
        </p:txBody>
      </p:sp>
      <p:sp>
        <p:nvSpPr>
          <p:cNvPr id="52" name="Shape 47"/>
          <p:cNvSpPr/>
          <p:nvPr/>
        </p:nvSpPr>
        <p:spPr>
          <a:xfrm>
            <a:off x="6797278" y="1475184"/>
            <a:ext cx="128588" cy="128588"/>
          </a:xfrm>
          <a:prstGeom prst="rect">
            <a:avLst/>
          </a:prstGeom>
          <a:solidFill>
            <a:srgbClr val="3498DB"/>
          </a:solidFill>
          <a:ln w="198">
            <a:solidFill>
              <a:srgbClr val="3498DB"/>
            </a:solidFill>
            <a:prstDash val="solid"/>
          </a:ln>
        </p:spPr>
      </p:sp>
      <p:sp>
        <p:nvSpPr>
          <p:cNvPr id="53" name="Text 48"/>
          <p:cNvSpPr/>
          <p:nvPr/>
        </p:nvSpPr>
        <p:spPr>
          <a:xfrm>
            <a:off x="6797278" y="1475184"/>
            <a:ext cx="12858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54" name="Text 49"/>
          <p:cNvSpPr/>
          <p:nvPr/>
        </p:nvSpPr>
        <p:spPr>
          <a:xfrm>
            <a:off x="6983016" y="1464469"/>
            <a:ext cx="141158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관계 기술(♤) 연습 기회가 있는가? </a:t>
            </a:r>
            <a:endParaRPr lang="en-US" sz="732" dirty="0"/>
          </a:p>
        </p:txBody>
      </p:sp>
      <p:sp>
        <p:nvSpPr>
          <p:cNvPr id="55" name="Shape 50"/>
          <p:cNvSpPr/>
          <p:nvPr/>
        </p:nvSpPr>
        <p:spPr>
          <a:xfrm>
            <a:off x="4786313" y="1682353"/>
            <a:ext cx="128588" cy="128588"/>
          </a:xfrm>
          <a:prstGeom prst="rect">
            <a:avLst/>
          </a:prstGeom>
          <a:solidFill>
            <a:srgbClr val="3498DB"/>
          </a:solidFill>
          <a:ln w="198">
            <a:solidFill>
              <a:srgbClr val="3498DB"/>
            </a:solidFill>
            <a:prstDash val="solid"/>
          </a:ln>
        </p:spPr>
      </p:sp>
      <p:sp>
        <p:nvSpPr>
          <p:cNvPr id="56" name="Text 51"/>
          <p:cNvSpPr/>
          <p:nvPr/>
        </p:nvSpPr>
        <p:spPr>
          <a:xfrm>
            <a:off x="4786313" y="1682353"/>
            <a:ext cx="12858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57" name="Text 52"/>
          <p:cNvSpPr/>
          <p:nvPr/>
        </p:nvSpPr>
        <p:spPr>
          <a:xfrm>
            <a:off x="4972050" y="1671638"/>
            <a:ext cx="138558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책임 의사결정(★) 과정이 있는가? </a:t>
            </a:r>
            <a:endParaRPr lang="en-US" sz="732" dirty="0"/>
          </a:p>
        </p:txBody>
      </p:sp>
      <p:pic>
        <p:nvPicPr>
          <p:cNvPr id="5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156" y="2075259"/>
            <a:ext cx="176808" cy="157163"/>
          </a:xfrm>
          <a:prstGeom prst="rect">
            <a:avLst/>
          </a:prstGeom>
        </p:spPr>
      </p:pic>
      <p:sp>
        <p:nvSpPr>
          <p:cNvPr id="59" name="Text 53"/>
          <p:cNvSpPr/>
          <p:nvPr/>
        </p:nvSpPr>
        <p:spPr>
          <a:xfrm>
            <a:off x="4927402" y="2035969"/>
            <a:ext cx="191078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피드백 후 SEL 균형 개선 효과 </a:t>
            </a:r>
            <a:endParaRPr lang="en-US" sz="1238" dirty="0"/>
          </a:p>
        </p:txBody>
      </p:sp>
      <p:pic>
        <p:nvPicPr>
          <p:cNvPr id="6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156" y="2450306"/>
            <a:ext cx="4179094" cy="1571625"/>
          </a:xfrm>
          <a:prstGeom prst="rect">
            <a:avLst/>
          </a:prstGeom>
        </p:spPr>
      </p:pic>
      <p:sp>
        <p:nvSpPr>
          <p:cNvPr id="61" name="Text 54"/>
          <p:cNvSpPr/>
          <p:nvPr/>
        </p:nvSpPr>
        <p:spPr>
          <a:xfrm>
            <a:off x="285750" y="4672013"/>
            <a:ext cx="232671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2차시: AIDT 기반 HTHT 프로젝트 설계와 SEL 균형 적용</a:t>
            </a:r>
            <a:endParaRPr lang="en-US" sz="732" dirty="0"/>
          </a:p>
        </p:txBody>
      </p:sp>
      <p:sp>
        <p:nvSpPr>
          <p:cNvPr id="62" name="Shape 55"/>
          <p:cNvSpPr/>
          <p:nvPr/>
        </p:nvSpPr>
        <p:spPr>
          <a:xfrm>
            <a:off x="8658141" y="4636294"/>
            <a:ext cx="200109" cy="221456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63" name="Text 56"/>
          <p:cNvSpPr/>
          <p:nvPr/>
        </p:nvSpPr>
        <p:spPr>
          <a:xfrm>
            <a:off x="8658141" y="4636294"/>
            <a:ext cx="200109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73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14313"/>
            <a:ext cx="1013296" cy="45720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사례 연구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14313" y="742950"/>
            <a:ext cx="8715375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AIDT 기반 HTHT 프로젝트의 실제 적용 사례를 통해 설계 방법과 효과를 살펴봅니다. </a:t>
            </a:r>
            <a:endParaRPr lang="en-US" sz="837" dirty="0"/>
          </a:p>
        </p:txBody>
      </p:sp>
      <p:sp>
        <p:nvSpPr>
          <p:cNvPr id="5" name="Shape 2"/>
          <p:cNvSpPr/>
          <p:nvPr/>
        </p:nvSpPr>
        <p:spPr>
          <a:xfrm>
            <a:off x="214313" y="974396"/>
            <a:ext cx="4286250" cy="2168854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9" y="1117271"/>
            <a:ext cx="178594" cy="1428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1500" y="1081553"/>
            <a:ext cx="116300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학급 소통 증진 챗봇 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321469" y="1438740"/>
            <a:ext cx="4071938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학급 내 소통 부족 문제를 해결하기 위해 개발된 챗봇 프로젝트입니다. </a:t>
            </a:r>
            <a:endParaRPr lang="en-US" sz="732" dirty="0"/>
          </a:p>
        </p:txBody>
      </p:sp>
      <p:sp>
        <p:nvSpPr>
          <p:cNvPr id="9" name="Shape 5"/>
          <p:cNvSpPr/>
          <p:nvPr/>
        </p:nvSpPr>
        <p:spPr>
          <a:xfrm>
            <a:off x="321469" y="1650178"/>
            <a:ext cx="171450" cy="171450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1" y="1693041"/>
            <a:ext cx="85725" cy="8572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64356" y="1650178"/>
            <a:ext cx="2009877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문제 정의</a:t>
            </a:r>
            <a:endParaRPr lang="en-US" sz="732" dirty="0"/>
          </a:p>
        </p:txBody>
      </p:sp>
      <p:sp>
        <p:nvSpPr>
          <p:cNvPr id="12" name="Text 7"/>
          <p:cNvSpPr/>
          <p:nvPr/>
        </p:nvSpPr>
        <p:spPr>
          <a:xfrm>
            <a:off x="564356" y="1798048"/>
            <a:ext cx="200987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소통 채널 부재, 의견 표현 두려움, 경청 습관 부족 </a:t>
            </a:r>
            <a:endParaRPr lang="en-US" sz="732" dirty="0"/>
          </a:p>
        </p:txBody>
      </p:sp>
      <p:sp>
        <p:nvSpPr>
          <p:cNvPr id="13" name="Shape 8"/>
          <p:cNvSpPr/>
          <p:nvPr/>
        </p:nvSpPr>
        <p:spPr>
          <a:xfrm>
            <a:off x="321469" y="2066888"/>
            <a:ext cx="171450" cy="171450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16" y="2109750"/>
            <a:ext cx="107156" cy="8572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64356" y="2066888"/>
            <a:ext cx="2535334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High-Tech 요소</a:t>
            </a:r>
            <a:endParaRPr lang="en-US" sz="732" dirty="0"/>
          </a:p>
        </p:txBody>
      </p:sp>
      <p:sp>
        <p:nvSpPr>
          <p:cNvPr id="16" name="Text 10"/>
          <p:cNvSpPr/>
          <p:nvPr/>
        </p:nvSpPr>
        <p:spPr>
          <a:xfrm>
            <a:off x="564356" y="2214758"/>
            <a:ext cx="253533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AIDT 챗봇 템플릿, 소통 패턴 데이터 수집, 감정 분석 대시보드 </a:t>
            </a:r>
            <a:endParaRPr lang="en-US" sz="732" dirty="0"/>
          </a:p>
        </p:txBody>
      </p:sp>
      <p:sp>
        <p:nvSpPr>
          <p:cNvPr id="17" name="Shape 11"/>
          <p:cNvSpPr/>
          <p:nvPr/>
        </p:nvSpPr>
        <p:spPr>
          <a:xfrm>
            <a:off x="321469" y="2483625"/>
            <a:ext cx="171450" cy="171450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16" y="2526488"/>
            <a:ext cx="107156" cy="85725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564356" y="2483625"/>
            <a:ext cx="2311896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High-Touch 요소</a:t>
            </a:r>
            <a:endParaRPr lang="en-US" sz="732" dirty="0"/>
          </a:p>
        </p:txBody>
      </p:sp>
      <p:sp>
        <p:nvSpPr>
          <p:cNvPr id="20" name="Text 13"/>
          <p:cNvSpPr/>
          <p:nvPr/>
        </p:nvSpPr>
        <p:spPr>
          <a:xfrm>
            <a:off x="564356" y="2631495"/>
            <a:ext cx="231189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모둠별 소통 규칙 설계, 경청 훈련 활동, 갈등 해결 역할극 </a:t>
            </a:r>
            <a:endParaRPr lang="en-US" sz="732" dirty="0"/>
          </a:p>
        </p:txBody>
      </p:sp>
      <p:sp>
        <p:nvSpPr>
          <p:cNvPr id="21" name="Shape 14"/>
          <p:cNvSpPr/>
          <p:nvPr/>
        </p:nvSpPr>
        <p:spPr>
          <a:xfrm>
            <a:off x="2956061" y="2828925"/>
            <a:ext cx="736113" cy="207169"/>
          </a:xfrm>
          <a:prstGeom prst="round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22" name="Text 15"/>
          <p:cNvSpPr/>
          <p:nvPr/>
        </p:nvSpPr>
        <p:spPr>
          <a:xfrm>
            <a:off x="3013211" y="2857500"/>
            <a:ext cx="10001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732" dirty="0"/>
          </a:p>
        </p:txBody>
      </p:sp>
      <p:sp>
        <p:nvSpPr>
          <p:cNvPr id="23" name="Text 16"/>
          <p:cNvSpPr/>
          <p:nvPr/>
        </p:nvSpPr>
        <p:spPr>
          <a:xfrm>
            <a:off x="3148943" y="2857500"/>
            <a:ext cx="48608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사회적 인식 </a:t>
            </a:r>
            <a:endParaRPr lang="en-US" sz="732" dirty="0"/>
          </a:p>
        </p:txBody>
      </p:sp>
      <p:sp>
        <p:nvSpPr>
          <p:cNvPr id="24" name="Shape 17"/>
          <p:cNvSpPr/>
          <p:nvPr/>
        </p:nvSpPr>
        <p:spPr>
          <a:xfrm>
            <a:off x="3749325" y="2828925"/>
            <a:ext cx="644082" cy="207169"/>
          </a:xfrm>
          <a:prstGeom prst="round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25" name="Text 18"/>
          <p:cNvSpPr/>
          <p:nvPr/>
        </p:nvSpPr>
        <p:spPr>
          <a:xfrm>
            <a:off x="3806475" y="2857500"/>
            <a:ext cx="10001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732" dirty="0"/>
          </a:p>
        </p:txBody>
      </p:sp>
      <p:sp>
        <p:nvSpPr>
          <p:cNvPr id="26" name="Text 19"/>
          <p:cNvSpPr/>
          <p:nvPr/>
        </p:nvSpPr>
        <p:spPr>
          <a:xfrm>
            <a:off x="3942206" y="2857500"/>
            <a:ext cx="39405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관계 기술 </a:t>
            </a:r>
            <a:endParaRPr lang="en-US" sz="732" dirty="0"/>
          </a:p>
        </p:txBody>
      </p:sp>
      <p:pic>
        <p:nvPicPr>
          <p:cNvPr id="2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13" y="3314700"/>
            <a:ext cx="114300" cy="114300"/>
          </a:xfrm>
          <a:prstGeom prst="rect">
            <a:avLst/>
          </a:prstGeom>
        </p:spPr>
      </p:pic>
      <p:sp>
        <p:nvSpPr>
          <p:cNvPr id="28" name="Text 20"/>
          <p:cNvSpPr/>
          <p:nvPr/>
        </p:nvSpPr>
        <p:spPr>
          <a:xfrm>
            <a:off x="385763" y="3286125"/>
            <a:ext cx="66065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프로젝트 효과 </a:t>
            </a:r>
            <a:endParaRPr lang="en-US" sz="837" dirty="0"/>
          </a:p>
        </p:txBody>
      </p:sp>
      <p:pic>
        <p:nvPicPr>
          <p:cNvPr id="2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313" y="3493294"/>
            <a:ext cx="4286250" cy="1143000"/>
          </a:xfrm>
          <a:prstGeom prst="rect">
            <a:avLst/>
          </a:prstGeom>
        </p:spPr>
      </p:pic>
      <p:sp>
        <p:nvSpPr>
          <p:cNvPr id="30" name="Shape 21"/>
          <p:cNvSpPr/>
          <p:nvPr/>
        </p:nvSpPr>
        <p:spPr>
          <a:xfrm>
            <a:off x="4643438" y="974396"/>
            <a:ext cx="4286250" cy="2168854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3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0594" y="1117271"/>
            <a:ext cx="142875" cy="142875"/>
          </a:xfrm>
          <a:prstGeom prst="rect">
            <a:avLst/>
          </a:prstGeom>
        </p:spPr>
      </p:pic>
      <p:sp>
        <p:nvSpPr>
          <p:cNvPr id="32" name="Text 22"/>
          <p:cNvSpPr/>
          <p:nvPr/>
        </p:nvSpPr>
        <p:spPr>
          <a:xfrm>
            <a:off x="4964906" y="1081553"/>
            <a:ext cx="159450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학습 동기 향상 데이터 분석 </a:t>
            </a:r>
            <a:endParaRPr lang="en-US" sz="1046" dirty="0"/>
          </a:p>
        </p:txBody>
      </p:sp>
      <p:sp>
        <p:nvSpPr>
          <p:cNvPr id="33" name="Text 23"/>
          <p:cNvSpPr/>
          <p:nvPr/>
        </p:nvSpPr>
        <p:spPr>
          <a:xfrm>
            <a:off x="4750594" y="1438740"/>
            <a:ext cx="4071938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학습 동기 저하 문제를 해결하기 위한 데이터 기반 접근법 프로젝트입니다. </a:t>
            </a:r>
            <a:endParaRPr lang="en-US" sz="732" dirty="0"/>
          </a:p>
        </p:txBody>
      </p:sp>
      <p:sp>
        <p:nvSpPr>
          <p:cNvPr id="34" name="Shape 24"/>
          <p:cNvSpPr/>
          <p:nvPr/>
        </p:nvSpPr>
        <p:spPr>
          <a:xfrm>
            <a:off x="4750594" y="1650178"/>
            <a:ext cx="171450" cy="171450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35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3456" y="1693041"/>
            <a:ext cx="85725" cy="85725"/>
          </a:xfrm>
          <a:prstGeom prst="rect">
            <a:avLst/>
          </a:prstGeom>
        </p:spPr>
      </p:pic>
      <p:sp>
        <p:nvSpPr>
          <p:cNvPr id="36" name="Text 25"/>
          <p:cNvSpPr/>
          <p:nvPr/>
        </p:nvSpPr>
        <p:spPr>
          <a:xfrm>
            <a:off x="4993481" y="1650178"/>
            <a:ext cx="2009877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문제 정의</a:t>
            </a:r>
            <a:endParaRPr lang="en-US" sz="732" dirty="0"/>
          </a:p>
        </p:txBody>
      </p:sp>
      <p:sp>
        <p:nvSpPr>
          <p:cNvPr id="37" name="Text 26"/>
          <p:cNvSpPr/>
          <p:nvPr/>
        </p:nvSpPr>
        <p:spPr>
          <a:xfrm>
            <a:off x="4993481" y="1798048"/>
            <a:ext cx="200987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학습 동기 저하, 목표 설정 어려움, 학습 전략 부재 </a:t>
            </a:r>
            <a:endParaRPr lang="en-US" sz="732" dirty="0"/>
          </a:p>
        </p:txBody>
      </p:sp>
      <p:sp>
        <p:nvSpPr>
          <p:cNvPr id="38" name="Shape 27"/>
          <p:cNvSpPr/>
          <p:nvPr/>
        </p:nvSpPr>
        <p:spPr>
          <a:xfrm>
            <a:off x="4750594" y="2066888"/>
            <a:ext cx="171450" cy="171450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39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2741" y="2109750"/>
            <a:ext cx="107156" cy="85725"/>
          </a:xfrm>
          <a:prstGeom prst="rect">
            <a:avLst/>
          </a:prstGeom>
        </p:spPr>
      </p:pic>
      <p:sp>
        <p:nvSpPr>
          <p:cNvPr id="40" name="Text 28"/>
          <p:cNvSpPr/>
          <p:nvPr/>
        </p:nvSpPr>
        <p:spPr>
          <a:xfrm>
            <a:off x="4993481" y="2066888"/>
            <a:ext cx="2889982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High-Tech 요소</a:t>
            </a:r>
            <a:endParaRPr lang="en-US" sz="732" dirty="0"/>
          </a:p>
        </p:txBody>
      </p:sp>
      <p:sp>
        <p:nvSpPr>
          <p:cNvPr id="41" name="Text 29"/>
          <p:cNvSpPr/>
          <p:nvPr/>
        </p:nvSpPr>
        <p:spPr>
          <a:xfrm>
            <a:off x="4993481" y="2214758"/>
            <a:ext cx="288998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학습 패턴 데이터 수집, 개인화된 학습 분석 대시보드, 목표 추적 시스템 </a:t>
            </a:r>
            <a:endParaRPr lang="en-US" sz="732" dirty="0"/>
          </a:p>
        </p:txBody>
      </p:sp>
      <p:sp>
        <p:nvSpPr>
          <p:cNvPr id="42" name="Shape 30"/>
          <p:cNvSpPr/>
          <p:nvPr/>
        </p:nvSpPr>
        <p:spPr>
          <a:xfrm>
            <a:off x="4750594" y="2483625"/>
            <a:ext cx="171450" cy="171450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43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2741" y="2526488"/>
            <a:ext cx="107156" cy="85725"/>
          </a:xfrm>
          <a:prstGeom prst="rect">
            <a:avLst/>
          </a:prstGeom>
        </p:spPr>
      </p:pic>
      <p:sp>
        <p:nvSpPr>
          <p:cNvPr id="44" name="Text 31"/>
          <p:cNvSpPr/>
          <p:nvPr/>
        </p:nvSpPr>
        <p:spPr>
          <a:xfrm>
            <a:off x="4993481" y="2483625"/>
            <a:ext cx="2521939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High-Touch 요소</a:t>
            </a:r>
            <a:endParaRPr lang="en-US" sz="732" dirty="0"/>
          </a:p>
        </p:txBody>
      </p:sp>
      <p:sp>
        <p:nvSpPr>
          <p:cNvPr id="45" name="Text 32"/>
          <p:cNvSpPr/>
          <p:nvPr/>
        </p:nvSpPr>
        <p:spPr>
          <a:xfrm>
            <a:off x="4993481" y="2631495"/>
            <a:ext cx="252193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또래 학습 코칭, 성장 마인드셋 워크숍, 목표 설정 및 성찰 세션 </a:t>
            </a:r>
            <a:endParaRPr lang="en-US" sz="732" dirty="0"/>
          </a:p>
        </p:txBody>
      </p:sp>
      <p:sp>
        <p:nvSpPr>
          <p:cNvPr id="46" name="Shape 33"/>
          <p:cNvSpPr/>
          <p:nvPr/>
        </p:nvSpPr>
        <p:spPr>
          <a:xfrm>
            <a:off x="7545251" y="2828925"/>
            <a:ext cx="602028" cy="207169"/>
          </a:xfrm>
          <a:prstGeom prst="round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47" name="Text 34"/>
          <p:cNvSpPr/>
          <p:nvPr/>
        </p:nvSpPr>
        <p:spPr>
          <a:xfrm>
            <a:off x="7602401" y="2857500"/>
            <a:ext cx="8393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732" dirty="0"/>
          </a:p>
        </p:txBody>
      </p:sp>
      <p:sp>
        <p:nvSpPr>
          <p:cNvPr id="48" name="Text 35"/>
          <p:cNvSpPr/>
          <p:nvPr/>
        </p:nvSpPr>
        <p:spPr>
          <a:xfrm>
            <a:off x="7722059" y="2857500"/>
            <a:ext cx="36807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자기인식 </a:t>
            </a:r>
            <a:endParaRPr lang="en-US" sz="732" dirty="0"/>
          </a:p>
        </p:txBody>
      </p:sp>
      <p:sp>
        <p:nvSpPr>
          <p:cNvPr id="49" name="Shape 36"/>
          <p:cNvSpPr/>
          <p:nvPr/>
        </p:nvSpPr>
        <p:spPr>
          <a:xfrm>
            <a:off x="8204429" y="2828925"/>
            <a:ext cx="618102" cy="207169"/>
          </a:xfrm>
          <a:prstGeom prst="round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50" name="Text 37"/>
          <p:cNvSpPr/>
          <p:nvPr/>
        </p:nvSpPr>
        <p:spPr>
          <a:xfrm>
            <a:off x="8261579" y="2857500"/>
            <a:ext cx="10001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♢</a:t>
            </a:r>
            <a:endParaRPr lang="en-US" sz="732" dirty="0"/>
          </a:p>
        </p:txBody>
      </p:sp>
      <p:sp>
        <p:nvSpPr>
          <p:cNvPr id="51" name="Text 38"/>
          <p:cNvSpPr/>
          <p:nvPr/>
        </p:nvSpPr>
        <p:spPr>
          <a:xfrm>
            <a:off x="8397311" y="2857500"/>
            <a:ext cx="36807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자기관리 </a:t>
            </a:r>
            <a:endParaRPr lang="en-US" sz="732" dirty="0"/>
          </a:p>
        </p:txBody>
      </p:sp>
      <p:pic>
        <p:nvPicPr>
          <p:cNvPr id="52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43438" y="3314700"/>
            <a:ext cx="114300" cy="114300"/>
          </a:xfrm>
          <a:prstGeom prst="rect">
            <a:avLst/>
          </a:prstGeom>
        </p:spPr>
      </p:pic>
      <p:sp>
        <p:nvSpPr>
          <p:cNvPr id="53" name="Text 39"/>
          <p:cNvSpPr/>
          <p:nvPr/>
        </p:nvSpPr>
        <p:spPr>
          <a:xfrm>
            <a:off x="4814888" y="3286125"/>
            <a:ext cx="66065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프로젝트 효과 </a:t>
            </a:r>
            <a:endParaRPr lang="en-US" sz="837" dirty="0"/>
          </a:p>
        </p:txBody>
      </p:sp>
      <p:pic>
        <p:nvPicPr>
          <p:cNvPr id="5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43438" y="3493294"/>
            <a:ext cx="4286250" cy="1143000"/>
          </a:xfrm>
          <a:prstGeom prst="rect">
            <a:avLst/>
          </a:prstGeom>
        </p:spPr>
      </p:pic>
      <p:sp>
        <p:nvSpPr>
          <p:cNvPr id="55" name="Text 40"/>
          <p:cNvSpPr/>
          <p:nvPr/>
        </p:nvSpPr>
        <p:spPr>
          <a:xfrm>
            <a:off x="214313" y="4743450"/>
            <a:ext cx="232671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2차시: AIDT 기반 HTHT 프로젝트 설계와 SEL 균형 적용</a:t>
            </a:r>
            <a:endParaRPr lang="en-US" sz="732" dirty="0"/>
          </a:p>
        </p:txBody>
      </p:sp>
      <p:sp>
        <p:nvSpPr>
          <p:cNvPr id="56" name="Shape 41"/>
          <p:cNvSpPr/>
          <p:nvPr/>
        </p:nvSpPr>
        <p:spPr>
          <a:xfrm>
            <a:off x="8729579" y="4707731"/>
            <a:ext cx="200109" cy="221456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57" name="Text 42"/>
          <p:cNvSpPr/>
          <p:nvPr/>
        </p:nvSpPr>
        <p:spPr>
          <a:xfrm>
            <a:off x="8729579" y="4707731"/>
            <a:ext cx="200109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</a:t>
            </a:r>
            <a:endParaRPr lang="en-US" sz="73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2025-07-25T21:24:25Z</dcterms:created>
  <dcterms:modified xsi:type="dcterms:W3CDTF">2025-07-25T21:24:25Z</dcterms:modified>
</cp:coreProperties>
</file>