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notesMasterIdLst>
    <p:notesMasterId r:id="rId12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0-1.png"/><Relationship Id="rId2" Type="http://schemas.openxmlformats.org/officeDocument/2006/relationships/image" Target="../media/image-10-2.png"/><Relationship Id="rId3" Type="http://schemas.openxmlformats.org/officeDocument/2006/relationships/image" Target="../media/image-10-3.png"/><Relationship Id="rId4" Type="http://schemas.openxmlformats.org/officeDocument/2006/relationships/image" Target="../media/image-10-4.png"/><Relationship Id="rId5" Type="http://schemas.openxmlformats.org/officeDocument/2006/relationships/image" Target="../media/image-10-5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image" Target="../media/image-2-2.png"/><Relationship Id="rId3" Type="http://schemas.openxmlformats.org/officeDocument/2006/relationships/image" Target="../media/image-2-3.png"/><Relationship Id="rId4" Type="http://schemas.openxmlformats.org/officeDocument/2006/relationships/image" Target="../media/image-2-4.png"/><Relationship Id="rId5" Type="http://schemas.openxmlformats.org/officeDocument/2006/relationships/image" Target="../media/image-2-5.png"/><Relationship Id="rId6" Type="http://schemas.openxmlformats.org/officeDocument/2006/relationships/image" Target="../media/image-2-6.png"/><Relationship Id="rId7" Type="http://schemas.openxmlformats.org/officeDocument/2006/relationships/image" Target="../media/image-2-7.png"/><Relationship Id="rId8" Type="http://schemas.openxmlformats.org/officeDocument/2006/relationships/slideLayout" Target="../slideLayouts/slideLayout1.xml"/><Relationship Id="rId9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image" Target="../media/image-4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3" Type="http://schemas.openxmlformats.org/officeDocument/2006/relationships/image" Target="../media/image-5-3.png"/><Relationship Id="rId4" Type="http://schemas.openxmlformats.org/officeDocument/2006/relationships/image" Target="../media/image-5-4.png"/><Relationship Id="rId5" Type="http://schemas.openxmlformats.org/officeDocument/2006/relationships/image" Target="../media/image-5-5.png"/><Relationship Id="rId6" Type="http://schemas.openxmlformats.org/officeDocument/2006/relationships/image" Target="../media/image-5-6.png"/><Relationship Id="rId7" Type="http://schemas.openxmlformats.org/officeDocument/2006/relationships/image" Target="../media/image-5-7.png"/><Relationship Id="rId8" Type="http://schemas.openxmlformats.org/officeDocument/2006/relationships/image" Target="../media/image-5-8.png"/><Relationship Id="rId9" Type="http://schemas.openxmlformats.org/officeDocument/2006/relationships/image" Target="../media/image-5-9.png"/><Relationship Id="rId10" Type="http://schemas.openxmlformats.org/officeDocument/2006/relationships/image" Target="../media/image-5-10.png"/><Relationship Id="rId11" Type="http://schemas.openxmlformats.org/officeDocument/2006/relationships/slideLayout" Target="../slideLayouts/slideLayout1.xml"/><Relationship Id="rId1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image" Target="../media/image-6-2.png"/><Relationship Id="rId3" Type="http://schemas.openxmlformats.org/officeDocument/2006/relationships/image" Target="../media/image-6-3.png"/><Relationship Id="rId4" Type="http://schemas.openxmlformats.org/officeDocument/2006/relationships/image" Target="../media/image-6-4.png"/><Relationship Id="rId5" Type="http://schemas.openxmlformats.org/officeDocument/2006/relationships/image" Target="../media/image-6-5.png"/><Relationship Id="rId6" Type="http://schemas.openxmlformats.org/officeDocument/2006/relationships/image" Target="../media/image-6-6.png"/><Relationship Id="rId7" Type="http://schemas.openxmlformats.org/officeDocument/2006/relationships/image" Target="../media/image-6-7.png"/><Relationship Id="rId8" Type="http://schemas.openxmlformats.org/officeDocument/2006/relationships/image" Target="../media/image-6-8.png"/><Relationship Id="rId9" Type="http://schemas.openxmlformats.org/officeDocument/2006/relationships/image" Target="../media/image-6-9.png"/><Relationship Id="rId10" Type="http://schemas.openxmlformats.org/officeDocument/2006/relationships/image" Target="../media/image-6-10.png"/><Relationship Id="rId11" Type="http://schemas.openxmlformats.org/officeDocument/2006/relationships/slideLayout" Target="../slideLayouts/slideLayout1.xml"/><Relationship Id="rId1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image" Target="../media/image-7-2.png"/><Relationship Id="rId3" Type="http://schemas.openxmlformats.org/officeDocument/2006/relationships/image" Target="../media/image-7-3.png"/><Relationship Id="rId4" Type="http://schemas.openxmlformats.org/officeDocument/2006/relationships/image" Target="../media/image-7-4.png"/><Relationship Id="rId5" Type="http://schemas.openxmlformats.org/officeDocument/2006/relationships/image" Target="../media/image-7-5.png"/><Relationship Id="rId6" Type="http://schemas.openxmlformats.org/officeDocument/2006/relationships/image" Target="../media/image-7-6.png"/><Relationship Id="rId7" Type="http://schemas.openxmlformats.org/officeDocument/2006/relationships/image" Target="../media/image-7-7.png"/><Relationship Id="rId8" Type="http://schemas.openxmlformats.org/officeDocument/2006/relationships/slideLayout" Target="../slideLayouts/slideLayout1.xml"/><Relationship Id="rId9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image" Target="../media/image-8-2.png"/><Relationship Id="rId3" Type="http://schemas.openxmlformats.org/officeDocument/2006/relationships/image" Target="../media/image-8-3.png"/><Relationship Id="rId4" Type="http://schemas.openxmlformats.org/officeDocument/2006/relationships/image" Target="../media/image-8-4.png"/><Relationship Id="rId5" Type="http://schemas.openxmlformats.org/officeDocument/2006/relationships/image" Target="../media/image-8-5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9-1.png"/><Relationship Id="rId2" Type="http://schemas.openxmlformats.org/officeDocument/2006/relationships/image" Target="../media/image-9-2.png"/><Relationship Id="rId3" Type="http://schemas.openxmlformats.org/officeDocument/2006/relationships/image" Target="../media/image-9-3.png"/><Relationship Id="rId4" Type="http://schemas.openxmlformats.org/officeDocument/2006/relationships/image" Target="../media/image-9-4.png"/><Relationship Id="rId5" Type="http://schemas.openxmlformats.org/officeDocument/2006/relationships/image" Target="../media/image-9-5.png"/><Relationship Id="rId6" Type="http://schemas.openxmlformats.org/officeDocument/2006/relationships/image" Target="../media/image-9-6.png"/><Relationship Id="rId7" Type="http://schemas.openxmlformats.org/officeDocument/2006/relationships/image" Target="../media/image-9-7.png"/><Relationship Id="rId8" Type="http://schemas.openxmlformats.org/officeDocument/2006/relationships/image" Target="../media/image-9-8.png"/><Relationship Id="rId9" Type="http://schemas.openxmlformats.org/officeDocument/2006/relationships/image" Target="../media/image-9-9.png"/><Relationship Id="rId10" Type="http://schemas.openxmlformats.org/officeDocument/2006/relationships/image" Target="../media/image-9-10.png"/><Relationship Id="rId11" Type="http://schemas.openxmlformats.org/officeDocument/2006/relationships/image" Target="../media/image-9-11.png"/><Relationship Id="rId12" Type="http://schemas.openxmlformats.org/officeDocument/2006/relationships/slideLayout" Target="../slideLayouts/slideLayout1.xml"/><Relationship Id="rId1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4429125"/>
            <a:ext cx="18288000" cy="714375"/>
          </a:xfrm>
          <a:prstGeom prst="rect">
            <a:avLst/>
          </a:prstGeom>
          <a:solidFill>
            <a:srgbClr val="000000"/>
          </a:solidFill>
          <a:ln/>
        </p:spPr>
      </p:sp>
      <p:sp>
        <p:nvSpPr>
          <p:cNvPr id="4" name="Text 1"/>
          <p:cNvSpPr/>
          <p:nvPr/>
        </p:nvSpPr>
        <p:spPr>
          <a:xfrm>
            <a:off x="2454911" y="1229451"/>
            <a:ext cx="4234151" cy="46613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270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AIDT 사례 체험으로 이해하는</a:t>
            </a:r>
            <a:endParaRPr lang="en-US" sz="2700" dirty="0"/>
          </a:p>
        </p:txBody>
      </p:sp>
      <p:sp>
        <p:nvSpPr>
          <p:cNvPr id="5" name="Text 2"/>
          <p:cNvSpPr/>
          <p:nvPr/>
        </p:nvSpPr>
        <p:spPr>
          <a:xfrm>
            <a:off x="3725689" y="1675209"/>
            <a:ext cx="1692566" cy="46613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270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HTHT×SEL</a:t>
            </a:r>
            <a:endParaRPr lang="en-US" sz="2700" dirty="0"/>
          </a:p>
        </p:txBody>
      </p:sp>
      <p:sp>
        <p:nvSpPr>
          <p:cNvPr id="6" name="Text 3"/>
          <p:cNvSpPr/>
          <p:nvPr/>
        </p:nvSpPr>
        <p:spPr>
          <a:xfrm>
            <a:off x="1685534" y="2274559"/>
            <a:ext cx="5772931" cy="30003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575" dirty="0">
                <a:solidFill>
                  <a:srgbClr val="FFFFFF">
                    <a:alpha val="90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1차시: AI 디지털 교과서 기반 High-Tech High-Touch 융합 수업 모델</a:t>
            </a:r>
            <a:endParaRPr lang="en-US" sz="1575" dirty="0"/>
          </a:p>
        </p:txBody>
      </p:sp>
      <p:sp>
        <p:nvSpPr>
          <p:cNvPr id="7" name="Text 4"/>
          <p:cNvSpPr/>
          <p:nvPr/>
        </p:nvSpPr>
        <p:spPr>
          <a:xfrm>
            <a:off x="4076486" y="3288971"/>
            <a:ext cx="991000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350" dirty="0">
                <a:solidFill>
                  <a:srgbClr val="FFFFFF">
                    <a:alpha val="90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김준오 선생님 </a:t>
            </a:r>
            <a:endParaRPr lang="en-US" sz="1350" dirty="0"/>
          </a:p>
        </p:txBody>
      </p:sp>
      <p:sp>
        <p:nvSpPr>
          <p:cNvPr id="8" name="Text 5"/>
          <p:cNvSpPr/>
          <p:nvPr/>
        </p:nvSpPr>
        <p:spPr>
          <a:xfrm>
            <a:off x="4217659" y="3689021"/>
            <a:ext cx="708682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046" dirty="0">
                <a:solidFill>
                  <a:srgbClr val="FFFFFF">
                    <a:alpha val="80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2025년 7월 </a:t>
            </a:r>
            <a:endParaRPr lang="en-US" sz="1046" dirty="0"/>
          </a:p>
        </p:txBody>
      </p:sp>
      <p:sp>
        <p:nvSpPr>
          <p:cNvPr id="9" name="Shape 6"/>
          <p:cNvSpPr/>
          <p:nvPr/>
        </p:nvSpPr>
        <p:spPr>
          <a:xfrm>
            <a:off x="214313" y="4643438"/>
            <a:ext cx="285750" cy="285750"/>
          </a:xfrm>
          <a:prstGeom prst="ellipse">
            <a:avLst/>
          </a:prstGeom>
          <a:solidFill>
            <a:srgbClr val="FFFFFF">
              <a:alpha val="20000"/>
            </a:srgbClr>
          </a:solidFill>
          <a:ln/>
        </p:spPr>
      </p:sp>
      <p:sp>
        <p:nvSpPr>
          <p:cNvPr id="10" name="Text 7"/>
          <p:cNvSpPr/>
          <p:nvPr/>
        </p:nvSpPr>
        <p:spPr>
          <a:xfrm>
            <a:off x="214313" y="4643438"/>
            <a:ext cx="285750" cy="2857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350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✪</a:t>
            </a:r>
            <a:endParaRPr lang="en-US" sz="1350" dirty="0"/>
          </a:p>
        </p:txBody>
      </p:sp>
      <p:sp>
        <p:nvSpPr>
          <p:cNvPr id="11" name="Shape 8"/>
          <p:cNvSpPr/>
          <p:nvPr/>
        </p:nvSpPr>
        <p:spPr>
          <a:xfrm>
            <a:off x="607219" y="4643438"/>
            <a:ext cx="285750" cy="285750"/>
          </a:xfrm>
          <a:prstGeom prst="ellipse">
            <a:avLst/>
          </a:prstGeom>
          <a:solidFill>
            <a:srgbClr val="FFFFFF">
              <a:alpha val="20000"/>
            </a:srgbClr>
          </a:solidFill>
          <a:ln/>
        </p:spPr>
      </p:sp>
      <p:sp>
        <p:nvSpPr>
          <p:cNvPr id="12" name="Text 9"/>
          <p:cNvSpPr/>
          <p:nvPr/>
        </p:nvSpPr>
        <p:spPr>
          <a:xfrm>
            <a:off x="607219" y="4643438"/>
            <a:ext cx="285750" cy="2857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350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♢</a:t>
            </a:r>
            <a:endParaRPr lang="en-US" sz="1350" dirty="0"/>
          </a:p>
        </p:txBody>
      </p:sp>
      <p:sp>
        <p:nvSpPr>
          <p:cNvPr id="13" name="Shape 10"/>
          <p:cNvSpPr/>
          <p:nvPr/>
        </p:nvSpPr>
        <p:spPr>
          <a:xfrm>
            <a:off x="1000125" y="4643438"/>
            <a:ext cx="285750" cy="285750"/>
          </a:xfrm>
          <a:prstGeom prst="ellipse">
            <a:avLst/>
          </a:prstGeom>
          <a:solidFill>
            <a:srgbClr val="FFFFFF">
              <a:alpha val="20000"/>
            </a:srgbClr>
          </a:solidFill>
          <a:ln/>
        </p:spPr>
      </p:sp>
      <p:sp>
        <p:nvSpPr>
          <p:cNvPr id="14" name="Text 11"/>
          <p:cNvSpPr/>
          <p:nvPr/>
        </p:nvSpPr>
        <p:spPr>
          <a:xfrm>
            <a:off x="1000125" y="4643438"/>
            <a:ext cx="285750" cy="2857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350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♧</a:t>
            </a:r>
            <a:endParaRPr lang="en-US" sz="1350" dirty="0"/>
          </a:p>
        </p:txBody>
      </p:sp>
      <p:sp>
        <p:nvSpPr>
          <p:cNvPr id="15" name="Shape 12"/>
          <p:cNvSpPr/>
          <p:nvPr/>
        </p:nvSpPr>
        <p:spPr>
          <a:xfrm>
            <a:off x="1393031" y="4643438"/>
            <a:ext cx="285750" cy="285750"/>
          </a:xfrm>
          <a:prstGeom prst="ellipse">
            <a:avLst/>
          </a:prstGeom>
          <a:solidFill>
            <a:srgbClr val="FFFFFF">
              <a:alpha val="20000"/>
            </a:srgbClr>
          </a:solidFill>
          <a:ln/>
        </p:spPr>
      </p:sp>
      <p:sp>
        <p:nvSpPr>
          <p:cNvPr id="16" name="Text 13"/>
          <p:cNvSpPr/>
          <p:nvPr/>
        </p:nvSpPr>
        <p:spPr>
          <a:xfrm>
            <a:off x="1393031" y="4643438"/>
            <a:ext cx="285750" cy="2857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350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♤</a:t>
            </a:r>
            <a:endParaRPr lang="en-US" sz="1350" dirty="0"/>
          </a:p>
        </p:txBody>
      </p:sp>
      <p:sp>
        <p:nvSpPr>
          <p:cNvPr id="17" name="Shape 14"/>
          <p:cNvSpPr/>
          <p:nvPr/>
        </p:nvSpPr>
        <p:spPr>
          <a:xfrm>
            <a:off x="1785938" y="4643438"/>
            <a:ext cx="285750" cy="285750"/>
          </a:xfrm>
          <a:prstGeom prst="ellipse">
            <a:avLst/>
          </a:prstGeom>
          <a:solidFill>
            <a:srgbClr val="FFFFFF">
              <a:alpha val="20000"/>
            </a:srgbClr>
          </a:solidFill>
          <a:ln/>
        </p:spPr>
      </p:sp>
      <p:sp>
        <p:nvSpPr>
          <p:cNvPr id="18" name="Text 15"/>
          <p:cNvSpPr/>
          <p:nvPr/>
        </p:nvSpPr>
        <p:spPr>
          <a:xfrm>
            <a:off x="1785938" y="4643438"/>
            <a:ext cx="285750" cy="2857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350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★</a:t>
            </a:r>
            <a:endParaRPr lang="en-US" sz="1350" dirty="0"/>
          </a:p>
        </p:txBody>
      </p:sp>
      <p:sp>
        <p:nvSpPr>
          <p:cNvPr id="19" name="Text 16"/>
          <p:cNvSpPr/>
          <p:nvPr/>
        </p:nvSpPr>
        <p:spPr>
          <a:xfrm>
            <a:off x="8381600" y="4500563"/>
            <a:ext cx="548087" cy="4286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FFFF">
                    <a:alpha val="90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HTHT×SEL</a:t>
            </a:r>
            <a:endParaRPr lang="en-US" sz="837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85750"/>
            <a:ext cx="946407" cy="457200"/>
          </a:xfrm>
          <a:prstGeom prst="rect">
            <a:avLst/>
          </a:prstGeom>
          <a:noFill/>
          <a:ln/>
        </p:spPr>
        <p:txBody>
          <a:bodyPr wrap="none" lIns="0" tIns="0" rIns="0" bIns="85090" rtlCol="0" anchor="ctr">
            <a:spAutoFit/>
          </a:bodyPr>
          <a:lstStyle/>
          <a:p>
            <a:pPr indent="0" marL="0">
              <a:buNone/>
            </a:pPr>
            <a:r>
              <a:rPr lang="en-US" sz="2025" b="1" dirty="0">
                <a:solidFill>
                  <a:srgbClr val="2C3E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유의사항</a:t>
            </a:r>
            <a:endParaRPr lang="en-US" sz="2025" dirty="0"/>
          </a:p>
        </p:txBody>
      </p:sp>
      <p:sp>
        <p:nvSpPr>
          <p:cNvPr id="4" name="Text 1"/>
          <p:cNvSpPr/>
          <p:nvPr/>
        </p:nvSpPr>
        <p:spPr>
          <a:xfrm>
            <a:off x="1664382" y="894755"/>
            <a:ext cx="5665189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942" dirty="0">
                <a:solidFill>
                  <a:srgbClr val="2C3E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AIDT 기반 HTHT×SEL 수업을 진행할 때 다음 사항에 유의하여 안전하고 효과적인 학습 환경을 조성합니다. </a:t>
            </a:r>
            <a:endParaRPr lang="en-US" sz="942" dirty="0"/>
          </a:p>
        </p:txBody>
      </p:sp>
      <p:sp>
        <p:nvSpPr>
          <p:cNvPr id="5" name="Text 2"/>
          <p:cNvSpPr/>
          <p:nvPr/>
        </p:nvSpPr>
        <p:spPr>
          <a:xfrm>
            <a:off x="7365290" y="901898"/>
            <a:ext cx="114300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837" dirty="0">
                <a:solidFill>
                  <a:srgbClr val="2C3E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★</a:t>
            </a:r>
            <a:endParaRPr lang="en-US" sz="837" dirty="0"/>
          </a:p>
        </p:txBody>
      </p:sp>
      <p:sp>
        <p:nvSpPr>
          <p:cNvPr id="6" name="Shape 3"/>
          <p:cNvSpPr/>
          <p:nvPr/>
        </p:nvSpPr>
        <p:spPr>
          <a:xfrm>
            <a:off x="285750" y="1221581"/>
            <a:ext cx="4214813" cy="1564481"/>
          </a:xfrm>
          <a:prstGeom prst="rect">
            <a:avLst/>
          </a:prstGeom>
          <a:solidFill>
            <a:srgbClr val="ECF0F1"/>
          </a:solidFill>
          <a:ln/>
        </p:spPr>
      </p:sp>
      <p:sp>
        <p:nvSpPr>
          <p:cNvPr id="7" name="Shape 4"/>
          <p:cNvSpPr/>
          <p:nvPr/>
        </p:nvSpPr>
        <p:spPr>
          <a:xfrm>
            <a:off x="285750" y="1221581"/>
            <a:ext cx="35719" cy="1564481"/>
          </a:xfrm>
          <a:prstGeom prst="rect">
            <a:avLst/>
          </a:prstGeom>
          <a:solidFill>
            <a:srgbClr val="E74C3C"/>
          </a:solidFill>
          <a:ln/>
        </p:spPr>
      </p:sp>
      <p:sp>
        <p:nvSpPr>
          <p:cNvPr id="8" name="Shape 5"/>
          <p:cNvSpPr/>
          <p:nvPr/>
        </p:nvSpPr>
        <p:spPr>
          <a:xfrm>
            <a:off x="428625" y="1364456"/>
            <a:ext cx="257175" cy="257175"/>
          </a:xfrm>
          <a:prstGeom prst="ellipse">
            <a:avLst/>
          </a:prstGeom>
          <a:solidFill>
            <a:srgbClr val="E74C3C"/>
          </a:solidFill>
          <a:ln/>
        </p:spPr>
      </p:sp>
      <p:pic>
        <p:nvPicPr>
          <p:cNvPr id="9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845" y="1428750"/>
            <a:ext cx="160734" cy="128588"/>
          </a:xfrm>
          <a:prstGeom prst="rect">
            <a:avLst/>
          </a:prstGeom>
        </p:spPr>
      </p:pic>
      <p:sp>
        <p:nvSpPr>
          <p:cNvPr id="10" name="Text 6"/>
          <p:cNvSpPr/>
          <p:nvPr/>
        </p:nvSpPr>
        <p:spPr>
          <a:xfrm>
            <a:off x="771525" y="1396603"/>
            <a:ext cx="861547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b="1" dirty="0">
                <a:solidFill>
                  <a:srgbClr val="2C3E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기술적 준비사항</a:t>
            </a:r>
            <a:endParaRPr lang="en-US" sz="942" dirty="0"/>
          </a:p>
        </p:txBody>
      </p:sp>
      <p:sp>
        <p:nvSpPr>
          <p:cNvPr id="11" name="Text 7"/>
          <p:cNvSpPr/>
          <p:nvPr/>
        </p:nvSpPr>
        <p:spPr>
          <a:xfrm>
            <a:off x="428625" y="1694855"/>
            <a:ext cx="2688338" cy="14644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5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수업 진행을 위한 기술적 환경을 사전에 점검하고 준비합니다. </a:t>
            </a:r>
            <a:endParaRPr lang="en-US" sz="785" dirty="0"/>
          </a:p>
        </p:txBody>
      </p:sp>
      <p:sp>
        <p:nvSpPr>
          <p:cNvPr id="12" name="Text 8"/>
          <p:cNvSpPr/>
          <p:nvPr/>
        </p:nvSpPr>
        <p:spPr>
          <a:xfrm>
            <a:off x="428625" y="1900238"/>
            <a:ext cx="3929063" cy="130011"/>
          </a:xfrm>
          <a:prstGeom prst="rect">
            <a:avLst/>
          </a:prstGeom>
          <a:noFill/>
          <a:ln/>
        </p:spPr>
        <p:txBody>
          <a:bodyPr wrap="none" lIns="153035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73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AIDT 로그인 및 네트워크 사전 점검</a:t>
            </a:r>
            <a:endParaRPr lang="en-US" sz="732" dirty="0"/>
          </a:p>
        </p:txBody>
      </p:sp>
      <p:sp>
        <p:nvSpPr>
          <p:cNvPr id="13" name="Text 9"/>
          <p:cNvSpPr/>
          <p:nvPr/>
        </p:nvSpPr>
        <p:spPr>
          <a:xfrm>
            <a:off x="428625" y="2073111"/>
            <a:ext cx="3929063" cy="130011"/>
          </a:xfrm>
          <a:prstGeom prst="rect">
            <a:avLst/>
          </a:prstGeom>
          <a:noFill/>
          <a:ln/>
        </p:spPr>
        <p:txBody>
          <a:bodyPr wrap="none" lIns="153035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73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학생 계정 생성 및 접근 권한 확인</a:t>
            </a:r>
            <a:endParaRPr lang="en-US" sz="732" dirty="0"/>
          </a:p>
        </p:txBody>
      </p:sp>
      <p:sp>
        <p:nvSpPr>
          <p:cNvPr id="14" name="Text 10"/>
          <p:cNvSpPr/>
          <p:nvPr/>
        </p:nvSpPr>
        <p:spPr>
          <a:xfrm>
            <a:off x="428625" y="2245984"/>
            <a:ext cx="3929063" cy="130011"/>
          </a:xfrm>
          <a:prstGeom prst="rect">
            <a:avLst/>
          </a:prstGeom>
          <a:noFill/>
          <a:ln/>
        </p:spPr>
        <p:txBody>
          <a:bodyPr wrap="none" lIns="153035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73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백업 계획 마련 (오프라인 활동지 준비)</a:t>
            </a:r>
            <a:endParaRPr lang="en-US" sz="732" dirty="0"/>
          </a:p>
        </p:txBody>
      </p:sp>
      <p:sp>
        <p:nvSpPr>
          <p:cNvPr id="15" name="Text 11"/>
          <p:cNvSpPr/>
          <p:nvPr/>
        </p:nvSpPr>
        <p:spPr>
          <a:xfrm>
            <a:off x="428625" y="2418857"/>
            <a:ext cx="3929063" cy="130011"/>
          </a:xfrm>
          <a:prstGeom prst="rect">
            <a:avLst/>
          </a:prstGeom>
          <a:noFill/>
          <a:ln/>
        </p:spPr>
        <p:txBody>
          <a:bodyPr wrap="none" lIns="153035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73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디바이스 충전 및 배터리 상태 확인</a:t>
            </a:r>
            <a:endParaRPr lang="en-US" sz="732" dirty="0"/>
          </a:p>
        </p:txBody>
      </p:sp>
      <p:sp>
        <p:nvSpPr>
          <p:cNvPr id="16" name="Shape 12"/>
          <p:cNvSpPr/>
          <p:nvPr/>
        </p:nvSpPr>
        <p:spPr>
          <a:xfrm>
            <a:off x="4643438" y="1221581"/>
            <a:ext cx="4214813" cy="1564481"/>
          </a:xfrm>
          <a:prstGeom prst="rect">
            <a:avLst/>
          </a:prstGeom>
          <a:solidFill>
            <a:srgbClr val="ECF0F1"/>
          </a:solidFill>
          <a:ln/>
        </p:spPr>
      </p:sp>
      <p:sp>
        <p:nvSpPr>
          <p:cNvPr id="17" name="Shape 13"/>
          <p:cNvSpPr/>
          <p:nvPr/>
        </p:nvSpPr>
        <p:spPr>
          <a:xfrm>
            <a:off x="4643438" y="1221581"/>
            <a:ext cx="35719" cy="1564481"/>
          </a:xfrm>
          <a:prstGeom prst="rect">
            <a:avLst/>
          </a:prstGeom>
          <a:solidFill>
            <a:srgbClr val="E74C3C"/>
          </a:solidFill>
          <a:ln/>
        </p:spPr>
      </p:sp>
      <p:sp>
        <p:nvSpPr>
          <p:cNvPr id="18" name="Shape 14"/>
          <p:cNvSpPr/>
          <p:nvPr/>
        </p:nvSpPr>
        <p:spPr>
          <a:xfrm>
            <a:off x="4786313" y="1364456"/>
            <a:ext cx="257175" cy="257175"/>
          </a:xfrm>
          <a:prstGeom prst="ellipse">
            <a:avLst/>
          </a:prstGeom>
          <a:solidFill>
            <a:srgbClr val="E74C3C"/>
          </a:solidFill>
          <a:ln/>
        </p:spPr>
      </p:sp>
      <p:pic>
        <p:nvPicPr>
          <p:cNvPr id="19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0606" y="1428750"/>
            <a:ext cx="128588" cy="128588"/>
          </a:xfrm>
          <a:prstGeom prst="rect">
            <a:avLst/>
          </a:prstGeom>
        </p:spPr>
      </p:pic>
      <p:sp>
        <p:nvSpPr>
          <p:cNvPr id="20" name="Text 15"/>
          <p:cNvSpPr/>
          <p:nvPr/>
        </p:nvSpPr>
        <p:spPr>
          <a:xfrm>
            <a:off x="5129213" y="1396603"/>
            <a:ext cx="743257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b="1" dirty="0">
                <a:solidFill>
                  <a:srgbClr val="2C3E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개인정보 보호</a:t>
            </a:r>
            <a:endParaRPr lang="en-US" sz="942" dirty="0"/>
          </a:p>
        </p:txBody>
      </p:sp>
      <p:sp>
        <p:nvSpPr>
          <p:cNvPr id="21" name="Text 16"/>
          <p:cNvSpPr/>
          <p:nvPr/>
        </p:nvSpPr>
        <p:spPr>
          <a:xfrm>
            <a:off x="4786313" y="1694855"/>
            <a:ext cx="2759078" cy="14644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5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학생들의 개인정보를 안전하게 보호하기 위한 조치를 취합니다. </a:t>
            </a:r>
            <a:endParaRPr lang="en-US" sz="785" dirty="0"/>
          </a:p>
        </p:txBody>
      </p:sp>
      <p:sp>
        <p:nvSpPr>
          <p:cNvPr id="22" name="Text 17"/>
          <p:cNvSpPr/>
          <p:nvPr/>
        </p:nvSpPr>
        <p:spPr>
          <a:xfrm>
            <a:off x="4786313" y="1900238"/>
            <a:ext cx="3929063" cy="130011"/>
          </a:xfrm>
          <a:prstGeom prst="rect">
            <a:avLst/>
          </a:prstGeom>
          <a:noFill/>
          <a:ln/>
        </p:spPr>
        <p:txBody>
          <a:bodyPr wrap="none" lIns="153035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73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챗봇 답변에 개인정보가 포함되지 않도록 지도</a:t>
            </a:r>
            <a:endParaRPr lang="en-US" sz="732" dirty="0"/>
          </a:p>
        </p:txBody>
      </p:sp>
      <p:sp>
        <p:nvSpPr>
          <p:cNvPr id="23" name="Text 18"/>
          <p:cNvSpPr/>
          <p:nvPr/>
        </p:nvSpPr>
        <p:spPr>
          <a:xfrm>
            <a:off x="4786313" y="2073111"/>
            <a:ext cx="3929063" cy="130011"/>
          </a:xfrm>
          <a:prstGeom prst="rect">
            <a:avLst/>
          </a:prstGeom>
          <a:noFill/>
          <a:ln/>
        </p:spPr>
        <p:txBody>
          <a:bodyPr wrap="none" lIns="153035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73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데이터 수집 시 익명화 처리 방법 안내</a:t>
            </a:r>
            <a:endParaRPr lang="en-US" sz="732" dirty="0"/>
          </a:p>
        </p:txBody>
      </p:sp>
      <p:sp>
        <p:nvSpPr>
          <p:cNvPr id="24" name="Text 19"/>
          <p:cNvSpPr/>
          <p:nvPr/>
        </p:nvSpPr>
        <p:spPr>
          <a:xfrm>
            <a:off x="4786313" y="2245984"/>
            <a:ext cx="3929063" cy="130011"/>
          </a:xfrm>
          <a:prstGeom prst="rect">
            <a:avLst/>
          </a:prstGeom>
          <a:noFill/>
          <a:ln/>
        </p:spPr>
        <p:txBody>
          <a:bodyPr wrap="none" lIns="153035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73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학생 작업 결과물 공유 전 개인정보 점검</a:t>
            </a:r>
            <a:endParaRPr lang="en-US" sz="732" dirty="0"/>
          </a:p>
        </p:txBody>
      </p:sp>
      <p:sp>
        <p:nvSpPr>
          <p:cNvPr id="25" name="Text 20"/>
          <p:cNvSpPr/>
          <p:nvPr/>
        </p:nvSpPr>
        <p:spPr>
          <a:xfrm>
            <a:off x="4786313" y="2418857"/>
            <a:ext cx="3929063" cy="130011"/>
          </a:xfrm>
          <a:prstGeom prst="rect">
            <a:avLst/>
          </a:prstGeom>
          <a:noFill/>
          <a:ln/>
        </p:spPr>
        <p:txBody>
          <a:bodyPr wrap="none" lIns="153035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73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보안 설정 및 접근 제한 확인</a:t>
            </a:r>
            <a:endParaRPr lang="en-US" sz="732" dirty="0"/>
          </a:p>
        </p:txBody>
      </p:sp>
      <p:sp>
        <p:nvSpPr>
          <p:cNvPr id="26" name="Shape 21"/>
          <p:cNvSpPr/>
          <p:nvPr/>
        </p:nvSpPr>
        <p:spPr>
          <a:xfrm>
            <a:off x="285750" y="2928938"/>
            <a:ext cx="4214813" cy="1564481"/>
          </a:xfrm>
          <a:prstGeom prst="rect">
            <a:avLst/>
          </a:prstGeom>
          <a:solidFill>
            <a:srgbClr val="ECF0F1"/>
          </a:solidFill>
          <a:ln/>
        </p:spPr>
      </p:sp>
      <p:sp>
        <p:nvSpPr>
          <p:cNvPr id="27" name="Shape 22"/>
          <p:cNvSpPr/>
          <p:nvPr/>
        </p:nvSpPr>
        <p:spPr>
          <a:xfrm>
            <a:off x="285750" y="2928938"/>
            <a:ext cx="35719" cy="1564481"/>
          </a:xfrm>
          <a:prstGeom prst="rect">
            <a:avLst/>
          </a:prstGeom>
          <a:solidFill>
            <a:srgbClr val="E74C3C"/>
          </a:solidFill>
          <a:ln/>
        </p:spPr>
      </p:sp>
      <p:sp>
        <p:nvSpPr>
          <p:cNvPr id="28" name="Shape 23"/>
          <p:cNvSpPr/>
          <p:nvPr/>
        </p:nvSpPr>
        <p:spPr>
          <a:xfrm>
            <a:off x="428625" y="3071813"/>
            <a:ext cx="257175" cy="257175"/>
          </a:xfrm>
          <a:prstGeom prst="ellipse">
            <a:avLst/>
          </a:prstGeom>
          <a:solidFill>
            <a:srgbClr val="E74C3C"/>
          </a:solidFill>
          <a:ln/>
        </p:spPr>
      </p:sp>
      <p:pic>
        <p:nvPicPr>
          <p:cNvPr id="29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845" y="3136106"/>
            <a:ext cx="160734" cy="128588"/>
          </a:xfrm>
          <a:prstGeom prst="rect">
            <a:avLst/>
          </a:prstGeom>
        </p:spPr>
      </p:pic>
      <p:sp>
        <p:nvSpPr>
          <p:cNvPr id="30" name="Text 24"/>
          <p:cNvSpPr/>
          <p:nvPr/>
        </p:nvSpPr>
        <p:spPr>
          <a:xfrm>
            <a:off x="771525" y="3103959"/>
            <a:ext cx="792231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b="1" dirty="0">
                <a:solidFill>
                  <a:srgbClr val="2C3E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윤리적 AI 활용</a:t>
            </a:r>
            <a:endParaRPr lang="en-US" sz="942" dirty="0"/>
          </a:p>
        </p:txBody>
      </p:sp>
      <p:sp>
        <p:nvSpPr>
          <p:cNvPr id="31" name="Text 25"/>
          <p:cNvSpPr/>
          <p:nvPr/>
        </p:nvSpPr>
        <p:spPr>
          <a:xfrm>
            <a:off x="428625" y="3402211"/>
            <a:ext cx="2765273" cy="14644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5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AI 기술을 윤리적으로 활용하기 위한 가이드라인을 제공합니다. </a:t>
            </a:r>
            <a:endParaRPr lang="en-US" sz="785" dirty="0"/>
          </a:p>
        </p:txBody>
      </p:sp>
      <p:sp>
        <p:nvSpPr>
          <p:cNvPr id="32" name="Text 26"/>
          <p:cNvSpPr/>
          <p:nvPr/>
        </p:nvSpPr>
        <p:spPr>
          <a:xfrm>
            <a:off x="428625" y="3607594"/>
            <a:ext cx="3929063" cy="130011"/>
          </a:xfrm>
          <a:prstGeom prst="rect">
            <a:avLst/>
          </a:prstGeom>
          <a:noFill/>
          <a:ln/>
        </p:spPr>
        <p:txBody>
          <a:bodyPr wrap="none" lIns="153035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73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AI 생성 콘텐츠의 한계와 편향성 인식 지도</a:t>
            </a:r>
            <a:endParaRPr lang="en-US" sz="732" dirty="0"/>
          </a:p>
        </p:txBody>
      </p:sp>
      <p:sp>
        <p:nvSpPr>
          <p:cNvPr id="33" name="Text 27"/>
          <p:cNvSpPr/>
          <p:nvPr/>
        </p:nvSpPr>
        <p:spPr>
          <a:xfrm>
            <a:off x="428625" y="3780467"/>
            <a:ext cx="3929063" cy="130011"/>
          </a:xfrm>
          <a:prstGeom prst="rect">
            <a:avLst/>
          </a:prstGeom>
          <a:noFill/>
          <a:ln/>
        </p:spPr>
        <p:txBody>
          <a:bodyPr wrap="none" lIns="153035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73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출처 확인 및 사실 검증 습관 형성</a:t>
            </a:r>
            <a:endParaRPr lang="en-US" sz="732" dirty="0"/>
          </a:p>
        </p:txBody>
      </p:sp>
      <p:sp>
        <p:nvSpPr>
          <p:cNvPr id="34" name="Text 28"/>
          <p:cNvSpPr/>
          <p:nvPr/>
        </p:nvSpPr>
        <p:spPr>
          <a:xfrm>
            <a:off x="428625" y="3953340"/>
            <a:ext cx="3929063" cy="130011"/>
          </a:xfrm>
          <a:prstGeom prst="rect">
            <a:avLst/>
          </a:prstGeom>
          <a:noFill/>
          <a:ln/>
        </p:spPr>
        <p:txBody>
          <a:bodyPr wrap="none" lIns="153035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73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저작권 및 인용 규칙 준수 안내</a:t>
            </a:r>
            <a:endParaRPr lang="en-US" sz="732" dirty="0"/>
          </a:p>
        </p:txBody>
      </p:sp>
      <p:sp>
        <p:nvSpPr>
          <p:cNvPr id="35" name="Text 29"/>
          <p:cNvSpPr/>
          <p:nvPr/>
        </p:nvSpPr>
        <p:spPr>
          <a:xfrm>
            <a:off x="428625" y="4126213"/>
            <a:ext cx="3929063" cy="130011"/>
          </a:xfrm>
          <a:prstGeom prst="rect">
            <a:avLst/>
          </a:prstGeom>
          <a:noFill/>
          <a:ln/>
        </p:spPr>
        <p:txBody>
          <a:bodyPr wrap="none" lIns="153035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73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AI 의존도 조절 및 비판적 사고 강조</a:t>
            </a:r>
            <a:endParaRPr lang="en-US" sz="732" dirty="0"/>
          </a:p>
        </p:txBody>
      </p:sp>
      <p:sp>
        <p:nvSpPr>
          <p:cNvPr id="36" name="Shape 30"/>
          <p:cNvSpPr/>
          <p:nvPr/>
        </p:nvSpPr>
        <p:spPr>
          <a:xfrm>
            <a:off x="4643438" y="2928938"/>
            <a:ext cx="4214813" cy="1564481"/>
          </a:xfrm>
          <a:prstGeom prst="rect">
            <a:avLst/>
          </a:prstGeom>
          <a:solidFill>
            <a:srgbClr val="ECF0F1"/>
          </a:solidFill>
          <a:ln/>
        </p:spPr>
      </p:sp>
      <p:sp>
        <p:nvSpPr>
          <p:cNvPr id="37" name="Shape 31"/>
          <p:cNvSpPr/>
          <p:nvPr/>
        </p:nvSpPr>
        <p:spPr>
          <a:xfrm>
            <a:off x="4643438" y="2928938"/>
            <a:ext cx="35719" cy="1564481"/>
          </a:xfrm>
          <a:prstGeom prst="rect">
            <a:avLst/>
          </a:prstGeom>
          <a:solidFill>
            <a:srgbClr val="E74C3C"/>
          </a:solidFill>
          <a:ln/>
        </p:spPr>
      </p:sp>
      <p:sp>
        <p:nvSpPr>
          <p:cNvPr id="38" name="Shape 32"/>
          <p:cNvSpPr/>
          <p:nvPr/>
        </p:nvSpPr>
        <p:spPr>
          <a:xfrm>
            <a:off x="4786313" y="3071813"/>
            <a:ext cx="257175" cy="257175"/>
          </a:xfrm>
          <a:prstGeom prst="ellipse">
            <a:avLst/>
          </a:prstGeom>
          <a:solidFill>
            <a:srgbClr val="E74C3C"/>
          </a:solidFill>
          <a:ln/>
        </p:spPr>
      </p:sp>
      <p:pic>
        <p:nvPicPr>
          <p:cNvPr id="39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4533" y="3136106"/>
            <a:ext cx="160734" cy="128588"/>
          </a:xfrm>
          <a:prstGeom prst="rect">
            <a:avLst/>
          </a:prstGeom>
        </p:spPr>
      </p:pic>
      <p:sp>
        <p:nvSpPr>
          <p:cNvPr id="40" name="Text 33"/>
          <p:cNvSpPr/>
          <p:nvPr/>
        </p:nvSpPr>
        <p:spPr>
          <a:xfrm>
            <a:off x="5129213" y="3103959"/>
            <a:ext cx="894978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b="1" dirty="0">
                <a:solidFill>
                  <a:srgbClr val="2C3E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포용적 학습 환경</a:t>
            </a:r>
            <a:endParaRPr lang="en-US" sz="942" dirty="0"/>
          </a:p>
        </p:txBody>
      </p:sp>
      <p:sp>
        <p:nvSpPr>
          <p:cNvPr id="41" name="Text 34"/>
          <p:cNvSpPr/>
          <p:nvPr/>
        </p:nvSpPr>
        <p:spPr>
          <a:xfrm>
            <a:off x="4786313" y="3402211"/>
            <a:ext cx="2617626" cy="14644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5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모든 학생이 참여할 수 있는 포용적 학습 환경을 조성합니다. </a:t>
            </a:r>
            <a:endParaRPr lang="en-US" sz="785" dirty="0"/>
          </a:p>
        </p:txBody>
      </p:sp>
      <p:sp>
        <p:nvSpPr>
          <p:cNvPr id="42" name="Text 35"/>
          <p:cNvSpPr/>
          <p:nvPr/>
        </p:nvSpPr>
        <p:spPr>
          <a:xfrm>
            <a:off x="4786313" y="3607594"/>
            <a:ext cx="3929063" cy="130011"/>
          </a:xfrm>
          <a:prstGeom prst="rect">
            <a:avLst/>
          </a:prstGeom>
          <a:noFill/>
          <a:ln/>
        </p:spPr>
        <p:txBody>
          <a:bodyPr wrap="none" lIns="153035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73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디지털 접근성 격차 해소 방안 마련</a:t>
            </a:r>
            <a:endParaRPr lang="en-US" sz="732" dirty="0"/>
          </a:p>
        </p:txBody>
      </p:sp>
      <p:sp>
        <p:nvSpPr>
          <p:cNvPr id="43" name="Text 36"/>
          <p:cNvSpPr/>
          <p:nvPr/>
        </p:nvSpPr>
        <p:spPr>
          <a:xfrm>
            <a:off x="4786313" y="3780467"/>
            <a:ext cx="3929063" cy="130011"/>
          </a:xfrm>
          <a:prstGeom prst="rect">
            <a:avLst/>
          </a:prstGeom>
          <a:noFill/>
          <a:ln/>
        </p:spPr>
        <p:txBody>
          <a:bodyPr wrap="none" lIns="153035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73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다양한 학습 스타일을 고려한 활동 설계</a:t>
            </a:r>
            <a:endParaRPr lang="en-US" sz="732" dirty="0"/>
          </a:p>
        </p:txBody>
      </p:sp>
      <p:sp>
        <p:nvSpPr>
          <p:cNvPr id="44" name="Text 37"/>
          <p:cNvSpPr/>
          <p:nvPr/>
        </p:nvSpPr>
        <p:spPr>
          <a:xfrm>
            <a:off x="4786313" y="3953340"/>
            <a:ext cx="3929063" cy="130011"/>
          </a:xfrm>
          <a:prstGeom prst="rect">
            <a:avLst/>
          </a:prstGeom>
          <a:noFill/>
          <a:ln/>
        </p:spPr>
        <p:txBody>
          <a:bodyPr wrap="none" lIns="153035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73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협력적 분위기 조성 및 상호 존중 강조</a:t>
            </a:r>
            <a:endParaRPr lang="en-US" sz="732" dirty="0"/>
          </a:p>
        </p:txBody>
      </p:sp>
      <p:sp>
        <p:nvSpPr>
          <p:cNvPr id="45" name="Text 38"/>
          <p:cNvSpPr/>
          <p:nvPr/>
        </p:nvSpPr>
        <p:spPr>
          <a:xfrm>
            <a:off x="4786313" y="4126213"/>
            <a:ext cx="3929063" cy="130011"/>
          </a:xfrm>
          <a:prstGeom prst="rect">
            <a:avLst/>
          </a:prstGeom>
          <a:noFill/>
          <a:ln/>
        </p:spPr>
        <p:txBody>
          <a:bodyPr wrap="none" lIns="153035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73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기술 활용에 어려움을 겪는 학생 지원 계획</a:t>
            </a:r>
            <a:endParaRPr lang="en-US" sz="732" dirty="0"/>
          </a:p>
        </p:txBody>
      </p:sp>
      <p:sp>
        <p:nvSpPr>
          <p:cNvPr id="46" name="Text 39"/>
          <p:cNvSpPr/>
          <p:nvPr/>
        </p:nvSpPr>
        <p:spPr>
          <a:xfrm>
            <a:off x="285750" y="4672013"/>
            <a:ext cx="2029857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b="1" dirty="0">
                <a:solidFill>
                  <a:srgbClr val="7F8C8D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1차시: AIDT 사례 체험으로 이해하는 HTHT×SEL</a:t>
            </a:r>
            <a:endParaRPr lang="en-US" sz="732" dirty="0"/>
          </a:p>
        </p:txBody>
      </p:sp>
      <p:sp>
        <p:nvSpPr>
          <p:cNvPr id="47" name="Shape 40"/>
          <p:cNvSpPr/>
          <p:nvPr/>
        </p:nvSpPr>
        <p:spPr>
          <a:xfrm>
            <a:off x="8600935" y="4636294"/>
            <a:ext cx="257315" cy="221456"/>
          </a:xfrm>
          <a:prstGeom prst="roundRect">
            <a:avLst/>
          </a:prstGeom>
          <a:solidFill>
            <a:srgbClr val="3498DB"/>
          </a:solidFill>
          <a:ln/>
        </p:spPr>
      </p:sp>
      <p:sp>
        <p:nvSpPr>
          <p:cNvPr id="48" name="Text 41"/>
          <p:cNvSpPr/>
          <p:nvPr/>
        </p:nvSpPr>
        <p:spPr>
          <a:xfrm>
            <a:off x="8600935" y="4636294"/>
            <a:ext cx="257315" cy="221456"/>
          </a:xfrm>
          <a:prstGeom prst="rect">
            <a:avLst/>
          </a:prstGeom>
          <a:noFill/>
          <a:ln/>
        </p:spPr>
        <p:txBody>
          <a:bodyPr wrap="none" lIns="85090" tIns="42545" rIns="85090" bIns="42545" rtlCol="0" anchor="ctr">
            <a:spAutoFit/>
          </a:bodyPr>
          <a:lstStyle/>
          <a:p>
            <a:pPr indent="0" marL="0">
              <a:buNone/>
            </a:pPr>
            <a:r>
              <a:rPr lang="en-US" sz="732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10</a:t>
            </a:r>
            <a:endParaRPr lang="en-US" sz="732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530602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85750"/>
            <a:ext cx="1013296" cy="457200"/>
          </a:xfrm>
          <a:prstGeom prst="rect">
            <a:avLst/>
          </a:prstGeom>
          <a:noFill/>
          <a:ln/>
        </p:spPr>
        <p:txBody>
          <a:bodyPr wrap="none" lIns="0" tIns="0" rIns="0" bIns="85090" rtlCol="0" anchor="ctr">
            <a:spAutoFit/>
          </a:bodyPr>
          <a:lstStyle/>
          <a:p>
            <a:pPr indent="0" marL="0">
              <a:buNone/>
            </a:pPr>
            <a:r>
              <a:rPr lang="en-US" sz="2025" b="1" dirty="0">
                <a:solidFill>
                  <a:srgbClr val="2C3E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강의 개요</a:t>
            </a:r>
            <a:endParaRPr lang="en-US" sz="2025" dirty="0"/>
          </a:p>
        </p:txBody>
      </p:sp>
      <p:sp>
        <p:nvSpPr>
          <p:cNvPr id="4" name="Shape 1"/>
          <p:cNvSpPr/>
          <p:nvPr/>
        </p:nvSpPr>
        <p:spPr>
          <a:xfrm>
            <a:off x="285750" y="885825"/>
            <a:ext cx="4214813" cy="800100"/>
          </a:xfrm>
          <a:prstGeom prst="rect">
            <a:avLst/>
          </a:prstGeom>
          <a:solidFill>
            <a:srgbClr val="ECF0F1"/>
          </a:solidFill>
          <a:ln/>
        </p:spPr>
      </p:sp>
      <p:pic>
        <p:nvPicPr>
          <p:cNvPr id="5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25" y="1067991"/>
            <a:ext cx="157163" cy="157163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657225" y="1028700"/>
            <a:ext cx="619246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238" b="1" dirty="0">
                <a:solidFill>
                  <a:srgbClr val="2C3E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강의 주제 </a:t>
            </a:r>
            <a:endParaRPr lang="en-US" sz="1238" dirty="0"/>
          </a:p>
        </p:txBody>
      </p:sp>
      <p:sp>
        <p:nvSpPr>
          <p:cNvPr id="7" name="Text 3"/>
          <p:cNvSpPr/>
          <p:nvPr/>
        </p:nvSpPr>
        <p:spPr>
          <a:xfrm>
            <a:off x="428625" y="1350169"/>
            <a:ext cx="3929063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AIDT 사례 체험으로 이해하는 HTHT×SEL </a:t>
            </a:r>
            <a:endParaRPr lang="en-US" sz="942" dirty="0"/>
          </a:p>
        </p:txBody>
      </p:sp>
      <p:sp>
        <p:nvSpPr>
          <p:cNvPr id="8" name="Shape 4"/>
          <p:cNvSpPr/>
          <p:nvPr/>
        </p:nvSpPr>
        <p:spPr>
          <a:xfrm>
            <a:off x="285750" y="1793081"/>
            <a:ext cx="4214813" cy="1301558"/>
          </a:xfrm>
          <a:prstGeom prst="rect">
            <a:avLst/>
          </a:prstGeom>
          <a:solidFill>
            <a:srgbClr val="ECF0F1"/>
          </a:solidFill>
          <a:ln/>
        </p:spPr>
      </p:sp>
      <p:pic>
        <p:nvPicPr>
          <p:cNvPr id="9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625" y="1975247"/>
            <a:ext cx="157163" cy="157163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657225" y="1935956"/>
            <a:ext cx="619246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238" b="1" dirty="0">
                <a:solidFill>
                  <a:srgbClr val="2C3E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주요 활동 </a:t>
            </a:r>
            <a:endParaRPr lang="en-US" sz="1238" dirty="0"/>
          </a:p>
        </p:txBody>
      </p:sp>
      <p:sp>
        <p:nvSpPr>
          <p:cNvPr id="11" name="Text 6"/>
          <p:cNvSpPr/>
          <p:nvPr/>
        </p:nvSpPr>
        <p:spPr>
          <a:xfrm>
            <a:off x="428625" y="2257425"/>
            <a:ext cx="3929063" cy="160009"/>
          </a:xfrm>
          <a:prstGeom prst="rect">
            <a:avLst/>
          </a:prstGeom>
          <a:noFill/>
          <a:ln/>
        </p:spPr>
        <p:txBody>
          <a:bodyPr wrap="none" lIns="170053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837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AIDT 기반 챗봇 및 데이터 분석 사례 탐색</a:t>
            </a:r>
            <a:endParaRPr lang="en-US" sz="837" dirty="0"/>
          </a:p>
        </p:txBody>
      </p:sp>
      <p:sp>
        <p:nvSpPr>
          <p:cNvPr id="12" name="Text 7"/>
          <p:cNvSpPr/>
          <p:nvPr/>
        </p:nvSpPr>
        <p:spPr>
          <a:xfrm>
            <a:off x="428625" y="2488871"/>
            <a:ext cx="3929063" cy="160009"/>
          </a:xfrm>
          <a:prstGeom prst="rect">
            <a:avLst/>
          </a:prstGeom>
          <a:noFill/>
          <a:ln/>
        </p:spPr>
        <p:txBody>
          <a:bodyPr wrap="none" lIns="170053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837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실제 챗봇 답변 개선 체험 실습</a:t>
            </a:r>
            <a:endParaRPr lang="en-US" sz="837" dirty="0"/>
          </a:p>
        </p:txBody>
      </p:sp>
      <p:sp>
        <p:nvSpPr>
          <p:cNvPr id="13" name="Text 8"/>
          <p:cNvSpPr/>
          <p:nvPr/>
        </p:nvSpPr>
        <p:spPr>
          <a:xfrm>
            <a:off x="428625" y="2720318"/>
            <a:ext cx="3929063" cy="160009"/>
          </a:xfrm>
          <a:prstGeom prst="rect">
            <a:avLst/>
          </a:prstGeom>
          <a:noFill/>
          <a:ln/>
        </p:spPr>
        <p:txBody>
          <a:bodyPr wrap="none" lIns="170053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837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High-Tech와 High-Touch 요소 식별</a:t>
            </a:r>
            <a:endParaRPr lang="en-US" sz="837" dirty="0"/>
          </a:p>
        </p:txBody>
      </p:sp>
      <p:sp>
        <p:nvSpPr>
          <p:cNvPr id="14" name="Shape 9"/>
          <p:cNvSpPr/>
          <p:nvPr/>
        </p:nvSpPr>
        <p:spPr>
          <a:xfrm>
            <a:off x="285750" y="3201795"/>
            <a:ext cx="4214813" cy="939403"/>
          </a:xfrm>
          <a:prstGeom prst="rect">
            <a:avLst/>
          </a:prstGeom>
          <a:solidFill>
            <a:srgbClr val="ECF0F1"/>
          </a:solidFill>
          <a:ln/>
        </p:spPr>
      </p:sp>
      <p:pic>
        <p:nvPicPr>
          <p:cNvPr id="15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625" y="3383961"/>
            <a:ext cx="196453" cy="157163"/>
          </a:xfrm>
          <a:prstGeom prst="rect">
            <a:avLst/>
          </a:prstGeom>
        </p:spPr>
      </p:pic>
      <p:sp>
        <p:nvSpPr>
          <p:cNvPr id="16" name="Text 10"/>
          <p:cNvSpPr/>
          <p:nvPr/>
        </p:nvSpPr>
        <p:spPr>
          <a:xfrm>
            <a:off x="696516" y="3344670"/>
            <a:ext cx="619246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238" b="1" dirty="0">
                <a:solidFill>
                  <a:srgbClr val="2C3E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학습 구조 </a:t>
            </a:r>
            <a:endParaRPr lang="en-US" sz="1238" dirty="0"/>
          </a:p>
        </p:txBody>
      </p:sp>
      <p:sp>
        <p:nvSpPr>
          <p:cNvPr id="17" name="Shape 11"/>
          <p:cNvSpPr/>
          <p:nvPr/>
        </p:nvSpPr>
        <p:spPr>
          <a:xfrm>
            <a:off x="428625" y="3666139"/>
            <a:ext cx="1178719" cy="332184"/>
          </a:xfrm>
          <a:prstGeom prst="rect">
            <a:avLst/>
          </a:prstGeom>
          <a:solidFill>
            <a:srgbClr val="3498DB"/>
          </a:solidFill>
          <a:ln/>
        </p:spPr>
      </p:sp>
      <p:sp>
        <p:nvSpPr>
          <p:cNvPr id="18" name="Text 12"/>
          <p:cNvSpPr/>
          <p:nvPr/>
        </p:nvSpPr>
        <p:spPr>
          <a:xfrm>
            <a:off x="428625" y="3666139"/>
            <a:ext cx="1178719" cy="332184"/>
          </a:xfrm>
          <a:prstGeom prst="rect">
            <a:avLst/>
          </a:prstGeom>
          <a:noFill/>
          <a:ln/>
        </p:spPr>
        <p:txBody>
          <a:bodyPr wrap="square" lIns="127508" tIns="102108" rIns="127508" bIns="102108" rtlCol="0" anchor="ctr">
            <a:spAutoFit/>
          </a:bodyPr>
          <a:lstStyle/>
          <a:p>
            <a:pPr algn="ctr" indent="0" marL="0">
              <a:buNone/>
            </a:pPr>
            <a:r>
              <a:rPr lang="en-US" sz="785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사례 제시</a:t>
            </a:r>
            <a:endParaRPr lang="en-US" sz="785" dirty="0"/>
          </a:p>
        </p:txBody>
      </p:sp>
      <p:sp>
        <p:nvSpPr>
          <p:cNvPr id="19" name="Shape 13"/>
          <p:cNvSpPr/>
          <p:nvPr/>
        </p:nvSpPr>
        <p:spPr>
          <a:xfrm>
            <a:off x="1803797" y="3666139"/>
            <a:ext cx="1178719" cy="332184"/>
          </a:xfrm>
          <a:prstGeom prst="rect">
            <a:avLst/>
          </a:prstGeom>
          <a:solidFill>
            <a:srgbClr val="3498DB"/>
          </a:solidFill>
          <a:ln/>
        </p:spPr>
      </p:sp>
      <p:sp>
        <p:nvSpPr>
          <p:cNvPr id="20" name="Text 14"/>
          <p:cNvSpPr/>
          <p:nvPr/>
        </p:nvSpPr>
        <p:spPr>
          <a:xfrm>
            <a:off x="1803797" y="3666139"/>
            <a:ext cx="1178719" cy="332184"/>
          </a:xfrm>
          <a:prstGeom prst="rect">
            <a:avLst/>
          </a:prstGeom>
          <a:noFill/>
          <a:ln/>
        </p:spPr>
        <p:txBody>
          <a:bodyPr wrap="square" lIns="127508" tIns="102108" rIns="127508" bIns="102108" rtlCol="0" anchor="ctr">
            <a:spAutoFit/>
          </a:bodyPr>
          <a:lstStyle/>
          <a:p>
            <a:pPr algn="ctr" indent="0" marL="0">
              <a:buNone/>
            </a:pPr>
            <a:r>
              <a:rPr lang="en-US" sz="785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학생 체험</a:t>
            </a:r>
            <a:endParaRPr lang="en-US" sz="785" dirty="0"/>
          </a:p>
        </p:txBody>
      </p:sp>
      <p:sp>
        <p:nvSpPr>
          <p:cNvPr id="21" name="Shape 15"/>
          <p:cNvSpPr/>
          <p:nvPr/>
        </p:nvSpPr>
        <p:spPr>
          <a:xfrm>
            <a:off x="3178969" y="3666139"/>
            <a:ext cx="1178719" cy="332184"/>
          </a:xfrm>
          <a:prstGeom prst="rect">
            <a:avLst/>
          </a:prstGeom>
          <a:solidFill>
            <a:srgbClr val="3498DB"/>
          </a:solidFill>
          <a:ln/>
        </p:spPr>
      </p:sp>
      <p:sp>
        <p:nvSpPr>
          <p:cNvPr id="22" name="Text 16"/>
          <p:cNvSpPr/>
          <p:nvPr/>
        </p:nvSpPr>
        <p:spPr>
          <a:xfrm>
            <a:off x="3178969" y="3666139"/>
            <a:ext cx="1178719" cy="332184"/>
          </a:xfrm>
          <a:prstGeom prst="rect">
            <a:avLst/>
          </a:prstGeom>
          <a:noFill/>
          <a:ln/>
        </p:spPr>
        <p:txBody>
          <a:bodyPr wrap="square" lIns="127508" tIns="102108" rIns="127508" bIns="102108" rtlCol="0" anchor="ctr">
            <a:spAutoFit/>
          </a:bodyPr>
          <a:lstStyle/>
          <a:p>
            <a:pPr algn="ctr" indent="0" marL="0">
              <a:buNone/>
            </a:pPr>
            <a:r>
              <a:rPr lang="en-US" sz="785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학생 설계</a:t>
            </a:r>
            <a:endParaRPr lang="en-US" sz="785" dirty="0"/>
          </a:p>
        </p:txBody>
      </p:sp>
      <p:sp>
        <p:nvSpPr>
          <p:cNvPr id="23" name="Shape 17"/>
          <p:cNvSpPr/>
          <p:nvPr/>
        </p:nvSpPr>
        <p:spPr>
          <a:xfrm>
            <a:off x="4643438" y="885825"/>
            <a:ext cx="4214813" cy="1301558"/>
          </a:xfrm>
          <a:prstGeom prst="rect">
            <a:avLst/>
          </a:prstGeom>
          <a:solidFill>
            <a:srgbClr val="ECF0F1"/>
          </a:solidFill>
          <a:ln/>
        </p:spPr>
      </p:sp>
      <p:pic>
        <p:nvPicPr>
          <p:cNvPr id="24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86313" y="1067991"/>
            <a:ext cx="176808" cy="157163"/>
          </a:xfrm>
          <a:prstGeom prst="rect">
            <a:avLst/>
          </a:prstGeom>
        </p:spPr>
      </p:pic>
      <p:sp>
        <p:nvSpPr>
          <p:cNvPr id="25" name="Text 18"/>
          <p:cNvSpPr/>
          <p:nvPr/>
        </p:nvSpPr>
        <p:spPr>
          <a:xfrm>
            <a:off x="5034558" y="1028700"/>
            <a:ext cx="920679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238" b="1" dirty="0">
                <a:solidFill>
                  <a:srgbClr val="2C3E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중점 SEL 역량 </a:t>
            </a:r>
            <a:endParaRPr lang="en-US" sz="1238" dirty="0"/>
          </a:p>
        </p:txBody>
      </p:sp>
      <p:sp>
        <p:nvSpPr>
          <p:cNvPr id="26" name="Text 19"/>
          <p:cNvSpPr/>
          <p:nvPr/>
        </p:nvSpPr>
        <p:spPr>
          <a:xfrm>
            <a:off x="4929188" y="1351955"/>
            <a:ext cx="585229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837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사회적 인식 </a:t>
            </a:r>
            <a:endParaRPr lang="en-US" sz="837" dirty="0"/>
          </a:p>
        </p:txBody>
      </p:sp>
      <p:sp>
        <p:nvSpPr>
          <p:cNvPr id="27" name="Text 20"/>
          <p:cNvSpPr/>
          <p:nvPr/>
        </p:nvSpPr>
        <p:spPr>
          <a:xfrm>
            <a:off x="5550136" y="1350169"/>
            <a:ext cx="114300" cy="16000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837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♧</a:t>
            </a:r>
            <a:endParaRPr lang="en-US" sz="837" dirty="0"/>
          </a:p>
        </p:txBody>
      </p:sp>
      <p:sp>
        <p:nvSpPr>
          <p:cNvPr id="28" name="Text 21"/>
          <p:cNvSpPr/>
          <p:nvPr/>
        </p:nvSpPr>
        <p:spPr>
          <a:xfrm>
            <a:off x="5664436" y="1351955"/>
            <a:ext cx="1236957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837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- 타인의 감정과 관점 이해</a:t>
            </a:r>
            <a:endParaRPr lang="en-US" sz="837" dirty="0"/>
          </a:p>
        </p:txBody>
      </p:sp>
      <p:sp>
        <p:nvSpPr>
          <p:cNvPr id="29" name="Text 22"/>
          <p:cNvSpPr/>
          <p:nvPr/>
        </p:nvSpPr>
        <p:spPr>
          <a:xfrm>
            <a:off x="4929188" y="1583401"/>
            <a:ext cx="480082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837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관계 기술 </a:t>
            </a:r>
            <a:endParaRPr lang="en-US" sz="837" dirty="0"/>
          </a:p>
        </p:txBody>
      </p:sp>
      <p:sp>
        <p:nvSpPr>
          <p:cNvPr id="30" name="Text 23"/>
          <p:cNvSpPr/>
          <p:nvPr/>
        </p:nvSpPr>
        <p:spPr>
          <a:xfrm>
            <a:off x="5444989" y="1581615"/>
            <a:ext cx="114300" cy="16000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837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♤</a:t>
            </a:r>
            <a:endParaRPr lang="en-US" sz="837" dirty="0"/>
          </a:p>
        </p:txBody>
      </p:sp>
      <p:sp>
        <p:nvSpPr>
          <p:cNvPr id="31" name="Text 24"/>
          <p:cNvSpPr/>
          <p:nvPr/>
        </p:nvSpPr>
        <p:spPr>
          <a:xfrm>
            <a:off x="5559289" y="1583401"/>
            <a:ext cx="1207238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837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- 효과적 의사소통과 협력</a:t>
            </a:r>
            <a:endParaRPr lang="en-US" sz="837" dirty="0"/>
          </a:p>
        </p:txBody>
      </p:sp>
      <p:sp>
        <p:nvSpPr>
          <p:cNvPr id="32" name="Text 25"/>
          <p:cNvSpPr/>
          <p:nvPr/>
        </p:nvSpPr>
        <p:spPr>
          <a:xfrm>
            <a:off x="4929188" y="1814847"/>
            <a:ext cx="930418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837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책임 있는 의사결정 </a:t>
            </a:r>
            <a:endParaRPr lang="en-US" sz="837" dirty="0"/>
          </a:p>
        </p:txBody>
      </p:sp>
      <p:sp>
        <p:nvSpPr>
          <p:cNvPr id="33" name="Text 26"/>
          <p:cNvSpPr/>
          <p:nvPr/>
        </p:nvSpPr>
        <p:spPr>
          <a:xfrm>
            <a:off x="5895324" y="1813061"/>
            <a:ext cx="114300" cy="16000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837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★</a:t>
            </a:r>
            <a:endParaRPr lang="en-US" sz="837" dirty="0"/>
          </a:p>
        </p:txBody>
      </p:sp>
      <p:sp>
        <p:nvSpPr>
          <p:cNvPr id="34" name="Text 27"/>
          <p:cNvSpPr/>
          <p:nvPr/>
        </p:nvSpPr>
        <p:spPr>
          <a:xfrm>
            <a:off x="6009624" y="1814847"/>
            <a:ext cx="651756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837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- 윤리적 판단</a:t>
            </a:r>
            <a:endParaRPr lang="en-US" sz="837" dirty="0"/>
          </a:p>
        </p:txBody>
      </p:sp>
      <p:sp>
        <p:nvSpPr>
          <p:cNvPr id="35" name="Shape 28"/>
          <p:cNvSpPr/>
          <p:nvPr/>
        </p:nvSpPr>
        <p:spPr>
          <a:xfrm>
            <a:off x="4643438" y="2294539"/>
            <a:ext cx="4214813" cy="1301558"/>
          </a:xfrm>
          <a:prstGeom prst="rect">
            <a:avLst/>
          </a:prstGeom>
          <a:solidFill>
            <a:srgbClr val="ECF0F1"/>
          </a:solidFill>
          <a:ln/>
        </p:spPr>
      </p:sp>
      <p:pic>
        <p:nvPicPr>
          <p:cNvPr id="36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86313" y="2476705"/>
            <a:ext cx="157163" cy="157163"/>
          </a:xfrm>
          <a:prstGeom prst="rect">
            <a:avLst/>
          </a:prstGeom>
        </p:spPr>
      </p:pic>
      <p:sp>
        <p:nvSpPr>
          <p:cNvPr id="37" name="Text 29"/>
          <p:cNvSpPr/>
          <p:nvPr/>
        </p:nvSpPr>
        <p:spPr>
          <a:xfrm>
            <a:off x="5014913" y="2437414"/>
            <a:ext cx="619246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238" b="1" dirty="0">
                <a:solidFill>
                  <a:srgbClr val="2C3E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활용 도구 </a:t>
            </a:r>
            <a:endParaRPr lang="en-US" sz="1238" dirty="0"/>
          </a:p>
        </p:txBody>
      </p:sp>
      <p:sp>
        <p:nvSpPr>
          <p:cNvPr id="38" name="Text 30"/>
          <p:cNvSpPr/>
          <p:nvPr/>
        </p:nvSpPr>
        <p:spPr>
          <a:xfrm>
            <a:off x="4786313" y="2758883"/>
            <a:ext cx="3929063" cy="160009"/>
          </a:xfrm>
          <a:prstGeom prst="rect">
            <a:avLst/>
          </a:prstGeom>
          <a:noFill/>
          <a:ln/>
        </p:spPr>
        <p:txBody>
          <a:bodyPr wrap="none" lIns="170053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837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AIDT (AI 디지털 교과서)</a:t>
            </a:r>
            <a:endParaRPr lang="en-US" sz="837" dirty="0"/>
          </a:p>
        </p:txBody>
      </p:sp>
      <p:sp>
        <p:nvSpPr>
          <p:cNvPr id="39" name="Text 31"/>
          <p:cNvSpPr/>
          <p:nvPr/>
        </p:nvSpPr>
        <p:spPr>
          <a:xfrm>
            <a:off x="4786313" y="2990329"/>
            <a:ext cx="3929063" cy="160009"/>
          </a:xfrm>
          <a:prstGeom prst="rect">
            <a:avLst/>
          </a:prstGeom>
          <a:noFill/>
          <a:ln/>
        </p:spPr>
        <p:txBody>
          <a:bodyPr wrap="none" lIns="170053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837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ChatGPT (프롬프트 실습)</a:t>
            </a:r>
            <a:endParaRPr lang="en-US" sz="837" dirty="0"/>
          </a:p>
        </p:txBody>
      </p:sp>
      <p:sp>
        <p:nvSpPr>
          <p:cNvPr id="40" name="Text 32"/>
          <p:cNvSpPr/>
          <p:nvPr/>
        </p:nvSpPr>
        <p:spPr>
          <a:xfrm>
            <a:off x="4786313" y="3221775"/>
            <a:ext cx="3929063" cy="160009"/>
          </a:xfrm>
          <a:prstGeom prst="rect">
            <a:avLst/>
          </a:prstGeom>
          <a:noFill/>
          <a:ln/>
        </p:spPr>
        <p:txBody>
          <a:bodyPr wrap="none" lIns="170053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837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구글 스프레드시트 (피드백 수집)</a:t>
            </a:r>
            <a:endParaRPr lang="en-US" sz="837" dirty="0"/>
          </a:p>
        </p:txBody>
      </p:sp>
      <p:sp>
        <p:nvSpPr>
          <p:cNvPr id="41" name="Shape 33"/>
          <p:cNvSpPr/>
          <p:nvPr/>
        </p:nvSpPr>
        <p:spPr>
          <a:xfrm>
            <a:off x="4643438" y="3703253"/>
            <a:ext cx="4214813" cy="1070111"/>
          </a:xfrm>
          <a:prstGeom prst="rect">
            <a:avLst/>
          </a:prstGeom>
          <a:solidFill>
            <a:srgbClr val="ECF0F1"/>
          </a:solidFill>
          <a:ln/>
        </p:spPr>
      </p:sp>
      <p:pic>
        <p:nvPicPr>
          <p:cNvPr id="42" name="Image 6" descr="preencod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86313" y="3885419"/>
            <a:ext cx="117872" cy="157163"/>
          </a:xfrm>
          <a:prstGeom prst="rect">
            <a:avLst/>
          </a:prstGeom>
        </p:spPr>
      </p:pic>
      <p:sp>
        <p:nvSpPr>
          <p:cNvPr id="43" name="Text 34"/>
          <p:cNvSpPr/>
          <p:nvPr/>
        </p:nvSpPr>
        <p:spPr>
          <a:xfrm>
            <a:off x="4975622" y="3846128"/>
            <a:ext cx="289182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238" b="1" dirty="0">
                <a:solidFill>
                  <a:srgbClr val="2C3E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특징 </a:t>
            </a:r>
            <a:endParaRPr lang="en-US" sz="1238" dirty="0"/>
          </a:p>
        </p:txBody>
      </p:sp>
      <p:sp>
        <p:nvSpPr>
          <p:cNvPr id="44" name="Text 35"/>
          <p:cNvSpPr/>
          <p:nvPr/>
        </p:nvSpPr>
        <p:spPr>
          <a:xfrm>
            <a:off x="4786313" y="4167597"/>
            <a:ext cx="3929063" cy="160009"/>
          </a:xfrm>
          <a:prstGeom prst="rect">
            <a:avLst/>
          </a:prstGeom>
          <a:noFill/>
          <a:ln/>
        </p:spPr>
        <p:txBody>
          <a:bodyPr wrap="none" lIns="170053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837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HT(기술 경험) ↔ HT(정서 상호작용) 연결</a:t>
            </a:r>
            <a:endParaRPr lang="en-US" sz="837" dirty="0"/>
          </a:p>
        </p:txBody>
      </p:sp>
      <p:sp>
        <p:nvSpPr>
          <p:cNvPr id="45" name="Text 36"/>
          <p:cNvSpPr/>
          <p:nvPr/>
        </p:nvSpPr>
        <p:spPr>
          <a:xfrm>
            <a:off x="4786313" y="4399043"/>
            <a:ext cx="3929063" cy="160009"/>
          </a:xfrm>
          <a:prstGeom prst="rect">
            <a:avLst/>
          </a:prstGeom>
          <a:noFill/>
          <a:ln/>
        </p:spPr>
        <p:txBody>
          <a:bodyPr wrap="none" lIns="170053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837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SEL 역량을 활동지·평가에 아이콘으로 시각화</a:t>
            </a:r>
            <a:endParaRPr lang="en-US" sz="837" dirty="0"/>
          </a:p>
        </p:txBody>
      </p:sp>
      <p:sp>
        <p:nvSpPr>
          <p:cNvPr id="46" name="Text 37"/>
          <p:cNvSpPr/>
          <p:nvPr/>
        </p:nvSpPr>
        <p:spPr>
          <a:xfrm>
            <a:off x="285750" y="5059114"/>
            <a:ext cx="2029857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b="1" dirty="0">
                <a:solidFill>
                  <a:srgbClr val="7F8C8D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1차시: AIDT 사례 체험으로 이해하는 HTHT×SEL</a:t>
            </a:r>
            <a:endParaRPr lang="en-US" sz="732" dirty="0"/>
          </a:p>
        </p:txBody>
      </p:sp>
      <p:sp>
        <p:nvSpPr>
          <p:cNvPr id="47" name="Shape 38"/>
          <p:cNvSpPr/>
          <p:nvPr/>
        </p:nvSpPr>
        <p:spPr>
          <a:xfrm>
            <a:off x="8658141" y="5023396"/>
            <a:ext cx="200109" cy="221456"/>
          </a:xfrm>
          <a:prstGeom prst="ellipse">
            <a:avLst/>
          </a:prstGeom>
          <a:solidFill>
            <a:srgbClr val="3498DB"/>
          </a:solidFill>
          <a:ln/>
        </p:spPr>
      </p:sp>
      <p:sp>
        <p:nvSpPr>
          <p:cNvPr id="48" name="Text 39"/>
          <p:cNvSpPr/>
          <p:nvPr/>
        </p:nvSpPr>
        <p:spPr>
          <a:xfrm>
            <a:off x="8658141" y="5023396"/>
            <a:ext cx="200109" cy="221456"/>
          </a:xfrm>
          <a:prstGeom prst="rect">
            <a:avLst/>
          </a:prstGeom>
          <a:noFill/>
          <a:ln/>
        </p:spPr>
        <p:txBody>
          <a:bodyPr wrap="none" lIns="85090" tIns="42545" rIns="85090" bIns="42545" rtlCol="0" anchor="ctr">
            <a:spAutoFit/>
          </a:bodyPr>
          <a:lstStyle/>
          <a:p>
            <a:pPr indent="0" marL="0">
              <a:buNone/>
            </a:pPr>
            <a:r>
              <a:rPr lang="en-US" sz="732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2</a:t>
            </a:r>
            <a:endParaRPr lang="en-US" sz="732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379369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85750"/>
            <a:ext cx="1013296" cy="457200"/>
          </a:xfrm>
          <a:prstGeom prst="rect">
            <a:avLst/>
          </a:prstGeom>
          <a:noFill/>
          <a:ln/>
        </p:spPr>
        <p:txBody>
          <a:bodyPr wrap="none" lIns="0" tIns="0" rIns="0" bIns="85090" rtlCol="0" anchor="ctr">
            <a:spAutoFit/>
          </a:bodyPr>
          <a:lstStyle/>
          <a:p>
            <a:pPr indent="0" marL="0">
              <a:buNone/>
            </a:pPr>
            <a:r>
              <a:rPr lang="en-US" sz="2025" b="1" dirty="0">
                <a:solidFill>
                  <a:srgbClr val="2C3E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강의 목표</a:t>
            </a:r>
            <a:endParaRPr lang="en-US" sz="2025" dirty="0"/>
          </a:p>
        </p:txBody>
      </p:sp>
      <p:sp>
        <p:nvSpPr>
          <p:cNvPr id="4" name="Text 1"/>
          <p:cNvSpPr/>
          <p:nvPr/>
        </p:nvSpPr>
        <p:spPr>
          <a:xfrm>
            <a:off x="2390422" y="967978"/>
            <a:ext cx="4363157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238" b="1" dirty="0">
                <a:solidFill>
                  <a:srgbClr val="2C3E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실제 AIDT 활용 사례를 체험·분석하여 HTHT 수업 구조를 이해하고,</a:t>
            </a:r>
            <a:endParaRPr lang="en-US" sz="1238" dirty="0"/>
          </a:p>
        </p:txBody>
      </p:sp>
      <p:sp>
        <p:nvSpPr>
          <p:cNvPr id="5" name="Text 2"/>
          <p:cNvSpPr/>
          <p:nvPr/>
        </p:nvSpPr>
        <p:spPr>
          <a:xfrm>
            <a:off x="2642964" y="1203722"/>
            <a:ext cx="3858044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238" b="1" dirty="0">
                <a:solidFill>
                  <a:srgbClr val="2C3E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각 단계에서 SEL 5대 역량이 어떻게 발휘되는지 식별합니다. </a:t>
            </a:r>
            <a:endParaRPr lang="en-US" sz="1238" dirty="0"/>
          </a:p>
        </p:txBody>
      </p:sp>
      <p:sp>
        <p:nvSpPr>
          <p:cNvPr id="6" name="Shape 3"/>
          <p:cNvSpPr/>
          <p:nvPr/>
        </p:nvSpPr>
        <p:spPr>
          <a:xfrm>
            <a:off x="285750" y="1714500"/>
            <a:ext cx="8572500" cy="1171575"/>
          </a:xfrm>
          <a:prstGeom prst="rect">
            <a:avLst/>
          </a:prstGeom>
          <a:solidFill>
            <a:srgbClr val="ECF0F1"/>
          </a:solidFill>
          <a:ln/>
        </p:spPr>
      </p:sp>
      <p:sp>
        <p:nvSpPr>
          <p:cNvPr id="7" name="Shape 4"/>
          <p:cNvSpPr/>
          <p:nvPr/>
        </p:nvSpPr>
        <p:spPr>
          <a:xfrm>
            <a:off x="285750" y="1714500"/>
            <a:ext cx="35719" cy="1171575"/>
          </a:xfrm>
          <a:prstGeom prst="rect">
            <a:avLst/>
          </a:prstGeom>
          <a:solidFill>
            <a:srgbClr val="3498DB"/>
          </a:solidFill>
          <a:ln/>
        </p:spPr>
      </p:sp>
      <p:sp>
        <p:nvSpPr>
          <p:cNvPr id="8" name="Shape 5"/>
          <p:cNvSpPr/>
          <p:nvPr/>
        </p:nvSpPr>
        <p:spPr>
          <a:xfrm>
            <a:off x="464344" y="1893094"/>
            <a:ext cx="285750" cy="285750"/>
          </a:xfrm>
          <a:prstGeom prst="ellipse">
            <a:avLst/>
          </a:prstGeom>
          <a:solidFill>
            <a:srgbClr val="3498DB"/>
          </a:solidFill>
          <a:ln/>
        </p:spPr>
      </p:sp>
      <p:sp>
        <p:nvSpPr>
          <p:cNvPr id="9" name="Text 6"/>
          <p:cNvSpPr/>
          <p:nvPr/>
        </p:nvSpPr>
        <p:spPr>
          <a:xfrm>
            <a:off x="464344" y="1893094"/>
            <a:ext cx="285750" cy="2857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046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</a:t>
            </a:r>
            <a:endParaRPr lang="en-US" sz="1046" dirty="0"/>
          </a:p>
        </p:txBody>
      </p:sp>
      <p:sp>
        <p:nvSpPr>
          <p:cNvPr id="10" name="Text 7"/>
          <p:cNvSpPr/>
          <p:nvPr/>
        </p:nvSpPr>
        <p:spPr>
          <a:xfrm>
            <a:off x="892969" y="1893094"/>
            <a:ext cx="7786688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b="1" dirty="0">
                <a:solidFill>
                  <a:srgbClr val="2C3E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AIDT가 제공하는 개별화(High-Tech)와 협력 학습(High-Touch) 기능과 HTHT 수업 모델의 핵심 개념을 이해한다. </a:t>
            </a:r>
            <a:endParaRPr lang="en-US" sz="1046" dirty="0"/>
          </a:p>
        </p:txBody>
      </p:sp>
      <p:sp>
        <p:nvSpPr>
          <p:cNvPr id="11" name="Text 8"/>
          <p:cNvSpPr/>
          <p:nvPr/>
        </p:nvSpPr>
        <p:spPr>
          <a:xfrm>
            <a:off x="892969" y="2178844"/>
            <a:ext cx="7786688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7F8C8D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AI 디지털 교과서의 주요 기능과 High-Tech, High-Touch 요소를 구분하고 연결 관계를 파악합니다. </a:t>
            </a:r>
            <a:endParaRPr lang="en-US" sz="837" dirty="0"/>
          </a:p>
        </p:txBody>
      </p:sp>
      <p:sp>
        <p:nvSpPr>
          <p:cNvPr id="12" name="Shape 9"/>
          <p:cNvSpPr/>
          <p:nvPr/>
        </p:nvSpPr>
        <p:spPr>
          <a:xfrm>
            <a:off x="892969" y="2457450"/>
            <a:ext cx="250031" cy="250031"/>
          </a:xfrm>
          <a:prstGeom prst="ellipse">
            <a:avLst/>
          </a:prstGeom>
          <a:solidFill>
            <a:srgbClr val="3498DB">
              <a:alpha val="10000"/>
            </a:srgbClr>
          </a:solidFill>
          <a:ln/>
        </p:spPr>
      </p:sp>
      <p:sp>
        <p:nvSpPr>
          <p:cNvPr id="13" name="Text 10"/>
          <p:cNvSpPr/>
          <p:nvPr/>
        </p:nvSpPr>
        <p:spPr>
          <a:xfrm>
            <a:off x="892969" y="2457450"/>
            <a:ext cx="250031" cy="2500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046" dirty="0">
                <a:solidFill>
                  <a:srgbClr val="3498D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✪</a:t>
            </a:r>
            <a:endParaRPr lang="en-US" sz="1046" dirty="0"/>
          </a:p>
        </p:txBody>
      </p:sp>
      <p:sp>
        <p:nvSpPr>
          <p:cNvPr id="14" name="Shape 11"/>
          <p:cNvSpPr/>
          <p:nvPr/>
        </p:nvSpPr>
        <p:spPr>
          <a:xfrm>
            <a:off x="1214438" y="2457450"/>
            <a:ext cx="250031" cy="250031"/>
          </a:xfrm>
          <a:prstGeom prst="ellipse">
            <a:avLst/>
          </a:prstGeom>
          <a:solidFill>
            <a:srgbClr val="3498DB">
              <a:alpha val="10000"/>
            </a:srgbClr>
          </a:solidFill>
          <a:ln/>
        </p:spPr>
      </p:sp>
      <p:sp>
        <p:nvSpPr>
          <p:cNvPr id="15" name="Text 12"/>
          <p:cNvSpPr/>
          <p:nvPr/>
        </p:nvSpPr>
        <p:spPr>
          <a:xfrm>
            <a:off x="1214438" y="2457450"/>
            <a:ext cx="250031" cy="2500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046" dirty="0">
                <a:solidFill>
                  <a:srgbClr val="3498D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♧</a:t>
            </a:r>
            <a:endParaRPr lang="en-US" sz="1046" dirty="0"/>
          </a:p>
        </p:txBody>
      </p:sp>
      <p:sp>
        <p:nvSpPr>
          <p:cNvPr id="16" name="Shape 13"/>
          <p:cNvSpPr/>
          <p:nvPr/>
        </p:nvSpPr>
        <p:spPr>
          <a:xfrm>
            <a:off x="285750" y="3100388"/>
            <a:ext cx="8572500" cy="1171575"/>
          </a:xfrm>
          <a:prstGeom prst="rect">
            <a:avLst/>
          </a:prstGeom>
          <a:solidFill>
            <a:srgbClr val="ECF0F1"/>
          </a:solidFill>
          <a:ln/>
        </p:spPr>
      </p:sp>
      <p:sp>
        <p:nvSpPr>
          <p:cNvPr id="17" name="Shape 14"/>
          <p:cNvSpPr/>
          <p:nvPr/>
        </p:nvSpPr>
        <p:spPr>
          <a:xfrm>
            <a:off x="285750" y="3100388"/>
            <a:ext cx="35719" cy="1171575"/>
          </a:xfrm>
          <a:prstGeom prst="rect">
            <a:avLst/>
          </a:prstGeom>
          <a:solidFill>
            <a:srgbClr val="3498DB"/>
          </a:solidFill>
          <a:ln/>
        </p:spPr>
      </p:sp>
      <p:sp>
        <p:nvSpPr>
          <p:cNvPr id="18" name="Shape 15"/>
          <p:cNvSpPr/>
          <p:nvPr/>
        </p:nvSpPr>
        <p:spPr>
          <a:xfrm>
            <a:off x="464344" y="3278981"/>
            <a:ext cx="285750" cy="285750"/>
          </a:xfrm>
          <a:prstGeom prst="ellipse">
            <a:avLst/>
          </a:prstGeom>
          <a:solidFill>
            <a:srgbClr val="3498DB"/>
          </a:solidFill>
          <a:ln/>
        </p:spPr>
      </p:sp>
      <p:sp>
        <p:nvSpPr>
          <p:cNvPr id="19" name="Text 16"/>
          <p:cNvSpPr/>
          <p:nvPr/>
        </p:nvSpPr>
        <p:spPr>
          <a:xfrm>
            <a:off x="464344" y="3278981"/>
            <a:ext cx="285750" cy="2857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046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2</a:t>
            </a:r>
            <a:endParaRPr lang="en-US" sz="1046" dirty="0"/>
          </a:p>
        </p:txBody>
      </p:sp>
      <p:sp>
        <p:nvSpPr>
          <p:cNvPr id="20" name="Text 17"/>
          <p:cNvSpPr/>
          <p:nvPr/>
        </p:nvSpPr>
        <p:spPr>
          <a:xfrm>
            <a:off x="892969" y="3278981"/>
            <a:ext cx="7786688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b="1" dirty="0">
                <a:solidFill>
                  <a:srgbClr val="2C3E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실제 사례를 분석·체험하며 사회정서 5대 역량 함양 요소를 파악한다. </a:t>
            </a:r>
            <a:endParaRPr lang="en-US" sz="1046" dirty="0"/>
          </a:p>
        </p:txBody>
      </p:sp>
      <p:sp>
        <p:nvSpPr>
          <p:cNvPr id="21" name="Text 18"/>
          <p:cNvSpPr/>
          <p:nvPr/>
        </p:nvSpPr>
        <p:spPr>
          <a:xfrm>
            <a:off x="892969" y="3564731"/>
            <a:ext cx="7786688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7F8C8D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챗봇 및 데이터 분석 사례를 통해 각 활동이 어떤 SEL 역량(✪♢♧♤★)을 개발하는지 매핑합니다. </a:t>
            </a:r>
            <a:endParaRPr lang="en-US" sz="837" dirty="0"/>
          </a:p>
        </p:txBody>
      </p:sp>
      <p:sp>
        <p:nvSpPr>
          <p:cNvPr id="22" name="Shape 19"/>
          <p:cNvSpPr/>
          <p:nvPr/>
        </p:nvSpPr>
        <p:spPr>
          <a:xfrm>
            <a:off x="892969" y="3843338"/>
            <a:ext cx="250031" cy="250031"/>
          </a:xfrm>
          <a:prstGeom prst="ellipse">
            <a:avLst/>
          </a:prstGeom>
          <a:solidFill>
            <a:srgbClr val="3498DB">
              <a:alpha val="10000"/>
            </a:srgbClr>
          </a:solidFill>
          <a:ln/>
        </p:spPr>
      </p:sp>
      <p:sp>
        <p:nvSpPr>
          <p:cNvPr id="23" name="Text 20"/>
          <p:cNvSpPr/>
          <p:nvPr/>
        </p:nvSpPr>
        <p:spPr>
          <a:xfrm>
            <a:off x="892969" y="3843338"/>
            <a:ext cx="250031" cy="2500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046" dirty="0">
                <a:solidFill>
                  <a:srgbClr val="3498D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♧</a:t>
            </a:r>
            <a:endParaRPr lang="en-US" sz="1046" dirty="0"/>
          </a:p>
        </p:txBody>
      </p:sp>
      <p:sp>
        <p:nvSpPr>
          <p:cNvPr id="24" name="Shape 21"/>
          <p:cNvSpPr/>
          <p:nvPr/>
        </p:nvSpPr>
        <p:spPr>
          <a:xfrm>
            <a:off x="1214438" y="3843338"/>
            <a:ext cx="250031" cy="250031"/>
          </a:xfrm>
          <a:prstGeom prst="ellipse">
            <a:avLst/>
          </a:prstGeom>
          <a:solidFill>
            <a:srgbClr val="3498DB">
              <a:alpha val="10000"/>
            </a:srgbClr>
          </a:solidFill>
          <a:ln/>
        </p:spPr>
      </p:sp>
      <p:sp>
        <p:nvSpPr>
          <p:cNvPr id="25" name="Text 22"/>
          <p:cNvSpPr/>
          <p:nvPr/>
        </p:nvSpPr>
        <p:spPr>
          <a:xfrm>
            <a:off x="1214438" y="3843338"/>
            <a:ext cx="250031" cy="2500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046" dirty="0">
                <a:solidFill>
                  <a:srgbClr val="3498D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♤</a:t>
            </a:r>
            <a:endParaRPr lang="en-US" sz="1046" dirty="0"/>
          </a:p>
        </p:txBody>
      </p:sp>
      <p:sp>
        <p:nvSpPr>
          <p:cNvPr id="26" name="Shape 23"/>
          <p:cNvSpPr/>
          <p:nvPr/>
        </p:nvSpPr>
        <p:spPr>
          <a:xfrm>
            <a:off x="285750" y="4486275"/>
            <a:ext cx="8572500" cy="1171575"/>
          </a:xfrm>
          <a:prstGeom prst="rect">
            <a:avLst/>
          </a:prstGeom>
          <a:solidFill>
            <a:srgbClr val="ECF0F1"/>
          </a:solidFill>
          <a:ln/>
        </p:spPr>
      </p:sp>
      <p:sp>
        <p:nvSpPr>
          <p:cNvPr id="27" name="Shape 24"/>
          <p:cNvSpPr/>
          <p:nvPr/>
        </p:nvSpPr>
        <p:spPr>
          <a:xfrm>
            <a:off x="285750" y="4486275"/>
            <a:ext cx="35719" cy="1171575"/>
          </a:xfrm>
          <a:prstGeom prst="rect">
            <a:avLst/>
          </a:prstGeom>
          <a:solidFill>
            <a:srgbClr val="3498DB"/>
          </a:solidFill>
          <a:ln/>
        </p:spPr>
      </p:sp>
      <p:sp>
        <p:nvSpPr>
          <p:cNvPr id="28" name="Shape 25"/>
          <p:cNvSpPr/>
          <p:nvPr/>
        </p:nvSpPr>
        <p:spPr>
          <a:xfrm>
            <a:off x="464344" y="4664869"/>
            <a:ext cx="285750" cy="285750"/>
          </a:xfrm>
          <a:prstGeom prst="ellipse">
            <a:avLst/>
          </a:prstGeom>
          <a:solidFill>
            <a:srgbClr val="3498DB"/>
          </a:solidFill>
          <a:ln/>
        </p:spPr>
      </p:sp>
      <p:sp>
        <p:nvSpPr>
          <p:cNvPr id="29" name="Text 26"/>
          <p:cNvSpPr/>
          <p:nvPr/>
        </p:nvSpPr>
        <p:spPr>
          <a:xfrm>
            <a:off x="464344" y="4664869"/>
            <a:ext cx="285750" cy="2857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046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3</a:t>
            </a:r>
            <a:endParaRPr lang="en-US" sz="1046" dirty="0"/>
          </a:p>
        </p:txBody>
      </p:sp>
      <p:sp>
        <p:nvSpPr>
          <p:cNvPr id="30" name="Text 27"/>
          <p:cNvSpPr/>
          <p:nvPr/>
        </p:nvSpPr>
        <p:spPr>
          <a:xfrm>
            <a:off x="892969" y="4664869"/>
            <a:ext cx="7786688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b="1" dirty="0">
                <a:solidFill>
                  <a:srgbClr val="2C3E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학급 문제 해결을 위한 AIDT 활용 프로젝트(챗봇 또는 데이터 분석)를 기획한다. </a:t>
            </a:r>
            <a:endParaRPr lang="en-US" sz="1046" dirty="0"/>
          </a:p>
        </p:txBody>
      </p:sp>
      <p:sp>
        <p:nvSpPr>
          <p:cNvPr id="31" name="Text 28"/>
          <p:cNvSpPr/>
          <p:nvPr/>
        </p:nvSpPr>
        <p:spPr>
          <a:xfrm>
            <a:off x="892969" y="4950619"/>
            <a:ext cx="7786688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7F8C8D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실습을 통해 학급 내 실제 문제 해결을 위한 AI 기반 프로젝트의 초기 아이디어를 구상합니다. </a:t>
            </a:r>
            <a:endParaRPr lang="en-US" sz="837" dirty="0"/>
          </a:p>
        </p:txBody>
      </p:sp>
      <p:sp>
        <p:nvSpPr>
          <p:cNvPr id="32" name="Shape 29"/>
          <p:cNvSpPr/>
          <p:nvPr/>
        </p:nvSpPr>
        <p:spPr>
          <a:xfrm>
            <a:off x="892969" y="5229225"/>
            <a:ext cx="250031" cy="250031"/>
          </a:xfrm>
          <a:prstGeom prst="ellipse">
            <a:avLst/>
          </a:prstGeom>
          <a:solidFill>
            <a:srgbClr val="3498DB">
              <a:alpha val="10000"/>
            </a:srgbClr>
          </a:solidFill>
          <a:ln/>
        </p:spPr>
      </p:sp>
      <p:sp>
        <p:nvSpPr>
          <p:cNvPr id="33" name="Text 30"/>
          <p:cNvSpPr/>
          <p:nvPr/>
        </p:nvSpPr>
        <p:spPr>
          <a:xfrm>
            <a:off x="892969" y="5229225"/>
            <a:ext cx="250031" cy="2500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046" dirty="0">
                <a:solidFill>
                  <a:srgbClr val="3498D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♤</a:t>
            </a:r>
            <a:endParaRPr lang="en-US" sz="1046" dirty="0"/>
          </a:p>
        </p:txBody>
      </p:sp>
      <p:sp>
        <p:nvSpPr>
          <p:cNvPr id="34" name="Shape 31"/>
          <p:cNvSpPr/>
          <p:nvPr/>
        </p:nvSpPr>
        <p:spPr>
          <a:xfrm>
            <a:off x="1214438" y="5229225"/>
            <a:ext cx="250031" cy="250031"/>
          </a:xfrm>
          <a:prstGeom prst="ellipse">
            <a:avLst/>
          </a:prstGeom>
          <a:solidFill>
            <a:srgbClr val="3498DB">
              <a:alpha val="10000"/>
            </a:srgbClr>
          </a:solidFill>
          <a:ln/>
        </p:spPr>
      </p:sp>
      <p:sp>
        <p:nvSpPr>
          <p:cNvPr id="35" name="Text 32"/>
          <p:cNvSpPr/>
          <p:nvPr/>
        </p:nvSpPr>
        <p:spPr>
          <a:xfrm>
            <a:off x="1214438" y="5229225"/>
            <a:ext cx="250031" cy="2500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046" dirty="0">
                <a:solidFill>
                  <a:srgbClr val="3498D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★</a:t>
            </a:r>
            <a:endParaRPr lang="en-US" sz="1046" dirty="0"/>
          </a:p>
        </p:txBody>
      </p:sp>
      <p:sp>
        <p:nvSpPr>
          <p:cNvPr id="36" name="Text 33"/>
          <p:cNvSpPr/>
          <p:nvPr/>
        </p:nvSpPr>
        <p:spPr>
          <a:xfrm>
            <a:off x="285750" y="5907881"/>
            <a:ext cx="2029857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b="1" dirty="0">
                <a:solidFill>
                  <a:srgbClr val="7F8C8D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1차시: AIDT 사례 체험으로 이해하는 HTHT×SEL</a:t>
            </a:r>
            <a:endParaRPr lang="en-US" sz="732" dirty="0"/>
          </a:p>
        </p:txBody>
      </p:sp>
      <p:sp>
        <p:nvSpPr>
          <p:cNvPr id="37" name="Shape 34"/>
          <p:cNvSpPr/>
          <p:nvPr/>
        </p:nvSpPr>
        <p:spPr>
          <a:xfrm>
            <a:off x="8658141" y="5872163"/>
            <a:ext cx="200109" cy="221456"/>
          </a:xfrm>
          <a:prstGeom prst="ellipse">
            <a:avLst/>
          </a:prstGeom>
          <a:solidFill>
            <a:srgbClr val="3498DB"/>
          </a:solidFill>
          <a:ln/>
        </p:spPr>
      </p:sp>
      <p:sp>
        <p:nvSpPr>
          <p:cNvPr id="38" name="Text 35"/>
          <p:cNvSpPr/>
          <p:nvPr/>
        </p:nvSpPr>
        <p:spPr>
          <a:xfrm>
            <a:off x="8658141" y="5872163"/>
            <a:ext cx="200109" cy="221456"/>
          </a:xfrm>
          <a:prstGeom prst="rect">
            <a:avLst/>
          </a:prstGeom>
          <a:noFill/>
          <a:ln/>
        </p:spPr>
        <p:txBody>
          <a:bodyPr wrap="none" lIns="85090" tIns="42545" rIns="85090" bIns="42545" rtlCol="0" anchor="ctr">
            <a:spAutoFit/>
          </a:bodyPr>
          <a:lstStyle/>
          <a:p>
            <a:pPr indent="0" marL="0">
              <a:buNone/>
            </a:pPr>
            <a:r>
              <a:rPr lang="en-US" sz="732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3</a:t>
            </a:r>
            <a:endParaRPr lang="en-US" sz="732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207919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85750"/>
            <a:ext cx="1511182" cy="457200"/>
          </a:xfrm>
          <a:prstGeom prst="rect">
            <a:avLst/>
          </a:prstGeom>
          <a:noFill/>
          <a:ln/>
        </p:spPr>
        <p:txBody>
          <a:bodyPr wrap="none" lIns="0" tIns="0" rIns="0" bIns="85090" rtlCol="0" anchor="ctr">
            <a:spAutoFit/>
          </a:bodyPr>
          <a:lstStyle/>
          <a:p>
            <a:pPr indent="0" marL="0">
              <a:buNone/>
            </a:pPr>
            <a:r>
              <a:rPr lang="en-US" sz="2025" b="1" dirty="0">
                <a:solidFill>
                  <a:srgbClr val="2C3E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SEL 역량 소개</a:t>
            </a:r>
            <a:endParaRPr lang="en-US" sz="2025" dirty="0"/>
          </a:p>
        </p:txBody>
      </p:sp>
      <p:sp>
        <p:nvSpPr>
          <p:cNvPr id="4" name="Shape 1"/>
          <p:cNvSpPr/>
          <p:nvPr/>
        </p:nvSpPr>
        <p:spPr>
          <a:xfrm>
            <a:off x="285750" y="957263"/>
            <a:ext cx="2786063" cy="4386263"/>
          </a:xfrm>
          <a:prstGeom prst="rect">
            <a:avLst/>
          </a:prstGeom>
          <a:solidFill>
            <a:srgbClr val="ECF0F1"/>
          </a:solidFill>
          <a:ln/>
        </p:spPr>
      </p:sp>
      <p:pic>
        <p:nvPicPr>
          <p:cNvPr id="5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344" y="1178719"/>
            <a:ext cx="171450" cy="171450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707231" y="1135856"/>
            <a:ext cx="678796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350" b="1" dirty="0">
                <a:solidFill>
                  <a:srgbClr val="2C3E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SEL이란? </a:t>
            </a:r>
            <a:endParaRPr lang="en-US" sz="1350" dirty="0"/>
          </a:p>
        </p:txBody>
      </p:sp>
      <p:sp>
        <p:nvSpPr>
          <p:cNvPr id="7" name="Text 3"/>
          <p:cNvSpPr/>
          <p:nvPr/>
        </p:nvSpPr>
        <p:spPr>
          <a:xfrm>
            <a:off x="464344" y="1500188"/>
            <a:ext cx="2428875" cy="102858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SEL(Social-Emotional Learning, 사회정서학습)은 자신의 감정을 인식하고 관리하며, 타인에 대한 공감과 배려를 바탕으로 책임 있는 의사결정을 내리는 능력을 기르는 교육 과정입니다.</a:t>
            </a:r>
            <a:endParaRPr lang="en-US" sz="942" dirty="0"/>
          </a:p>
        </p:txBody>
      </p:sp>
      <p:sp>
        <p:nvSpPr>
          <p:cNvPr id="8" name="Text 4"/>
          <p:cNvSpPr/>
          <p:nvPr/>
        </p:nvSpPr>
        <p:spPr>
          <a:xfrm>
            <a:off x="464344" y="2734494"/>
            <a:ext cx="2428875" cy="61715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미국 CASEL 모델을 기반으로 한 5대 핵심 역량은 학업 성취뿐 아니라 학교·가정·사회생활 전반의 웰빙과 직결됩니다.</a:t>
            </a:r>
            <a:endParaRPr lang="en-US" sz="942" dirty="0"/>
          </a:p>
        </p:txBody>
      </p:sp>
      <p:sp>
        <p:nvSpPr>
          <p:cNvPr id="9" name="Text 5"/>
          <p:cNvSpPr/>
          <p:nvPr/>
        </p:nvSpPr>
        <p:spPr>
          <a:xfrm>
            <a:off x="464344" y="3557364"/>
            <a:ext cx="2428875" cy="61715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AIDT 기반 HTHT 수업에서는 각 활동이 어떤 SEL 역량을 키우는지 명시하여 학생의 몰입도와 효과를 높입니다.</a:t>
            </a:r>
            <a:endParaRPr lang="en-US" sz="942" dirty="0"/>
          </a:p>
        </p:txBody>
      </p:sp>
      <p:sp>
        <p:nvSpPr>
          <p:cNvPr id="10" name="Shape 6"/>
          <p:cNvSpPr/>
          <p:nvPr/>
        </p:nvSpPr>
        <p:spPr>
          <a:xfrm>
            <a:off x="3286125" y="957263"/>
            <a:ext cx="2714625" cy="1414463"/>
          </a:xfrm>
          <a:prstGeom prst="rect">
            <a:avLst/>
          </a:prstGeom>
          <a:solidFill>
            <a:srgbClr val="ECF0F1"/>
          </a:solidFill>
          <a:ln/>
        </p:spPr>
      </p:sp>
      <p:sp>
        <p:nvSpPr>
          <p:cNvPr id="11" name="Shape 7"/>
          <p:cNvSpPr/>
          <p:nvPr/>
        </p:nvSpPr>
        <p:spPr>
          <a:xfrm>
            <a:off x="3286125" y="957263"/>
            <a:ext cx="35719" cy="1414463"/>
          </a:xfrm>
          <a:prstGeom prst="rect">
            <a:avLst/>
          </a:prstGeom>
          <a:solidFill>
            <a:srgbClr val="9B59B6"/>
          </a:solidFill>
          <a:ln/>
        </p:spPr>
      </p:sp>
      <p:sp>
        <p:nvSpPr>
          <p:cNvPr id="12" name="Shape 8"/>
          <p:cNvSpPr/>
          <p:nvPr/>
        </p:nvSpPr>
        <p:spPr>
          <a:xfrm>
            <a:off x="3429000" y="1100138"/>
            <a:ext cx="285750" cy="285750"/>
          </a:xfrm>
          <a:prstGeom prst="ellipse">
            <a:avLst/>
          </a:prstGeom>
          <a:solidFill>
            <a:srgbClr val="9B59B6"/>
          </a:solidFill>
          <a:ln/>
        </p:spPr>
      </p:sp>
      <p:sp>
        <p:nvSpPr>
          <p:cNvPr id="13" name="Text 9"/>
          <p:cNvSpPr/>
          <p:nvPr/>
        </p:nvSpPr>
        <p:spPr>
          <a:xfrm>
            <a:off x="3429000" y="1100138"/>
            <a:ext cx="285750" cy="2857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350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✪</a:t>
            </a:r>
            <a:endParaRPr lang="en-US" sz="1350" dirty="0"/>
          </a:p>
        </p:txBody>
      </p:sp>
      <p:sp>
        <p:nvSpPr>
          <p:cNvPr id="14" name="Text 10"/>
          <p:cNvSpPr/>
          <p:nvPr/>
        </p:nvSpPr>
        <p:spPr>
          <a:xfrm>
            <a:off x="3821906" y="1135856"/>
            <a:ext cx="525791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b="1" dirty="0">
                <a:solidFill>
                  <a:srgbClr val="2C3E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자기인식</a:t>
            </a:r>
            <a:endParaRPr lang="en-US" sz="1046" dirty="0"/>
          </a:p>
        </p:txBody>
      </p:sp>
      <p:sp>
        <p:nvSpPr>
          <p:cNvPr id="15" name="Text 11"/>
          <p:cNvSpPr/>
          <p:nvPr/>
        </p:nvSpPr>
        <p:spPr>
          <a:xfrm>
            <a:off x="3429000" y="1493044"/>
            <a:ext cx="2428875" cy="5143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자신의 감정, 생각, 가치관을 정확하게 인식하고 이해하는 능력입니다. 자신의 강점과 약점을 파악하고, 감정이 행동에 미치는 영향을 인식합니다. </a:t>
            </a:r>
            <a:endParaRPr lang="en-US" sz="837" dirty="0"/>
          </a:p>
        </p:txBody>
      </p:sp>
      <p:sp>
        <p:nvSpPr>
          <p:cNvPr id="16" name="Text 12"/>
          <p:cNvSpPr/>
          <p:nvPr/>
        </p:nvSpPr>
        <p:spPr>
          <a:xfrm>
            <a:off x="3429000" y="2078831"/>
            <a:ext cx="2428875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i="1" dirty="0">
                <a:solidFill>
                  <a:srgbClr val="7F8C8D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예: 감정 어휘화, 강점·약점 진단, 성장형 마인드셋 </a:t>
            </a:r>
            <a:endParaRPr lang="en-US" sz="732" dirty="0"/>
          </a:p>
        </p:txBody>
      </p:sp>
      <p:sp>
        <p:nvSpPr>
          <p:cNvPr id="17" name="Shape 13"/>
          <p:cNvSpPr/>
          <p:nvPr/>
        </p:nvSpPr>
        <p:spPr>
          <a:xfrm>
            <a:off x="6143625" y="957263"/>
            <a:ext cx="2714625" cy="1414463"/>
          </a:xfrm>
          <a:prstGeom prst="rect">
            <a:avLst/>
          </a:prstGeom>
          <a:solidFill>
            <a:srgbClr val="ECF0F1"/>
          </a:solidFill>
          <a:ln/>
        </p:spPr>
      </p:sp>
      <p:sp>
        <p:nvSpPr>
          <p:cNvPr id="18" name="Shape 14"/>
          <p:cNvSpPr/>
          <p:nvPr/>
        </p:nvSpPr>
        <p:spPr>
          <a:xfrm>
            <a:off x="6143625" y="957263"/>
            <a:ext cx="35719" cy="1414463"/>
          </a:xfrm>
          <a:prstGeom prst="rect">
            <a:avLst/>
          </a:prstGeom>
          <a:solidFill>
            <a:srgbClr val="3498DB"/>
          </a:solidFill>
          <a:ln/>
        </p:spPr>
      </p:sp>
      <p:sp>
        <p:nvSpPr>
          <p:cNvPr id="19" name="Shape 15"/>
          <p:cNvSpPr/>
          <p:nvPr/>
        </p:nvSpPr>
        <p:spPr>
          <a:xfrm>
            <a:off x="6286500" y="1100138"/>
            <a:ext cx="285750" cy="285750"/>
          </a:xfrm>
          <a:prstGeom prst="ellipse">
            <a:avLst/>
          </a:prstGeom>
          <a:solidFill>
            <a:srgbClr val="3498DB"/>
          </a:solidFill>
          <a:ln/>
        </p:spPr>
      </p:sp>
      <p:sp>
        <p:nvSpPr>
          <p:cNvPr id="20" name="Text 16"/>
          <p:cNvSpPr/>
          <p:nvPr/>
        </p:nvSpPr>
        <p:spPr>
          <a:xfrm>
            <a:off x="6286500" y="1100138"/>
            <a:ext cx="285750" cy="2857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350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♢</a:t>
            </a:r>
            <a:endParaRPr lang="en-US" sz="1350" dirty="0"/>
          </a:p>
        </p:txBody>
      </p:sp>
      <p:sp>
        <p:nvSpPr>
          <p:cNvPr id="21" name="Text 17"/>
          <p:cNvSpPr/>
          <p:nvPr/>
        </p:nvSpPr>
        <p:spPr>
          <a:xfrm>
            <a:off x="6679406" y="1135856"/>
            <a:ext cx="525791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b="1" dirty="0">
                <a:solidFill>
                  <a:srgbClr val="2C3E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자기관리</a:t>
            </a:r>
            <a:endParaRPr lang="en-US" sz="1046" dirty="0"/>
          </a:p>
        </p:txBody>
      </p:sp>
      <p:sp>
        <p:nvSpPr>
          <p:cNvPr id="22" name="Text 18"/>
          <p:cNvSpPr/>
          <p:nvPr/>
        </p:nvSpPr>
        <p:spPr>
          <a:xfrm>
            <a:off x="6286500" y="1493044"/>
            <a:ext cx="2428875" cy="5143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목표를 세우고 감정·행동·스트레스를 조절하여 목표를 달성하는 능력입니다. 자기 주도적으로 학습하고 행동합니다. </a:t>
            </a:r>
            <a:endParaRPr lang="en-US" sz="837" dirty="0"/>
          </a:p>
        </p:txBody>
      </p:sp>
      <p:sp>
        <p:nvSpPr>
          <p:cNvPr id="23" name="Text 19"/>
          <p:cNvSpPr/>
          <p:nvPr/>
        </p:nvSpPr>
        <p:spPr>
          <a:xfrm>
            <a:off x="6286500" y="2078831"/>
            <a:ext cx="2428875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i="1" dirty="0">
                <a:solidFill>
                  <a:srgbClr val="7F8C8D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예: 충동 통제, 스트레스 대처, 계획·시간 관리 </a:t>
            </a:r>
            <a:endParaRPr lang="en-US" sz="732" dirty="0"/>
          </a:p>
        </p:txBody>
      </p:sp>
      <p:sp>
        <p:nvSpPr>
          <p:cNvPr id="24" name="Shape 20"/>
          <p:cNvSpPr/>
          <p:nvPr/>
        </p:nvSpPr>
        <p:spPr>
          <a:xfrm>
            <a:off x="3286125" y="2514600"/>
            <a:ext cx="2714625" cy="1414463"/>
          </a:xfrm>
          <a:prstGeom prst="rect">
            <a:avLst/>
          </a:prstGeom>
          <a:solidFill>
            <a:srgbClr val="ECF0F1"/>
          </a:solidFill>
          <a:ln/>
        </p:spPr>
      </p:sp>
      <p:sp>
        <p:nvSpPr>
          <p:cNvPr id="25" name="Shape 21"/>
          <p:cNvSpPr/>
          <p:nvPr/>
        </p:nvSpPr>
        <p:spPr>
          <a:xfrm>
            <a:off x="3286125" y="2514600"/>
            <a:ext cx="35719" cy="1414463"/>
          </a:xfrm>
          <a:prstGeom prst="rect">
            <a:avLst/>
          </a:prstGeom>
          <a:solidFill>
            <a:srgbClr val="2ECC71"/>
          </a:solidFill>
          <a:ln/>
        </p:spPr>
      </p:sp>
      <p:sp>
        <p:nvSpPr>
          <p:cNvPr id="26" name="Shape 22"/>
          <p:cNvSpPr/>
          <p:nvPr/>
        </p:nvSpPr>
        <p:spPr>
          <a:xfrm>
            <a:off x="3429000" y="2657475"/>
            <a:ext cx="285750" cy="285750"/>
          </a:xfrm>
          <a:prstGeom prst="ellipse">
            <a:avLst/>
          </a:prstGeom>
          <a:solidFill>
            <a:srgbClr val="2ECC71"/>
          </a:solidFill>
          <a:ln/>
        </p:spPr>
      </p:sp>
      <p:sp>
        <p:nvSpPr>
          <p:cNvPr id="27" name="Text 23"/>
          <p:cNvSpPr/>
          <p:nvPr/>
        </p:nvSpPr>
        <p:spPr>
          <a:xfrm>
            <a:off x="3429000" y="2657475"/>
            <a:ext cx="285750" cy="2857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350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♧</a:t>
            </a:r>
            <a:endParaRPr lang="en-US" sz="1350" dirty="0"/>
          </a:p>
        </p:txBody>
      </p:sp>
      <p:sp>
        <p:nvSpPr>
          <p:cNvPr id="28" name="Text 24"/>
          <p:cNvSpPr/>
          <p:nvPr/>
        </p:nvSpPr>
        <p:spPr>
          <a:xfrm>
            <a:off x="3821906" y="2693194"/>
            <a:ext cx="694395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b="1" dirty="0">
                <a:solidFill>
                  <a:srgbClr val="2C3E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사회적 인식</a:t>
            </a:r>
            <a:endParaRPr lang="en-US" sz="1046" dirty="0"/>
          </a:p>
        </p:txBody>
      </p:sp>
      <p:sp>
        <p:nvSpPr>
          <p:cNvPr id="29" name="Text 25"/>
          <p:cNvSpPr/>
          <p:nvPr/>
        </p:nvSpPr>
        <p:spPr>
          <a:xfrm>
            <a:off x="3429000" y="3050381"/>
            <a:ext cx="2428875" cy="5143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타인의 감정·관점을 공감하고, 다양성을 존중하는 능력입니다. 다른 배경과 문화를 가진 사람들을 이해합니다. </a:t>
            </a:r>
            <a:endParaRPr lang="en-US" sz="837" dirty="0"/>
          </a:p>
        </p:txBody>
      </p:sp>
      <p:sp>
        <p:nvSpPr>
          <p:cNvPr id="30" name="Text 26"/>
          <p:cNvSpPr/>
          <p:nvPr/>
        </p:nvSpPr>
        <p:spPr>
          <a:xfrm>
            <a:off x="3429000" y="3636169"/>
            <a:ext cx="2428875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i="1" dirty="0">
                <a:solidFill>
                  <a:srgbClr val="7F8C8D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예: 공감적 경청, 문화적 민감성, 공동체 배려 </a:t>
            </a:r>
            <a:endParaRPr lang="en-US" sz="732" dirty="0"/>
          </a:p>
        </p:txBody>
      </p:sp>
      <p:sp>
        <p:nvSpPr>
          <p:cNvPr id="31" name="Shape 27"/>
          <p:cNvSpPr/>
          <p:nvPr/>
        </p:nvSpPr>
        <p:spPr>
          <a:xfrm>
            <a:off x="6143625" y="2514600"/>
            <a:ext cx="2714625" cy="1414463"/>
          </a:xfrm>
          <a:prstGeom prst="rect">
            <a:avLst/>
          </a:prstGeom>
          <a:solidFill>
            <a:srgbClr val="ECF0F1"/>
          </a:solidFill>
          <a:ln/>
        </p:spPr>
      </p:sp>
      <p:sp>
        <p:nvSpPr>
          <p:cNvPr id="32" name="Shape 28"/>
          <p:cNvSpPr/>
          <p:nvPr/>
        </p:nvSpPr>
        <p:spPr>
          <a:xfrm>
            <a:off x="6143625" y="2514600"/>
            <a:ext cx="35719" cy="1414463"/>
          </a:xfrm>
          <a:prstGeom prst="rect">
            <a:avLst/>
          </a:prstGeom>
          <a:solidFill>
            <a:srgbClr val="E74C3C"/>
          </a:solidFill>
          <a:ln/>
        </p:spPr>
      </p:sp>
      <p:sp>
        <p:nvSpPr>
          <p:cNvPr id="33" name="Shape 29"/>
          <p:cNvSpPr/>
          <p:nvPr/>
        </p:nvSpPr>
        <p:spPr>
          <a:xfrm>
            <a:off x="6286500" y="2657475"/>
            <a:ext cx="285750" cy="285750"/>
          </a:xfrm>
          <a:prstGeom prst="ellipse">
            <a:avLst/>
          </a:prstGeom>
          <a:solidFill>
            <a:srgbClr val="E74C3C"/>
          </a:solidFill>
          <a:ln/>
        </p:spPr>
      </p:sp>
      <p:sp>
        <p:nvSpPr>
          <p:cNvPr id="34" name="Text 30"/>
          <p:cNvSpPr/>
          <p:nvPr/>
        </p:nvSpPr>
        <p:spPr>
          <a:xfrm>
            <a:off x="6286500" y="2657475"/>
            <a:ext cx="285750" cy="2857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350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♤</a:t>
            </a:r>
            <a:endParaRPr lang="en-US" sz="1350" dirty="0"/>
          </a:p>
        </p:txBody>
      </p:sp>
      <p:sp>
        <p:nvSpPr>
          <p:cNvPr id="35" name="Text 31"/>
          <p:cNvSpPr/>
          <p:nvPr/>
        </p:nvSpPr>
        <p:spPr>
          <a:xfrm>
            <a:off x="6679406" y="2693194"/>
            <a:ext cx="562933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b="1" dirty="0">
                <a:solidFill>
                  <a:srgbClr val="2C3E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관계 기술</a:t>
            </a:r>
            <a:endParaRPr lang="en-US" sz="1046" dirty="0"/>
          </a:p>
        </p:txBody>
      </p:sp>
      <p:sp>
        <p:nvSpPr>
          <p:cNvPr id="36" name="Text 32"/>
          <p:cNvSpPr/>
          <p:nvPr/>
        </p:nvSpPr>
        <p:spPr>
          <a:xfrm>
            <a:off x="6286500" y="3050381"/>
            <a:ext cx="2428875" cy="5143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건강한 관계를 형성·유지하며 갈등을 건설적으로 해결하는 능력입니다. 효과적으로 소통하고 협력합니다. </a:t>
            </a:r>
            <a:endParaRPr lang="en-US" sz="837" dirty="0"/>
          </a:p>
        </p:txBody>
      </p:sp>
      <p:sp>
        <p:nvSpPr>
          <p:cNvPr id="37" name="Text 33"/>
          <p:cNvSpPr/>
          <p:nvPr/>
        </p:nvSpPr>
        <p:spPr>
          <a:xfrm>
            <a:off x="6286500" y="3636169"/>
            <a:ext cx="2428875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i="1" dirty="0">
                <a:solidFill>
                  <a:srgbClr val="7F8C8D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예: 효과적 의사소통, 협력, 갈등 해결, 도움 주고받기 </a:t>
            </a:r>
            <a:endParaRPr lang="en-US" sz="732" dirty="0"/>
          </a:p>
        </p:txBody>
      </p:sp>
      <p:sp>
        <p:nvSpPr>
          <p:cNvPr id="38" name="Shape 34"/>
          <p:cNvSpPr/>
          <p:nvPr/>
        </p:nvSpPr>
        <p:spPr>
          <a:xfrm>
            <a:off x="3286125" y="4071938"/>
            <a:ext cx="2714625" cy="1414463"/>
          </a:xfrm>
          <a:prstGeom prst="rect">
            <a:avLst/>
          </a:prstGeom>
          <a:solidFill>
            <a:srgbClr val="ECF0F1"/>
          </a:solidFill>
          <a:ln/>
        </p:spPr>
      </p:sp>
      <p:sp>
        <p:nvSpPr>
          <p:cNvPr id="39" name="Shape 35"/>
          <p:cNvSpPr/>
          <p:nvPr/>
        </p:nvSpPr>
        <p:spPr>
          <a:xfrm>
            <a:off x="3286125" y="4071938"/>
            <a:ext cx="35719" cy="1414463"/>
          </a:xfrm>
          <a:prstGeom prst="rect">
            <a:avLst/>
          </a:prstGeom>
          <a:solidFill>
            <a:srgbClr val="F39C12"/>
          </a:solidFill>
          <a:ln/>
        </p:spPr>
      </p:sp>
      <p:sp>
        <p:nvSpPr>
          <p:cNvPr id="40" name="Shape 36"/>
          <p:cNvSpPr/>
          <p:nvPr/>
        </p:nvSpPr>
        <p:spPr>
          <a:xfrm>
            <a:off x="3429000" y="4214813"/>
            <a:ext cx="285750" cy="285750"/>
          </a:xfrm>
          <a:prstGeom prst="ellipse">
            <a:avLst/>
          </a:prstGeom>
          <a:solidFill>
            <a:srgbClr val="F39C12"/>
          </a:solidFill>
          <a:ln/>
        </p:spPr>
      </p:sp>
      <p:sp>
        <p:nvSpPr>
          <p:cNvPr id="41" name="Text 37"/>
          <p:cNvSpPr/>
          <p:nvPr/>
        </p:nvSpPr>
        <p:spPr>
          <a:xfrm>
            <a:off x="3429000" y="4214813"/>
            <a:ext cx="285750" cy="2857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350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★</a:t>
            </a:r>
            <a:endParaRPr lang="en-US" sz="1350" dirty="0"/>
          </a:p>
        </p:txBody>
      </p:sp>
      <p:sp>
        <p:nvSpPr>
          <p:cNvPr id="42" name="Text 38"/>
          <p:cNvSpPr/>
          <p:nvPr/>
        </p:nvSpPr>
        <p:spPr>
          <a:xfrm>
            <a:off x="3821906" y="4250531"/>
            <a:ext cx="1125866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b="1" dirty="0">
                <a:solidFill>
                  <a:srgbClr val="2C3E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책임 있는 의사결정</a:t>
            </a:r>
            <a:endParaRPr lang="en-US" sz="1046" dirty="0"/>
          </a:p>
        </p:txBody>
      </p:sp>
      <p:sp>
        <p:nvSpPr>
          <p:cNvPr id="43" name="Text 39"/>
          <p:cNvSpPr/>
          <p:nvPr/>
        </p:nvSpPr>
        <p:spPr>
          <a:xfrm>
            <a:off x="3429000" y="4607719"/>
            <a:ext cx="2428875" cy="5143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윤리적·건설적 기준에 따라 선택하고 결과에 책임지는 능력입니다. 개인과 공동체에 미치는 영향을 고려합니다. </a:t>
            </a:r>
            <a:endParaRPr lang="en-US" sz="837" dirty="0"/>
          </a:p>
        </p:txBody>
      </p:sp>
      <p:sp>
        <p:nvSpPr>
          <p:cNvPr id="44" name="Text 40"/>
          <p:cNvSpPr/>
          <p:nvPr/>
        </p:nvSpPr>
        <p:spPr>
          <a:xfrm>
            <a:off x="3429000" y="5193506"/>
            <a:ext cx="2428875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i="1" dirty="0">
                <a:solidFill>
                  <a:srgbClr val="7F8C8D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예: 문제 분석, 대안 평가, 공동체 영향 숙고 </a:t>
            </a:r>
            <a:endParaRPr lang="en-US" sz="732" dirty="0"/>
          </a:p>
        </p:txBody>
      </p:sp>
      <p:sp>
        <p:nvSpPr>
          <p:cNvPr id="45" name="Text 41"/>
          <p:cNvSpPr/>
          <p:nvPr/>
        </p:nvSpPr>
        <p:spPr>
          <a:xfrm>
            <a:off x="285750" y="5736431"/>
            <a:ext cx="2029857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b="1" dirty="0">
                <a:solidFill>
                  <a:srgbClr val="7F8C8D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1차시: AIDT 사례 체험으로 이해하는 HTHT×SEL</a:t>
            </a:r>
            <a:endParaRPr lang="en-US" sz="732" dirty="0"/>
          </a:p>
        </p:txBody>
      </p:sp>
      <p:sp>
        <p:nvSpPr>
          <p:cNvPr id="46" name="Shape 42"/>
          <p:cNvSpPr/>
          <p:nvPr/>
        </p:nvSpPr>
        <p:spPr>
          <a:xfrm>
            <a:off x="8658141" y="5700713"/>
            <a:ext cx="200109" cy="221456"/>
          </a:xfrm>
          <a:prstGeom prst="ellipse">
            <a:avLst/>
          </a:prstGeom>
          <a:solidFill>
            <a:srgbClr val="3498DB"/>
          </a:solidFill>
          <a:ln/>
        </p:spPr>
      </p:sp>
      <p:sp>
        <p:nvSpPr>
          <p:cNvPr id="47" name="Text 43"/>
          <p:cNvSpPr/>
          <p:nvPr/>
        </p:nvSpPr>
        <p:spPr>
          <a:xfrm>
            <a:off x="8658141" y="5700713"/>
            <a:ext cx="200109" cy="221456"/>
          </a:xfrm>
          <a:prstGeom prst="rect">
            <a:avLst/>
          </a:prstGeom>
          <a:noFill/>
          <a:ln/>
        </p:spPr>
        <p:txBody>
          <a:bodyPr wrap="none" lIns="85090" tIns="42545" rIns="85090" bIns="42545" rtlCol="0" anchor="ctr">
            <a:spAutoFit/>
          </a:bodyPr>
          <a:lstStyle/>
          <a:p>
            <a:pPr indent="0" marL="0">
              <a:buNone/>
            </a:pPr>
            <a:r>
              <a:rPr lang="en-US" sz="732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4</a:t>
            </a:r>
            <a:endParaRPr lang="en-US" sz="732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88645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85750"/>
            <a:ext cx="1771427" cy="457200"/>
          </a:xfrm>
          <a:prstGeom prst="rect">
            <a:avLst/>
          </a:prstGeom>
          <a:noFill/>
          <a:ln/>
        </p:spPr>
        <p:txBody>
          <a:bodyPr wrap="none" lIns="0" tIns="0" rIns="0" bIns="85090" rtlCol="0" anchor="ctr">
            <a:spAutoFit/>
          </a:bodyPr>
          <a:lstStyle/>
          <a:p>
            <a:pPr indent="0" marL="0">
              <a:buNone/>
            </a:pPr>
            <a:r>
              <a:rPr lang="en-US" sz="2025" b="1" dirty="0">
                <a:solidFill>
                  <a:srgbClr val="2C3E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HTHT 모델 소개</a:t>
            </a:r>
            <a:endParaRPr lang="en-US" sz="2025" dirty="0"/>
          </a:p>
        </p:txBody>
      </p:sp>
      <p:sp>
        <p:nvSpPr>
          <p:cNvPr id="4" name="Text 1"/>
          <p:cNvSpPr/>
          <p:nvPr/>
        </p:nvSpPr>
        <p:spPr>
          <a:xfrm>
            <a:off x="285750" y="973336"/>
            <a:ext cx="2319877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b="1" dirty="0">
                <a:solidFill>
                  <a:srgbClr val="2C3E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HTHT(High-Tech High-Touch) 모델</a:t>
            </a:r>
            <a:endParaRPr lang="en-US" sz="1046" dirty="0"/>
          </a:p>
        </p:txBody>
      </p:sp>
      <p:sp>
        <p:nvSpPr>
          <p:cNvPr id="5" name="Text 2"/>
          <p:cNvSpPr/>
          <p:nvPr/>
        </p:nvSpPr>
        <p:spPr>
          <a:xfrm>
            <a:off x="2605627" y="973336"/>
            <a:ext cx="6175493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dirty="0">
                <a:solidFill>
                  <a:srgbClr val="2C3E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은 디지털 기술(High-Tech)과 인간적 상호작용(High-Touch)을 균형 있게 결합하여 학생들의 인지적 성장</a:t>
            </a:r>
            <a:endParaRPr lang="en-US" sz="1046" dirty="0"/>
          </a:p>
        </p:txBody>
      </p:sp>
      <p:sp>
        <p:nvSpPr>
          <p:cNvPr id="6" name="Text 3"/>
          <p:cNvSpPr/>
          <p:nvPr/>
        </p:nvSpPr>
        <p:spPr>
          <a:xfrm>
            <a:off x="285750" y="1201936"/>
            <a:ext cx="3415857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dirty="0">
                <a:solidFill>
                  <a:srgbClr val="2C3E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과 사회정서적 발달을 동시에 지원하는 교육 접근법입니다. </a:t>
            </a:r>
            <a:endParaRPr lang="en-US" sz="1046" dirty="0"/>
          </a:p>
        </p:txBody>
      </p:sp>
      <p:sp>
        <p:nvSpPr>
          <p:cNvPr id="7" name="Shape 4"/>
          <p:cNvSpPr/>
          <p:nvPr/>
        </p:nvSpPr>
        <p:spPr>
          <a:xfrm>
            <a:off x="289322" y="1843088"/>
            <a:ext cx="4282678" cy="410766"/>
          </a:xfrm>
          <a:prstGeom prst="rect">
            <a:avLst/>
          </a:prstGeom>
          <a:solidFill>
            <a:srgbClr val="3498DB"/>
          </a:solidFill>
          <a:ln/>
        </p:spPr>
      </p:sp>
      <p:sp>
        <p:nvSpPr>
          <p:cNvPr id="8" name="Text 5"/>
          <p:cNvSpPr/>
          <p:nvPr/>
        </p:nvSpPr>
        <p:spPr>
          <a:xfrm>
            <a:off x="289322" y="1843088"/>
            <a:ext cx="4282678" cy="410766"/>
          </a:xfrm>
          <a:prstGeom prst="rect">
            <a:avLst/>
          </a:prstGeom>
          <a:noFill/>
          <a:ln/>
        </p:spPr>
        <p:txBody>
          <a:bodyPr wrap="square" lIns="127508" tIns="127508" rIns="127508" bIns="127508" rtlCol="0" anchor="ctr">
            <a:spAutoFit/>
          </a:bodyPr>
          <a:lstStyle/>
          <a:p>
            <a:pPr algn="ctr" indent="0" marL="0">
              <a:buNone/>
            </a:pPr>
            <a:r>
              <a:rPr lang="en-US" sz="942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High-Tech</a:t>
            </a:r>
            <a:endParaRPr lang="en-US" sz="942" dirty="0"/>
          </a:p>
        </p:txBody>
      </p:sp>
      <p:sp>
        <p:nvSpPr>
          <p:cNvPr id="9" name="Shape 6"/>
          <p:cNvSpPr/>
          <p:nvPr/>
        </p:nvSpPr>
        <p:spPr>
          <a:xfrm>
            <a:off x="4572000" y="1843088"/>
            <a:ext cx="4282678" cy="410766"/>
          </a:xfrm>
          <a:prstGeom prst="rect">
            <a:avLst/>
          </a:prstGeom>
          <a:solidFill>
            <a:srgbClr val="3498DB"/>
          </a:solidFill>
          <a:ln/>
        </p:spPr>
      </p:sp>
      <p:sp>
        <p:nvSpPr>
          <p:cNvPr id="10" name="Text 7"/>
          <p:cNvSpPr/>
          <p:nvPr/>
        </p:nvSpPr>
        <p:spPr>
          <a:xfrm>
            <a:off x="4572000" y="1843088"/>
            <a:ext cx="4282678" cy="410766"/>
          </a:xfrm>
          <a:prstGeom prst="rect">
            <a:avLst/>
          </a:prstGeom>
          <a:noFill/>
          <a:ln/>
        </p:spPr>
        <p:txBody>
          <a:bodyPr wrap="square" lIns="127508" tIns="127508" rIns="127508" bIns="127508" rtlCol="0" anchor="ctr">
            <a:spAutoFit/>
          </a:bodyPr>
          <a:lstStyle/>
          <a:p>
            <a:pPr algn="ctr" indent="0" marL="0">
              <a:buNone/>
            </a:pPr>
            <a:r>
              <a:rPr lang="en-US" sz="942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High-Touch</a:t>
            </a:r>
            <a:endParaRPr lang="en-US" sz="942" dirty="0"/>
          </a:p>
        </p:txBody>
      </p:sp>
      <p:sp>
        <p:nvSpPr>
          <p:cNvPr id="11" name="Shape 8"/>
          <p:cNvSpPr/>
          <p:nvPr/>
        </p:nvSpPr>
        <p:spPr>
          <a:xfrm>
            <a:off x="289322" y="2253853"/>
            <a:ext cx="4282678" cy="435769"/>
          </a:xfrm>
          <a:prstGeom prst="rect">
            <a:avLst/>
          </a:prstGeom>
          <a:solidFill>
            <a:srgbClr val="3498DB">
              <a:alpha val="10000"/>
            </a:srgbClr>
          </a:solidFill>
          <a:ln w="99">
            <a:solidFill>
              <a:srgbClr val="ECF0F1"/>
            </a:solidFill>
            <a:prstDash val="solid"/>
          </a:ln>
        </p:spPr>
      </p:sp>
      <p:sp>
        <p:nvSpPr>
          <p:cNvPr id="12" name="Shape 9"/>
          <p:cNvSpPr/>
          <p:nvPr/>
        </p:nvSpPr>
        <p:spPr>
          <a:xfrm>
            <a:off x="396478" y="2362795"/>
            <a:ext cx="214313" cy="214313"/>
          </a:xfrm>
          <a:prstGeom prst="ellipse">
            <a:avLst/>
          </a:prstGeom>
          <a:solidFill>
            <a:srgbClr val="3498DB"/>
          </a:solidFill>
          <a:ln/>
        </p:spPr>
      </p:sp>
      <p:pic>
        <p:nvPicPr>
          <p:cNvPr id="1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127" y="2419945"/>
            <a:ext cx="125016" cy="100013"/>
          </a:xfrm>
          <a:prstGeom prst="rect">
            <a:avLst/>
          </a:prstGeom>
        </p:spPr>
      </p:pic>
      <p:sp>
        <p:nvSpPr>
          <p:cNvPr id="14" name="Text 10"/>
          <p:cNvSpPr/>
          <p:nvPr/>
        </p:nvSpPr>
        <p:spPr>
          <a:xfrm>
            <a:off x="711947" y="2386013"/>
            <a:ext cx="242888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정의:</a:t>
            </a:r>
            <a:endParaRPr lang="en-US" sz="837" dirty="0"/>
          </a:p>
        </p:txBody>
      </p:sp>
      <p:sp>
        <p:nvSpPr>
          <p:cNvPr id="15" name="Text 11"/>
          <p:cNvSpPr/>
          <p:nvPr/>
        </p:nvSpPr>
        <p:spPr>
          <a:xfrm>
            <a:off x="954835" y="2386013"/>
            <a:ext cx="2212637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AI와 디지털 기술을 활용한 개인화된 학습 경험 </a:t>
            </a:r>
            <a:endParaRPr lang="en-US" sz="837" dirty="0"/>
          </a:p>
        </p:txBody>
      </p:sp>
      <p:sp>
        <p:nvSpPr>
          <p:cNvPr id="16" name="Shape 12"/>
          <p:cNvSpPr/>
          <p:nvPr/>
        </p:nvSpPr>
        <p:spPr>
          <a:xfrm>
            <a:off x="4572000" y="2253853"/>
            <a:ext cx="4282678" cy="435769"/>
          </a:xfrm>
          <a:prstGeom prst="rect">
            <a:avLst/>
          </a:prstGeom>
          <a:solidFill>
            <a:srgbClr val="2ECC71">
              <a:alpha val="10000"/>
            </a:srgbClr>
          </a:solidFill>
          <a:ln w="99">
            <a:solidFill>
              <a:srgbClr val="ECF0F1"/>
            </a:solidFill>
            <a:prstDash val="solid"/>
          </a:ln>
        </p:spPr>
      </p:sp>
      <p:sp>
        <p:nvSpPr>
          <p:cNvPr id="17" name="Shape 13"/>
          <p:cNvSpPr/>
          <p:nvPr/>
        </p:nvSpPr>
        <p:spPr>
          <a:xfrm>
            <a:off x="4679156" y="2357438"/>
            <a:ext cx="214313" cy="214313"/>
          </a:xfrm>
          <a:prstGeom prst="ellipse">
            <a:avLst/>
          </a:prstGeom>
          <a:solidFill>
            <a:srgbClr val="2ECC71"/>
          </a:solidFill>
          <a:ln/>
        </p:spPr>
      </p:sp>
      <p:pic>
        <p:nvPicPr>
          <p:cNvPr id="18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3805" y="2414588"/>
            <a:ext cx="125016" cy="100013"/>
          </a:xfrm>
          <a:prstGeom prst="rect">
            <a:avLst/>
          </a:prstGeom>
        </p:spPr>
      </p:pic>
      <p:sp>
        <p:nvSpPr>
          <p:cNvPr id="19" name="Text 14"/>
          <p:cNvSpPr/>
          <p:nvPr/>
        </p:nvSpPr>
        <p:spPr>
          <a:xfrm>
            <a:off x="4994625" y="2380655"/>
            <a:ext cx="242888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정의:</a:t>
            </a:r>
            <a:endParaRPr lang="en-US" sz="837" dirty="0"/>
          </a:p>
        </p:txBody>
      </p:sp>
      <p:sp>
        <p:nvSpPr>
          <p:cNvPr id="20" name="Text 15"/>
          <p:cNvSpPr/>
          <p:nvPr/>
        </p:nvSpPr>
        <p:spPr>
          <a:xfrm>
            <a:off x="5237513" y="2380655"/>
            <a:ext cx="2521465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인간적 상호작용과 정서적 연결을 강조하는 학습 활동 </a:t>
            </a:r>
            <a:endParaRPr lang="en-US" sz="837" dirty="0"/>
          </a:p>
        </p:txBody>
      </p:sp>
      <p:sp>
        <p:nvSpPr>
          <p:cNvPr id="21" name="Shape 16"/>
          <p:cNvSpPr/>
          <p:nvPr/>
        </p:nvSpPr>
        <p:spPr>
          <a:xfrm>
            <a:off x="289322" y="2682478"/>
            <a:ext cx="8565356" cy="435769"/>
          </a:xfrm>
          <a:prstGeom prst="rect">
            <a:avLst/>
          </a:prstGeom>
          <a:solidFill>
            <a:srgbClr val="F8F9FA"/>
          </a:solidFill>
          <a:ln/>
        </p:spPr>
      </p:sp>
      <p:sp>
        <p:nvSpPr>
          <p:cNvPr id="22" name="Shape 17"/>
          <p:cNvSpPr/>
          <p:nvPr/>
        </p:nvSpPr>
        <p:spPr>
          <a:xfrm>
            <a:off x="289322" y="2682478"/>
            <a:ext cx="4282678" cy="435769"/>
          </a:xfrm>
          <a:prstGeom prst="rect">
            <a:avLst/>
          </a:prstGeom>
          <a:solidFill>
            <a:srgbClr val="3498DB">
              <a:alpha val="10000"/>
            </a:srgbClr>
          </a:solidFill>
          <a:ln w="99">
            <a:solidFill>
              <a:srgbClr val="ECF0F1"/>
            </a:solidFill>
            <a:prstDash val="solid"/>
          </a:ln>
        </p:spPr>
      </p:sp>
      <p:sp>
        <p:nvSpPr>
          <p:cNvPr id="23" name="Shape 18"/>
          <p:cNvSpPr/>
          <p:nvPr/>
        </p:nvSpPr>
        <p:spPr>
          <a:xfrm>
            <a:off x="396478" y="2791420"/>
            <a:ext cx="214313" cy="214313"/>
          </a:xfrm>
          <a:prstGeom prst="ellipse">
            <a:avLst/>
          </a:prstGeom>
          <a:solidFill>
            <a:srgbClr val="3498DB"/>
          </a:solidFill>
          <a:ln/>
        </p:spPr>
      </p:sp>
      <p:pic>
        <p:nvPicPr>
          <p:cNvPr id="24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127" y="2848570"/>
            <a:ext cx="125016" cy="100013"/>
          </a:xfrm>
          <a:prstGeom prst="rect">
            <a:avLst/>
          </a:prstGeom>
        </p:spPr>
      </p:pic>
      <p:sp>
        <p:nvSpPr>
          <p:cNvPr id="25" name="Text 19"/>
          <p:cNvSpPr/>
          <p:nvPr/>
        </p:nvSpPr>
        <p:spPr>
          <a:xfrm>
            <a:off x="711947" y="2814638"/>
            <a:ext cx="242888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특징:</a:t>
            </a:r>
            <a:endParaRPr lang="en-US" sz="837" dirty="0"/>
          </a:p>
        </p:txBody>
      </p:sp>
      <p:sp>
        <p:nvSpPr>
          <p:cNvPr id="26" name="Text 20"/>
          <p:cNvSpPr/>
          <p:nvPr/>
        </p:nvSpPr>
        <p:spPr>
          <a:xfrm>
            <a:off x="954835" y="2814638"/>
            <a:ext cx="2717611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데이터 기반 맞춤형 학습, 즉각적 피드백, 자기주도적 탐구 </a:t>
            </a:r>
            <a:endParaRPr lang="en-US" sz="837" dirty="0"/>
          </a:p>
        </p:txBody>
      </p:sp>
      <p:sp>
        <p:nvSpPr>
          <p:cNvPr id="27" name="Shape 21"/>
          <p:cNvSpPr/>
          <p:nvPr/>
        </p:nvSpPr>
        <p:spPr>
          <a:xfrm>
            <a:off x="4572000" y="2682478"/>
            <a:ext cx="4282678" cy="435769"/>
          </a:xfrm>
          <a:prstGeom prst="rect">
            <a:avLst/>
          </a:prstGeom>
          <a:solidFill>
            <a:srgbClr val="2ECC71">
              <a:alpha val="10000"/>
            </a:srgbClr>
          </a:solidFill>
          <a:ln w="99">
            <a:solidFill>
              <a:srgbClr val="ECF0F1"/>
            </a:solidFill>
            <a:prstDash val="solid"/>
          </a:ln>
        </p:spPr>
      </p:sp>
      <p:sp>
        <p:nvSpPr>
          <p:cNvPr id="28" name="Shape 22"/>
          <p:cNvSpPr/>
          <p:nvPr/>
        </p:nvSpPr>
        <p:spPr>
          <a:xfrm>
            <a:off x="4679156" y="2786063"/>
            <a:ext cx="214313" cy="214313"/>
          </a:xfrm>
          <a:prstGeom prst="ellipse">
            <a:avLst/>
          </a:prstGeom>
          <a:solidFill>
            <a:srgbClr val="2ECC71"/>
          </a:solidFill>
          <a:ln/>
        </p:spPr>
      </p:sp>
      <p:pic>
        <p:nvPicPr>
          <p:cNvPr id="29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36306" y="2843213"/>
            <a:ext cx="100013" cy="100013"/>
          </a:xfrm>
          <a:prstGeom prst="rect">
            <a:avLst/>
          </a:prstGeom>
        </p:spPr>
      </p:pic>
      <p:sp>
        <p:nvSpPr>
          <p:cNvPr id="30" name="Text 23"/>
          <p:cNvSpPr/>
          <p:nvPr/>
        </p:nvSpPr>
        <p:spPr>
          <a:xfrm>
            <a:off x="4994625" y="2809280"/>
            <a:ext cx="242888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특징:</a:t>
            </a:r>
            <a:endParaRPr lang="en-US" sz="837" dirty="0"/>
          </a:p>
        </p:txBody>
      </p:sp>
      <p:sp>
        <p:nvSpPr>
          <p:cNvPr id="31" name="Text 24"/>
          <p:cNvSpPr/>
          <p:nvPr/>
        </p:nvSpPr>
        <p:spPr>
          <a:xfrm>
            <a:off x="5237513" y="2809280"/>
            <a:ext cx="2507289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협력적 문제해결, 공감 기반 소통, 정서적 지원과 연결 </a:t>
            </a:r>
            <a:endParaRPr lang="en-US" sz="837" dirty="0"/>
          </a:p>
        </p:txBody>
      </p:sp>
      <p:sp>
        <p:nvSpPr>
          <p:cNvPr id="32" name="Shape 25"/>
          <p:cNvSpPr/>
          <p:nvPr/>
        </p:nvSpPr>
        <p:spPr>
          <a:xfrm>
            <a:off x="289322" y="3111103"/>
            <a:ext cx="4282678" cy="435769"/>
          </a:xfrm>
          <a:prstGeom prst="rect">
            <a:avLst/>
          </a:prstGeom>
          <a:solidFill>
            <a:srgbClr val="3498DB">
              <a:alpha val="10000"/>
            </a:srgbClr>
          </a:solidFill>
          <a:ln w="99">
            <a:solidFill>
              <a:srgbClr val="ECF0F1"/>
            </a:solidFill>
            <a:prstDash val="solid"/>
          </a:ln>
        </p:spPr>
      </p:sp>
      <p:sp>
        <p:nvSpPr>
          <p:cNvPr id="33" name="Shape 26"/>
          <p:cNvSpPr/>
          <p:nvPr/>
        </p:nvSpPr>
        <p:spPr>
          <a:xfrm>
            <a:off x="396478" y="3220045"/>
            <a:ext cx="214313" cy="214313"/>
          </a:xfrm>
          <a:prstGeom prst="ellipse">
            <a:avLst/>
          </a:prstGeom>
          <a:solidFill>
            <a:srgbClr val="3498DB"/>
          </a:solidFill>
          <a:ln/>
        </p:spPr>
      </p:sp>
      <p:pic>
        <p:nvPicPr>
          <p:cNvPr id="34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3628" y="3277195"/>
            <a:ext cx="100013" cy="100013"/>
          </a:xfrm>
          <a:prstGeom prst="rect">
            <a:avLst/>
          </a:prstGeom>
        </p:spPr>
      </p:pic>
      <p:sp>
        <p:nvSpPr>
          <p:cNvPr id="35" name="Text 27"/>
          <p:cNvSpPr/>
          <p:nvPr/>
        </p:nvSpPr>
        <p:spPr>
          <a:xfrm>
            <a:off x="711947" y="3243263"/>
            <a:ext cx="242888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도구:</a:t>
            </a:r>
            <a:endParaRPr lang="en-US" sz="837" dirty="0"/>
          </a:p>
        </p:txBody>
      </p:sp>
      <p:sp>
        <p:nvSpPr>
          <p:cNvPr id="36" name="Text 28"/>
          <p:cNvSpPr/>
          <p:nvPr/>
        </p:nvSpPr>
        <p:spPr>
          <a:xfrm>
            <a:off x="954835" y="3243263"/>
            <a:ext cx="2372757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AIDT, ChatGPT, 데이터 분석 도구, 디지털 콘텐츠 </a:t>
            </a:r>
            <a:endParaRPr lang="en-US" sz="837" dirty="0"/>
          </a:p>
        </p:txBody>
      </p:sp>
      <p:sp>
        <p:nvSpPr>
          <p:cNvPr id="37" name="Shape 29"/>
          <p:cNvSpPr/>
          <p:nvPr/>
        </p:nvSpPr>
        <p:spPr>
          <a:xfrm>
            <a:off x="4572000" y="3111103"/>
            <a:ext cx="4282678" cy="435769"/>
          </a:xfrm>
          <a:prstGeom prst="rect">
            <a:avLst/>
          </a:prstGeom>
          <a:solidFill>
            <a:srgbClr val="2ECC71">
              <a:alpha val="10000"/>
            </a:srgbClr>
          </a:solidFill>
          <a:ln w="99">
            <a:solidFill>
              <a:srgbClr val="ECF0F1"/>
            </a:solidFill>
            <a:prstDash val="solid"/>
          </a:ln>
        </p:spPr>
      </p:sp>
      <p:sp>
        <p:nvSpPr>
          <p:cNvPr id="38" name="Shape 30"/>
          <p:cNvSpPr/>
          <p:nvPr/>
        </p:nvSpPr>
        <p:spPr>
          <a:xfrm>
            <a:off x="4679156" y="3214688"/>
            <a:ext cx="214313" cy="214313"/>
          </a:xfrm>
          <a:prstGeom prst="ellipse">
            <a:avLst/>
          </a:prstGeom>
          <a:solidFill>
            <a:srgbClr val="2ECC71"/>
          </a:solidFill>
          <a:ln/>
        </p:spPr>
      </p:sp>
      <p:pic>
        <p:nvPicPr>
          <p:cNvPr id="39" name="Image 6" descr="preencod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23805" y="3271838"/>
            <a:ext cx="125016" cy="100013"/>
          </a:xfrm>
          <a:prstGeom prst="rect">
            <a:avLst/>
          </a:prstGeom>
        </p:spPr>
      </p:pic>
      <p:sp>
        <p:nvSpPr>
          <p:cNvPr id="40" name="Text 31"/>
          <p:cNvSpPr/>
          <p:nvPr/>
        </p:nvSpPr>
        <p:spPr>
          <a:xfrm>
            <a:off x="4994625" y="3237905"/>
            <a:ext cx="242888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도구:</a:t>
            </a:r>
            <a:endParaRPr lang="en-US" sz="837" dirty="0"/>
          </a:p>
        </p:txBody>
      </p:sp>
      <p:sp>
        <p:nvSpPr>
          <p:cNvPr id="41" name="Text 32"/>
          <p:cNvSpPr/>
          <p:nvPr/>
        </p:nvSpPr>
        <p:spPr>
          <a:xfrm>
            <a:off x="5237513" y="3237905"/>
            <a:ext cx="1982419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또래 피드백, 협력 활동, 감정 공유, 역할극 </a:t>
            </a:r>
            <a:endParaRPr lang="en-US" sz="837" dirty="0"/>
          </a:p>
        </p:txBody>
      </p:sp>
      <p:sp>
        <p:nvSpPr>
          <p:cNvPr id="42" name="Shape 33"/>
          <p:cNvSpPr/>
          <p:nvPr/>
        </p:nvSpPr>
        <p:spPr>
          <a:xfrm>
            <a:off x="289322" y="3539728"/>
            <a:ext cx="8565356" cy="435769"/>
          </a:xfrm>
          <a:prstGeom prst="rect">
            <a:avLst/>
          </a:prstGeom>
          <a:solidFill>
            <a:srgbClr val="F8F9FA"/>
          </a:solidFill>
          <a:ln/>
        </p:spPr>
      </p:sp>
      <p:sp>
        <p:nvSpPr>
          <p:cNvPr id="43" name="Shape 34"/>
          <p:cNvSpPr/>
          <p:nvPr/>
        </p:nvSpPr>
        <p:spPr>
          <a:xfrm>
            <a:off x="289322" y="3539728"/>
            <a:ext cx="4282678" cy="435769"/>
          </a:xfrm>
          <a:prstGeom prst="rect">
            <a:avLst/>
          </a:prstGeom>
          <a:solidFill>
            <a:srgbClr val="3498DB">
              <a:alpha val="10000"/>
            </a:srgbClr>
          </a:solidFill>
          <a:ln w="99">
            <a:solidFill>
              <a:srgbClr val="ECF0F1"/>
            </a:solidFill>
            <a:prstDash val="solid"/>
          </a:ln>
        </p:spPr>
      </p:sp>
      <p:sp>
        <p:nvSpPr>
          <p:cNvPr id="44" name="Shape 35"/>
          <p:cNvSpPr/>
          <p:nvPr/>
        </p:nvSpPr>
        <p:spPr>
          <a:xfrm>
            <a:off x="392906" y="3650456"/>
            <a:ext cx="214313" cy="214313"/>
          </a:xfrm>
          <a:prstGeom prst="ellipse">
            <a:avLst/>
          </a:prstGeom>
          <a:solidFill>
            <a:srgbClr val="3498DB"/>
          </a:solidFill>
          <a:ln/>
        </p:spPr>
      </p:sp>
      <p:pic>
        <p:nvPicPr>
          <p:cNvPr id="45" name="Image 7" descr="preencoded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0056" y="3707606"/>
            <a:ext cx="100013" cy="100013"/>
          </a:xfrm>
          <a:prstGeom prst="rect">
            <a:avLst/>
          </a:prstGeom>
        </p:spPr>
      </p:pic>
      <p:sp>
        <p:nvSpPr>
          <p:cNvPr id="46" name="Text 36"/>
          <p:cNvSpPr/>
          <p:nvPr/>
        </p:nvSpPr>
        <p:spPr>
          <a:xfrm>
            <a:off x="708375" y="3673673"/>
            <a:ext cx="242888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역량:</a:t>
            </a:r>
            <a:endParaRPr lang="en-US" sz="837" dirty="0"/>
          </a:p>
        </p:txBody>
      </p:sp>
      <p:sp>
        <p:nvSpPr>
          <p:cNvPr id="47" name="Text 37"/>
          <p:cNvSpPr/>
          <p:nvPr/>
        </p:nvSpPr>
        <p:spPr>
          <a:xfrm>
            <a:off x="951263" y="3673673"/>
            <a:ext cx="1997515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디지털 리터러시, 분석적 사고, 문제해결력 </a:t>
            </a:r>
            <a:endParaRPr lang="en-US" sz="837" dirty="0"/>
          </a:p>
        </p:txBody>
      </p:sp>
      <p:sp>
        <p:nvSpPr>
          <p:cNvPr id="48" name="Shape 38"/>
          <p:cNvSpPr/>
          <p:nvPr/>
        </p:nvSpPr>
        <p:spPr>
          <a:xfrm>
            <a:off x="4570214" y="3539728"/>
            <a:ext cx="4284464" cy="435769"/>
          </a:xfrm>
          <a:prstGeom prst="rect">
            <a:avLst/>
          </a:prstGeom>
          <a:solidFill>
            <a:srgbClr val="2ECC71">
              <a:alpha val="10000"/>
            </a:srgbClr>
          </a:solidFill>
          <a:ln w="99">
            <a:solidFill>
              <a:srgbClr val="ECF0F1"/>
            </a:solidFill>
            <a:prstDash val="solid"/>
          </a:ln>
        </p:spPr>
      </p:sp>
      <p:sp>
        <p:nvSpPr>
          <p:cNvPr id="49" name="Shape 39"/>
          <p:cNvSpPr/>
          <p:nvPr/>
        </p:nvSpPr>
        <p:spPr>
          <a:xfrm>
            <a:off x="4679156" y="3643313"/>
            <a:ext cx="214313" cy="214313"/>
          </a:xfrm>
          <a:prstGeom prst="ellipse">
            <a:avLst/>
          </a:prstGeom>
          <a:solidFill>
            <a:srgbClr val="2ECC71"/>
          </a:solidFill>
          <a:ln/>
        </p:spPr>
      </p:sp>
      <p:pic>
        <p:nvPicPr>
          <p:cNvPr id="50" name="Image 8" descr="preencoded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30055" y="3700463"/>
            <a:ext cx="112514" cy="100013"/>
          </a:xfrm>
          <a:prstGeom prst="rect">
            <a:avLst/>
          </a:prstGeom>
        </p:spPr>
      </p:pic>
      <p:sp>
        <p:nvSpPr>
          <p:cNvPr id="51" name="Text 40"/>
          <p:cNvSpPr/>
          <p:nvPr/>
        </p:nvSpPr>
        <p:spPr>
          <a:xfrm>
            <a:off x="4994625" y="3666530"/>
            <a:ext cx="242888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역량:</a:t>
            </a:r>
            <a:endParaRPr lang="en-US" sz="837" dirty="0"/>
          </a:p>
        </p:txBody>
      </p:sp>
      <p:sp>
        <p:nvSpPr>
          <p:cNvPr id="52" name="Text 41"/>
          <p:cNvSpPr/>
          <p:nvPr/>
        </p:nvSpPr>
        <p:spPr>
          <a:xfrm>
            <a:off x="5237513" y="3666530"/>
            <a:ext cx="2282010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사회정서적 역량(SEL), 의사소통 능력, 공감 능력 </a:t>
            </a:r>
            <a:endParaRPr lang="en-US" sz="837" dirty="0"/>
          </a:p>
        </p:txBody>
      </p:sp>
      <p:sp>
        <p:nvSpPr>
          <p:cNvPr id="53" name="Shape 42"/>
          <p:cNvSpPr/>
          <p:nvPr/>
        </p:nvSpPr>
        <p:spPr>
          <a:xfrm>
            <a:off x="285750" y="4179094"/>
            <a:ext cx="8572500" cy="950119"/>
          </a:xfrm>
          <a:prstGeom prst="rect">
            <a:avLst/>
          </a:prstGeom>
          <a:solidFill>
            <a:srgbClr val="ECF0F1"/>
          </a:solidFill>
          <a:ln/>
        </p:spPr>
      </p:sp>
      <p:pic>
        <p:nvPicPr>
          <p:cNvPr id="54" name="Image 9" descr="preencoded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843170" y="4357688"/>
            <a:ext cx="178594" cy="142875"/>
          </a:xfrm>
          <a:prstGeom prst="rect">
            <a:avLst/>
          </a:prstGeom>
        </p:spPr>
      </p:pic>
      <p:sp>
        <p:nvSpPr>
          <p:cNvPr id="55" name="Text 43"/>
          <p:cNvSpPr/>
          <p:nvPr/>
        </p:nvSpPr>
        <p:spPr>
          <a:xfrm>
            <a:off x="4021764" y="4330898"/>
            <a:ext cx="1279038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046" b="1" dirty="0">
                <a:solidFill>
                  <a:srgbClr val="2C3E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HTHT 균형의 중요성 </a:t>
            </a:r>
            <a:endParaRPr lang="en-US" sz="1046" dirty="0"/>
          </a:p>
        </p:txBody>
      </p:sp>
      <p:sp>
        <p:nvSpPr>
          <p:cNvPr id="56" name="Text 44"/>
          <p:cNvSpPr/>
          <p:nvPr/>
        </p:nvSpPr>
        <p:spPr>
          <a:xfrm>
            <a:off x="428625" y="4643438"/>
            <a:ext cx="8286750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837" dirty="0">
                <a:solidFill>
                  <a:srgbClr val="2C3E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기술 활용(High-Tech)과 인간적 상호작용(High-Touch)의 균형은 학생들의 인지적 성장과 사회정서적 발달을 동시에 지원하며, 디지털 시대에 필요한 전인적 역량을 함양하는 데 핵심적입니다. 모든 AIDT 활동에서 HT(기술 경험) ↔ HT(정서 상호작용) 연결 고리를 명시적으로 설계해야 합니다. </a:t>
            </a:r>
            <a:endParaRPr lang="en-US" sz="837" dirty="0"/>
          </a:p>
        </p:txBody>
      </p:sp>
      <p:sp>
        <p:nvSpPr>
          <p:cNvPr id="57" name="Text 45"/>
          <p:cNvSpPr/>
          <p:nvPr/>
        </p:nvSpPr>
        <p:spPr>
          <a:xfrm>
            <a:off x="285750" y="5379244"/>
            <a:ext cx="2029857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b="1" dirty="0">
                <a:solidFill>
                  <a:srgbClr val="7F8C8D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1차시: AIDT 사례 체험으로 이해하는 HTHT×SEL</a:t>
            </a:r>
            <a:endParaRPr lang="en-US" sz="732" dirty="0"/>
          </a:p>
        </p:txBody>
      </p:sp>
      <p:sp>
        <p:nvSpPr>
          <p:cNvPr id="58" name="Shape 46"/>
          <p:cNvSpPr/>
          <p:nvPr/>
        </p:nvSpPr>
        <p:spPr>
          <a:xfrm>
            <a:off x="8658141" y="5343525"/>
            <a:ext cx="200109" cy="221456"/>
          </a:xfrm>
          <a:prstGeom prst="ellipse">
            <a:avLst/>
          </a:prstGeom>
          <a:solidFill>
            <a:srgbClr val="3498DB"/>
          </a:solidFill>
          <a:ln/>
        </p:spPr>
      </p:sp>
      <p:sp>
        <p:nvSpPr>
          <p:cNvPr id="59" name="Text 47"/>
          <p:cNvSpPr/>
          <p:nvPr/>
        </p:nvSpPr>
        <p:spPr>
          <a:xfrm>
            <a:off x="8658141" y="5343525"/>
            <a:ext cx="200109" cy="221456"/>
          </a:xfrm>
          <a:prstGeom prst="rect">
            <a:avLst/>
          </a:prstGeom>
          <a:noFill/>
          <a:ln/>
        </p:spPr>
        <p:txBody>
          <a:bodyPr wrap="none" lIns="85090" tIns="42545" rIns="85090" bIns="42545" rtlCol="0" anchor="ctr">
            <a:spAutoFit/>
          </a:bodyPr>
          <a:lstStyle/>
          <a:p>
            <a:pPr indent="0" marL="0">
              <a:buNone/>
            </a:pPr>
            <a:r>
              <a:rPr lang="en-US" sz="732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5</a:t>
            </a:r>
            <a:endParaRPr lang="en-US" sz="732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85750"/>
            <a:ext cx="2134307" cy="457200"/>
          </a:xfrm>
          <a:prstGeom prst="rect">
            <a:avLst/>
          </a:prstGeom>
          <a:noFill/>
          <a:ln/>
        </p:spPr>
        <p:txBody>
          <a:bodyPr wrap="none" lIns="0" tIns="0" rIns="0" bIns="85090" rtlCol="0" anchor="ctr">
            <a:spAutoFit/>
          </a:bodyPr>
          <a:lstStyle/>
          <a:p>
            <a:pPr indent="0" marL="0">
              <a:buNone/>
            </a:pPr>
            <a:r>
              <a:rPr lang="en-US" sz="2025" b="1" dirty="0">
                <a:solidFill>
                  <a:srgbClr val="2C3E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활용 AI 디지털 도구</a:t>
            </a:r>
            <a:endParaRPr lang="en-US" sz="2025" dirty="0"/>
          </a:p>
        </p:txBody>
      </p:sp>
      <p:sp>
        <p:nvSpPr>
          <p:cNvPr id="4" name="Text 1"/>
          <p:cNvSpPr/>
          <p:nvPr/>
        </p:nvSpPr>
        <p:spPr>
          <a:xfrm>
            <a:off x="2959438" y="894755"/>
            <a:ext cx="3225124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942" dirty="0">
                <a:solidFill>
                  <a:srgbClr val="2C3E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HTHT×SEL 수업에서 활용할 AI 디지털 도구들을 소개합니다.</a:t>
            </a:r>
            <a:endParaRPr lang="en-US" sz="942" dirty="0"/>
          </a:p>
        </p:txBody>
      </p:sp>
      <p:sp>
        <p:nvSpPr>
          <p:cNvPr id="5" name="Text 2"/>
          <p:cNvSpPr/>
          <p:nvPr/>
        </p:nvSpPr>
        <p:spPr>
          <a:xfrm>
            <a:off x="2596167" y="1087636"/>
            <a:ext cx="3951638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942" dirty="0">
                <a:solidFill>
                  <a:srgbClr val="2C3E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각 도구는 High-Tech 요소와 High-Touch 요소를 연결하는 데 활용됩니다. </a:t>
            </a:r>
            <a:endParaRPr lang="en-US" sz="942" dirty="0"/>
          </a:p>
        </p:txBody>
      </p:sp>
      <p:sp>
        <p:nvSpPr>
          <p:cNvPr id="6" name="Shape 3"/>
          <p:cNvSpPr/>
          <p:nvPr/>
        </p:nvSpPr>
        <p:spPr>
          <a:xfrm>
            <a:off x="285750" y="1414463"/>
            <a:ext cx="2762231" cy="3078956"/>
          </a:xfrm>
          <a:prstGeom prst="rect">
            <a:avLst/>
          </a:prstGeom>
          <a:solidFill>
            <a:srgbClr val="ECF0F1"/>
          </a:solidFill>
          <a:ln w="496">
            <a:solidFill>
              <a:srgbClr val="3498DB"/>
            </a:solidFill>
            <a:prstDash val="solid"/>
          </a:ln>
        </p:spPr>
      </p:sp>
      <p:sp>
        <p:nvSpPr>
          <p:cNvPr id="7" name="Shape 4"/>
          <p:cNvSpPr/>
          <p:nvPr/>
        </p:nvSpPr>
        <p:spPr>
          <a:xfrm>
            <a:off x="392906" y="1521619"/>
            <a:ext cx="285750" cy="285750"/>
          </a:xfrm>
          <a:prstGeom prst="rect">
            <a:avLst/>
          </a:prstGeom>
          <a:solidFill>
            <a:srgbClr val="3498DB"/>
          </a:solidFill>
          <a:ln/>
        </p:spPr>
      </p:sp>
      <p:pic>
        <p:nvPicPr>
          <p:cNvPr id="8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344" y="1593056"/>
            <a:ext cx="142875" cy="142875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764381" y="1568053"/>
            <a:ext cx="297945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b="1" dirty="0">
                <a:solidFill>
                  <a:srgbClr val="2C3E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AIDT</a:t>
            </a:r>
            <a:endParaRPr lang="en-US" sz="942" dirty="0"/>
          </a:p>
        </p:txBody>
      </p:sp>
      <p:sp>
        <p:nvSpPr>
          <p:cNvPr id="10" name="Text 6"/>
          <p:cNvSpPr/>
          <p:nvPr/>
        </p:nvSpPr>
        <p:spPr>
          <a:xfrm>
            <a:off x="392906" y="1878806"/>
            <a:ext cx="2547919" cy="280002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AI 디지털 교과서 플랫폼으로 개인화된 학습 경험과 협력 활동을 지원합니다. </a:t>
            </a:r>
            <a:endParaRPr lang="en-US" sz="732" dirty="0"/>
          </a:p>
        </p:txBody>
      </p:sp>
      <p:pic>
        <p:nvPicPr>
          <p:cNvPr id="11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906" y="3805833"/>
            <a:ext cx="85725" cy="85725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521494" y="3779044"/>
            <a:ext cx="1231460" cy="13930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샘플 챗봇 시나리오 및 자료 배포</a:t>
            </a:r>
            <a:endParaRPr lang="en-US" sz="680" dirty="0"/>
          </a:p>
        </p:txBody>
      </p:sp>
      <p:pic>
        <p:nvPicPr>
          <p:cNvPr id="13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906" y="3987998"/>
            <a:ext cx="85725" cy="85725"/>
          </a:xfrm>
          <a:prstGeom prst="rect">
            <a:avLst/>
          </a:prstGeom>
        </p:spPr>
      </p:pic>
      <p:sp>
        <p:nvSpPr>
          <p:cNvPr id="14" name="Text 8"/>
          <p:cNvSpPr/>
          <p:nvPr/>
        </p:nvSpPr>
        <p:spPr>
          <a:xfrm>
            <a:off x="521494" y="3961209"/>
            <a:ext cx="1146014" cy="13930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실시간 감정 폴 및 그래프 생성</a:t>
            </a:r>
            <a:endParaRPr lang="en-US" sz="680" dirty="0"/>
          </a:p>
        </p:txBody>
      </p:sp>
      <p:sp>
        <p:nvSpPr>
          <p:cNvPr id="15" name="Shape 9"/>
          <p:cNvSpPr/>
          <p:nvPr/>
        </p:nvSpPr>
        <p:spPr>
          <a:xfrm>
            <a:off x="2555063" y="4214813"/>
            <a:ext cx="171450" cy="171450"/>
          </a:xfrm>
          <a:prstGeom prst="ellipse">
            <a:avLst/>
          </a:prstGeom>
          <a:solidFill>
            <a:srgbClr val="3498DB">
              <a:alpha val="10000"/>
            </a:srgbClr>
          </a:solidFill>
          <a:ln/>
        </p:spPr>
      </p:sp>
      <p:sp>
        <p:nvSpPr>
          <p:cNvPr id="16" name="Text 10"/>
          <p:cNvSpPr/>
          <p:nvPr/>
        </p:nvSpPr>
        <p:spPr>
          <a:xfrm>
            <a:off x="2555063" y="4214813"/>
            <a:ext cx="171450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32" dirty="0">
                <a:solidFill>
                  <a:srgbClr val="3498D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✪</a:t>
            </a:r>
            <a:endParaRPr lang="en-US" sz="732" dirty="0"/>
          </a:p>
        </p:txBody>
      </p:sp>
      <p:sp>
        <p:nvSpPr>
          <p:cNvPr id="17" name="Shape 11"/>
          <p:cNvSpPr/>
          <p:nvPr/>
        </p:nvSpPr>
        <p:spPr>
          <a:xfrm>
            <a:off x="2769375" y="4214813"/>
            <a:ext cx="171450" cy="171450"/>
          </a:xfrm>
          <a:prstGeom prst="ellipse">
            <a:avLst/>
          </a:prstGeom>
          <a:solidFill>
            <a:srgbClr val="3498DB">
              <a:alpha val="10000"/>
            </a:srgbClr>
          </a:solidFill>
          <a:ln/>
        </p:spPr>
      </p:sp>
      <p:sp>
        <p:nvSpPr>
          <p:cNvPr id="18" name="Text 12"/>
          <p:cNvSpPr/>
          <p:nvPr/>
        </p:nvSpPr>
        <p:spPr>
          <a:xfrm>
            <a:off x="2769375" y="4214813"/>
            <a:ext cx="171450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32" dirty="0">
                <a:solidFill>
                  <a:srgbClr val="3498D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♧</a:t>
            </a:r>
            <a:endParaRPr lang="en-US" sz="732" dirty="0"/>
          </a:p>
        </p:txBody>
      </p:sp>
      <p:sp>
        <p:nvSpPr>
          <p:cNvPr id="19" name="Shape 13"/>
          <p:cNvSpPr/>
          <p:nvPr/>
        </p:nvSpPr>
        <p:spPr>
          <a:xfrm>
            <a:off x="3190856" y="1414463"/>
            <a:ext cx="2762259" cy="3078956"/>
          </a:xfrm>
          <a:prstGeom prst="rect">
            <a:avLst/>
          </a:prstGeom>
          <a:solidFill>
            <a:srgbClr val="ECF0F1"/>
          </a:solidFill>
          <a:ln w="496">
            <a:solidFill>
              <a:srgbClr val="3498DB"/>
            </a:solidFill>
            <a:prstDash val="solid"/>
          </a:ln>
        </p:spPr>
      </p:sp>
      <p:sp>
        <p:nvSpPr>
          <p:cNvPr id="20" name="Shape 14"/>
          <p:cNvSpPr/>
          <p:nvPr/>
        </p:nvSpPr>
        <p:spPr>
          <a:xfrm>
            <a:off x="3298013" y="1521619"/>
            <a:ext cx="285750" cy="285750"/>
          </a:xfrm>
          <a:prstGeom prst="rect">
            <a:avLst/>
          </a:prstGeom>
          <a:solidFill>
            <a:srgbClr val="3498DB"/>
          </a:solidFill>
          <a:ln/>
        </p:spPr>
      </p:sp>
      <p:pic>
        <p:nvPicPr>
          <p:cNvPr id="21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51591" y="1593056"/>
            <a:ext cx="178594" cy="142875"/>
          </a:xfrm>
          <a:prstGeom prst="rect">
            <a:avLst/>
          </a:prstGeom>
        </p:spPr>
      </p:pic>
      <p:sp>
        <p:nvSpPr>
          <p:cNvPr id="22" name="Text 15"/>
          <p:cNvSpPr/>
          <p:nvPr/>
        </p:nvSpPr>
        <p:spPr>
          <a:xfrm>
            <a:off x="3669488" y="1568053"/>
            <a:ext cx="538293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b="1" dirty="0">
                <a:solidFill>
                  <a:srgbClr val="2C3E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ChatGPT</a:t>
            </a:r>
            <a:endParaRPr lang="en-US" sz="942" dirty="0"/>
          </a:p>
        </p:txBody>
      </p:sp>
      <p:sp>
        <p:nvSpPr>
          <p:cNvPr id="23" name="Text 16"/>
          <p:cNvSpPr/>
          <p:nvPr/>
        </p:nvSpPr>
        <p:spPr>
          <a:xfrm>
            <a:off x="3298013" y="1878806"/>
            <a:ext cx="2547947" cy="280002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생성형 AI 모델로 프롬프트 기반 텍스트 생성 및 대화형 응답을 제공합니다. </a:t>
            </a:r>
            <a:endParaRPr lang="en-US" sz="732" dirty="0"/>
          </a:p>
        </p:txBody>
      </p:sp>
      <p:pic>
        <p:nvPicPr>
          <p:cNvPr id="24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98013" y="3805833"/>
            <a:ext cx="85725" cy="85725"/>
          </a:xfrm>
          <a:prstGeom prst="rect">
            <a:avLst/>
          </a:prstGeom>
        </p:spPr>
      </p:pic>
      <p:sp>
        <p:nvSpPr>
          <p:cNvPr id="25" name="Text 17"/>
          <p:cNvSpPr/>
          <p:nvPr/>
        </p:nvSpPr>
        <p:spPr>
          <a:xfrm>
            <a:off x="3426600" y="3779044"/>
            <a:ext cx="1121876" cy="13930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챗봇 답변 개선 프롬프트 실습</a:t>
            </a:r>
            <a:endParaRPr lang="en-US" sz="680" dirty="0"/>
          </a:p>
        </p:txBody>
      </p:sp>
      <p:pic>
        <p:nvPicPr>
          <p:cNvPr id="26" name="Image 6" descr="preencod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98013" y="3987998"/>
            <a:ext cx="85725" cy="85725"/>
          </a:xfrm>
          <a:prstGeom prst="rect">
            <a:avLst/>
          </a:prstGeom>
        </p:spPr>
      </p:pic>
      <p:sp>
        <p:nvSpPr>
          <p:cNvPr id="27" name="Text 18"/>
          <p:cNvSpPr/>
          <p:nvPr/>
        </p:nvSpPr>
        <p:spPr>
          <a:xfrm>
            <a:off x="3426600" y="3961209"/>
            <a:ext cx="1121876" cy="13930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학교폭력 신고 절차 답변 생성</a:t>
            </a:r>
            <a:endParaRPr lang="en-US" sz="680" dirty="0"/>
          </a:p>
        </p:txBody>
      </p:sp>
      <p:sp>
        <p:nvSpPr>
          <p:cNvPr id="28" name="Shape 19"/>
          <p:cNvSpPr/>
          <p:nvPr/>
        </p:nvSpPr>
        <p:spPr>
          <a:xfrm>
            <a:off x="5460197" y="4214813"/>
            <a:ext cx="171450" cy="171450"/>
          </a:xfrm>
          <a:prstGeom prst="ellipse">
            <a:avLst/>
          </a:prstGeom>
          <a:solidFill>
            <a:srgbClr val="3498DB">
              <a:alpha val="10000"/>
            </a:srgbClr>
          </a:solidFill>
          <a:ln/>
        </p:spPr>
      </p:sp>
      <p:sp>
        <p:nvSpPr>
          <p:cNvPr id="29" name="Text 20"/>
          <p:cNvSpPr/>
          <p:nvPr/>
        </p:nvSpPr>
        <p:spPr>
          <a:xfrm>
            <a:off x="5460197" y="4214813"/>
            <a:ext cx="171450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32" dirty="0">
                <a:solidFill>
                  <a:srgbClr val="3498D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♤</a:t>
            </a:r>
            <a:endParaRPr lang="en-US" sz="732" dirty="0"/>
          </a:p>
        </p:txBody>
      </p:sp>
      <p:sp>
        <p:nvSpPr>
          <p:cNvPr id="30" name="Shape 21"/>
          <p:cNvSpPr/>
          <p:nvPr/>
        </p:nvSpPr>
        <p:spPr>
          <a:xfrm>
            <a:off x="5674509" y="4214813"/>
            <a:ext cx="171450" cy="171450"/>
          </a:xfrm>
          <a:prstGeom prst="ellipse">
            <a:avLst/>
          </a:prstGeom>
          <a:solidFill>
            <a:srgbClr val="3498DB">
              <a:alpha val="10000"/>
            </a:srgbClr>
          </a:solidFill>
          <a:ln/>
        </p:spPr>
      </p:sp>
      <p:sp>
        <p:nvSpPr>
          <p:cNvPr id="31" name="Text 22"/>
          <p:cNvSpPr/>
          <p:nvPr/>
        </p:nvSpPr>
        <p:spPr>
          <a:xfrm>
            <a:off x="5674509" y="4214813"/>
            <a:ext cx="171450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32" dirty="0">
                <a:solidFill>
                  <a:srgbClr val="3498D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★</a:t>
            </a:r>
            <a:endParaRPr lang="en-US" sz="732" dirty="0"/>
          </a:p>
        </p:txBody>
      </p:sp>
      <p:sp>
        <p:nvSpPr>
          <p:cNvPr id="32" name="Shape 23"/>
          <p:cNvSpPr/>
          <p:nvPr/>
        </p:nvSpPr>
        <p:spPr>
          <a:xfrm>
            <a:off x="6095991" y="1414463"/>
            <a:ext cx="2762231" cy="3078956"/>
          </a:xfrm>
          <a:prstGeom prst="rect">
            <a:avLst/>
          </a:prstGeom>
          <a:solidFill>
            <a:srgbClr val="ECF0F1"/>
          </a:solidFill>
          <a:ln w="496">
            <a:solidFill>
              <a:srgbClr val="3498DB"/>
            </a:solidFill>
            <a:prstDash val="solid"/>
          </a:ln>
        </p:spPr>
      </p:sp>
      <p:sp>
        <p:nvSpPr>
          <p:cNvPr id="33" name="Shape 24"/>
          <p:cNvSpPr/>
          <p:nvPr/>
        </p:nvSpPr>
        <p:spPr>
          <a:xfrm>
            <a:off x="6203147" y="1521619"/>
            <a:ext cx="285750" cy="285750"/>
          </a:xfrm>
          <a:prstGeom prst="rect">
            <a:avLst/>
          </a:prstGeom>
          <a:solidFill>
            <a:srgbClr val="3498DB"/>
          </a:solidFill>
          <a:ln/>
        </p:spPr>
      </p:sp>
      <p:pic>
        <p:nvPicPr>
          <p:cNvPr id="34" name="Image 7" descr="preencoded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74584" y="1593056"/>
            <a:ext cx="142875" cy="142875"/>
          </a:xfrm>
          <a:prstGeom prst="rect">
            <a:avLst/>
          </a:prstGeom>
        </p:spPr>
      </p:pic>
      <p:sp>
        <p:nvSpPr>
          <p:cNvPr id="35" name="Text 25"/>
          <p:cNvSpPr/>
          <p:nvPr/>
        </p:nvSpPr>
        <p:spPr>
          <a:xfrm>
            <a:off x="6574622" y="1568053"/>
            <a:ext cx="979838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b="1" dirty="0">
                <a:solidFill>
                  <a:srgbClr val="2C3E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구글 스프레드시트</a:t>
            </a:r>
            <a:endParaRPr lang="en-US" sz="942" dirty="0"/>
          </a:p>
        </p:txBody>
      </p:sp>
      <p:sp>
        <p:nvSpPr>
          <p:cNvPr id="36" name="Text 26"/>
          <p:cNvSpPr/>
          <p:nvPr/>
        </p:nvSpPr>
        <p:spPr>
          <a:xfrm>
            <a:off x="6203147" y="1878806"/>
            <a:ext cx="2547919" cy="280002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실시간 협업 문서 도구로 데이터 공유, 분석, 피드백 수집에 활용됩니다. </a:t>
            </a:r>
            <a:endParaRPr lang="en-US" sz="732" dirty="0"/>
          </a:p>
        </p:txBody>
      </p:sp>
      <p:pic>
        <p:nvPicPr>
          <p:cNvPr id="37" name="Image 8" descr="preencoded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03147" y="3805833"/>
            <a:ext cx="85725" cy="85725"/>
          </a:xfrm>
          <a:prstGeom prst="rect">
            <a:avLst/>
          </a:prstGeom>
        </p:spPr>
      </p:pic>
      <p:sp>
        <p:nvSpPr>
          <p:cNvPr id="38" name="Text 27"/>
          <p:cNvSpPr/>
          <p:nvPr/>
        </p:nvSpPr>
        <p:spPr>
          <a:xfrm>
            <a:off x="6331734" y="3779044"/>
            <a:ext cx="1036430" cy="13930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실시간 피드백 및 질문 수집</a:t>
            </a:r>
            <a:endParaRPr lang="en-US" sz="680" dirty="0"/>
          </a:p>
        </p:txBody>
      </p:sp>
      <p:pic>
        <p:nvPicPr>
          <p:cNvPr id="39" name="Image 9" descr="preencoded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203147" y="3987998"/>
            <a:ext cx="85725" cy="85725"/>
          </a:xfrm>
          <a:prstGeom prst="rect">
            <a:avLst/>
          </a:prstGeom>
        </p:spPr>
      </p:pic>
      <p:sp>
        <p:nvSpPr>
          <p:cNvPr id="40" name="Text 28"/>
          <p:cNvSpPr/>
          <p:nvPr/>
        </p:nvSpPr>
        <p:spPr>
          <a:xfrm>
            <a:off x="6331734" y="3961209"/>
            <a:ext cx="1183156" cy="13930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아이디어 보드 및 브레인스토밍</a:t>
            </a:r>
            <a:endParaRPr lang="en-US" sz="680" dirty="0"/>
          </a:p>
        </p:txBody>
      </p:sp>
      <p:sp>
        <p:nvSpPr>
          <p:cNvPr id="41" name="Shape 29"/>
          <p:cNvSpPr/>
          <p:nvPr/>
        </p:nvSpPr>
        <p:spPr>
          <a:xfrm>
            <a:off x="8365303" y="4214813"/>
            <a:ext cx="171450" cy="171450"/>
          </a:xfrm>
          <a:prstGeom prst="ellipse">
            <a:avLst/>
          </a:prstGeom>
          <a:solidFill>
            <a:srgbClr val="3498DB">
              <a:alpha val="10000"/>
            </a:srgbClr>
          </a:solidFill>
          <a:ln/>
        </p:spPr>
      </p:sp>
      <p:sp>
        <p:nvSpPr>
          <p:cNvPr id="42" name="Text 30"/>
          <p:cNvSpPr/>
          <p:nvPr/>
        </p:nvSpPr>
        <p:spPr>
          <a:xfrm>
            <a:off x="8365303" y="4214813"/>
            <a:ext cx="171450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32" dirty="0">
                <a:solidFill>
                  <a:srgbClr val="3498D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♢</a:t>
            </a:r>
            <a:endParaRPr lang="en-US" sz="732" dirty="0"/>
          </a:p>
        </p:txBody>
      </p:sp>
      <p:sp>
        <p:nvSpPr>
          <p:cNvPr id="43" name="Shape 31"/>
          <p:cNvSpPr/>
          <p:nvPr/>
        </p:nvSpPr>
        <p:spPr>
          <a:xfrm>
            <a:off x="8579616" y="4214813"/>
            <a:ext cx="171450" cy="171450"/>
          </a:xfrm>
          <a:prstGeom prst="ellipse">
            <a:avLst/>
          </a:prstGeom>
          <a:solidFill>
            <a:srgbClr val="3498DB">
              <a:alpha val="10000"/>
            </a:srgbClr>
          </a:solidFill>
          <a:ln/>
        </p:spPr>
      </p:sp>
      <p:sp>
        <p:nvSpPr>
          <p:cNvPr id="44" name="Text 32"/>
          <p:cNvSpPr/>
          <p:nvPr/>
        </p:nvSpPr>
        <p:spPr>
          <a:xfrm>
            <a:off x="8579616" y="4214813"/>
            <a:ext cx="171450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32" dirty="0">
                <a:solidFill>
                  <a:srgbClr val="3498D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♤</a:t>
            </a:r>
            <a:endParaRPr lang="en-US" sz="732" dirty="0"/>
          </a:p>
        </p:txBody>
      </p:sp>
      <p:sp>
        <p:nvSpPr>
          <p:cNvPr id="45" name="Text 33"/>
          <p:cNvSpPr/>
          <p:nvPr/>
        </p:nvSpPr>
        <p:spPr>
          <a:xfrm>
            <a:off x="285750" y="4672013"/>
            <a:ext cx="2029857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b="1" dirty="0">
                <a:solidFill>
                  <a:srgbClr val="7F8C8D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1차시: AIDT 사례 체험으로 이해하는 HTHT×SEL</a:t>
            </a:r>
            <a:endParaRPr lang="en-US" sz="732" dirty="0"/>
          </a:p>
        </p:txBody>
      </p:sp>
      <p:sp>
        <p:nvSpPr>
          <p:cNvPr id="46" name="Shape 34"/>
          <p:cNvSpPr/>
          <p:nvPr/>
        </p:nvSpPr>
        <p:spPr>
          <a:xfrm>
            <a:off x="8658141" y="4636294"/>
            <a:ext cx="200109" cy="221456"/>
          </a:xfrm>
          <a:prstGeom prst="ellipse">
            <a:avLst/>
          </a:prstGeom>
          <a:solidFill>
            <a:srgbClr val="3498DB"/>
          </a:solidFill>
          <a:ln/>
        </p:spPr>
      </p:sp>
      <p:sp>
        <p:nvSpPr>
          <p:cNvPr id="47" name="Text 35"/>
          <p:cNvSpPr/>
          <p:nvPr/>
        </p:nvSpPr>
        <p:spPr>
          <a:xfrm>
            <a:off x="8658141" y="4636294"/>
            <a:ext cx="200109" cy="221456"/>
          </a:xfrm>
          <a:prstGeom prst="rect">
            <a:avLst/>
          </a:prstGeom>
          <a:noFill/>
          <a:ln/>
        </p:spPr>
        <p:txBody>
          <a:bodyPr wrap="none" lIns="85090" tIns="42545" rIns="85090" bIns="42545" rtlCol="0" anchor="ctr">
            <a:spAutoFit/>
          </a:bodyPr>
          <a:lstStyle/>
          <a:p>
            <a:pPr indent="0" marL="0">
              <a:buNone/>
            </a:pPr>
            <a:r>
              <a:rPr lang="en-US" sz="732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6</a:t>
            </a:r>
            <a:endParaRPr lang="en-US" sz="732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375016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85750"/>
            <a:ext cx="473218" cy="457200"/>
          </a:xfrm>
          <a:prstGeom prst="rect">
            <a:avLst/>
          </a:prstGeom>
          <a:noFill/>
          <a:ln/>
        </p:spPr>
        <p:txBody>
          <a:bodyPr wrap="none" lIns="0" tIns="0" rIns="0" bIns="85090" rtlCol="0" anchor="ctr">
            <a:spAutoFit/>
          </a:bodyPr>
          <a:lstStyle/>
          <a:p>
            <a:pPr indent="0" marL="0">
              <a:buNone/>
            </a:pPr>
            <a:r>
              <a:rPr lang="en-US" sz="2025" b="1" dirty="0">
                <a:solidFill>
                  <a:srgbClr val="2C3E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도입</a:t>
            </a:r>
            <a:endParaRPr lang="en-US" sz="2025" dirty="0"/>
          </a:p>
        </p:txBody>
      </p:sp>
      <p:sp>
        <p:nvSpPr>
          <p:cNvPr id="4" name="Shape 1"/>
          <p:cNvSpPr/>
          <p:nvPr/>
        </p:nvSpPr>
        <p:spPr>
          <a:xfrm>
            <a:off x="285750" y="957263"/>
            <a:ext cx="4179094" cy="1541599"/>
          </a:xfrm>
          <a:prstGeom prst="rect">
            <a:avLst/>
          </a:prstGeom>
          <a:solidFill>
            <a:srgbClr val="ECF0F1"/>
          </a:solidFill>
          <a:ln/>
        </p:spPr>
      </p:sp>
      <p:pic>
        <p:nvPicPr>
          <p:cNvPr id="5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344" y="1178719"/>
            <a:ext cx="171450" cy="171450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707231" y="1135856"/>
            <a:ext cx="1117355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350" b="1" dirty="0">
                <a:solidFill>
                  <a:srgbClr val="2C3E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AIDT 기분 체크 </a:t>
            </a:r>
            <a:endParaRPr lang="en-US" sz="1350" dirty="0"/>
          </a:p>
        </p:txBody>
      </p:sp>
      <p:sp>
        <p:nvSpPr>
          <p:cNvPr id="7" name="Text 3"/>
          <p:cNvSpPr/>
          <p:nvPr/>
        </p:nvSpPr>
        <p:spPr>
          <a:xfrm>
            <a:off x="464344" y="1514475"/>
            <a:ext cx="3209051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수업 시작 전, 현재 감정 상태를 이모티콘으로 표현해 봅시다. </a:t>
            </a:r>
            <a:endParaRPr lang="en-US" sz="942" dirty="0"/>
          </a:p>
        </p:txBody>
      </p:sp>
      <p:sp>
        <p:nvSpPr>
          <p:cNvPr id="8" name="Text 4"/>
          <p:cNvSpPr/>
          <p:nvPr/>
        </p:nvSpPr>
        <p:spPr>
          <a:xfrm>
            <a:off x="3709113" y="1500188"/>
            <a:ext cx="107156" cy="20571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✪</a:t>
            </a:r>
            <a:endParaRPr lang="en-US" sz="942" dirty="0"/>
          </a:p>
        </p:txBody>
      </p:sp>
      <p:sp>
        <p:nvSpPr>
          <p:cNvPr id="9" name="Text 5"/>
          <p:cNvSpPr/>
          <p:nvPr/>
        </p:nvSpPr>
        <p:spPr>
          <a:xfrm>
            <a:off x="3851988" y="1500188"/>
            <a:ext cx="128615" cy="20571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♧</a:t>
            </a:r>
            <a:endParaRPr lang="en-US" sz="942" dirty="0"/>
          </a:p>
        </p:txBody>
      </p:sp>
      <p:sp>
        <p:nvSpPr>
          <p:cNvPr id="10" name="Text 6"/>
          <p:cNvSpPr/>
          <p:nvPr/>
        </p:nvSpPr>
        <p:spPr>
          <a:xfrm>
            <a:off x="712589" y="1813061"/>
            <a:ext cx="267891" cy="32146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688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😊</a:t>
            </a:r>
            <a:endParaRPr lang="en-US" sz="1688" dirty="0"/>
          </a:p>
        </p:txBody>
      </p:sp>
      <p:sp>
        <p:nvSpPr>
          <p:cNvPr id="11" name="Text 7"/>
          <p:cNvSpPr/>
          <p:nvPr/>
        </p:nvSpPr>
        <p:spPr>
          <a:xfrm>
            <a:off x="712589" y="2170249"/>
            <a:ext cx="267891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3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기쁨</a:t>
            </a:r>
            <a:endParaRPr lang="en-US" sz="732" dirty="0"/>
          </a:p>
        </p:txBody>
      </p:sp>
      <p:sp>
        <p:nvSpPr>
          <p:cNvPr id="12" name="Text 8"/>
          <p:cNvSpPr/>
          <p:nvPr/>
        </p:nvSpPr>
        <p:spPr>
          <a:xfrm>
            <a:off x="1476970" y="1813061"/>
            <a:ext cx="267891" cy="32146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688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😌</a:t>
            </a:r>
            <a:endParaRPr lang="en-US" sz="1688" dirty="0"/>
          </a:p>
        </p:txBody>
      </p:sp>
      <p:sp>
        <p:nvSpPr>
          <p:cNvPr id="13" name="Text 9"/>
          <p:cNvSpPr/>
          <p:nvPr/>
        </p:nvSpPr>
        <p:spPr>
          <a:xfrm>
            <a:off x="1476970" y="2170249"/>
            <a:ext cx="267891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3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평온</a:t>
            </a:r>
            <a:endParaRPr lang="en-US" sz="732" dirty="0"/>
          </a:p>
        </p:txBody>
      </p:sp>
      <p:sp>
        <p:nvSpPr>
          <p:cNvPr id="14" name="Text 10"/>
          <p:cNvSpPr/>
          <p:nvPr/>
        </p:nvSpPr>
        <p:spPr>
          <a:xfrm>
            <a:off x="2241352" y="1813061"/>
            <a:ext cx="267891" cy="32146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688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🤔</a:t>
            </a:r>
            <a:endParaRPr lang="en-US" sz="1688" dirty="0"/>
          </a:p>
        </p:txBody>
      </p:sp>
      <p:sp>
        <p:nvSpPr>
          <p:cNvPr id="15" name="Text 11"/>
          <p:cNvSpPr/>
          <p:nvPr/>
        </p:nvSpPr>
        <p:spPr>
          <a:xfrm>
            <a:off x="2241352" y="2170249"/>
            <a:ext cx="267891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3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궁금</a:t>
            </a:r>
            <a:endParaRPr lang="en-US" sz="732" dirty="0"/>
          </a:p>
        </p:txBody>
      </p:sp>
      <p:sp>
        <p:nvSpPr>
          <p:cNvPr id="16" name="Text 12"/>
          <p:cNvSpPr/>
          <p:nvPr/>
        </p:nvSpPr>
        <p:spPr>
          <a:xfrm>
            <a:off x="3005733" y="1813061"/>
            <a:ext cx="267891" cy="32146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688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😓</a:t>
            </a:r>
            <a:endParaRPr lang="en-US" sz="1688" dirty="0"/>
          </a:p>
        </p:txBody>
      </p:sp>
      <p:sp>
        <p:nvSpPr>
          <p:cNvPr id="17" name="Text 13"/>
          <p:cNvSpPr/>
          <p:nvPr/>
        </p:nvSpPr>
        <p:spPr>
          <a:xfrm>
            <a:off x="3005733" y="2170249"/>
            <a:ext cx="267891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3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걱정</a:t>
            </a:r>
            <a:endParaRPr lang="en-US" sz="732" dirty="0"/>
          </a:p>
        </p:txBody>
      </p:sp>
      <p:sp>
        <p:nvSpPr>
          <p:cNvPr id="18" name="Text 14"/>
          <p:cNvSpPr/>
          <p:nvPr/>
        </p:nvSpPr>
        <p:spPr>
          <a:xfrm>
            <a:off x="3770114" y="1813061"/>
            <a:ext cx="267891" cy="32146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688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😞</a:t>
            </a:r>
            <a:endParaRPr lang="en-US" sz="1688" dirty="0"/>
          </a:p>
        </p:txBody>
      </p:sp>
      <p:sp>
        <p:nvSpPr>
          <p:cNvPr id="19" name="Text 15"/>
          <p:cNvSpPr/>
          <p:nvPr/>
        </p:nvSpPr>
        <p:spPr>
          <a:xfrm>
            <a:off x="3770114" y="2170249"/>
            <a:ext cx="267891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3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슬픔</a:t>
            </a:r>
            <a:endParaRPr lang="en-US" sz="732" dirty="0"/>
          </a:p>
        </p:txBody>
      </p:sp>
      <p:sp>
        <p:nvSpPr>
          <p:cNvPr id="20" name="Shape 16"/>
          <p:cNvSpPr/>
          <p:nvPr/>
        </p:nvSpPr>
        <p:spPr>
          <a:xfrm>
            <a:off x="285750" y="3791880"/>
            <a:ext cx="4179094" cy="1718742"/>
          </a:xfrm>
          <a:prstGeom prst="rect">
            <a:avLst/>
          </a:prstGeom>
          <a:solidFill>
            <a:srgbClr val="ECF0F1"/>
          </a:solidFill>
          <a:ln/>
        </p:spPr>
      </p:sp>
      <p:pic>
        <p:nvPicPr>
          <p:cNvPr id="21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344" y="4013336"/>
            <a:ext cx="192881" cy="171450"/>
          </a:xfrm>
          <a:prstGeom prst="rect">
            <a:avLst/>
          </a:prstGeom>
        </p:spPr>
      </p:pic>
      <p:sp>
        <p:nvSpPr>
          <p:cNvPr id="22" name="Text 17"/>
          <p:cNvSpPr/>
          <p:nvPr/>
        </p:nvSpPr>
        <p:spPr>
          <a:xfrm>
            <a:off x="728663" y="3970474"/>
            <a:ext cx="1035565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350" b="1" dirty="0">
                <a:solidFill>
                  <a:srgbClr val="2C3E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챗봇 시연 영상 </a:t>
            </a:r>
            <a:endParaRPr lang="en-US" sz="1350" dirty="0"/>
          </a:p>
        </p:txBody>
      </p:sp>
      <p:sp>
        <p:nvSpPr>
          <p:cNvPr id="23" name="Text 18"/>
          <p:cNvSpPr/>
          <p:nvPr/>
        </p:nvSpPr>
        <p:spPr>
          <a:xfrm>
            <a:off x="464344" y="4334805"/>
            <a:ext cx="3821906" cy="41143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AI 챗봇이 학급 문제 해결에 어떻게 활용되는지 짧은 영상을 통해 살펴봅니다. </a:t>
            </a:r>
            <a:endParaRPr lang="en-US" sz="942" dirty="0"/>
          </a:p>
        </p:txBody>
      </p:sp>
      <p:pic>
        <p:nvPicPr>
          <p:cNvPr id="24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2422" y="4853397"/>
            <a:ext cx="285750" cy="285750"/>
          </a:xfrm>
          <a:prstGeom prst="rect">
            <a:avLst/>
          </a:prstGeom>
        </p:spPr>
      </p:pic>
      <p:sp>
        <p:nvSpPr>
          <p:cNvPr id="25" name="Text 19"/>
          <p:cNvSpPr/>
          <p:nvPr/>
        </p:nvSpPr>
        <p:spPr>
          <a:xfrm>
            <a:off x="464344" y="5182009"/>
            <a:ext cx="3821906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32" dirty="0">
                <a:solidFill>
                  <a:srgbClr val="7F8C8D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(2분 영상) AI 챗봇으로 학급 소통 개선하기 </a:t>
            </a:r>
            <a:endParaRPr lang="en-US" sz="732" dirty="0"/>
          </a:p>
        </p:txBody>
      </p:sp>
      <p:sp>
        <p:nvSpPr>
          <p:cNvPr id="26" name="Shape 20"/>
          <p:cNvSpPr/>
          <p:nvPr/>
        </p:nvSpPr>
        <p:spPr>
          <a:xfrm>
            <a:off x="4679156" y="957263"/>
            <a:ext cx="4179094" cy="2233092"/>
          </a:xfrm>
          <a:prstGeom prst="rect">
            <a:avLst/>
          </a:prstGeom>
          <a:solidFill>
            <a:srgbClr val="ECF0F1"/>
          </a:solidFill>
          <a:ln/>
        </p:spPr>
      </p:sp>
      <p:pic>
        <p:nvPicPr>
          <p:cNvPr id="27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57750" y="1178719"/>
            <a:ext cx="171450" cy="171450"/>
          </a:xfrm>
          <a:prstGeom prst="rect">
            <a:avLst/>
          </a:prstGeom>
        </p:spPr>
      </p:pic>
      <p:sp>
        <p:nvSpPr>
          <p:cNvPr id="28" name="Text 21"/>
          <p:cNvSpPr/>
          <p:nvPr/>
        </p:nvSpPr>
        <p:spPr>
          <a:xfrm>
            <a:off x="5100638" y="1135856"/>
            <a:ext cx="788687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350" b="1" dirty="0">
                <a:solidFill>
                  <a:srgbClr val="2C3E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생각해보기 </a:t>
            </a:r>
            <a:endParaRPr lang="en-US" sz="1350" dirty="0"/>
          </a:p>
        </p:txBody>
      </p:sp>
      <p:sp>
        <p:nvSpPr>
          <p:cNvPr id="29" name="Shape 22"/>
          <p:cNvSpPr/>
          <p:nvPr/>
        </p:nvSpPr>
        <p:spPr>
          <a:xfrm>
            <a:off x="4857750" y="1535906"/>
            <a:ext cx="3821906" cy="957263"/>
          </a:xfrm>
          <a:prstGeom prst="rect">
            <a:avLst/>
          </a:prstGeom>
          <a:solidFill>
            <a:srgbClr val="3498DB"/>
          </a:solidFill>
          <a:ln/>
        </p:spPr>
      </p:sp>
      <p:pic>
        <p:nvPicPr>
          <p:cNvPr id="30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00625" y="1714500"/>
            <a:ext cx="107156" cy="142875"/>
          </a:xfrm>
          <a:prstGeom prst="rect">
            <a:avLst/>
          </a:prstGeom>
        </p:spPr>
      </p:pic>
      <p:sp>
        <p:nvSpPr>
          <p:cNvPr id="31" name="Text 23"/>
          <p:cNvSpPr/>
          <p:nvPr/>
        </p:nvSpPr>
        <p:spPr>
          <a:xfrm>
            <a:off x="5107781" y="1687711"/>
            <a:ext cx="300038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질문 </a:t>
            </a:r>
            <a:endParaRPr lang="en-US" sz="1046" dirty="0"/>
          </a:p>
        </p:txBody>
      </p:sp>
      <p:sp>
        <p:nvSpPr>
          <p:cNvPr id="32" name="Text 24"/>
          <p:cNvSpPr/>
          <p:nvPr/>
        </p:nvSpPr>
        <p:spPr>
          <a:xfrm>
            <a:off x="5000625" y="1973461"/>
            <a:ext cx="3350754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"AI 교실에서 가장 불편하거나 개선이 필요한 점은 무엇일까요?" </a:t>
            </a:r>
            <a:endParaRPr lang="en-US" sz="942" dirty="0"/>
          </a:p>
        </p:txBody>
      </p:sp>
      <p:sp>
        <p:nvSpPr>
          <p:cNvPr id="33" name="Text 25"/>
          <p:cNvSpPr/>
          <p:nvPr/>
        </p:nvSpPr>
        <p:spPr>
          <a:xfrm>
            <a:off x="5036344" y="2157413"/>
            <a:ext cx="128615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♧</a:t>
            </a:r>
            <a:endParaRPr lang="en-US" sz="942" dirty="0"/>
          </a:p>
        </p:txBody>
      </p:sp>
      <p:sp>
        <p:nvSpPr>
          <p:cNvPr id="34" name="Text 26"/>
          <p:cNvSpPr/>
          <p:nvPr/>
        </p:nvSpPr>
        <p:spPr>
          <a:xfrm>
            <a:off x="4857750" y="2600325"/>
            <a:ext cx="3821906" cy="41143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브레인스토밍을 통해 학급에서 AI 기술 활용 시 발생하는 문제점이나 개선점을 자유롭게 공유해 봅시다. </a:t>
            </a:r>
            <a:endParaRPr lang="en-US" sz="942" dirty="0"/>
          </a:p>
        </p:txBody>
      </p:sp>
      <p:sp>
        <p:nvSpPr>
          <p:cNvPr id="35" name="Shape 27"/>
          <p:cNvSpPr/>
          <p:nvPr/>
        </p:nvSpPr>
        <p:spPr>
          <a:xfrm>
            <a:off x="4679156" y="3333229"/>
            <a:ext cx="4179094" cy="2177393"/>
          </a:xfrm>
          <a:prstGeom prst="rect">
            <a:avLst/>
          </a:prstGeom>
          <a:solidFill>
            <a:srgbClr val="ECF0F1"/>
          </a:solidFill>
          <a:ln/>
        </p:spPr>
      </p:sp>
      <p:pic>
        <p:nvPicPr>
          <p:cNvPr id="36" name="Image 6" descr="preencod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57750" y="3554685"/>
            <a:ext cx="171450" cy="171450"/>
          </a:xfrm>
          <a:prstGeom prst="rect">
            <a:avLst/>
          </a:prstGeom>
        </p:spPr>
      </p:pic>
      <p:sp>
        <p:nvSpPr>
          <p:cNvPr id="37" name="Text 28"/>
          <p:cNvSpPr/>
          <p:nvPr/>
        </p:nvSpPr>
        <p:spPr>
          <a:xfrm>
            <a:off x="5100638" y="3511823"/>
            <a:ext cx="1035565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350" b="1" dirty="0">
                <a:solidFill>
                  <a:srgbClr val="2C3E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도입 활동 진행 </a:t>
            </a:r>
            <a:endParaRPr lang="en-US" sz="1350" dirty="0"/>
          </a:p>
        </p:txBody>
      </p:sp>
      <p:sp>
        <p:nvSpPr>
          <p:cNvPr id="38" name="Text 29"/>
          <p:cNvSpPr/>
          <p:nvPr/>
        </p:nvSpPr>
        <p:spPr>
          <a:xfrm>
            <a:off x="4857750" y="3876154"/>
            <a:ext cx="3821906" cy="20571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다음 순서로 도입 활동을 진행합니다: </a:t>
            </a:r>
            <a:endParaRPr lang="en-US" sz="942" dirty="0"/>
          </a:p>
        </p:txBody>
      </p:sp>
      <p:sp>
        <p:nvSpPr>
          <p:cNvPr id="39" name="Shape 30"/>
          <p:cNvSpPr/>
          <p:nvPr/>
        </p:nvSpPr>
        <p:spPr>
          <a:xfrm>
            <a:off x="4857750" y="4189028"/>
            <a:ext cx="178594" cy="178594"/>
          </a:xfrm>
          <a:prstGeom prst="ellipse">
            <a:avLst/>
          </a:prstGeom>
          <a:solidFill>
            <a:srgbClr val="3498DB"/>
          </a:solidFill>
          <a:ln/>
        </p:spPr>
      </p:sp>
      <p:sp>
        <p:nvSpPr>
          <p:cNvPr id="40" name="Text 31"/>
          <p:cNvSpPr/>
          <p:nvPr/>
        </p:nvSpPr>
        <p:spPr>
          <a:xfrm>
            <a:off x="4857750" y="4189028"/>
            <a:ext cx="178594" cy="17859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32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</a:t>
            </a:r>
            <a:endParaRPr lang="en-US" sz="732" dirty="0"/>
          </a:p>
        </p:txBody>
      </p:sp>
      <p:sp>
        <p:nvSpPr>
          <p:cNvPr id="41" name="Text 32"/>
          <p:cNvSpPr/>
          <p:nvPr/>
        </p:nvSpPr>
        <p:spPr>
          <a:xfrm>
            <a:off x="5107781" y="4189028"/>
            <a:ext cx="2500201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AIDT 기분 체크 이모티콘 투표 → 실시간 그래프 확인 </a:t>
            </a:r>
            <a:endParaRPr lang="en-US" sz="837" dirty="0"/>
          </a:p>
        </p:txBody>
      </p:sp>
      <p:sp>
        <p:nvSpPr>
          <p:cNvPr id="42" name="Shape 33"/>
          <p:cNvSpPr/>
          <p:nvPr/>
        </p:nvSpPr>
        <p:spPr>
          <a:xfrm>
            <a:off x="4857750" y="4474778"/>
            <a:ext cx="178594" cy="178594"/>
          </a:xfrm>
          <a:prstGeom prst="ellipse">
            <a:avLst/>
          </a:prstGeom>
          <a:solidFill>
            <a:srgbClr val="3498DB"/>
          </a:solidFill>
          <a:ln/>
        </p:spPr>
      </p:sp>
      <p:sp>
        <p:nvSpPr>
          <p:cNvPr id="43" name="Text 34"/>
          <p:cNvSpPr/>
          <p:nvPr/>
        </p:nvSpPr>
        <p:spPr>
          <a:xfrm>
            <a:off x="4857750" y="4474778"/>
            <a:ext cx="178594" cy="17859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32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2</a:t>
            </a:r>
            <a:endParaRPr lang="en-US" sz="732" dirty="0"/>
          </a:p>
        </p:txBody>
      </p:sp>
      <p:sp>
        <p:nvSpPr>
          <p:cNvPr id="44" name="Text 35"/>
          <p:cNvSpPr/>
          <p:nvPr/>
        </p:nvSpPr>
        <p:spPr>
          <a:xfrm>
            <a:off x="5107781" y="4474778"/>
            <a:ext cx="1169538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챗봇 시연 영상(2분) 시청 </a:t>
            </a:r>
            <a:endParaRPr lang="en-US" sz="837" dirty="0"/>
          </a:p>
        </p:txBody>
      </p:sp>
      <p:sp>
        <p:nvSpPr>
          <p:cNvPr id="45" name="Shape 36"/>
          <p:cNvSpPr/>
          <p:nvPr/>
        </p:nvSpPr>
        <p:spPr>
          <a:xfrm>
            <a:off x="4857750" y="4760528"/>
            <a:ext cx="178594" cy="178594"/>
          </a:xfrm>
          <a:prstGeom prst="ellipse">
            <a:avLst/>
          </a:prstGeom>
          <a:solidFill>
            <a:srgbClr val="3498DB"/>
          </a:solidFill>
          <a:ln/>
        </p:spPr>
      </p:sp>
      <p:sp>
        <p:nvSpPr>
          <p:cNvPr id="46" name="Text 37"/>
          <p:cNvSpPr/>
          <p:nvPr/>
        </p:nvSpPr>
        <p:spPr>
          <a:xfrm>
            <a:off x="4857750" y="4760528"/>
            <a:ext cx="178594" cy="17859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32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3</a:t>
            </a:r>
            <a:endParaRPr lang="en-US" sz="732" dirty="0"/>
          </a:p>
        </p:txBody>
      </p:sp>
      <p:sp>
        <p:nvSpPr>
          <p:cNvPr id="47" name="Text 38"/>
          <p:cNvSpPr/>
          <p:nvPr/>
        </p:nvSpPr>
        <p:spPr>
          <a:xfrm>
            <a:off x="5107781" y="4760528"/>
            <a:ext cx="1867449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"AI 교실 가장 불편한 점?" 브레인스토밍 </a:t>
            </a:r>
            <a:endParaRPr lang="en-US" sz="837" dirty="0"/>
          </a:p>
        </p:txBody>
      </p:sp>
      <p:sp>
        <p:nvSpPr>
          <p:cNvPr id="48" name="Shape 39"/>
          <p:cNvSpPr/>
          <p:nvPr/>
        </p:nvSpPr>
        <p:spPr>
          <a:xfrm>
            <a:off x="4857750" y="5046278"/>
            <a:ext cx="178594" cy="178594"/>
          </a:xfrm>
          <a:prstGeom prst="ellipse">
            <a:avLst/>
          </a:prstGeom>
          <a:solidFill>
            <a:srgbClr val="3498DB"/>
          </a:solidFill>
          <a:ln/>
        </p:spPr>
      </p:sp>
      <p:sp>
        <p:nvSpPr>
          <p:cNvPr id="49" name="Text 40"/>
          <p:cNvSpPr/>
          <p:nvPr/>
        </p:nvSpPr>
        <p:spPr>
          <a:xfrm>
            <a:off x="4857750" y="5046278"/>
            <a:ext cx="178594" cy="17859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32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4</a:t>
            </a:r>
            <a:endParaRPr lang="en-US" sz="732" dirty="0"/>
          </a:p>
        </p:txBody>
      </p:sp>
      <p:sp>
        <p:nvSpPr>
          <p:cNvPr id="50" name="Text 41"/>
          <p:cNvSpPr/>
          <p:nvPr/>
        </p:nvSpPr>
        <p:spPr>
          <a:xfrm>
            <a:off x="5107781" y="5046278"/>
            <a:ext cx="1305325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의견 공유 및 공감 댓글 작성 </a:t>
            </a:r>
            <a:endParaRPr lang="en-US" sz="837" dirty="0"/>
          </a:p>
        </p:txBody>
      </p:sp>
      <p:sp>
        <p:nvSpPr>
          <p:cNvPr id="51" name="Text 42"/>
          <p:cNvSpPr/>
          <p:nvPr/>
        </p:nvSpPr>
        <p:spPr>
          <a:xfrm>
            <a:off x="285750" y="5903528"/>
            <a:ext cx="2029857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b="1" dirty="0">
                <a:solidFill>
                  <a:srgbClr val="7F8C8D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1차시: AIDT 사례 체험으로 이해하는 HTHT×SEL</a:t>
            </a:r>
            <a:endParaRPr lang="en-US" sz="732" dirty="0"/>
          </a:p>
        </p:txBody>
      </p:sp>
      <p:sp>
        <p:nvSpPr>
          <p:cNvPr id="52" name="Shape 43"/>
          <p:cNvSpPr/>
          <p:nvPr/>
        </p:nvSpPr>
        <p:spPr>
          <a:xfrm>
            <a:off x="8658141" y="5867809"/>
            <a:ext cx="200109" cy="221456"/>
          </a:xfrm>
          <a:prstGeom prst="ellipse">
            <a:avLst/>
          </a:prstGeom>
          <a:solidFill>
            <a:srgbClr val="3498DB"/>
          </a:solidFill>
          <a:ln/>
        </p:spPr>
      </p:sp>
      <p:sp>
        <p:nvSpPr>
          <p:cNvPr id="53" name="Text 44"/>
          <p:cNvSpPr/>
          <p:nvPr/>
        </p:nvSpPr>
        <p:spPr>
          <a:xfrm>
            <a:off x="8658141" y="5867809"/>
            <a:ext cx="200109" cy="221456"/>
          </a:xfrm>
          <a:prstGeom prst="rect">
            <a:avLst/>
          </a:prstGeom>
          <a:noFill/>
          <a:ln/>
        </p:spPr>
        <p:txBody>
          <a:bodyPr wrap="none" lIns="85090" tIns="42545" rIns="85090" bIns="42545" rtlCol="0" anchor="ctr">
            <a:spAutoFit/>
          </a:bodyPr>
          <a:lstStyle/>
          <a:p>
            <a:pPr indent="0" marL="0">
              <a:buNone/>
            </a:pPr>
            <a:r>
              <a:rPr lang="en-US" sz="732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4</a:t>
            </a:r>
            <a:endParaRPr lang="en-US" sz="732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393531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85750"/>
            <a:ext cx="473218" cy="457200"/>
          </a:xfrm>
          <a:prstGeom prst="rect">
            <a:avLst/>
          </a:prstGeom>
          <a:noFill/>
          <a:ln/>
        </p:spPr>
        <p:txBody>
          <a:bodyPr wrap="none" lIns="0" tIns="0" rIns="0" bIns="85090" rtlCol="0" anchor="ctr">
            <a:spAutoFit/>
          </a:bodyPr>
          <a:lstStyle/>
          <a:p>
            <a:pPr indent="0" marL="0">
              <a:buNone/>
            </a:pPr>
            <a:r>
              <a:rPr lang="en-US" sz="2025" b="1" dirty="0">
                <a:solidFill>
                  <a:srgbClr val="2C3E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전개</a:t>
            </a:r>
            <a:endParaRPr lang="en-US" sz="2025" dirty="0"/>
          </a:p>
        </p:txBody>
      </p:sp>
      <p:sp>
        <p:nvSpPr>
          <p:cNvPr id="4" name="Shape 1"/>
          <p:cNvSpPr/>
          <p:nvPr/>
        </p:nvSpPr>
        <p:spPr>
          <a:xfrm>
            <a:off x="285750" y="885825"/>
            <a:ext cx="4214813" cy="2157413"/>
          </a:xfrm>
          <a:prstGeom prst="rect">
            <a:avLst/>
          </a:prstGeom>
          <a:solidFill>
            <a:srgbClr val="ECF0F1"/>
          </a:solidFill>
          <a:ln/>
        </p:spPr>
      </p:sp>
      <p:pic>
        <p:nvPicPr>
          <p:cNvPr id="5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25" y="1064419"/>
            <a:ext cx="142875" cy="142875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642938" y="1028700"/>
            <a:ext cx="987568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b="1" dirty="0">
                <a:solidFill>
                  <a:srgbClr val="2C3E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사례 탐색 (10분) </a:t>
            </a:r>
            <a:endParaRPr lang="en-US" sz="1046" dirty="0"/>
          </a:p>
        </p:txBody>
      </p:sp>
      <p:sp>
        <p:nvSpPr>
          <p:cNvPr id="7" name="Text 3"/>
          <p:cNvSpPr/>
          <p:nvPr/>
        </p:nvSpPr>
        <p:spPr>
          <a:xfrm>
            <a:off x="428625" y="1321594"/>
            <a:ext cx="3842417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AIDT 기반 프로젝트 사례를 살펴보고 High-Tech와 High-Touch 요소를 식별합니</a:t>
            </a:r>
            <a:endParaRPr lang="en-US" sz="837" dirty="0"/>
          </a:p>
        </p:txBody>
      </p:sp>
      <p:sp>
        <p:nvSpPr>
          <p:cNvPr id="8" name="Text 4"/>
          <p:cNvSpPr/>
          <p:nvPr/>
        </p:nvSpPr>
        <p:spPr>
          <a:xfrm>
            <a:off x="428625" y="1493044"/>
            <a:ext cx="165506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다. </a:t>
            </a:r>
            <a:endParaRPr lang="en-US" sz="837" dirty="0"/>
          </a:p>
        </p:txBody>
      </p:sp>
      <p:sp>
        <p:nvSpPr>
          <p:cNvPr id="9" name="Text 5"/>
          <p:cNvSpPr/>
          <p:nvPr/>
        </p:nvSpPr>
        <p:spPr>
          <a:xfrm>
            <a:off x="629850" y="1485900"/>
            <a:ext cx="114300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♧</a:t>
            </a:r>
            <a:endParaRPr lang="en-US" sz="837" dirty="0"/>
          </a:p>
        </p:txBody>
      </p:sp>
      <p:sp>
        <p:nvSpPr>
          <p:cNvPr id="10" name="Shape 6"/>
          <p:cNvSpPr/>
          <p:nvPr/>
        </p:nvSpPr>
        <p:spPr>
          <a:xfrm>
            <a:off x="428625" y="1728788"/>
            <a:ext cx="171450" cy="171450"/>
          </a:xfrm>
          <a:prstGeom prst="ellipse">
            <a:avLst/>
          </a:prstGeom>
          <a:solidFill>
            <a:srgbClr val="3498DB"/>
          </a:solidFill>
          <a:ln/>
        </p:spPr>
      </p:sp>
      <p:sp>
        <p:nvSpPr>
          <p:cNvPr id="11" name="Text 7"/>
          <p:cNvSpPr/>
          <p:nvPr/>
        </p:nvSpPr>
        <p:spPr>
          <a:xfrm>
            <a:off x="428625" y="1728788"/>
            <a:ext cx="171450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32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</a:t>
            </a:r>
            <a:endParaRPr lang="en-US" sz="732" dirty="0"/>
          </a:p>
        </p:txBody>
      </p:sp>
      <p:sp>
        <p:nvSpPr>
          <p:cNvPr id="12" name="Text 8"/>
          <p:cNvSpPr/>
          <p:nvPr/>
        </p:nvSpPr>
        <p:spPr>
          <a:xfrm>
            <a:off x="671513" y="1728788"/>
            <a:ext cx="2079054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5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'문제해결 챗봇' 6주 프로젝트 흐름 및 성과 소개 </a:t>
            </a:r>
            <a:endParaRPr lang="en-US" sz="785" dirty="0"/>
          </a:p>
        </p:txBody>
      </p:sp>
      <p:sp>
        <p:nvSpPr>
          <p:cNvPr id="13" name="Shape 9"/>
          <p:cNvSpPr/>
          <p:nvPr/>
        </p:nvSpPr>
        <p:spPr>
          <a:xfrm>
            <a:off x="428625" y="1971675"/>
            <a:ext cx="171450" cy="171450"/>
          </a:xfrm>
          <a:prstGeom prst="ellipse">
            <a:avLst/>
          </a:prstGeom>
          <a:solidFill>
            <a:srgbClr val="3498DB"/>
          </a:solidFill>
          <a:ln/>
        </p:spPr>
      </p:sp>
      <p:sp>
        <p:nvSpPr>
          <p:cNvPr id="14" name="Text 10"/>
          <p:cNvSpPr/>
          <p:nvPr/>
        </p:nvSpPr>
        <p:spPr>
          <a:xfrm>
            <a:off x="428625" y="1971675"/>
            <a:ext cx="171450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32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2</a:t>
            </a:r>
            <a:endParaRPr lang="en-US" sz="732" dirty="0"/>
          </a:p>
        </p:txBody>
      </p:sp>
      <p:sp>
        <p:nvSpPr>
          <p:cNvPr id="15" name="Text 11"/>
          <p:cNvSpPr/>
          <p:nvPr/>
        </p:nvSpPr>
        <p:spPr>
          <a:xfrm>
            <a:off x="671513" y="1971675"/>
            <a:ext cx="1891308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5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'데이터로 보는 우리반' 협력 분석 사례 탐색 </a:t>
            </a:r>
            <a:endParaRPr lang="en-US" sz="785" dirty="0"/>
          </a:p>
        </p:txBody>
      </p:sp>
      <p:sp>
        <p:nvSpPr>
          <p:cNvPr id="16" name="Shape 12"/>
          <p:cNvSpPr/>
          <p:nvPr/>
        </p:nvSpPr>
        <p:spPr>
          <a:xfrm>
            <a:off x="428625" y="2214563"/>
            <a:ext cx="171450" cy="171450"/>
          </a:xfrm>
          <a:prstGeom prst="ellipse">
            <a:avLst/>
          </a:prstGeom>
          <a:solidFill>
            <a:srgbClr val="3498DB"/>
          </a:solidFill>
          <a:ln/>
        </p:spPr>
      </p:sp>
      <p:sp>
        <p:nvSpPr>
          <p:cNvPr id="17" name="Text 13"/>
          <p:cNvSpPr/>
          <p:nvPr/>
        </p:nvSpPr>
        <p:spPr>
          <a:xfrm>
            <a:off x="428625" y="2214563"/>
            <a:ext cx="171450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32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3</a:t>
            </a:r>
            <a:endParaRPr lang="en-US" sz="732" dirty="0"/>
          </a:p>
        </p:txBody>
      </p:sp>
      <p:sp>
        <p:nvSpPr>
          <p:cNvPr id="18" name="Text 14"/>
          <p:cNvSpPr/>
          <p:nvPr/>
        </p:nvSpPr>
        <p:spPr>
          <a:xfrm>
            <a:off x="671513" y="2214563"/>
            <a:ext cx="1744526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5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사례별 과정 로그 대시보드 시청 및 분석 </a:t>
            </a:r>
            <a:endParaRPr lang="en-US" sz="785" dirty="0"/>
          </a:p>
        </p:txBody>
      </p:sp>
      <p:sp>
        <p:nvSpPr>
          <p:cNvPr id="19" name="Shape 15"/>
          <p:cNvSpPr/>
          <p:nvPr/>
        </p:nvSpPr>
        <p:spPr>
          <a:xfrm>
            <a:off x="428625" y="2528888"/>
            <a:ext cx="1897642" cy="371475"/>
          </a:xfrm>
          <a:prstGeom prst="rect">
            <a:avLst/>
          </a:prstGeom>
          <a:solidFill>
            <a:srgbClr val="3498DB">
              <a:alpha val="20000"/>
            </a:srgbClr>
          </a:solidFill>
          <a:ln/>
        </p:spPr>
      </p:sp>
      <p:sp>
        <p:nvSpPr>
          <p:cNvPr id="20" name="Text 16"/>
          <p:cNvSpPr/>
          <p:nvPr/>
        </p:nvSpPr>
        <p:spPr>
          <a:xfrm>
            <a:off x="428625" y="2528888"/>
            <a:ext cx="1897642" cy="371475"/>
          </a:xfrm>
          <a:prstGeom prst="rect">
            <a:avLst/>
          </a:prstGeom>
          <a:noFill/>
          <a:ln/>
        </p:spPr>
        <p:txBody>
          <a:bodyPr wrap="square" lIns="85090" tIns="42545" rIns="85090" bIns="42545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HT(Tech): 프로젝트 갤러리, 과정 로그 차트</a:t>
            </a:r>
            <a:endParaRPr lang="en-US" sz="732" dirty="0"/>
          </a:p>
        </p:txBody>
      </p:sp>
      <p:sp>
        <p:nvSpPr>
          <p:cNvPr id="21" name="Text 17"/>
          <p:cNvSpPr/>
          <p:nvPr/>
        </p:nvSpPr>
        <p:spPr>
          <a:xfrm>
            <a:off x="2433424" y="2639616"/>
            <a:ext cx="100013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3498D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→</a:t>
            </a:r>
            <a:endParaRPr lang="en-US" sz="732" dirty="0"/>
          </a:p>
        </p:txBody>
      </p:sp>
      <p:sp>
        <p:nvSpPr>
          <p:cNvPr id="22" name="Shape 18"/>
          <p:cNvSpPr/>
          <p:nvPr/>
        </p:nvSpPr>
        <p:spPr>
          <a:xfrm>
            <a:off x="2569155" y="2528888"/>
            <a:ext cx="1788533" cy="371475"/>
          </a:xfrm>
          <a:prstGeom prst="rect">
            <a:avLst/>
          </a:prstGeom>
          <a:solidFill>
            <a:srgbClr val="2ECC71">
              <a:alpha val="20000"/>
            </a:srgbClr>
          </a:solidFill>
          <a:ln/>
        </p:spPr>
      </p:sp>
      <p:sp>
        <p:nvSpPr>
          <p:cNvPr id="23" name="Text 19"/>
          <p:cNvSpPr/>
          <p:nvPr/>
        </p:nvSpPr>
        <p:spPr>
          <a:xfrm>
            <a:off x="2569155" y="2528888"/>
            <a:ext cx="1788533" cy="371475"/>
          </a:xfrm>
          <a:prstGeom prst="rect">
            <a:avLst/>
          </a:prstGeom>
          <a:noFill/>
          <a:ln/>
        </p:spPr>
        <p:txBody>
          <a:bodyPr wrap="square" lIns="85090" tIns="42545" rIns="85090" bIns="42545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HT(Touch): 교사 경험 공유 → 학생 질문</a:t>
            </a:r>
            <a:endParaRPr lang="en-US" sz="732" dirty="0"/>
          </a:p>
        </p:txBody>
      </p:sp>
      <p:sp>
        <p:nvSpPr>
          <p:cNvPr id="24" name="Shape 20"/>
          <p:cNvSpPr/>
          <p:nvPr/>
        </p:nvSpPr>
        <p:spPr>
          <a:xfrm>
            <a:off x="285750" y="3150394"/>
            <a:ext cx="4214813" cy="1593056"/>
          </a:xfrm>
          <a:prstGeom prst="rect">
            <a:avLst/>
          </a:prstGeom>
          <a:solidFill>
            <a:srgbClr val="ECF0F1"/>
          </a:solidFill>
          <a:ln/>
        </p:spPr>
      </p:sp>
      <p:pic>
        <p:nvPicPr>
          <p:cNvPr id="25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625" y="3328988"/>
            <a:ext cx="142875" cy="142875"/>
          </a:xfrm>
          <a:prstGeom prst="rect">
            <a:avLst/>
          </a:prstGeom>
        </p:spPr>
      </p:pic>
      <p:sp>
        <p:nvSpPr>
          <p:cNvPr id="26" name="Text 21"/>
          <p:cNvSpPr/>
          <p:nvPr/>
        </p:nvSpPr>
        <p:spPr>
          <a:xfrm>
            <a:off x="642938" y="3293269"/>
            <a:ext cx="957849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b="1" dirty="0">
                <a:solidFill>
                  <a:srgbClr val="2C3E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실무 Q&amp;A (4분) </a:t>
            </a:r>
            <a:endParaRPr lang="en-US" sz="1046" dirty="0"/>
          </a:p>
        </p:txBody>
      </p:sp>
      <p:sp>
        <p:nvSpPr>
          <p:cNvPr id="27" name="Text 22"/>
          <p:cNvSpPr/>
          <p:nvPr/>
        </p:nvSpPr>
        <p:spPr>
          <a:xfrm>
            <a:off x="428625" y="3586163"/>
            <a:ext cx="2942332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AIDT 활용 관련 실무적인 질문에 답변하고 경험을 공유합니다. </a:t>
            </a:r>
            <a:endParaRPr lang="en-US" sz="837" dirty="0"/>
          </a:p>
        </p:txBody>
      </p:sp>
      <p:sp>
        <p:nvSpPr>
          <p:cNvPr id="28" name="Text 23"/>
          <p:cNvSpPr/>
          <p:nvPr/>
        </p:nvSpPr>
        <p:spPr>
          <a:xfrm>
            <a:off x="3406676" y="3579019"/>
            <a:ext cx="114300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♤</a:t>
            </a:r>
            <a:endParaRPr lang="en-US" sz="837" dirty="0"/>
          </a:p>
        </p:txBody>
      </p:sp>
      <p:sp>
        <p:nvSpPr>
          <p:cNvPr id="29" name="Text 24"/>
          <p:cNvSpPr/>
          <p:nvPr/>
        </p:nvSpPr>
        <p:spPr>
          <a:xfrm>
            <a:off x="3556695" y="3579019"/>
            <a:ext cx="114300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★</a:t>
            </a:r>
            <a:endParaRPr lang="en-US" sz="837" dirty="0"/>
          </a:p>
        </p:txBody>
      </p:sp>
      <p:sp>
        <p:nvSpPr>
          <p:cNvPr id="30" name="Shape 25"/>
          <p:cNvSpPr/>
          <p:nvPr/>
        </p:nvSpPr>
        <p:spPr>
          <a:xfrm>
            <a:off x="428625" y="3821906"/>
            <a:ext cx="171450" cy="171450"/>
          </a:xfrm>
          <a:prstGeom prst="ellipse">
            <a:avLst/>
          </a:prstGeom>
          <a:solidFill>
            <a:srgbClr val="3498DB"/>
          </a:solidFill>
          <a:ln/>
        </p:spPr>
      </p:sp>
      <p:sp>
        <p:nvSpPr>
          <p:cNvPr id="31" name="Text 26"/>
          <p:cNvSpPr/>
          <p:nvPr/>
        </p:nvSpPr>
        <p:spPr>
          <a:xfrm>
            <a:off x="428625" y="3821906"/>
            <a:ext cx="171450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32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</a:t>
            </a:r>
            <a:endParaRPr lang="en-US" sz="732" dirty="0"/>
          </a:p>
        </p:txBody>
      </p:sp>
      <p:sp>
        <p:nvSpPr>
          <p:cNvPr id="32" name="Text 27"/>
          <p:cNvSpPr/>
          <p:nvPr/>
        </p:nvSpPr>
        <p:spPr>
          <a:xfrm>
            <a:off x="671513" y="3821906"/>
            <a:ext cx="3074212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5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AIDT 접속 계정 관리, 평가 루브릭, 학부모 소통 등 FAQ 슬라이드 제시 </a:t>
            </a:r>
            <a:endParaRPr lang="en-US" sz="785" dirty="0"/>
          </a:p>
        </p:txBody>
      </p:sp>
      <p:sp>
        <p:nvSpPr>
          <p:cNvPr id="33" name="Shape 28"/>
          <p:cNvSpPr/>
          <p:nvPr/>
        </p:nvSpPr>
        <p:spPr>
          <a:xfrm>
            <a:off x="428625" y="4064794"/>
            <a:ext cx="171450" cy="171450"/>
          </a:xfrm>
          <a:prstGeom prst="ellipse">
            <a:avLst/>
          </a:prstGeom>
          <a:solidFill>
            <a:srgbClr val="3498DB"/>
          </a:solidFill>
          <a:ln/>
        </p:spPr>
      </p:sp>
      <p:sp>
        <p:nvSpPr>
          <p:cNvPr id="34" name="Text 29"/>
          <p:cNvSpPr/>
          <p:nvPr/>
        </p:nvSpPr>
        <p:spPr>
          <a:xfrm>
            <a:off x="428625" y="4064794"/>
            <a:ext cx="171450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32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2</a:t>
            </a:r>
            <a:endParaRPr lang="en-US" sz="732" dirty="0"/>
          </a:p>
        </p:txBody>
      </p:sp>
      <p:sp>
        <p:nvSpPr>
          <p:cNvPr id="35" name="Text 30"/>
          <p:cNvSpPr/>
          <p:nvPr/>
        </p:nvSpPr>
        <p:spPr>
          <a:xfrm>
            <a:off x="671513" y="4064794"/>
            <a:ext cx="1704426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5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참여 교사 실무 질문 3-4건 실시간 답변 </a:t>
            </a:r>
            <a:endParaRPr lang="en-US" sz="785" dirty="0"/>
          </a:p>
        </p:txBody>
      </p:sp>
      <p:sp>
        <p:nvSpPr>
          <p:cNvPr id="36" name="Shape 31"/>
          <p:cNvSpPr/>
          <p:nvPr/>
        </p:nvSpPr>
        <p:spPr>
          <a:xfrm>
            <a:off x="428625" y="4379119"/>
            <a:ext cx="1632375" cy="221456"/>
          </a:xfrm>
          <a:prstGeom prst="rect">
            <a:avLst/>
          </a:prstGeom>
          <a:solidFill>
            <a:srgbClr val="3498DB">
              <a:alpha val="20000"/>
            </a:srgbClr>
          </a:solidFill>
          <a:ln/>
        </p:spPr>
      </p:sp>
      <p:sp>
        <p:nvSpPr>
          <p:cNvPr id="37" name="Text 32"/>
          <p:cNvSpPr/>
          <p:nvPr/>
        </p:nvSpPr>
        <p:spPr>
          <a:xfrm>
            <a:off x="428625" y="4379119"/>
            <a:ext cx="1632375" cy="221456"/>
          </a:xfrm>
          <a:prstGeom prst="rect">
            <a:avLst/>
          </a:prstGeom>
          <a:noFill/>
          <a:ln/>
        </p:spPr>
        <p:txBody>
          <a:bodyPr wrap="none" lIns="85090" tIns="42545" rIns="85090" bIns="42545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HT(Tech): 슬라이도(익명 질문 수집)</a:t>
            </a:r>
            <a:endParaRPr lang="en-US" sz="732" dirty="0"/>
          </a:p>
        </p:txBody>
      </p:sp>
      <p:sp>
        <p:nvSpPr>
          <p:cNvPr id="38" name="Text 33"/>
          <p:cNvSpPr/>
          <p:nvPr/>
        </p:nvSpPr>
        <p:spPr>
          <a:xfrm>
            <a:off x="2168156" y="4414838"/>
            <a:ext cx="100013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3498D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→</a:t>
            </a:r>
            <a:endParaRPr lang="en-US" sz="732" dirty="0"/>
          </a:p>
        </p:txBody>
      </p:sp>
      <p:sp>
        <p:nvSpPr>
          <p:cNvPr id="39" name="Shape 34"/>
          <p:cNvSpPr/>
          <p:nvPr/>
        </p:nvSpPr>
        <p:spPr>
          <a:xfrm>
            <a:off x="2303887" y="4379119"/>
            <a:ext cx="1754488" cy="221456"/>
          </a:xfrm>
          <a:prstGeom prst="rect">
            <a:avLst/>
          </a:prstGeom>
          <a:solidFill>
            <a:srgbClr val="2ECC71">
              <a:alpha val="20000"/>
            </a:srgbClr>
          </a:solidFill>
          <a:ln/>
        </p:spPr>
      </p:sp>
      <p:sp>
        <p:nvSpPr>
          <p:cNvPr id="40" name="Text 35"/>
          <p:cNvSpPr/>
          <p:nvPr/>
        </p:nvSpPr>
        <p:spPr>
          <a:xfrm>
            <a:off x="2303887" y="4379119"/>
            <a:ext cx="1754488" cy="221456"/>
          </a:xfrm>
          <a:prstGeom prst="rect">
            <a:avLst/>
          </a:prstGeom>
          <a:noFill/>
          <a:ln/>
        </p:spPr>
        <p:txBody>
          <a:bodyPr wrap="none" lIns="85090" tIns="42545" rIns="85090" bIns="42545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HT(Touch): 교사-강사 Q&amp;A, 경험 나눔</a:t>
            </a:r>
            <a:endParaRPr lang="en-US" sz="732" dirty="0"/>
          </a:p>
        </p:txBody>
      </p:sp>
      <p:sp>
        <p:nvSpPr>
          <p:cNvPr id="41" name="Shape 36"/>
          <p:cNvSpPr/>
          <p:nvPr/>
        </p:nvSpPr>
        <p:spPr>
          <a:xfrm>
            <a:off x="4643438" y="885825"/>
            <a:ext cx="4214813" cy="1875234"/>
          </a:xfrm>
          <a:prstGeom prst="rect">
            <a:avLst/>
          </a:prstGeom>
          <a:solidFill>
            <a:srgbClr val="ECF0F1"/>
          </a:solidFill>
          <a:ln/>
        </p:spPr>
      </p:sp>
      <p:pic>
        <p:nvPicPr>
          <p:cNvPr id="42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6313" y="1064419"/>
            <a:ext cx="178594" cy="142875"/>
          </a:xfrm>
          <a:prstGeom prst="rect">
            <a:avLst/>
          </a:prstGeom>
        </p:spPr>
      </p:pic>
      <p:sp>
        <p:nvSpPr>
          <p:cNvPr id="43" name="Text 37"/>
          <p:cNvSpPr/>
          <p:nvPr/>
        </p:nvSpPr>
        <p:spPr>
          <a:xfrm>
            <a:off x="5036344" y="1028700"/>
            <a:ext cx="987568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b="1" dirty="0">
                <a:solidFill>
                  <a:srgbClr val="2C3E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체험 실습 (17분) </a:t>
            </a:r>
            <a:endParaRPr lang="en-US" sz="1046" dirty="0"/>
          </a:p>
        </p:txBody>
      </p:sp>
      <p:sp>
        <p:nvSpPr>
          <p:cNvPr id="44" name="Text 38"/>
          <p:cNvSpPr/>
          <p:nvPr/>
        </p:nvSpPr>
        <p:spPr>
          <a:xfrm>
            <a:off x="4786313" y="1321594"/>
            <a:ext cx="3047479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실제 AIDT 챗봇을 활용하여 답변을 개선하는 실습을 진행합니다. </a:t>
            </a:r>
            <a:endParaRPr lang="en-US" sz="837" dirty="0"/>
          </a:p>
        </p:txBody>
      </p:sp>
      <p:sp>
        <p:nvSpPr>
          <p:cNvPr id="45" name="Text 39"/>
          <p:cNvSpPr/>
          <p:nvPr/>
        </p:nvSpPr>
        <p:spPr>
          <a:xfrm>
            <a:off x="7869510" y="1314450"/>
            <a:ext cx="114300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♤</a:t>
            </a:r>
            <a:endParaRPr lang="en-US" sz="837" dirty="0"/>
          </a:p>
        </p:txBody>
      </p:sp>
      <p:sp>
        <p:nvSpPr>
          <p:cNvPr id="46" name="Text 40"/>
          <p:cNvSpPr/>
          <p:nvPr/>
        </p:nvSpPr>
        <p:spPr>
          <a:xfrm>
            <a:off x="8019529" y="1314450"/>
            <a:ext cx="114300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★</a:t>
            </a:r>
            <a:endParaRPr lang="en-US" sz="837" dirty="0"/>
          </a:p>
        </p:txBody>
      </p:sp>
      <p:sp>
        <p:nvSpPr>
          <p:cNvPr id="47" name="Shape 41"/>
          <p:cNvSpPr/>
          <p:nvPr/>
        </p:nvSpPr>
        <p:spPr>
          <a:xfrm>
            <a:off x="4786313" y="1596628"/>
            <a:ext cx="171450" cy="171450"/>
          </a:xfrm>
          <a:prstGeom prst="ellipse">
            <a:avLst/>
          </a:prstGeom>
          <a:solidFill>
            <a:srgbClr val="3498DB"/>
          </a:solidFill>
          <a:ln/>
        </p:spPr>
      </p:sp>
      <p:sp>
        <p:nvSpPr>
          <p:cNvPr id="48" name="Text 42"/>
          <p:cNvSpPr/>
          <p:nvPr/>
        </p:nvSpPr>
        <p:spPr>
          <a:xfrm>
            <a:off x="4786313" y="1596628"/>
            <a:ext cx="171450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32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</a:t>
            </a:r>
            <a:endParaRPr lang="en-US" sz="732" dirty="0"/>
          </a:p>
        </p:txBody>
      </p:sp>
      <p:sp>
        <p:nvSpPr>
          <p:cNvPr id="49" name="Text 43"/>
          <p:cNvSpPr/>
          <p:nvPr/>
        </p:nvSpPr>
        <p:spPr>
          <a:xfrm>
            <a:off x="5029200" y="1596628"/>
            <a:ext cx="1694464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5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AIDT 샘플 챗봇 불러와 FAQ 카드 수정 </a:t>
            </a:r>
            <a:endParaRPr lang="en-US" sz="785" dirty="0"/>
          </a:p>
        </p:txBody>
      </p:sp>
      <p:sp>
        <p:nvSpPr>
          <p:cNvPr id="50" name="Shape 44"/>
          <p:cNvSpPr/>
          <p:nvPr/>
        </p:nvSpPr>
        <p:spPr>
          <a:xfrm>
            <a:off x="4786313" y="1839516"/>
            <a:ext cx="171450" cy="171450"/>
          </a:xfrm>
          <a:prstGeom prst="ellipse">
            <a:avLst/>
          </a:prstGeom>
          <a:solidFill>
            <a:srgbClr val="3498DB"/>
          </a:solidFill>
          <a:ln/>
        </p:spPr>
      </p:sp>
      <p:sp>
        <p:nvSpPr>
          <p:cNvPr id="51" name="Text 45"/>
          <p:cNvSpPr/>
          <p:nvPr/>
        </p:nvSpPr>
        <p:spPr>
          <a:xfrm>
            <a:off x="4786313" y="1839516"/>
            <a:ext cx="171450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32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2</a:t>
            </a:r>
            <a:endParaRPr lang="en-US" sz="732" dirty="0"/>
          </a:p>
        </p:txBody>
      </p:sp>
      <p:sp>
        <p:nvSpPr>
          <p:cNvPr id="52" name="Text 46"/>
          <p:cNvSpPr/>
          <p:nvPr/>
        </p:nvSpPr>
        <p:spPr>
          <a:xfrm>
            <a:off x="5029200" y="1839516"/>
            <a:ext cx="1904284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5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ChatGPT로 '학교폭력 신고 절차' 답변 개선 </a:t>
            </a:r>
            <a:endParaRPr lang="en-US" sz="785" dirty="0"/>
          </a:p>
        </p:txBody>
      </p:sp>
      <p:sp>
        <p:nvSpPr>
          <p:cNvPr id="53" name="Shape 47"/>
          <p:cNvSpPr/>
          <p:nvPr/>
        </p:nvSpPr>
        <p:spPr>
          <a:xfrm>
            <a:off x="4786313" y="2082403"/>
            <a:ext cx="171450" cy="171450"/>
          </a:xfrm>
          <a:prstGeom prst="ellipse">
            <a:avLst/>
          </a:prstGeom>
          <a:solidFill>
            <a:srgbClr val="3498DB"/>
          </a:solidFill>
          <a:ln/>
        </p:spPr>
      </p:sp>
      <p:sp>
        <p:nvSpPr>
          <p:cNvPr id="54" name="Text 48"/>
          <p:cNvSpPr/>
          <p:nvPr/>
        </p:nvSpPr>
        <p:spPr>
          <a:xfrm>
            <a:off x="4786313" y="2082403"/>
            <a:ext cx="171450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32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3</a:t>
            </a:r>
            <a:endParaRPr lang="en-US" sz="732" dirty="0"/>
          </a:p>
        </p:txBody>
      </p:sp>
      <p:sp>
        <p:nvSpPr>
          <p:cNvPr id="55" name="Text 49"/>
          <p:cNvSpPr/>
          <p:nvPr/>
        </p:nvSpPr>
        <p:spPr>
          <a:xfrm>
            <a:off x="5029200" y="2082403"/>
            <a:ext cx="1263607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5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개선 전/후 버전 비교 및 평가 </a:t>
            </a:r>
            <a:endParaRPr lang="en-US" sz="785" dirty="0"/>
          </a:p>
        </p:txBody>
      </p:sp>
      <p:sp>
        <p:nvSpPr>
          <p:cNvPr id="56" name="Shape 50"/>
          <p:cNvSpPr/>
          <p:nvPr/>
        </p:nvSpPr>
        <p:spPr>
          <a:xfrm>
            <a:off x="4786313" y="2396728"/>
            <a:ext cx="1651183" cy="221456"/>
          </a:xfrm>
          <a:prstGeom prst="rect">
            <a:avLst/>
          </a:prstGeom>
          <a:solidFill>
            <a:srgbClr val="3498DB">
              <a:alpha val="20000"/>
            </a:srgbClr>
          </a:solidFill>
          <a:ln/>
        </p:spPr>
      </p:sp>
      <p:sp>
        <p:nvSpPr>
          <p:cNvPr id="57" name="Text 51"/>
          <p:cNvSpPr/>
          <p:nvPr/>
        </p:nvSpPr>
        <p:spPr>
          <a:xfrm>
            <a:off x="4786313" y="2396728"/>
            <a:ext cx="1651183" cy="221456"/>
          </a:xfrm>
          <a:prstGeom prst="rect">
            <a:avLst/>
          </a:prstGeom>
          <a:noFill/>
          <a:ln/>
        </p:spPr>
        <p:txBody>
          <a:bodyPr wrap="none" lIns="85090" tIns="42545" rIns="85090" bIns="42545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HT(Tech): 챗봇 카드 편집, 버전 관리</a:t>
            </a:r>
            <a:endParaRPr lang="en-US" sz="732" dirty="0"/>
          </a:p>
        </p:txBody>
      </p:sp>
      <p:sp>
        <p:nvSpPr>
          <p:cNvPr id="58" name="Text 52"/>
          <p:cNvSpPr/>
          <p:nvPr/>
        </p:nvSpPr>
        <p:spPr>
          <a:xfrm>
            <a:off x="6544652" y="2432447"/>
            <a:ext cx="100013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3498D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→</a:t>
            </a:r>
            <a:endParaRPr lang="en-US" sz="732" dirty="0"/>
          </a:p>
        </p:txBody>
      </p:sp>
      <p:sp>
        <p:nvSpPr>
          <p:cNvPr id="59" name="Shape 53"/>
          <p:cNvSpPr/>
          <p:nvPr/>
        </p:nvSpPr>
        <p:spPr>
          <a:xfrm>
            <a:off x="6680383" y="2396728"/>
            <a:ext cx="1488244" cy="221456"/>
          </a:xfrm>
          <a:prstGeom prst="rect">
            <a:avLst/>
          </a:prstGeom>
          <a:solidFill>
            <a:srgbClr val="2ECC71">
              <a:alpha val="20000"/>
            </a:srgbClr>
          </a:solidFill>
          <a:ln/>
        </p:spPr>
      </p:sp>
      <p:sp>
        <p:nvSpPr>
          <p:cNvPr id="60" name="Text 54"/>
          <p:cNvSpPr/>
          <p:nvPr/>
        </p:nvSpPr>
        <p:spPr>
          <a:xfrm>
            <a:off x="6680383" y="2396728"/>
            <a:ext cx="1488244" cy="221456"/>
          </a:xfrm>
          <a:prstGeom prst="rect">
            <a:avLst/>
          </a:prstGeom>
          <a:noFill/>
          <a:ln/>
        </p:spPr>
        <p:txBody>
          <a:bodyPr wrap="none" lIns="85090" tIns="42545" rIns="85090" bIns="42545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HT(Touch): 팀별 역할 분담・리뷰</a:t>
            </a:r>
            <a:endParaRPr lang="en-US" sz="732" dirty="0"/>
          </a:p>
        </p:txBody>
      </p:sp>
      <p:sp>
        <p:nvSpPr>
          <p:cNvPr id="61" name="Shape 55"/>
          <p:cNvSpPr/>
          <p:nvPr/>
        </p:nvSpPr>
        <p:spPr>
          <a:xfrm>
            <a:off x="4643438" y="2868216"/>
            <a:ext cx="4214813" cy="1875234"/>
          </a:xfrm>
          <a:prstGeom prst="rect">
            <a:avLst/>
          </a:prstGeom>
          <a:solidFill>
            <a:srgbClr val="ECF0F1"/>
          </a:solidFill>
          <a:ln/>
        </p:spPr>
      </p:sp>
      <p:pic>
        <p:nvPicPr>
          <p:cNvPr id="62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86313" y="3046809"/>
            <a:ext cx="142875" cy="142875"/>
          </a:xfrm>
          <a:prstGeom prst="rect">
            <a:avLst/>
          </a:prstGeom>
        </p:spPr>
      </p:pic>
      <p:sp>
        <p:nvSpPr>
          <p:cNvPr id="63" name="Text 56"/>
          <p:cNvSpPr/>
          <p:nvPr/>
        </p:nvSpPr>
        <p:spPr>
          <a:xfrm>
            <a:off x="5000625" y="3011091"/>
            <a:ext cx="1037295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b="1" dirty="0">
                <a:solidFill>
                  <a:srgbClr val="2C3E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긍정 피드백 (3분) </a:t>
            </a:r>
            <a:endParaRPr lang="en-US" sz="1046" dirty="0"/>
          </a:p>
        </p:txBody>
      </p:sp>
      <p:sp>
        <p:nvSpPr>
          <p:cNvPr id="64" name="Text 57"/>
          <p:cNvSpPr/>
          <p:nvPr/>
        </p:nvSpPr>
        <p:spPr>
          <a:xfrm>
            <a:off x="4786313" y="3303984"/>
            <a:ext cx="2732680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팀별 결과물을 공유하고 긍정적인 피드백을 주고받습니다. </a:t>
            </a:r>
            <a:endParaRPr lang="en-US" sz="837" dirty="0"/>
          </a:p>
        </p:txBody>
      </p:sp>
      <p:sp>
        <p:nvSpPr>
          <p:cNvPr id="65" name="Text 58"/>
          <p:cNvSpPr/>
          <p:nvPr/>
        </p:nvSpPr>
        <p:spPr>
          <a:xfrm>
            <a:off x="7554711" y="3296841"/>
            <a:ext cx="114300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♧</a:t>
            </a:r>
            <a:endParaRPr lang="en-US" sz="837" dirty="0"/>
          </a:p>
        </p:txBody>
      </p:sp>
      <p:sp>
        <p:nvSpPr>
          <p:cNvPr id="66" name="Shape 59"/>
          <p:cNvSpPr/>
          <p:nvPr/>
        </p:nvSpPr>
        <p:spPr>
          <a:xfrm>
            <a:off x="4786313" y="3579019"/>
            <a:ext cx="171450" cy="171450"/>
          </a:xfrm>
          <a:prstGeom prst="ellipse">
            <a:avLst/>
          </a:prstGeom>
          <a:solidFill>
            <a:srgbClr val="3498DB"/>
          </a:solidFill>
          <a:ln/>
        </p:spPr>
      </p:sp>
      <p:sp>
        <p:nvSpPr>
          <p:cNvPr id="67" name="Text 60"/>
          <p:cNvSpPr/>
          <p:nvPr/>
        </p:nvSpPr>
        <p:spPr>
          <a:xfrm>
            <a:off x="4786313" y="3579019"/>
            <a:ext cx="171450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32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</a:t>
            </a:r>
            <a:endParaRPr lang="en-US" sz="732" dirty="0"/>
          </a:p>
        </p:txBody>
      </p:sp>
      <p:sp>
        <p:nvSpPr>
          <p:cNvPr id="68" name="Text 61"/>
          <p:cNvSpPr/>
          <p:nvPr/>
        </p:nvSpPr>
        <p:spPr>
          <a:xfrm>
            <a:off x="5029200" y="3579019"/>
            <a:ext cx="1322319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5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팀별 최종 답변 카드 화면 공유 </a:t>
            </a:r>
            <a:endParaRPr lang="en-US" sz="785" dirty="0"/>
          </a:p>
        </p:txBody>
      </p:sp>
      <p:sp>
        <p:nvSpPr>
          <p:cNvPr id="69" name="Shape 62"/>
          <p:cNvSpPr/>
          <p:nvPr/>
        </p:nvSpPr>
        <p:spPr>
          <a:xfrm>
            <a:off x="4786313" y="3821906"/>
            <a:ext cx="171450" cy="171450"/>
          </a:xfrm>
          <a:prstGeom prst="ellipse">
            <a:avLst/>
          </a:prstGeom>
          <a:solidFill>
            <a:srgbClr val="3498DB"/>
          </a:solidFill>
          <a:ln/>
        </p:spPr>
      </p:sp>
      <p:sp>
        <p:nvSpPr>
          <p:cNvPr id="70" name="Text 63"/>
          <p:cNvSpPr/>
          <p:nvPr/>
        </p:nvSpPr>
        <p:spPr>
          <a:xfrm>
            <a:off x="4786313" y="3821906"/>
            <a:ext cx="171450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32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2</a:t>
            </a:r>
            <a:endParaRPr lang="en-US" sz="732" dirty="0"/>
          </a:p>
        </p:txBody>
      </p:sp>
      <p:sp>
        <p:nvSpPr>
          <p:cNvPr id="71" name="Text 64"/>
          <p:cNvSpPr/>
          <p:nvPr/>
        </p:nvSpPr>
        <p:spPr>
          <a:xfrm>
            <a:off x="5029200" y="3821906"/>
            <a:ext cx="1195880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5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또래 칭찬 스티커 보드 부착 </a:t>
            </a:r>
            <a:endParaRPr lang="en-US" sz="785" dirty="0"/>
          </a:p>
        </p:txBody>
      </p:sp>
      <p:sp>
        <p:nvSpPr>
          <p:cNvPr id="72" name="Shape 65"/>
          <p:cNvSpPr/>
          <p:nvPr/>
        </p:nvSpPr>
        <p:spPr>
          <a:xfrm>
            <a:off x="4786313" y="4064794"/>
            <a:ext cx="171450" cy="171450"/>
          </a:xfrm>
          <a:prstGeom prst="ellipse">
            <a:avLst/>
          </a:prstGeom>
          <a:solidFill>
            <a:srgbClr val="3498DB"/>
          </a:solidFill>
          <a:ln/>
        </p:spPr>
      </p:sp>
      <p:sp>
        <p:nvSpPr>
          <p:cNvPr id="73" name="Text 66"/>
          <p:cNvSpPr/>
          <p:nvPr/>
        </p:nvSpPr>
        <p:spPr>
          <a:xfrm>
            <a:off x="4786313" y="4064794"/>
            <a:ext cx="171450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32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3</a:t>
            </a:r>
            <a:endParaRPr lang="en-US" sz="732" dirty="0"/>
          </a:p>
        </p:txBody>
      </p:sp>
      <p:sp>
        <p:nvSpPr>
          <p:cNvPr id="74" name="Text 67"/>
          <p:cNvSpPr/>
          <p:nvPr/>
        </p:nvSpPr>
        <p:spPr>
          <a:xfrm>
            <a:off x="5029200" y="4064794"/>
            <a:ext cx="1069442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5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칭찬 코멘트 라운드 진행 </a:t>
            </a:r>
            <a:endParaRPr lang="en-US" sz="785" dirty="0"/>
          </a:p>
        </p:txBody>
      </p:sp>
      <p:sp>
        <p:nvSpPr>
          <p:cNvPr id="75" name="Shape 68"/>
          <p:cNvSpPr/>
          <p:nvPr/>
        </p:nvSpPr>
        <p:spPr>
          <a:xfrm>
            <a:off x="4786313" y="4379119"/>
            <a:ext cx="2183839" cy="221456"/>
          </a:xfrm>
          <a:prstGeom prst="rect">
            <a:avLst/>
          </a:prstGeom>
          <a:solidFill>
            <a:srgbClr val="3498DB">
              <a:alpha val="20000"/>
            </a:srgbClr>
          </a:solidFill>
          <a:ln/>
        </p:spPr>
      </p:sp>
      <p:sp>
        <p:nvSpPr>
          <p:cNvPr id="76" name="Text 69"/>
          <p:cNvSpPr/>
          <p:nvPr/>
        </p:nvSpPr>
        <p:spPr>
          <a:xfrm>
            <a:off x="4786313" y="4379119"/>
            <a:ext cx="2183839" cy="221456"/>
          </a:xfrm>
          <a:prstGeom prst="rect">
            <a:avLst/>
          </a:prstGeom>
          <a:noFill/>
          <a:ln/>
        </p:spPr>
        <p:txBody>
          <a:bodyPr wrap="none" lIns="85090" tIns="42545" rIns="85090" bIns="42545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HT(Tech): 스티커 → AIDT 사진 캡처 자동 업로드</a:t>
            </a:r>
            <a:endParaRPr lang="en-US" sz="732" dirty="0"/>
          </a:p>
        </p:txBody>
      </p:sp>
      <p:sp>
        <p:nvSpPr>
          <p:cNvPr id="77" name="Text 70"/>
          <p:cNvSpPr/>
          <p:nvPr/>
        </p:nvSpPr>
        <p:spPr>
          <a:xfrm>
            <a:off x="7077308" y="4414838"/>
            <a:ext cx="100013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3498D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→</a:t>
            </a:r>
            <a:endParaRPr lang="en-US" sz="732" dirty="0"/>
          </a:p>
        </p:txBody>
      </p:sp>
      <p:sp>
        <p:nvSpPr>
          <p:cNvPr id="78" name="Shape 71"/>
          <p:cNvSpPr/>
          <p:nvPr/>
        </p:nvSpPr>
        <p:spPr>
          <a:xfrm>
            <a:off x="7213039" y="4379119"/>
            <a:ext cx="1454255" cy="221456"/>
          </a:xfrm>
          <a:prstGeom prst="rect">
            <a:avLst/>
          </a:prstGeom>
          <a:solidFill>
            <a:srgbClr val="2ECC71">
              <a:alpha val="20000"/>
            </a:srgbClr>
          </a:solidFill>
          <a:ln/>
        </p:spPr>
      </p:sp>
      <p:sp>
        <p:nvSpPr>
          <p:cNvPr id="79" name="Text 72"/>
          <p:cNvSpPr/>
          <p:nvPr/>
        </p:nvSpPr>
        <p:spPr>
          <a:xfrm>
            <a:off x="7213039" y="4379119"/>
            <a:ext cx="1454255" cy="221456"/>
          </a:xfrm>
          <a:prstGeom prst="rect">
            <a:avLst/>
          </a:prstGeom>
          <a:noFill/>
          <a:ln/>
        </p:spPr>
        <p:txBody>
          <a:bodyPr wrap="none" lIns="85090" tIns="42545" rIns="85090" bIns="42545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HT(Touch): 칭찬 코멘트 라운드</a:t>
            </a:r>
            <a:endParaRPr lang="en-US" sz="732" dirty="0"/>
          </a:p>
        </p:txBody>
      </p:sp>
      <p:sp>
        <p:nvSpPr>
          <p:cNvPr id="80" name="Text 73"/>
          <p:cNvSpPr/>
          <p:nvPr/>
        </p:nvSpPr>
        <p:spPr>
          <a:xfrm>
            <a:off x="285750" y="4922044"/>
            <a:ext cx="2029857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b="1" dirty="0">
                <a:solidFill>
                  <a:srgbClr val="7F8C8D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1차시: AIDT 사례 체험으로 이해하는 HTHT×SEL</a:t>
            </a:r>
            <a:endParaRPr lang="en-US" sz="732" dirty="0"/>
          </a:p>
        </p:txBody>
      </p:sp>
      <p:sp>
        <p:nvSpPr>
          <p:cNvPr id="81" name="Shape 74"/>
          <p:cNvSpPr/>
          <p:nvPr/>
        </p:nvSpPr>
        <p:spPr>
          <a:xfrm>
            <a:off x="8658141" y="4886325"/>
            <a:ext cx="200109" cy="221456"/>
          </a:xfrm>
          <a:prstGeom prst="ellipse">
            <a:avLst/>
          </a:prstGeom>
          <a:solidFill>
            <a:srgbClr val="3498DB"/>
          </a:solidFill>
          <a:ln/>
        </p:spPr>
      </p:sp>
      <p:sp>
        <p:nvSpPr>
          <p:cNvPr id="82" name="Text 75"/>
          <p:cNvSpPr/>
          <p:nvPr/>
        </p:nvSpPr>
        <p:spPr>
          <a:xfrm>
            <a:off x="8658141" y="4886325"/>
            <a:ext cx="200109" cy="221456"/>
          </a:xfrm>
          <a:prstGeom prst="rect">
            <a:avLst/>
          </a:prstGeom>
          <a:noFill/>
          <a:ln/>
        </p:spPr>
        <p:txBody>
          <a:bodyPr wrap="none" lIns="85090" tIns="42545" rIns="85090" bIns="42545" rtlCol="0" anchor="ctr">
            <a:spAutoFit/>
          </a:bodyPr>
          <a:lstStyle/>
          <a:p>
            <a:pPr indent="0" marL="0">
              <a:buNone/>
            </a:pPr>
            <a:r>
              <a:rPr lang="en-US" sz="732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8</a:t>
            </a:r>
            <a:endParaRPr lang="en-US" sz="732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752114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85750"/>
            <a:ext cx="473218" cy="457200"/>
          </a:xfrm>
          <a:prstGeom prst="rect">
            <a:avLst/>
          </a:prstGeom>
          <a:noFill/>
          <a:ln/>
        </p:spPr>
        <p:txBody>
          <a:bodyPr wrap="none" lIns="0" tIns="0" rIns="0" bIns="85090" rtlCol="0" anchor="ctr">
            <a:spAutoFit/>
          </a:bodyPr>
          <a:lstStyle/>
          <a:p>
            <a:pPr indent="0" marL="0">
              <a:buNone/>
            </a:pPr>
            <a:r>
              <a:rPr lang="en-US" sz="2025" b="1" dirty="0">
                <a:solidFill>
                  <a:srgbClr val="2C3E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정리</a:t>
            </a:r>
            <a:endParaRPr lang="en-US" sz="2025" dirty="0"/>
          </a:p>
        </p:txBody>
      </p:sp>
      <p:sp>
        <p:nvSpPr>
          <p:cNvPr id="4" name="Shape 1"/>
          <p:cNvSpPr/>
          <p:nvPr/>
        </p:nvSpPr>
        <p:spPr>
          <a:xfrm>
            <a:off x="285750" y="885825"/>
            <a:ext cx="4214813" cy="1493044"/>
          </a:xfrm>
          <a:prstGeom prst="rect">
            <a:avLst/>
          </a:prstGeom>
          <a:solidFill>
            <a:srgbClr val="ECF0F1"/>
          </a:solidFill>
          <a:ln/>
        </p:spPr>
      </p:sp>
      <p:pic>
        <p:nvPicPr>
          <p:cNvPr id="5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25" y="1064419"/>
            <a:ext cx="142875" cy="142875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642938" y="1028700"/>
            <a:ext cx="862971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b="1" dirty="0">
                <a:solidFill>
                  <a:srgbClr val="2C3E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핵심 개념 요약 </a:t>
            </a:r>
            <a:endParaRPr lang="en-US" sz="1046" dirty="0"/>
          </a:p>
        </p:txBody>
      </p:sp>
      <p:pic>
        <p:nvPicPr>
          <p:cNvPr id="7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625" y="1314450"/>
            <a:ext cx="114300" cy="114300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600075" y="1316236"/>
            <a:ext cx="513066" cy="14644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785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HTHT 모델</a:t>
            </a:r>
            <a:endParaRPr lang="en-US" sz="785" dirty="0"/>
          </a:p>
        </p:txBody>
      </p:sp>
      <p:sp>
        <p:nvSpPr>
          <p:cNvPr id="9" name="Text 4"/>
          <p:cNvSpPr/>
          <p:nvPr/>
        </p:nvSpPr>
        <p:spPr>
          <a:xfrm>
            <a:off x="1113141" y="1316236"/>
            <a:ext cx="3203665" cy="14644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785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: High-Tech(AI, 디지털 기술)와 High-Touch(인간적 상호작용)의 균형적 </a:t>
            </a:r>
            <a:endParaRPr lang="en-US" sz="785" dirty="0"/>
          </a:p>
        </p:txBody>
      </p:sp>
      <p:sp>
        <p:nvSpPr>
          <p:cNvPr id="10" name="Text 5"/>
          <p:cNvSpPr/>
          <p:nvPr/>
        </p:nvSpPr>
        <p:spPr>
          <a:xfrm>
            <a:off x="600075" y="1466255"/>
            <a:ext cx="197179" cy="14644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785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결합 </a:t>
            </a:r>
            <a:endParaRPr lang="en-US" sz="785" dirty="0"/>
          </a:p>
        </p:txBody>
      </p:sp>
      <p:pic>
        <p:nvPicPr>
          <p:cNvPr id="11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625" y="1671638"/>
            <a:ext cx="114300" cy="114300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600075" y="1673423"/>
            <a:ext cx="592373" cy="14644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785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SEL 5대 역량</a:t>
            </a:r>
            <a:endParaRPr lang="en-US" sz="785" dirty="0"/>
          </a:p>
        </p:txBody>
      </p:sp>
      <p:sp>
        <p:nvSpPr>
          <p:cNvPr id="13" name="Text 7"/>
          <p:cNvSpPr/>
          <p:nvPr/>
        </p:nvSpPr>
        <p:spPr>
          <a:xfrm>
            <a:off x="1192448" y="1673423"/>
            <a:ext cx="3104685" cy="14644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785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: 자기인식(✪), 자기관리(♢), 사회적 인식(♧), 관계 기술(♤), 책임 있는 </a:t>
            </a:r>
            <a:endParaRPr lang="en-US" sz="785" dirty="0"/>
          </a:p>
        </p:txBody>
      </p:sp>
      <p:sp>
        <p:nvSpPr>
          <p:cNvPr id="14" name="Text 8"/>
          <p:cNvSpPr/>
          <p:nvPr/>
        </p:nvSpPr>
        <p:spPr>
          <a:xfrm>
            <a:off x="600075" y="1823442"/>
            <a:ext cx="565807" cy="14644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785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의사결정(★) </a:t>
            </a:r>
            <a:endParaRPr lang="en-US" sz="785" dirty="0"/>
          </a:p>
        </p:txBody>
      </p:sp>
      <p:pic>
        <p:nvPicPr>
          <p:cNvPr id="15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625" y="2028825"/>
            <a:ext cx="114300" cy="114300"/>
          </a:xfrm>
          <a:prstGeom prst="rect">
            <a:avLst/>
          </a:prstGeom>
        </p:spPr>
      </p:pic>
      <p:sp>
        <p:nvSpPr>
          <p:cNvPr id="16" name="Text 9"/>
          <p:cNvSpPr/>
          <p:nvPr/>
        </p:nvSpPr>
        <p:spPr>
          <a:xfrm>
            <a:off x="600075" y="2030611"/>
            <a:ext cx="703827" cy="14644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785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AIDT 활용 사례</a:t>
            </a:r>
            <a:endParaRPr lang="en-US" sz="785" dirty="0"/>
          </a:p>
        </p:txBody>
      </p:sp>
      <p:sp>
        <p:nvSpPr>
          <p:cNvPr id="17" name="Text 10"/>
          <p:cNvSpPr/>
          <p:nvPr/>
        </p:nvSpPr>
        <p:spPr>
          <a:xfrm>
            <a:off x="1303902" y="2030611"/>
            <a:ext cx="2632193" cy="14644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785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: 학급 문제해결 챗봇, 데이터 기반 학습 분석, 정서 지원 도구 </a:t>
            </a:r>
            <a:endParaRPr lang="en-US" sz="785" dirty="0"/>
          </a:p>
        </p:txBody>
      </p:sp>
      <p:sp>
        <p:nvSpPr>
          <p:cNvPr id="18" name="Shape 11"/>
          <p:cNvSpPr/>
          <p:nvPr/>
        </p:nvSpPr>
        <p:spPr>
          <a:xfrm>
            <a:off x="285750" y="2486025"/>
            <a:ext cx="4214813" cy="1354438"/>
          </a:xfrm>
          <a:prstGeom prst="rect">
            <a:avLst/>
          </a:prstGeom>
          <a:solidFill>
            <a:srgbClr val="ECF0F1"/>
          </a:solidFill>
          <a:ln/>
        </p:spPr>
      </p:sp>
      <p:pic>
        <p:nvPicPr>
          <p:cNvPr id="19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8625" y="2664619"/>
            <a:ext cx="125016" cy="142875"/>
          </a:xfrm>
          <a:prstGeom prst="rect">
            <a:avLst/>
          </a:prstGeom>
        </p:spPr>
      </p:pic>
      <p:sp>
        <p:nvSpPr>
          <p:cNvPr id="20" name="Text 12"/>
          <p:cNvSpPr/>
          <p:nvPr/>
        </p:nvSpPr>
        <p:spPr>
          <a:xfrm>
            <a:off x="625078" y="2628900"/>
            <a:ext cx="862971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b="1" dirty="0">
                <a:solidFill>
                  <a:srgbClr val="2C3E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학습 성과 공유 </a:t>
            </a:r>
            <a:endParaRPr lang="en-US" sz="1046" dirty="0"/>
          </a:p>
        </p:txBody>
      </p:sp>
      <p:sp>
        <p:nvSpPr>
          <p:cNvPr id="21" name="Text 13"/>
          <p:cNvSpPr/>
          <p:nvPr/>
        </p:nvSpPr>
        <p:spPr>
          <a:xfrm>
            <a:off x="428625" y="2914650"/>
            <a:ext cx="3929063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체험 실습에서 개선한 챗봇 답변과 High-Tech/Touch 요소 분류 결과를 공유합니다. </a:t>
            </a:r>
            <a:endParaRPr lang="en-US" sz="837" dirty="0"/>
          </a:p>
        </p:txBody>
      </p:sp>
      <p:sp>
        <p:nvSpPr>
          <p:cNvPr id="22" name="Shape 14"/>
          <p:cNvSpPr/>
          <p:nvPr/>
        </p:nvSpPr>
        <p:spPr>
          <a:xfrm>
            <a:off x="428625" y="3157538"/>
            <a:ext cx="3929063" cy="540051"/>
          </a:xfrm>
          <a:prstGeom prst="rect">
            <a:avLst/>
          </a:prstGeom>
          <a:solidFill>
            <a:srgbClr val="3498DB">
              <a:alpha val="10000"/>
            </a:srgbClr>
          </a:solidFill>
          <a:ln/>
        </p:spPr>
      </p:sp>
      <p:sp>
        <p:nvSpPr>
          <p:cNvPr id="23" name="Shape 15"/>
          <p:cNvSpPr/>
          <p:nvPr/>
        </p:nvSpPr>
        <p:spPr>
          <a:xfrm>
            <a:off x="428625" y="3157538"/>
            <a:ext cx="28575" cy="540051"/>
          </a:xfrm>
          <a:prstGeom prst="rect">
            <a:avLst/>
          </a:prstGeom>
          <a:solidFill>
            <a:srgbClr val="3498DB"/>
          </a:solidFill>
          <a:ln/>
        </p:spPr>
      </p:sp>
      <p:pic>
        <p:nvPicPr>
          <p:cNvPr id="24" name="Image 6" descr="preencod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4350" y="3271838"/>
            <a:ext cx="100013" cy="114300"/>
          </a:xfrm>
          <a:prstGeom prst="rect">
            <a:avLst/>
          </a:prstGeom>
        </p:spPr>
      </p:pic>
      <p:sp>
        <p:nvSpPr>
          <p:cNvPr id="25" name="Text 16"/>
          <p:cNvSpPr/>
          <p:nvPr/>
        </p:nvSpPr>
        <p:spPr>
          <a:xfrm>
            <a:off x="614363" y="3250406"/>
            <a:ext cx="720096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2C3E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다음 차시 예고 </a:t>
            </a:r>
            <a:endParaRPr lang="en-US" sz="837" dirty="0"/>
          </a:p>
        </p:txBody>
      </p:sp>
      <p:sp>
        <p:nvSpPr>
          <p:cNvPr id="26" name="Text 17"/>
          <p:cNvSpPr/>
          <p:nvPr/>
        </p:nvSpPr>
        <p:spPr>
          <a:xfrm>
            <a:off x="514350" y="3471863"/>
            <a:ext cx="3757613" cy="14000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2차시: AIDT 기반 HTHT 프로젝트 설계와 SEL 균형 적용 방법 학습 </a:t>
            </a:r>
            <a:endParaRPr lang="en-US" sz="732" dirty="0"/>
          </a:p>
        </p:txBody>
      </p:sp>
      <p:sp>
        <p:nvSpPr>
          <p:cNvPr id="27" name="Shape 18"/>
          <p:cNvSpPr/>
          <p:nvPr/>
        </p:nvSpPr>
        <p:spPr>
          <a:xfrm>
            <a:off x="4643438" y="885825"/>
            <a:ext cx="4214813" cy="1901633"/>
          </a:xfrm>
          <a:prstGeom prst="rect">
            <a:avLst/>
          </a:prstGeom>
          <a:solidFill>
            <a:srgbClr val="ECF0F1"/>
          </a:solidFill>
          <a:ln/>
        </p:spPr>
      </p:sp>
      <p:pic>
        <p:nvPicPr>
          <p:cNvPr id="28" name="Image 7" descr="preencoded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86313" y="1064419"/>
            <a:ext cx="107156" cy="142875"/>
          </a:xfrm>
          <a:prstGeom prst="rect">
            <a:avLst/>
          </a:prstGeom>
        </p:spPr>
      </p:pic>
      <p:sp>
        <p:nvSpPr>
          <p:cNvPr id="29" name="Text 19"/>
          <p:cNvSpPr/>
          <p:nvPr/>
        </p:nvSpPr>
        <p:spPr>
          <a:xfrm>
            <a:off x="4964906" y="1028700"/>
            <a:ext cx="562933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b="1" dirty="0">
                <a:solidFill>
                  <a:srgbClr val="2C3E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성찰 활동 </a:t>
            </a:r>
            <a:endParaRPr lang="en-US" sz="1046" dirty="0"/>
          </a:p>
        </p:txBody>
      </p:sp>
      <p:sp>
        <p:nvSpPr>
          <p:cNvPr id="30" name="Text 20"/>
          <p:cNvSpPr/>
          <p:nvPr/>
        </p:nvSpPr>
        <p:spPr>
          <a:xfrm>
            <a:off x="4786313" y="1321594"/>
            <a:ext cx="3857737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High-Tech와 High-Touch 요소를 구분하고, 개인적 성찰을 통해 학습 내용을 내면</a:t>
            </a:r>
            <a:endParaRPr lang="en-US" sz="837" dirty="0"/>
          </a:p>
        </p:txBody>
      </p:sp>
      <p:sp>
        <p:nvSpPr>
          <p:cNvPr id="31" name="Text 21"/>
          <p:cNvSpPr/>
          <p:nvPr/>
        </p:nvSpPr>
        <p:spPr>
          <a:xfrm>
            <a:off x="4786313" y="1493044"/>
            <a:ext cx="480975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화합니다. </a:t>
            </a:r>
            <a:endParaRPr lang="en-US" sz="837" dirty="0"/>
          </a:p>
        </p:txBody>
      </p:sp>
      <p:sp>
        <p:nvSpPr>
          <p:cNvPr id="32" name="Text 22"/>
          <p:cNvSpPr/>
          <p:nvPr/>
        </p:nvSpPr>
        <p:spPr>
          <a:xfrm>
            <a:off x="5303007" y="1485900"/>
            <a:ext cx="96441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✪</a:t>
            </a:r>
            <a:endParaRPr lang="en-US" sz="837" dirty="0"/>
          </a:p>
        </p:txBody>
      </p:sp>
      <p:sp>
        <p:nvSpPr>
          <p:cNvPr id="33" name="Shape 23"/>
          <p:cNvSpPr/>
          <p:nvPr/>
        </p:nvSpPr>
        <p:spPr>
          <a:xfrm>
            <a:off x="4786313" y="1657350"/>
            <a:ext cx="3929063" cy="987233"/>
          </a:xfrm>
          <a:prstGeom prst="rect">
            <a:avLst/>
          </a:prstGeom>
          <a:solidFill>
            <a:srgbClr val="3498DB"/>
          </a:solidFill>
          <a:ln/>
        </p:spPr>
      </p:sp>
      <p:pic>
        <p:nvPicPr>
          <p:cNvPr id="34" name="Image 8" descr="preencoded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93469" y="1796653"/>
            <a:ext cx="128588" cy="128588"/>
          </a:xfrm>
          <a:prstGeom prst="rect">
            <a:avLst/>
          </a:prstGeom>
        </p:spPr>
      </p:pic>
      <p:sp>
        <p:nvSpPr>
          <p:cNvPr id="35" name="Text 24"/>
          <p:cNvSpPr/>
          <p:nvPr/>
        </p:nvSpPr>
        <p:spPr>
          <a:xfrm>
            <a:off x="5093494" y="1764506"/>
            <a:ext cx="743257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포스트잇 활동 </a:t>
            </a:r>
            <a:endParaRPr lang="en-US" sz="942" dirty="0"/>
          </a:p>
        </p:txBody>
      </p:sp>
      <p:sp>
        <p:nvSpPr>
          <p:cNvPr id="36" name="Shape 25"/>
          <p:cNvSpPr/>
          <p:nvPr/>
        </p:nvSpPr>
        <p:spPr>
          <a:xfrm>
            <a:off x="4893469" y="2028825"/>
            <a:ext cx="157163" cy="157163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37" name="Text 26"/>
          <p:cNvSpPr/>
          <p:nvPr/>
        </p:nvSpPr>
        <p:spPr>
          <a:xfrm>
            <a:off x="4893469" y="2028825"/>
            <a:ext cx="157163" cy="1571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628" b="1" dirty="0">
                <a:solidFill>
                  <a:srgbClr val="3498D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</a:t>
            </a:r>
            <a:endParaRPr lang="en-US" sz="628" dirty="0"/>
          </a:p>
        </p:txBody>
      </p:sp>
      <p:sp>
        <p:nvSpPr>
          <p:cNvPr id="38" name="Text 27"/>
          <p:cNvSpPr/>
          <p:nvPr/>
        </p:nvSpPr>
        <p:spPr>
          <a:xfrm>
            <a:off x="5107781" y="2028825"/>
            <a:ext cx="1607344" cy="280002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"High-Tech &amp; High-Touch 요소" 각 1개씩 작성 </a:t>
            </a:r>
            <a:endParaRPr lang="en-US" sz="732" dirty="0"/>
          </a:p>
        </p:txBody>
      </p:sp>
      <p:sp>
        <p:nvSpPr>
          <p:cNvPr id="39" name="Shape 28"/>
          <p:cNvSpPr/>
          <p:nvPr/>
        </p:nvSpPr>
        <p:spPr>
          <a:xfrm>
            <a:off x="6786563" y="2028825"/>
            <a:ext cx="157163" cy="157163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40" name="Text 29"/>
          <p:cNvSpPr/>
          <p:nvPr/>
        </p:nvSpPr>
        <p:spPr>
          <a:xfrm>
            <a:off x="6786563" y="2028825"/>
            <a:ext cx="157163" cy="1571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628" b="1" dirty="0">
                <a:solidFill>
                  <a:srgbClr val="3498D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2</a:t>
            </a:r>
            <a:endParaRPr lang="en-US" sz="628" dirty="0"/>
          </a:p>
        </p:txBody>
      </p:sp>
      <p:sp>
        <p:nvSpPr>
          <p:cNvPr id="41" name="Text 30"/>
          <p:cNvSpPr/>
          <p:nvPr/>
        </p:nvSpPr>
        <p:spPr>
          <a:xfrm>
            <a:off x="7000875" y="2028825"/>
            <a:ext cx="1607344" cy="280002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칠판에 Tech/Touch 영역 구분하여 부착 </a:t>
            </a:r>
            <a:endParaRPr lang="en-US" sz="732" dirty="0"/>
          </a:p>
        </p:txBody>
      </p:sp>
      <p:sp>
        <p:nvSpPr>
          <p:cNvPr id="42" name="Shape 31"/>
          <p:cNvSpPr/>
          <p:nvPr/>
        </p:nvSpPr>
        <p:spPr>
          <a:xfrm>
            <a:off x="4893469" y="2380264"/>
            <a:ext cx="157163" cy="157163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43" name="Text 32"/>
          <p:cNvSpPr/>
          <p:nvPr/>
        </p:nvSpPr>
        <p:spPr>
          <a:xfrm>
            <a:off x="4893469" y="2380264"/>
            <a:ext cx="157163" cy="1571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628" b="1" dirty="0">
                <a:solidFill>
                  <a:srgbClr val="3498D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3</a:t>
            </a:r>
            <a:endParaRPr lang="en-US" sz="628" dirty="0"/>
          </a:p>
        </p:txBody>
      </p:sp>
      <p:sp>
        <p:nvSpPr>
          <p:cNvPr id="44" name="Text 33"/>
          <p:cNvSpPr/>
          <p:nvPr/>
        </p:nvSpPr>
        <p:spPr>
          <a:xfrm>
            <a:off x="5107781" y="2380264"/>
            <a:ext cx="1449316" cy="14000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포스트잇 2장: 깨달음(✪) / 적용(♢) </a:t>
            </a:r>
            <a:endParaRPr lang="en-US" sz="732" dirty="0"/>
          </a:p>
        </p:txBody>
      </p:sp>
      <p:sp>
        <p:nvSpPr>
          <p:cNvPr id="45" name="Shape 34"/>
          <p:cNvSpPr/>
          <p:nvPr/>
        </p:nvSpPr>
        <p:spPr>
          <a:xfrm>
            <a:off x="6786563" y="2380264"/>
            <a:ext cx="157163" cy="157163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46" name="Text 35"/>
          <p:cNvSpPr/>
          <p:nvPr/>
        </p:nvSpPr>
        <p:spPr>
          <a:xfrm>
            <a:off x="6786563" y="2380264"/>
            <a:ext cx="157163" cy="1571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628" b="1" dirty="0">
                <a:solidFill>
                  <a:srgbClr val="3498D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4</a:t>
            </a:r>
            <a:endParaRPr lang="en-US" sz="628" dirty="0"/>
          </a:p>
        </p:txBody>
      </p:sp>
      <p:sp>
        <p:nvSpPr>
          <p:cNvPr id="47" name="Text 36"/>
          <p:cNvSpPr/>
          <p:nvPr/>
        </p:nvSpPr>
        <p:spPr>
          <a:xfrm>
            <a:off x="7000875" y="2380264"/>
            <a:ext cx="1325389" cy="14000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익명 Q&amp;A 작성 (다음 차시 준비) </a:t>
            </a:r>
            <a:endParaRPr lang="en-US" sz="732" dirty="0"/>
          </a:p>
        </p:txBody>
      </p:sp>
      <p:sp>
        <p:nvSpPr>
          <p:cNvPr id="48" name="Shape 37"/>
          <p:cNvSpPr/>
          <p:nvPr/>
        </p:nvSpPr>
        <p:spPr>
          <a:xfrm>
            <a:off x="4643438" y="2894614"/>
            <a:ext cx="4214813" cy="2100263"/>
          </a:xfrm>
          <a:prstGeom prst="rect">
            <a:avLst/>
          </a:prstGeom>
          <a:solidFill>
            <a:srgbClr val="ECF0F1"/>
          </a:solidFill>
          <a:ln/>
        </p:spPr>
      </p:sp>
      <p:pic>
        <p:nvPicPr>
          <p:cNvPr id="49" name="Image 9" descr="preencoded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786313" y="3073208"/>
            <a:ext cx="142875" cy="142875"/>
          </a:xfrm>
          <a:prstGeom prst="rect">
            <a:avLst/>
          </a:prstGeom>
        </p:spPr>
      </p:pic>
      <p:sp>
        <p:nvSpPr>
          <p:cNvPr id="50" name="Text 38"/>
          <p:cNvSpPr/>
          <p:nvPr/>
        </p:nvSpPr>
        <p:spPr>
          <a:xfrm>
            <a:off x="5000625" y="3037489"/>
            <a:ext cx="862971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b="1" dirty="0">
                <a:solidFill>
                  <a:srgbClr val="2C3E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학습 성장 확인 </a:t>
            </a:r>
            <a:endParaRPr lang="en-US" sz="1046" dirty="0"/>
          </a:p>
        </p:txBody>
      </p:sp>
      <p:sp>
        <p:nvSpPr>
          <p:cNvPr id="51" name="Text 39"/>
          <p:cNvSpPr/>
          <p:nvPr/>
        </p:nvSpPr>
        <p:spPr>
          <a:xfrm>
            <a:off x="4786313" y="3330383"/>
            <a:ext cx="3062799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시작과 종료 시점의 감정 폴 결과를 비교하고, 변화를 확인합니다. </a:t>
            </a:r>
            <a:endParaRPr lang="en-US" sz="837" dirty="0"/>
          </a:p>
        </p:txBody>
      </p:sp>
      <p:sp>
        <p:nvSpPr>
          <p:cNvPr id="52" name="Text 40"/>
          <p:cNvSpPr/>
          <p:nvPr/>
        </p:nvSpPr>
        <p:spPr>
          <a:xfrm>
            <a:off x="7884830" y="3323239"/>
            <a:ext cx="96441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✪</a:t>
            </a:r>
            <a:endParaRPr lang="en-US" sz="837" dirty="0"/>
          </a:p>
        </p:txBody>
      </p:sp>
      <p:sp>
        <p:nvSpPr>
          <p:cNvPr id="53" name="Text 41"/>
          <p:cNvSpPr/>
          <p:nvPr/>
        </p:nvSpPr>
        <p:spPr>
          <a:xfrm>
            <a:off x="8016990" y="3323239"/>
            <a:ext cx="114300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♢</a:t>
            </a:r>
            <a:endParaRPr lang="en-US" sz="837" dirty="0"/>
          </a:p>
        </p:txBody>
      </p:sp>
      <p:pic>
        <p:nvPicPr>
          <p:cNvPr id="54" name="Image 10" descr="preencoded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786313" y="3566127"/>
            <a:ext cx="3929063" cy="1285875"/>
          </a:xfrm>
          <a:prstGeom prst="rect">
            <a:avLst/>
          </a:prstGeom>
        </p:spPr>
      </p:pic>
      <p:sp>
        <p:nvSpPr>
          <p:cNvPr id="55" name="Text 42"/>
          <p:cNvSpPr/>
          <p:nvPr/>
        </p:nvSpPr>
        <p:spPr>
          <a:xfrm>
            <a:off x="285750" y="5280627"/>
            <a:ext cx="2029857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b="1" dirty="0">
                <a:solidFill>
                  <a:srgbClr val="7F8C8D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1차시: AIDT 사례 체험으로 이해하는 HTHT×SEL</a:t>
            </a:r>
            <a:endParaRPr lang="en-US" sz="732" dirty="0"/>
          </a:p>
        </p:txBody>
      </p:sp>
      <p:sp>
        <p:nvSpPr>
          <p:cNvPr id="56" name="Shape 43"/>
          <p:cNvSpPr/>
          <p:nvPr/>
        </p:nvSpPr>
        <p:spPr>
          <a:xfrm>
            <a:off x="8658141" y="5244908"/>
            <a:ext cx="200109" cy="221456"/>
          </a:xfrm>
          <a:prstGeom prst="ellipse">
            <a:avLst/>
          </a:prstGeom>
          <a:solidFill>
            <a:srgbClr val="3498DB"/>
          </a:solidFill>
          <a:ln/>
        </p:spPr>
      </p:sp>
      <p:sp>
        <p:nvSpPr>
          <p:cNvPr id="57" name="Text 44"/>
          <p:cNvSpPr/>
          <p:nvPr/>
        </p:nvSpPr>
        <p:spPr>
          <a:xfrm>
            <a:off x="8658141" y="5244908"/>
            <a:ext cx="200109" cy="221456"/>
          </a:xfrm>
          <a:prstGeom prst="rect">
            <a:avLst/>
          </a:prstGeom>
          <a:noFill/>
          <a:ln/>
        </p:spPr>
        <p:txBody>
          <a:bodyPr wrap="none" lIns="85090" tIns="42545" rIns="85090" bIns="42545" rtlCol="0" anchor="ctr">
            <a:spAutoFit/>
          </a:bodyPr>
          <a:lstStyle/>
          <a:p>
            <a:pPr indent="0" marL="0">
              <a:buNone/>
            </a:pPr>
            <a:r>
              <a:rPr lang="en-US" sz="732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9</a:t>
            </a:r>
            <a:endParaRPr lang="en-US" sz="732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2025-07-25T21:23:29Z</dcterms:created>
  <dcterms:modified xsi:type="dcterms:W3CDTF">2025-07-25T21:23:29Z</dcterms:modified>
</cp:coreProperties>
</file>