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4" r:id="rId19"/>
    <p:sldId id="280" r:id="rId20"/>
    <p:sldId id="281" r:id="rId21"/>
    <p:sldId id="27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279" r:id="rId5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20D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สไตล์สีอ่อ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สไตล์สีอ่อน 1 - เน้น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สไตล์สีปานกลาง 1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สไตล์สีอ่อน 2 - เน้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สไตล์สีอ่อน 2 - เน้น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สไตล์สีปานกลาง 4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สไตล์สีปานกลาง 1 - เน้น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สไตล์สีปานกลาง 1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สไตล์สีอ่อน 3 - เน้น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78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549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603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8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97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38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288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5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03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250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72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409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2866301"/>
            <a:ext cx="12192000" cy="2387600"/>
          </a:xfrm>
        </p:spPr>
        <p:txBody>
          <a:bodyPr>
            <a:noAutofit/>
          </a:bodyPr>
          <a:lstStyle/>
          <a:p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ระบบจัดการบริหารการประเมินผลการปฏิบัติงานของบุคลากร </a:t>
            </a:r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คณะ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บริหารธุรกิจและศิลป</a:t>
            </a:r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ศาสตร์มหาวิทยาลัย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เทคโนโลยีราชมงคลล้านนา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/>
            </a:r>
            <a:b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endParaRPr lang="th-TH" sz="36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1030" name="Picture 6" descr="ผลการค้นหารูปภาพสำหรับ มหาวิทยาลัยราชมงคลล้านน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514738"/>
            <a:ext cx="1314450" cy="24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2008030" y="1893194"/>
            <a:ext cx="10515600" cy="4481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ทำการประเมินตัวเองได้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ดูการผลประเมินตนเองและบุคลากรที่อยู่ในสาขาของตนเองได้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ประเมินบุคลากรที่อยู่ในสาขาของตนเองได้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การประเมินบุคลากรที่อยู่ในสาขาของตนเองได้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จัดการหลักฐานประกอบการประเมินได้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มารดูข้อมูลส่วนตัวได้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สาขา</a:t>
            </a:r>
          </a:p>
        </p:txBody>
      </p:sp>
    </p:spTree>
    <p:extLst>
      <p:ext uri="{BB962C8B-B14F-4D97-AF65-F5344CB8AC3E}">
        <p14:creationId xmlns:p14="http://schemas.microsoft.com/office/powerpoint/2010/main" val="30394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  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ทำการประเมินตัวเองได้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ดูการผลประเมินตนเองและบุคลากรที่อยู่ในหลักสูตรของตนเองได้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การประเมินได้เฉพาะบุคลากรที่อยู่ในหลักสูตรของตนเองได้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ประเมินบุคลากรที่อยู่ในหลักสูตรของตนเองได้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จัดการหลักฐานประกอบการประเมินได้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มารดูข้อมูลส่วนตัวได้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หัวหน้าหลักสูตร</a:t>
            </a:r>
          </a:p>
        </p:txBody>
      </p:sp>
    </p:spTree>
    <p:extLst>
      <p:ext uri="{BB962C8B-B14F-4D97-AF65-F5344CB8AC3E}">
        <p14:creationId xmlns:p14="http://schemas.microsoft.com/office/powerpoint/2010/main" val="35205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เพิ่มข้อมูลบุคลากรได้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ข้อมูลบุคลากรได้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เพิ่มเงื่อนไขการประเมินได้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ลบ/แก้ไข เงื่อนไขการประเมินได้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กำหนดสิทธิ์ของบุคลากรได้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ผู้ดูแล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</a:t>
            </a:r>
          </a:p>
        </p:txBody>
      </p:sp>
    </p:spTree>
    <p:extLst>
      <p:ext uri="{BB962C8B-B14F-4D97-AF65-F5344CB8AC3E}">
        <p14:creationId xmlns:p14="http://schemas.microsoft.com/office/powerpoint/2010/main" val="418980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ทำการประเมินตัวเองได้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จัดการหลักฐานประกอบการประเมินได้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ดูผลสรุปการประเมินของตนเองได้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แก้ไขข้อมูลส่วนตัวได้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มารดูข้อมูลส่วนตัวได้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</a:t>
            </a:r>
            <a:endParaRPr lang="th-TH" sz="3200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97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ผู้ใช้ระบบ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1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ผู้บริหาร ระดับ คณะ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2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ผู้บริหาร ระดับ สาขา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3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ผู้บริหาร ระดับ หัวหน้าหลักสูตร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4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5)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ผู้ดูแลระบบ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แผนภาพกระแสข้อมูล (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Data Flow Diagram)</a:t>
            </a:r>
            <a:endParaRPr lang="th-TH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7737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39084" y="1311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ความ</a:t>
            </a:r>
            <a:r>
              <a:rPr lang="th-TH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ต้องการของระบบ</a:t>
            </a:r>
            <a:endParaRPr lang="th-TH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939084" y="1186264"/>
            <a:ext cx="10515600" cy="205921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ผู้บริหารระดับ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คณะ 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สามารดูการประเมินของบุคลากรในคณะของตนเอง และสรุปผลการประเมินของบุคลากรในคณะของตนเอง สามารถทำการประเมินของตนเอง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และสรุปผลการประเมินของบุคลากรในคณะของตนเอง สามารถทำการประเมินของตนเอง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939084" y="2678806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ผู้บริหารระดับ 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สาขา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สามารดูและตรวจสอบข้อมูลการประเมินของบุคลากรในสาขาของตนเอง สามารถทำการประเมินของตนเอง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>
          <a:xfrm>
            <a:off x="939084" y="3900891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หัวหน้าหลักสูตร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สามารดูและตรวจสอบข้อมูลการประเมินของบุคลากรในหลักสูตรของตนเอง สามารถทำการประเมินของตนเอง 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25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39084" y="1311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ความ</a:t>
            </a:r>
            <a:r>
              <a:rPr lang="th-TH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ต้องการของระบบ</a:t>
            </a:r>
            <a:endParaRPr lang="th-TH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939084" y="1186264"/>
            <a:ext cx="10515600" cy="205921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สามารถทำการประเมินของตนเอง สามารถจัดการหลักฐานประกอบการประเมินของตนเอง ดูผลการประเมินของผู้บริหาร ระดับ คณะ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939084" y="2678806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ผู้ดูแลระบบ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สามรถกำหนดสิทธิ์บุคลากร สามรถ เพื่อ/แก้ไข/ลบ ข้อมูลบุคลากรได้ และ สามรถ เพิ่ม/ลบ/แก้ไข เงื่อนไขการประเมินได้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18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742213" y="1888095"/>
            <a:ext cx="11270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939084" y="131159"/>
            <a:ext cx="10515600" cy="70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แผนผังบริบท (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Context Diagram)</a:t>
            </a:r>
            <a:endParaRPr lang="th-TH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806823" y="3816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วัตถุ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05762"/>
              </p:ext>
            </p:extLst>
          </p:nvPr>
        </p:nvGraphicFramePr>
        <p:xfrm>
          <a:off x="605118" y="838885"/>
          <a:ext cx="10206317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3" imgW="15020931" imgH="11639625" progId="Visio.Drawing.15">
                  <p:embed/>
                </p:oleObj>
              </mc:Choice>
              <mc:Fallback>
                <p:oleObj name="Visio" r:id="rId3" imgW="15020931" imgH="11639625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18" y="838885"/>
                        <a:ext cx="10206317" cy="590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5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65171" y="-1981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391873" y="252182"/>
            <a:ext cx="10515600" cy="70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กระแสข้อมูลระดับที่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0</a:t>
            </a:r>
          </a:p>
          <a:p>
            <a:endParaRPr lang="th-TH" sz="24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953538" y="-1176015"/>
            <a:ext cx="9493956" cy="35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246021" y="704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71405"/>
              </p:ext>
            </p:extLst>
          </p:nvPr>
        </p:nvGraphicFramePr>
        <p:xfrm>
          <a:off x="2562634" y="704850"/>
          <a:ext cx="5466942" cy="5918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3" imgW="33699300" imgH="31956430" progId="Visio.Drawing.15">
                  <p:embed/>
                </p:oleObj>
              </mc:Choice>
              <mc:Fallback>
                <p:oleObj name="Visio" r:id="rId3" imgW="33699300" imgH="31956430" progId="Visio.Drawing.1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634" y="704850"/>
                        <a:ext cx="5466942" cy="5918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0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72300"/>
              </p:ext>
            </p:extLst>
          </p:nvPr>
        </p:nvGraphicFramePr>
        <p:xfrm>
          <a:off x="943086" y="1212090"/>
          <a:ext cx="10510978" cy="535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Visio" r:id="rId3" imgW="18659421" imgH="10067914" progId="Visio.Drawing.15">
                  <p:embed/>
                </p:oleObj>
              </mc:Choice>
              <mc:Fallback>
                <p:oleObj name="Visio" r:id="rId3" imgW="18659421" imgH="100679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086" y="1212090"/>
                        <a:ext cx="10510978" cy="5354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391873" y="252182"/>
            <a:ext cx="10515600" cy="70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กระแสข้อมูลระดับที่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1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 </a:t>
            </a:r>
            <a:r>
              <a:rPr lang="th-TH" sz="3600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โปรเซส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จัดการบุคลากร</a:t>
            </a:r>
            <a:endParaRPr lang="th-TH" sz="18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41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ลักษณะของการประเมิน</a:t>
            </a:r>
            <a:endParaRPr lang="th-TH" sz="5400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	ประเมินผล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การปฏิบัติงานของข้าราชการพลเรือนใน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สถาบันอุดมศึกษา สายวิชาการ 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สังกัดมหาวิทยาลัย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เทคโนโลยี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ราชมงคล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ล้านนา แบ่งตำแหน่งในการประเมิน</a:t>
            </a: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>
          <a:xfrm>
            <a:off x="1524000" y="2971800"/>
            <a:ext cx="10515600" cy="216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th-TH" sz="3200" dirty="0" smtClean="0">
                <a:cs typeface="+mj-cs"/>
              </a:rPr>
              <a:t>ผู้ช่วยศาสตราจารย์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รอง</a:t>
            </a:r>
            <a:r>
              <a:rPr lang="th-TH" dirty="0" smtClean="0">
                <a:cs typeface="+mj-cs"/>
              </a:rPr>
              <a:t>ศาสตราจารย์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ศาสตราจารย์</a:t>
            </a:r>
            <a:endParaRPr lang="th-TH" sz="36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อาจารย์</a:t>
            </a:r>
            <a:endParaRPr lang="th-TH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" name="ตัวแทนเนื้อหา 2"/>
          <p:cNvSpPr txBox="1">
            <a:spLocks/>
          </p:cNvSpPr>
          <p:nvPr/>
        </p:nvSpPr>
        <p:spPr>
          <a:xfrm>
            <a:off x="838200" y="5351462"/>
            <a:ext cx="10515600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แต่ล่ะตำแหน่ง จะมีข้อตกลง การประเมิน และแบบรายงานการประเมิน ตัวชี้วัด / เกณฑ์ประเมิน จะต่าง กันทุกตำแหน่ง</a:t>
            </a: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06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30316" y="-850232"/>
            <a:ext cx="104290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635954"/>
              </p:ext>
            </p:extLst>
          </p:nvPr>
        </p:nvGraphicFramePr>
        <p:xfrm>
          <a:off x="4219074" y="256403"/>
          <a:ext cx="7122694" cy="643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3" imgW="20602672" imgH="20211940" progId="Visio.Drawing.15">
                  <p:embed/>
                </p:oleObj>
              </mc:Choice>
              <mc:Fallback>
                <p:oleObj name="Visio" r:id="rId3" imgW="20602672" imgH="202119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074" y="256403"/>
                        <a:ext cx="7122694" cy="6436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99368" y="1198666"/>
            <a:ext cx="10515600" cy="2073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กระแสข้อมูลระดับที่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1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endParaRPr lang="en-US" sz="3600" dirty="0" smtClean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3600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โปรเซส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ระบบประเมิน</a:t>
            </a:r>
            <a:endParaRPr lang="th-TH" sz="14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63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4332499" y="118734"/>
            <a:ext cx="5150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ea typeface="TH Niramit AS" panose="02000506000000020004" pitchFamily="2" charset="-34"/>
                <a:cs typeface="+mj-cs"/>
              </a:rPr>
              <a:t>ความสัมพันธ์ของฐานข้อมูล (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E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-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R Diagram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)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711777"/>
            <a:ext cx="9654167" cy="59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89034"/>
              </p:ext>
            </p:extLst>
          </p:nvPr>
        </p:nvGraphicFramePr>
        <p:xfrm>
          <a:off x="1447800" y="1041401"/>
          <a:ext cx="9156700" cy="54864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89176">
                  <a:extLst>
                    <a:ext uri="{9D8B030D-6E8A-4147-A177-3AD203B41FA5}">
                      <a16:colId xmlns:a16="http://schemas.microsoft.com/office/drawing/2014/main" val="664565452"/>
                    </a:ext>
                  </a:extLst>
                </a:gridCol>
                <a:gridCol w="1575738">
                  <a:extLst>
                    <a:ext uri="{9D8B030D-6E8A-4147-A177-3AD203B41FA5}">
                      <a16:colId xmlns:a16="http://schemas.microsoft.com/office/drawing/2014/main" val="2002006189"/>
                    </a:ext>
                  </a:extLst>
                </a:gridCol>
                <a:gridCol w="2183316">
                  <a:extLst>
                    <a:ext uri="{9D8B030D-6E8A-4147-A177-3AD203B41FA5}">
                      <a16:colId xmlns:a16="http://schemas.microsoft.com/office/drawing/2014/main" val="2596922990"/>
                    </a:ext>
                  </a:extLst>
                </a:gridCol>
                <a:gridCol w="3108470">
                  <a:extLst>
                    <a:ext uri="{9D8B030D-6E8A-4147-A177-3AD203B41FA5}">
                      <a16:colId xmlns:a16="http://schemas.microsoft.com/office/drawing/2014/main" val="2857790098"/>
                    </a:ext>
                  </a:extLst>
                </a:gridCol>
              </a:tblGrid>
              <a:tr h="274320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permissions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เก็บข้อมูลผู้ใช้งาน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dirty="0" smtClean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endParaRPr lang="en-US" sz="1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552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0879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รหัสสิทธิผู้ใช้งาน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20440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permiss_name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ประเภทผู้ใช้งาน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admin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4960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permiss_desc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ผู้ดูแลระบบ 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7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4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08856"/>
              </p:ext>
            </p:extLst>
          </p:nvPr>
        </p:nvGraphicFramePr>
        <p:xfrm>
          <a:off x="1943100" y="1028699"/>
          <a:ext cx="8153400" cy="534670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38351">
                  <a:extLst>
                    <a:ext uri="{9D8B030D-6E8A-4147-A177-3AD203B41FA5}">
                      <a16:colId xmlns:a16="http://schemas.microsoft.com/office/drawing/2014/main" val="1787869497"/>
                    </a:ext>
                  </a:extLst>
                </a:gridCol>
                <a:gridCol w="1403084">
                  <a:extLst>
                    <a:ext uri="{9D8B030D-6E8A-4147-A177-3AD203B41FA5}">
                      <a16:colId xmlns:a16="http://schemas.microsoft.com/office/drawing/2014/main" val="3681993476"/>
                    </a:ext>
                  </a:extLst>
                </a:gridCol>
                <a:gridCol w="1944091">
                  <a:extLst>
                    <a:ext uri="{9D8B030D-6E8A-4147-A177-3AD203B41FA5}">
                      <a16:colId xmlns:a16="http://schemas.microsoft.com/office/drawing/2014/main" val="845968508"/>
                    </a:ext>
                  </a:extLst>
                </a:gridCol>
                <a:gridCol w="2767874">
                  <a:extLst>
                    <a:ext uri="{9D8B030D-6E8A-4147-A177-3AD203B41FA5}">
                      <a16:colId xmlns:a16="http://schemas.microsoft.com/office/drawing/2014/main" val="2134007863"/>
                    </a:ext>
                  </a:extLst>
                </a:gridCol>
              </a:tblGrid>
              <a:tr h="297039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departments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Reference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เก็บข้อมูลสาขา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dept_id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คีย์รอง : </a:t>
                      </a:r>
                      <a:endParaRPr lang="en-US" sz="1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72852"/>
                  </a:ext>
                </a:extLst>
              </a:tr>
              <a:tr h="59407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เขตข้อมูล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ชนิดข้อมูล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ความหมาย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ตัวอย่าง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565905"/>
                  </a:ext>
                </a:extLst>
              </a:tr>
              <a:tr h="594078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รหัสสาขา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740613"/>
                  </a:ext>
                </a:extLst>
              </a:tr>
              <a:tr h="1188156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dept_name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ชื่อสาขา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บริหารธุรกิจ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39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5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818717"/>
              </p:ext>
            </p:extLst>
          </p:nvPr>
        </p:nvGraphicFramePr>
        <p:xfrm>
          <a:off x="1625600" y="876300"/>
          <a:ext cx="8623300" cy="541020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55826">
                  <a:extLst>
                    <a:ext uri="{9D8B030D-6E8A-4147-A177-3AD203B41FA5}">
                      <a16:colId xmlns:a16="http://schemas.microsoft.com/office/drawing/2014/main" val="2009902736"/>
                    </a:ext>
                  </a:extLst>
                </a:gridCol>
                <a:gridCol w="1483947">
                  <a:extLst>
                    <a:ext uri="{9D8B030D-6E8A-4147-A177-3AD203B41FA5}">
                      <a16:colId xmlns:a16="http://schemas.microsoft.com/office/drawing/2014/main" val="4243468765"/>
                    </a:ext>
                  </a:extLst>
                </a:gridCol>
                <a:gridCol w="2056133">
                  <a:extLst>
                    <a:ext uri="{9D8B030D-6E8A-4147-A177-3AD203B41FA5}">
                      <a16:colId xmlns:a16="http://schemas.microsoft.com/office/drawing/2014/main" val="854512056"/>
                    </a:ext>
                  </a:extLst>
                </a:gridCol>
                <a:gridCol w="2927394">
                  <a:extLst>
                    <a:ext uri="{9D8B030D-6E8A-4147-A177-3AD203B41FA5}">
                      <a16:colId xmlns:a16="http://schemas.microsoft.com/office/drawing/2014/main" val="657034920"/>
                    </a:ext>
                  </a:extLst>
                </a:gridCol>
              </a:tblGrid>
              <a:tr h="2705101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branchs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เก็บข้อมูลหลักสูตร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59076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949495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รหัสหลักสูตร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376484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br_name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ชื่อหลักสูตร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ระบบสาระสนเทศทางธุรกิจ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506273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รหัสสาขา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28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7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73041"/>
              </p:ext>
            </p:extLst>
          </p:nvPr>
        </p:nvGraphicFramePr>
        <p:xfrm>
          <a:off x="1943100" y="850901"/>
          <a:ext cx="8140700" cy="558799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35176">
                  <a:extLst>
                    <a:ext uri="{9D8B030D-6E8A-4147-A177-3AD203B41FA5}">
                      <a16:colId xmlns:a16="http://schemas.microsoft.com/office/drawing/2014/main" val="226996371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724824696"/>
                    </a:ext>
                  </a:extLst>
                </a:gridCol>
                <a:gridCol w="1941062">
                  <a:extLst>
                    <a:ext uri="{9D8B030D-6E8A-4147-A177-3AD203B41FA5}">
                      <a16:colId xmlns:a16="http://schemas.microsoft.com/office/drawing/2014/main" val="2501591210"/>
                    </a:ext>
                  </a:extLst>
                </a:gridCol>
                <a:gridCol w="2763563">
                  <a:extLst>
                    <a:ext uri="{9D8B030D-6E8A-4147-A177-3AD203B41FA5}">
                      <a16:colId xmlns:a16="http://schemas.microsoft.com/office/drawing/2014/main" val="1805102051"/>
                    </a:ext>
                  </a:extLst>
                </a:gridCol>
              </a:tblGrid>
              <a:tr h="3104444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เก็บข้อมูลวุฒิการศึกษา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78921"/>
                  </a:ext>
                </a:extLst>
              </a:tr>
              <a:tr h="62088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788673"/>
                  </a:ext>
                </a:extLst>
              </a:tr>
              <a:tr h="62088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951942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degree_name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ปริญญาตรี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97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6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17244"/>
              </p:ext>
            </p:extLst>
          </p:nvPr>
        </p:nvGraphicFramePr>
        <p:xfrm>
          <a:off x="1524000" y="812800"/>
          <a:ext cx="8191500" cy="548639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47876">
                  <a:extLst>
                    <a:ext uri="{9D8B030D-6E8A-4147-A177-3AD203B41FA5}">
                      <a16:colId xmlns:a16="http://schemas.microsoft.com/office/drawing/2014/main" val="3755439946"/>
                    </a:ext>
                  </a:extLst>
                </a:gridCol>
                <a:gridCol w="1409641">
                  <a:extLst>
                    <a:ext uri="{9D8B030D-6E8A-4147-A177-3AD203B41FA5}">
                      <a16:colId xmlns:a16="http://schemas.microsoft.com/office/drawing/2014/main" val="1930769298"/>
                    </a:ext>
                  </a:extLst>
                </a:gridCol>
                <a:gridCol w="1953175">
                  <a:extLst>
                    <a:ext uri="{9D8B030D-6E8A-4147-A177-3AD203B41FA5}">
                      <a16:colId xmlns:a16="http://schemas.microsoft.com/office/drawing/2014/main" val="4223749783"/>
                    </a:ext>
                  </a:extLst>
                </a:gridCol>
                <a:gridCol w="2780808">
                  <a:extLst>
                    <a:ext uri="{9D8B030D-6E8A-4147-A177-3AD203B41FA5}">
                      <a16:colId xmlns:a16="http://schemas.microsoft.com/office/drawing/2014/main" val="2814366480"/>
                    </a:ext>
                  </a:extLst>
                </a:gridCol>
              </a:tblGrid>
              <a:tr h="304800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เก็บข้อมูลวุฒิการศึกษา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833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608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06420"/>
                  </a:ext>
                </a:extLst>
              </a:tr>
              <a:tr h="1219199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degree_name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ชื่อวุฒิการศึกษา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ปริญญาตรี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17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57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78878"/>
              </p:ext>
            </p:extLst>
          </p:nvPr>
        </p:nvGraphicFramePr>
        <p:xfrm>
          <a:off x="1409698" y="1155699"/>
          <a:ext cx="8623301" cy="537210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55826">
                  <a:extLst>
                    <a:ext uri="{9D8B030D-6E8A-4147-A177-3AD203B41FA5}">
                      <a16:colId xmlns:a16="http://schemas.microsoft.com/office/drawing/2014/main" val="431337981"/>
                    </a:ext>
                  </a:extLst>
                </a:gridCol>
                <a:gridCol w="1483947">
                  <a:extLst>
                    <a:ext uri="{9D8B030D-6E8A-4147-A177-3AD203B41FA5}">
                      <a16:colId xmlns:a16="http://schemas.microsoft.com/office/drawing/2014/main" val="2755247485"/>
                    </a:ext>
                  </a:extLst>
                </a:gridCol>
                <a:gridCol w="3271121">
                  <a:extLst>
                    <a:ext uri="{9D8B030D-6E8A-4147-A177-3AD203B41FA5}">
                      <a16:colId xmlns:a16="http://schemas.microsoft.com/office/drawing/2014/main" val="320290285"/>
                    </a:ext>
                  </a:extLst>
                </a:gridCol>
                <a:gridCol w="1712407">
                  <a:extLst>
                    <a:ext uri="{9D8B030D-6E8A-4147-A177-3AD203B41FA5}">
                      <a16:colId xmlns:a16="http://schemas.microsoft.com/office/drawing/2014/main" val="1618473564"/>
                    </a:ext>
                  </a:extLst>
                </a:gridCol>
              </a:tblGrid>
              <a:tr h="298450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academic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เก็บข้อมูลหมายเหตุของบุคลากร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6607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39326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251526"/>
                  </a:ext>
                </a:extLst>
              </a:tr>
              <a:tr h="1193801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ชื่อตำแหน่งงานทางวิชาการ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อาจารย์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95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0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21296"/>
              </p:ext>
            </p:extLst>
          </p:nvPr>
        </p:nvGraphicFramePr>
        <p:xfrm>
          <a:off x="1721762" y="977901"/>
          <a:ext cx="9136738" cy="427989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84185">
                  <a:extLst>
                    <a:ext uri="{9D8B030D-6E8A-4147-A177-3AD203B41FA5}">
                      <a16:colId xmlns:a16="http://schemas.microsoft.com/office/drawing/2014/main" val="3999191263"/>
                    </a:ext>
                  </a:extLst>
                </a:gridCol>
                <a:gridCol w="1572303">
                  <a:extLst>
                    <a:ext uri="{9D8B030D-6E8A-4147-A177-3AD203B41FA5}">
                      <a16:colId xmlns:a16="http://schemas.microsoft.com/office/drawing/2014/main" val="3882079534"/>
                    </a:ext>
                  </a:extLst>
                </a:gridCol>
                <a:gridCol w="3465886">
                  <a:extLst>
                    <a:ext uri="{9D8B030D-6E8A-4147-A177-3AD203B41FA5}">
                      <a16:colId xmlns:a16="http://schemas.microsoft.com/office/drawing/2014/main" val="52113478"/>
                    </a:ext>
                  </a:extLst>
                </a:gridCol>
                <a:gridCol w="1814364">
                  <a:extLst>
                    <a:ext uri="{9D8B030D-6E8A-4147-A177-3AD203B41FA5}">
                      <a16:colId xmlns:a16="http://schemas.microsoft.com/office/drawing/2014/main" val="4104357965"/>
                    </a:ext>
                  </a:extLst>
                </a:gridCol>
              </a:tblGrid>
              <a:tr h="2377722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positions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เก็บข้อมูลตำแหน่งงาน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91250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extLst>
                  <a:ext uri="{0D108BD9-81ED-4DB2-BD59-A6C34878D82A}">
                    <a16:rowId xmlns:a16="http://schemas.microsoft.com/office/drawing/2014/main" val="3152047718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extLst>
                  <a:ext uri="{0D108BD9-81ED-4DB2-BD59-A6C34878D82A}">
                    <a16:rowId xmlns:a16="http://schemas.microsoft.com/office/drawing/2014/main" val="2885706936"/>
                  </a:ext>
                </a:extLst>
              </a:tr>
              <a:tr h="95108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ชื่อตำแหน่งงาน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อาจารย์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extLst>
                  <a:ext uri="{0D108BD9-81ED-4DB2-BD59-A6C34878D82A}">
                    <a16:rowId xmlns:a16="http://schemas.microsoft.com/office/drawing/2014/main" val="333199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836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02424"/>
              </p:ext>
            </p:extLst>
          </p:nvPr>
        </p:nvGraphicFramePr>
        <p:xfrm>
          <a:off x="533401" y="730050"/>
          <a:ext cx="10515600" cy="54864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47695">
                  <a:extLst>
                    <a:ext uri="{9D8B030D-6E8A-4147-A177-3AD203B41FA5}">
                      <a16:colId xmlns:a16="http://schemas.microsoft.com/office/drawing/2014/main" val="2979161468"/>
                    </a:ext>
                  </a:extLst>
                </a:gridCol>
                <a:gridCol w="2513665">
                  <a:extLst>
                    <a:ext uri="{9D8B030D-6E8A-4147-A177-3AD203B41FA5}">
                      <a16:colId xmlns:a16="http://schemas.microsoft.com/office/drawing/2014/main" val="3406509083"/>
                    </a:ext>
                  </a:extLst>
                </a:gridCol>
                <a:gridCol w="2968273">
                  <a:extLst>
                    <a:ext uri="{9D8B030D-6E8A-4147-A177-3AD203B41FA5}">
                      <a16:colId xmlns:a16="http://schemas.microsoft.com/office/drawing/2014/main" val="1247948582"/>
                    </a:ext>
                  </a:extLst>
                </a:gridCol>
                <a:gridCol w="2885967">
                  <a:extLst>
                    <a:ext uri="{9D8B030D-6E8A-4147-A177-3AD203B41FA5}">
                      <a16:colId xmlns:a16="http://schemas.microsoft.com/office/drawing/2014/main" val="3475809861"/>
                    </a:ext>
                  </a:extLst>
                </a:gridCol>
              </a:tblGrid>
              <a:tr h="2146380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staffs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เก็บข้อมูลบุคลากร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gen_id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post_id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62015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pPr algn="ctr"/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170116731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098692790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user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ชื่อผู้ใช้งาน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one11234561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220226892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pPr algn="just">
                        <a:tabLst>
                          <a:tab pos="590550" algn="ctr"/>
                        </a:tabLst>
                      </a:pP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pwd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รหัสผ่าน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Pass1234567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867037561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รหัสหลักสูตร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628370019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code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17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รหัสประชาชน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3539900024441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692478044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prefix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150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คำขึ้นต้น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นางสาว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842949877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fname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สุพรรษา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596079970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lnam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นามสกุล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จำปาดี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88769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ลักษณะของการประเมิน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869583" y="1370359"/>
            <a:ext cx="10515600" cy="57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องค์ประกอบที่ใช้ประเมิน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5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งาน</a:t>
            </a: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>
          <a:xfrm>
            <a:off x="1292181" y="2196205"/>
            <a:ext cx="10515600" cy="323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สอน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งานวิจัย </a:t>
            </a:r>
            <a:endParaRPr lang="th-TH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งานบริการทาง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วิชาการ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งานทำนุบำรุง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ศิลปะ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วัฒนธรรมและอนุรักษ์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สิ่งแวดล้อม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งานพัฒนานักศึกษา งานที่ได้รับการแต่งตั้งให้ดำรงตำแหน่งและงานที่ได้รับมอบหมายอื่น ๆ </a:t>
            </a:r>
            <a:endParaRPr lang="th-TH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514350" indent="-514350">
              <a:buFont typeface="+mj-lt"/>
              <a:buAutoNum type="arabicPeriod"/>
            </a:pPr>
            <a:endParaRPr lang="th-TH" sz="24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67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26310"/>
              </p:ext>
            </p:extLst>
          </p:nvPr>
        </p:nvGraphicFramePr>
        <p:xfrm>
          <a:off x="1287887" y="1658200"/>
          <a:ext cx="9646276" cy="479411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970146">
                  <a:extLst>
                    <a:ext uri="{9D8B030D-6E8A-4147-A177-3AD203B41FA5}">
                      <a16:colId xmlns:a16="http://schemas.microsoft.com/office/drawing/2014/main" val="38136454"/>
                    </a:ext>
                  </a:extLst>
                </a:gridCol>
                <a:gridCol w="2305861">
                  <a:extLst>
                    <a:ext uri="{9D8B030D-6E8A-4147-A177-3AD203B41FA5}">
                      <a16:colId xmlns:a16="http://schemas.microsoft.com/office/drawing/2014/main" val="1363560240"/>
                    </a:ext>
                  </a:extLst>
                </a:gridCol>
                <a:gridCol w="2722886">
                  <a:extLst>
                    <a:ext uri="{9D8B030D-6E8A-4147-A177-3AD203B41FA5}">
                      <a16:colId xmlns:a16="http://schemas.microsoft.com/office/drawing/2014/main" val="321658111"/>
                    </a:ext>
                  </a:extLst>
                </a:gridCol>
                <a:gridCol w="2647383">
                  <a:extLst>
                    <a:ext uri="{9D8B030D-6E8A-4147-A177-3AD203B41FA5}">
                      <a16:colId xmlns:a16="http://schemas.microsoft.com/office/drawing/2014/main" val="3147370482"/>
                    </a:ext>
                  </a:extLst>
                </a:gridCol>
              </a:tblGrid>
              <a:tr h="398768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post_id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4099582469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salary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เงินเดือน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20000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096174945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aca_code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เลขที่ตำแหน่ง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aca1433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352732780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stardate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วันที่เริ่มทำงาน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706503010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รหัสสิทธิผู้ใช้งาน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992449346"/>
                  </a:ext>
                </a:extLst>
              </a:tr>
              <a:tr h="40322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รหัสตำแหน่งงานทางวิชาการ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571529112"/>
                  </a:ext>
                </a:extLst>
              </a:tr>
              <a:tr h="79753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leves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หน้าที่พิเศษ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ที่ปรึกษาชมรมซ่อมคอมเพื่อชุมชน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010377595"/>
                  </a:ext>
                </a:extLst>
              </a:tr>
              <a:tr h="79753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other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ข้อมูล</a:t>
                      </a:r>
                      <a:r>
                        <a:rPr lang="th-TH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อื่นๆ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มาช่วยราชการจากที่มหาวิทยาลัยเชียงใหม่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87629124"/>
                  </a:ext>
                </a:extLst>
              </a:tr>
              <a:tr h="40322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picture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ชื่อและตำแหน่งของรูปภาพ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img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profile3322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jpg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762406622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savetime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timestamp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เวลาที่บันทึกล่าสุด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2019-02-21 15:14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839672332"/>
                  </a:ext>
                </a:extLst>
              </a:tr>
            </a:tbl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1035295" y="630251"/>
            <a:ext cx="2238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ตาราง</a:t>
            </a:r>
            <a:r>
              <a:rPr lang="en-US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staffs </a:t>
            </a: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(ต่อ)</a:t>
            </a:r>
            <a:endParaRPr lang="en-US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1981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44576"/>
              </p:ext>
            </p:extLst>
          </p:nvPr>
        </p:nvGraphicFramePr>
        <p:xfrm>
          <a:off x="1506827" y="953035"/>
          <a:ext cx="8332632" cy="538337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169018">
                  <a:extLst>
                    <a:ext uri="{9D8B030D-6E8A-4147-A177-3AD203B41FA5}">
                      <a16:colId xmlns:a16="http://schemas.microsoft.com/office/drawing/2014/main" val="283139804"/>
                    </a:ext>
                  </a:extLst>
                </a:gridCol>
                <a:gridCol w="1444965">
                  <a:extLst>
                    <a:ext uri="{9D8B030D-6E8A-4147-A177-3AD203B41FA5}">
                      <a16:colId xmlns:a16="http://schemas.microsoft.com/office/drawing/2014/main" val="779249828"/>
                    </a:ext>
                  </a:extLst>
                </a:gridCol>
                <a:gridCol w="3431791">
                  <a:extLst>
                    <a:ext uri="{9D8B030D-6E8A-4147-A177-3AD203B41FA5}">
                      <a16:colId xmlns:a16="http://schemas.microsoft.com/office/drawing/2014/main" val="952819649"/>
                    </a:ext>
                  </a:extLst>
                </a:gridCol>
                <a:gridCol w="2286858">
                  <a:extLst>
                    <a:ext uri="{9D8B030D-6E8A-4147-A177-3AD203B41FA5}">
                      <a16:colId xmlns:a16="http://schemas.microsoft.com/office/drawing/2014/main" val="499221144"/>
                    </a:ext>
                  </a:extLst>
                </a:gridCol>
              </a:tblGrid>
              <a:tr h="1922632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education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 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เก็บข้อมูลการศึกษา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2804"/>
                  </a:ext>
                </a:extLst>
              </a:tr>
              <a:tr h="384527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081383"/>
                  </a:ext>
                </a:extLst>
              </a:tr>
              <a:tr h="384527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08360"/>
                  </a:ext>
                </a:extLst>
              </a:tr>
              <a:tr h="38452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074071"/>
                  </a:ext>
                </a:extLst>
              </a:tr>
              <a:tr h="769053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ed_name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ชื่อวุฒิการศึกษาปริญญาเอก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Ph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Management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126566"/>
                  </a:ext>
                </a:extLst>
              </a:tr>
              <a:tr h="769053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ed_loc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สถานศึกษาปริญญาเอก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Adamson University, Phil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746399"/>
                  </a:ext>
                </a:extLst>
              </a:tr>
              <a:tr h="769053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28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49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6328"/>
              </p:ext>
            </p:extLst>
          </p:nvPr>
        </p:nvGraphicFramePr>
        <p:xfrm>
          <a:off x="1828799" y="1339403"/>
          <a:ext cx="8847786" cy="489397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11947">
                  <a:extLst>
                    <a:ext uri="{9D8B030D-6E8A-4147-A177-3AD203B41FA5}">
                      <a16:colId xmlns:a16="http://schemas.microsoft.com/office/drawing/2014/main" val="177675761"/>
                    </a:ext>
                  </a:extLst>
                </a:gridCol>
                <a:gridCol w="1522578">
                  <a:extLst>
                    <a:ext uri="{9D8B030D-6E8A-4147-A177-3AD203B41FA5}">
                      <a16:colId xmlns:a16="http://schemas.microsoft.com/office/drawing/2014/main" val="1120977631"/>
                    </a:ext>
                  </a:extLst>
                </a:gridCol>
                <a:gridCol w="2205554">
                  <a:extLst>
                    <a:ext uri="{9D8B030D-6E8A-4147-A177-3AD203B41FA5}">
                      <a16:colId xmlns:a16="http://schemas.microsoft.com/office/drawing/2014/main" val="1216451386"/>
                    </a:ext>
                  </a:extLst>
                </a:gridCol>
                <a:gridCol w="2907707">
                  <a:extLst>
                    <a:ext uri="{9D8B030D-6E8A-4147-A177-3AD203B41FA5}">
                      <a16:colId xmlns:a16="http://schemas.microsoft.com/office/drawing/2014/main" val="1681599219"/>
                    </a:ext>
                  </a:extLst>
                </a:gridCol>
              </a:tblGrid>
              <a:tr h="2904902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absence_type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เก็บประเภทการลา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dbt_id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04400"/>
                  </a:ext>
                </a:extLst>
              </a:tr>
              <a:tr h="58098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912847"/>
                  </a:ext>
                </a:extLst>
              </a:tr>
              <a:tr h="580980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abt_id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รหัสการลา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388435"/>
                  </a:ext>
                </a:extLst>
              </a:tr>
              <a:tr h="827110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abt_name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ประเถทการลา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ลาป่วย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87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8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9344"/>
              </p:ext>
            </p:extLst>
          </p:nvPr>
        </p:nvGraphicFramePr>
        <p:xfrm>
          <a:off x="1764405" y="746972"/>
          <a:ext cx="9002333" cy="555079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50584">
                  <a:extLst>
                    <a:ext uri="{9D8B030D-6E8A-4147-A177-3AD203B41FA5}">
                      <a16:colId xmlns:a16="http://schemas.microsoft.com/office/drawing/2014/main" val="3853567248"/>
                    </a:ext>
                  </a:extLst>
                </a:gridCol>
                <a:gridCol w="1549173">
                  <a:extLst>
                    <a:ext uri="{9D8B030D-6E8A-4147-A177-3AD203B41FA5}">
                      <a16:colId xmlns:a16="http://schemas.microsoft.com/office/drawing/2014/main" val="2174801811"/>
                    </a:ext>
                  </a:extLst>
                </a:gridCol>
                <a:gridCol w="2244079">
                  <a:extLst>
                    <a:ext uri="{9D8B030D-6E8A-4147-A177-3AD203B41FA5}">
                      <a16:colId xmlns:a16="http://schemas.microsoft.com/office/drawing/2014/main" val="2410599251"/>
                    </a:ext>
                  </a:extLst>
                </a:gridCol>
                <a:gridCol w="2958497">
                  <a:extLst>
                    <a:ext uri="{9D8B030D-6E8A-4147-A177-3AD203B41FA5}">
                      <a16:colId xmlns:a16="http://schemas.microsoft.com/office/drawing/2014/main" val="3294682032"/>
                    </a:ext>
                  </a:extLst>
                </a:gridCol>
              </a:tblGrid>
              <a:tr h="2134921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absence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เก็บข้อมูลการลาหยุดงาน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35895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740450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รหัสการลาหยุด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1000000012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288454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650796"/>
                  </a:ext>
                </a:extLst>
              </a:tr>
              <a:tr h="853968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abt_id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ประเภทการลา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ลาหยุด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253348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ab_num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จำนวนครั้งที่ลา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041780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ab_day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จำนวนวันที่ลา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829536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รหัสรอบปีที่ประเมิน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581001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29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762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88194"/>
              </p:ext>
            </p:extLst>
          </p:nvPr>
        </p:nvGraphicFramePr>
        <p:xfrm>
          <a:off x="1623519" y="1171977"/>
          <a:ext cx="8962915" cy="439169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40729">
                  <a:extLst>
                    <a:ext uri="{9D8B030D-6E8A-4147-A177-3AD203B41FA5}">
                      <a16:colId xmlns:a16="http://schemas.microsoft.com/office/drawing/2014/main" val="686624780"/>
                    </a:ext>
                  </a:extLst>
                </a:gridCol>
                <a:gridCol w="1542390">
                  <a:extLst>
                    <a:ext uri="{9D8B030D-6E8A-4147-A177-3AD203B41FA5}">
                      <a16:colId xmlns:a16="http://schemas.microsoft.com/office/drawing/2014/main" val="2140579156"/>
                    </a:ext>
                  </a:extLst>
                </a:gridCol>
                <a:gridCol w="2484661">
                  <a:extLst>
                    <a:ext uri="{9D8B030D-6E8A-4147-A177-3AD203B41FA5}">
                      <a16:colId xmlns:a16="http://schemas.microsoft.com/office/drawing/2014/main" val="1667197100"/>
                    </a:ext>
                  </a:extLst>
                </a:gridCol>
                <a:gridCol w="2695135">
                  <a:extLst>
                    <a:ext uri="{9D8B030D-6E8A-4147-A177-3AD203B41FA5}">
                      <a16:colId xmlns:a16="http://schemas.microsoft.com/office/drawing/2014/main" val="610750695"/>
                    </a:ext>
                  </a:extLst>
                </a:gridCol>
              </a:tblGrid>
              <a:tr h="2439831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evaluation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เก็บชื่อภาระงาน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20477"/>
                  </a:ext>
                </a:extLst>
              </a:tr>
              <a:tr h="48796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extLst>
                  <a:ext uri="{0D108BD9-81ED-4DB2-BD59-A6C34878D82A}">
                    <a16:rowId xmlns:a16="http://schemas.microsoft.com/office/drawing/2014/main" val="4246650990"/>
                  </a:ext>
                </a:extLst>
              </a:tr>
              <a:tr h="487966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extLst>
                  <a:ext uri="{0D108BD9-81ED-4DB2-BD59-A6C34878D82A}">
                    <a16:rowId xmlns:a16="http://schemas.microsoft.com/office/drawing/2014/main" val="2316433798"/>
                  </a:ext>
                </a:extLst>
              </a:tr>
              <a:tr h="975932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e_name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หัวข้อประเมิน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ภาระงานด้านการเรียนการสอน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extLst>
                  <a:ext uri="{0D108BD9-81ED-4DB2-BD59-A6C34878D82A}">
                    <a16:rowId xmlns:a16="http://schemas.microsoft.com/office/drawing/2014/main" val="18269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35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79718"/>
              </p:ext>
            </p:extLst>
          </p:nvPr>
        </p:nvGraphicFramePr>
        <p:xfrm>
          <a:off x="1815921" y="1378039"/>
          <a:ext cx="8899301" cy="512064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24825">
                  <a:extLst>
                    <a:ext uri="{9D8B030D-6E8A-4147-A177-3AD203B41FA5}">
                      <a16:colId xmlns:a16="http://schemas.microsoft.com/office/drawing/2014/main" val="3875043069"/>
                    </a:ext>
                  </a:extLst>
                </a:gridCol>
                <a:gridCol w="1531443">
                  <a:extLst>
                    <a:ext uri="{9D8B030D-6E8A-4147-A177-3AD203B41FA5}">
                      <a16:colId xmlns:a16="http://schemas.microsoft.com/office/drawing/2014/main" val="3255176578"/>
                    </a:ext>
                  </a:extLst>
                </a:gridCol>
                <a:gridCol w="2467026">
                  <a:extLst>
                    <a:ext uri="{9D8B030D-6E8A-4147-A177-3AD203B41FA5}">
                      <a16:colId xmlns:a16="http://schemas.microsoft.com/office/drawing/2014/main" val="2109278650"/>
                    </a:ext>
                  </a:extLst>
                </a:gridCol>
                <a:gridCol w="2676007">
                  <a:extLst>
                    <a:ext uri="{9D8B030D-6E8A-4147-A177-3AD203B41FA5}">
                      <a16:colId xmlns:a16="http://schemas.microsoft.com/office/drawing/2014/main" val="2570578518"/>
                    </a:ext>
                  </a:extLst>
                </a:gridCol>
              </a:tblGrid>
              <a:tr h="2007933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sub_evaluation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เก็บข้อมูลรายละเอียดภาระงาน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80696"/>
                  </a:ext>
                </a:extLst>
              </a:tr>
              <a:tr h="401587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548909"/>
                  </a:ext>
                </a:extLst>
              </a:tr>
              <a:tr h="803173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รหัสลายเอียดของภาระงาน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102211"/>
                  </a:ext>
                </a:extLst>
              </a:tr>
              <a:tr h="40158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167462"/>
                  </a:ext>
                </a:extLst>
              </a:tr>
              <a:tr h="803173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รายละเอียดของภาระงาน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1.2 การนิเทศนักศึกษา/สหกิจศึกษา/นักศึกษาฝึกสอน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86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08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9921"/>
              </p:ext>
            </p:extLst>
          </p:nvPr>
        </p:nvGraphicFramePr>
        <p:xfrm>
          <a:off x="1700011" y="1262132"/>
          <a:ext cx="9156879" cy="42672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89220">
                  <a:extLst>
                    <a:ext uri="{9D8B030D-6E8A-4147-A177-3AD203B41FA5}">
                      <a16:colId xmlns:a16="http://schemas.microsoft.com/office/drawing/2014/main" val="5853910"/>
                    </a:ext>
                  </a:extLst>
                </a:gridCol>
                <a:gridCol w="1575769">
                  <a:extLst>
                    <a:ext uri="{9D8B030D-6E8A-4147-A177-3AD203B41FA5}">
                      <a16:colId xmlns:a16="http://schemas.microsoft.com/office/drawing/2014/main" val="2291079987"/>
                    </a:ext>
                  </a:extLst>
                </a:gridCol>
                <a:gridCol w="3476835">
                  <a:extLst>
                    <a:ext uri="{9D8B030D-6E8A-4147-A177-3AD203B41FA5}">
                      <a16:colId xmlns:a16="http://schemas.microsoft.com/office/drawing/2014/main" val="1938049"/>
                    </a:ext>
                  </a:extLst>
                </a:gridCol>
                <a:gridCol w="1815055">
                  <a:extLst>
                    <a:ext uri="{9D8B030D-6E8A-4147-A177-3AD203B41FA5}">
                      <a16:colId xmlns:a16="http://schemas.microsoft.com/office/drawing/2014/main" val="38343404"/>
                    </a:ext>
                  </a:extLst>
                </a:gridCol>
              </a:tblGrid>
              <a:tr h="1979182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เก็บประเภทการลา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255421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693906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รหัสของน้ำหนัก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941381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704416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306054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weights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น้ำหนักงาน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30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69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60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74332"/>
              </p:ext>
            </p:extLst>
          </p:nvPr>
        </p:nvGraphicFramePr>
        <p:xfrm>
          <a:off x="2189409" y="953036"/>
          <a:ext cx="8345509" cy="52417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86377">
                  <a:extLst>
                    <a:ext uri="{9D8B030D-6E8A-4147-A177-3AD203B41FA5}">
                      <a16:colId xmlns:a16="http://schemas.microsoft.com/office/drawing/2014/main" val="4031743685"/>
                    </a:ext>
                  </a:extLst>
                </a:gridCol>
                <a:gridCol w="1436143">
                  <a:extLst>
                    <a:ext uri="{9D8B030D-6E8A-4147-A177-3AD203B41FA5}">
                      <a16:colId xmlns:a16="http://schemas.microsoft.com/office/drawing/2014/main" val="2596892388"/>
                    </a:ext>
                  </a:extLst>
                </a:gridCol>
                <a:gridCol w="2883341">
                  <a:extLst>
                    <a:ext uri="{9D8B030D-6E8A-4147-A177-3AD203B41FA5}">
                      <a16:colId xmlns:a16="http://schemas.microsoft.com/office/drawing/2014/main" val="323709652"/>
                    </a:ext>
                  </a:extLst>
                </a:gridCol>
                <a:gridCol w="1939648">
                  <a:extLst>
                    <a:ext uri="{9D8B030D-6E8A-4147-A177-3AD203B41FA5}">
                      <a16:colId xmlns:a16="http://schemas.microsoft.com/office/drawing/2014/main" val="2079958464"/>
                    </a:ext>
                  </a:extLst>
                </a:gridCol>
              </a:tblGrid>
              <a:tr h="1872036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conditions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เก็บข้อมูลเกณฑ์การประเมิน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93183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35902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con_id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รหัสเกณฑ์การประเมิน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217221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รหัสตำแหน่งงานทางวิชาการ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07897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035006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level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tityint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ระดับคะแนน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242176"/>
                  </a:ext>
                </a:extLst>
              </a:tr>
              <a:tr h="1497629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con_exp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รายละเอียดเกณฑ์การประเมิน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ระดับที่ ๑ มีภาระงานน้อยกว่า ๑๖ชั่วโมงทำงาน/สัปดาห์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73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993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1953"/>
              </p:ext>
            </p:extLst>
          </p:nvPr>
        </p:nvGraphicFramePr>
        <p:xfrm>
          <a:off x="1828799" y="643943"/>
          <a:ext cx="8345509" cy="5344734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86378">
                  <a:extLst>
                    <a:ext uri="{9D8B030D-6E8A-4147-A177-3AD203B41FA5}">
                      <a16:colId xmlns:a16="http://schemas.microsoft.com/office/drawing/2014/main" val="587303435"/>
                    </a:ext>
                  </a:extLst>
                </a:gridCol>
                <a:gridCol w="1436143">
                  <a:extLst>
                    <a:ext uri="{9D8B030D-6E8A-4147-A177-3AD203B41FA5}">
                      <a16:colId xmlns:a16="http://schemas.microsoft.com/office/drawing/2014/main" val="1138489752"/>
                    </a:ext>
                  </a:extLst>
                </a:gridCol>
                <a:gridCol w="2313506">
                  <a:extLst>
                    <a:ext uri="{9D8B030D-6E8A-4147-A177-3AD203B41FA5}">
                      <a16:colId xmlns:a16="http://schemas.microsoft.com/office/drawing/2014/main" val="1255003987"/>
                    </a:ext>
                  </a:extLst>
                </a:gridCol>
                <a:gridCol w="2509482">
                  <a:extLst>
                    <a:ext uri="{9D8B030D-6E8A-4147-A177-3AD203B41FA5}">
                      <a16:colId xmlns:a16="http://schemas.microsoft.com/office/drawing/2014/main" val="2100700766"/>
                    </a:ext>
                  </a:extLst>
                </a:gridCol>
              </a:tblGrid>
              <a:tr h="2429424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years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เก็บข้อมูลปีการประเมิน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56126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093415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รหัสปีประเมิน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581001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396863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y_year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year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ปีงบประมาณ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615754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y_no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รอบการประเมิน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38411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y_start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วันเริ่มงบประมาณ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2017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97121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y_end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วันสิ้นสุดงบประมาณ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03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11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33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7272"/>
              </p:ext>
            </p:extLst>
          </p:nvPr>
        </p:nvGraphicFramePr>
        <p:xfrm>
          <a:off x="2498501" y="489396"/>
          <a:ext cx="7083379" cy="580837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205300">
                  <a:extLst>
                    <a:ext uri="{9D8B030D-6E8A-4147-A177-3AD203B41FA5}">
                      <a16:colId xmlns:a16="http://schemas.microsoft.com/office/drawing/2014/main" val="2182292303"/>
                    </a:ext>
                  </a:extLst>
                </a:gridCol>
                <a:gridCol w="1329839">
                  <a:extLst>
                    <a:ext uri="{9D8B030D-6E8A-4147-A177-3AD203B41FA5}">
                      <a16:colId xmlns:a16="http://schemas.microsoft.com/office/drawing/2014/main" val="1753189736"/>
                    </a:ext>
                  </a:extLst>
                </a:gridCol>
                <a:gridCol w="2539405">
                  <a:extLst>
                    <a:ext uri="{9D8B030D-6E8A-4147-A177-3AD203B41FA5}">
                      <a16:colId xmlns:a16="http://schemas.microsoft.com/office/drawing/2014/main" val="2053302149"/>
                    </a:ext>
                  </a:extLst>
                </a:gridCol>
                <a:gridCol w="2008835">
                  <a:extLst>
                    <a:ext uri="{9D8B030D-6E8A-4147-A177-3AD203B41FA5}">
                      <a16:colId xmlns:a16="http://schemas.microsoft.com/office/drawing/2014/main" val="2495785861"/>
                    </a:ext>
                  </a:extLst>
                </a:gridCol>
              </a:tblGrid>
              <a:tr h="1936124">
                <a:tc gridSpan="4">
                  <a:txBody>
                    <a:bodyPr/>
                    <a:lstStyle/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assessment</a:t>
                      </a: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เก็บข้อมูลแบบประเมินผลการปฏิบัติงาน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leader,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hleader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sleader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22863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286555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872440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276878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รหัสปีที่ประเมิน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581001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913524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leader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570110101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146991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hleader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รหัสผู้บังคับบัญชาเหนือขึ้นไป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561112101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392913"/>
                  </a:ext>
                </a:extLst>
              </a:tr>
              <a:tr h="645375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sleader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ผู้บังคับบัญชาเหนือขึ้นไปอีกชั้นหนึ่ง  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548112109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742451"/>
                  </a:ext>
                </a:extLst>
              </a:tr>
              <a:tr h="645375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sumwork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varcahr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รวมเวลาราชการ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 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ปี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4 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เดือน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 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308875"/>
                  </a:ext>
                </a:extLst>
              </a:tr>
              <a:tr h="645375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punishment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การกระทำผิดวินัย/การถูกลงโทษ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ขาดราชการเกิน 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 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0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8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ปัญหาของระบบงานเดิม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8" name="ตัวแทนเนื้อหา 2"/>
          <p:cNvSpPr txBox="1">
            <a:spLocks/>
          </p:cNvSpPr>
          <p:nvPr/>
        </p:nvSpPr>
        <p:spPr>
          <a:xfrm>
            <a:off x="1356575" y="1825579"/>
            <a:ext cx="10515600" cy="305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เอกสารมีนวนมากอาจเกิดการสูญหายได้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ต้องคำนวณ คะแนนในการประเมินด้วยตนเอง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มีความซ้ำซ้อนของข้อมูล</a:t>
            </a:r>
            <a:r>
              <a:rPr lang="th-TH" sz="3200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ในการประเมิน</a:t>
            </a: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เกิดความยุ่งยากในการตรวจสอบการประเมินย้อนหลัง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ผลการประเมินล่าช้า</a:t>
            </a:r>
          </a:p>
          <a:p>
            <a:pPr marL="0" indent="0">
              <a:buNone/>
            </a:pP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44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14764"/>
              </p:ext>
            </p:extLst>
          </p:nvPr>
        </p:nvGraphicFramePr>
        <p:xfrm>
          <a:off x="2321294" y="798491"/>
          <a:ext cx="7930288" cy="558244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542318">
                  <a:extLst>
                    <a:ext uri="{9D8B030D-6E8A-4147-A177-3AD203B41FA5}">
                      <a16:colId xmlns:a16="http://schemas.microsoft.com/office/drawing/2014/main" val="1484068143"/>
                    </a:ext>
                  </a:extLst>
                </a:gridCol>
                <a:gridCol w="1461144">
                  <a:extLst>
                    <a:ext uri="{9D8B030D-6E8A-4147-A177-3AD203B41FA5}">
                      <a16:colId xmlns:a16="http://schemas.microsoft.com/office/drawing/2014/main" val="4044382117"/>
                    </a:ext>
                  </a:extLst>
                </a:gridCol>
                <a:gridCol w="2271936">
                  <a:extLst>
                    <a:ext uri="{9D8B030D-6E8A-4147-A177-3AD203B41FA5}">
                      <a16:colId xmlns:a16="http://schemas.microsoft.com/office/drawing/2014/main" val="2495508967"/>
                    </a:ext>
                  </a:extLst>
                </a:gridCol>
                <a:gridCol w="2654890">
                  <a:extLst>
                    <a:ext uri="{9D8B030D-6E8A-4147-A177-3AD203B41FA5}">
                      <a16:colId xmlns:a16="http://schemas.microsoft.com/office/drawing/2014/main" val="806276623"/>
                    </a:ext>
                  </a:extLst>
                </a:gridCol>
              </a:tblGrid>
              <a:tr h="1604037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assessment_t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เก็บข้อมูลผลสัมฤทธิ์ของงาน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asst1_id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16202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3875621753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asst1_id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รหัสผลสัมฤทธิ์ของงาน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542112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2691314856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858967983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357333658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goal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คะแนนคาดหมาย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1230957557"/>
                  </a:ext>
                </a:extLst>
              </a:tr>
              <a:tr h="64161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คะแนนที่ได้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4149253566"/>
                  </a:ext>
                </a:extLst>
              </a:tr>
              <a:tr h="64161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นำหนักความสำคัญ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1344231037"/>
                  </a:ext>
                </a:extLst>
              </a:tr>
              <a:tr h="641615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weighted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ค่าคะแนนถ่วงน้ำหนัก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142058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35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29542"/>
              </p:ext>
            </p:extLst>
          </p:nvPr>
        </p:nvGraphicFramePr>
        <p:xfrm>
          <a:off x="2768958" y="656825"/>
          <a:ext cx="7431110" cy="568795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445236">
                  <a:extLst>
                    <a:ext uri="{9D8B030D-6E8A-4147-A177-3AD203B41FA5}">
                      <a16:colId xmlns:a16="http://schemas.microsoft.com/office/drawing/2014/main" val="3238618642"/>
                    </a:ext>
                  </a:extLst>
                </a:gridCol>
                <a:gridCol w="1369171">
                  <a:extLst>
                    <a:ext uri="{9D8B030D-6E8A-4147-A177-3AD203B41FA5}">
                      <a16:colId xmlns:a16="http://schemas.microsoft.com/office/drawing/2014/main" val="3097571064"/>
                    </a:ext>
                  </a:extLst>
                </a:gridCol>
                <a:gridCol w="3141040">
                  <a:extLst>
                    <a:ext uri="{9D8B030D-6E8A-4147-A177-3AD203B41FA5}">
                      <a16:colId xmlns:a16="http://schemas.microsoft.com/office/drawing/2014/main" val="2632988834"/>
                    </a:ext>
                  </a:extLst>
                </a:gridCol>
                <a:gridCol w="1475663">
                  <a:extLst>
                    <a:ext uri="{9D8B030D-6E8A-4147-A177-3AD203B41FA5}">
                      <a16:colId xmlns:a16="http://schemas.microsoft.com/office/drawing/2014/main" val="2525379157"/>
                    </a:ext>
                  </a:extLst>
                </a:gridCol>
              </a:tblGrid>
              <a:tr h="1746697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sum_score_ass1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เก็บข้อมูลผลรวมการประเมินผลสัมฤทธิ์ของงาน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sum_asst1_id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530153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067533"/>
                  </a:ext>
                </a:extLst>
              </a:tr>
              <a:tr h="698678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sum_asst1_id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รหัสผลรวมผลสัมฤธิ์ของงาน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100000120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173997"/>
                  </a:ext>
                </a:extLst>
              </a:tr>
              <a:tr h="698678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328638"/>
                  </a:ext>
                </a:extLst>
              </a:tr>
              <a:tr h="698678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sum_weight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ผลรวมนำหนักความสำคัญ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500752"/>
                  </a:ext>
                </a:extLst>
              </a:tr>
              <a:tr h="698678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sum_weighted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ผมลรวมค่าคะแนนถ่วงน้ำหนัก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184239"/>
                  </a:ext>
                </a:extLst>
              </a:tr>
              <a:tr h="698678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sum_asst1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สรุปคะแนนส่วนผลสัมฤทธิ์ของงาน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74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53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939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639507"/>
              </p:ext>
            </p:extLst>
          </p:nvPr>
        </p:nvGraphicFramePr>
        <p:xfrm>
          <a:off x="1227023" y="1257448"/>
          <a:ext cx="9230623" cy="479562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95342">
                  <a:extLst>
                    <a:ext uri="{9D8B030D-6E8A-4147-A177-3AD203B41FA5}">
                      <a16:colId xmlns:a16="http://schemas.microsoft.com/office/drawing/2014/main" val="3445884801"/>
                    </a:ext>
                  </a:extLst>
                </a:gridCol>
                <a:gridCol w="1900815">
                  <a:extLst>
                    <a:ext uri="{9D8B030D-6E8A-4147-A177-3AD203B41FA5}">
                      <a16:colId xmlns:a16="http://schemas.microsoft.com/office/drawing/2014/main" val="1177044150"/>
                    </a:ext>
                  </a:extLst>
                </a:gridCol>
                <a:gridCol w="2401029">
                  <a:extLst>
                    <a:ext uri="{9D8B030D-6E8A-4147-A177-3AD203B41FA5}">
                      <a16:colId xmlns:a16="http://schemas.microsoft.com/office/drawing/2014/main" val="1292120548"/>
                    </a:ext>
                  </a:extLst>
                </a:gridCol>
                <a:gridCol w="2833437">
                  <a:extLst>
                    <a:ext uri="{9D8B030D-6E8A-4147-A177-3AD203B41FA5}">
                      <a16:colId xmlns:a16="http://schemas.microsoft.com/office/drawing/2014/main" val="1707187975"/>
                    </a:ext>
                  </a:extLst>
                </a:gridCol>
              </a:tblGrid>
              <a:tr h="2664234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capacity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เก็บข้อมูลประเภทลักษณะของสมรรถนะหลัก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62901"/>
                  </a:ext>
                </a:extLst>
              </a:tr>
              <a:tr h="532847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extLst>
                  <a:ext uri="{0D108BD9-81ED-4DB2-BD59-A6C34878D82A}">
                    <a16:rowId xmlns:a16="http://schemas.microsoft.com/office/drawing/2014/main" val="1081078120"/>
                  </a:ext>
                </a:extLst>
              </a:tr>
              <a:tr h="532847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รหัสประเภทสรรถนะ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extLst>
                  <a:ext uri="{0D108BD9-81ED-4DB2-BD59-A6C34878D82A}">
                    <a16:rowId xmlns:a16="http://schemas.microsoft.com/office/drawing/2014/main" val="2749125475"/>
                  </a:ext>
                </a:extLst>
              </a:tr>
              <a:tr h="1065693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ชื่อประเภทสมรรถนะ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สมรรถนะหลักที่สภามหาวิทยาลัยกำหนด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extLst>
                  <a:ext uri="{0D108BD9-81ED-4DB2-BD59-A6C34878D82A}">
                    <a16:rowId xmlns:a16="http://schemas.microsoft.com/office/drawing/2014/main" val="63198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653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892059"/>
              </p:ext>
            </p:extLst>
          </p:nvPr>
        </p:nvGraphicFramePr>
        <p:xfrm>
          <a:off x="1584102" y="1043189"/>
          <a:ext cx="8718998" cy="497467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979205">
                  <a:extLst>
                    <a:ext uri="{9D8B030D-6E8A-4147-A177-3AD203B41FA5}">
                      <a16:colId xmlns:a16="http://schemas.microsoft.com/office/drawing/2014/main" val="433273633"/>
                    </a:ext>
                  </a:extLst>
                </a:gridCol>
                <a:gridCol w="1795459">
                  <a:extLst>
                    <a:ext uri="{9D8B030D-6E8A-4147-A177-3AD203B41FA5}">
                      <a16:colId xmlns:a16="http://schemas.microsoft.com/office/drawing/2014/main" val="2394142663"/>
                    </a:ext>
                  </a:extLst>
                </a:gridCol>
                <a:gridCol w="2620739">
                  <a:extLst>
                    <a:ext uri="{9D8B030D-6E8A-4147-A177-3AD203B41FA5}">
                      <a16:colId xmlns:a16="http://schemas.microsoft.com/office/drawing/2014/main" val="4013313795"/>
                    </a:ext>
                  </a:extLst>
                </a:gridCol>
                <a:gridCol w="2323595">
                  <a:extLst>
                    <a:ext uri="{9D8B030D-6E8A-4147-A177-3AD203B41FA5}">
                      <a16:colId xmlns:a16="http://schemas.microsoft.com/office/drawing/2014/main" val="1175924781"/>
                    </a:ext>
                  </a:extLst>
                </a:gridCol>
              </a:tblGrid>
              <a:tr h="2575773">
                <a:tc gridSpan="4"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sub_capacity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เก็บข้อมูลประเภทสมรรรถนะย่อย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sub_id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cap_id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52484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964997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รหัสสรรถนะย่อย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573636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รหัสประเภทสรรถนะหลัก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968838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sub_sname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ชื่อสมรรถนะย่อย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การมุ่งผลสัมฤทธิ์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58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47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906896"/>
              </p:ext>
            </p:extLst>
          </p:nvPr>
        </p:nvGraphicFramePr>
        <p:xfrm>
          <a:off x="1828800" y="1442435"/>
          <a:ext cx="8731877" cy="457173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335525">
                  <a:extLst>
                    <a:ext uri="{9D8B030D-6E8A-4147-A177-3AD203B41FA5}">
                      <a16:colId xmlns:a16="http://schemas.microsoft.com/office/drawing/2014/main" val="2483701057"/>
                    </a:ext>
                  </a:extLst>
                </a:gridCol>
                <a:gridCol w="1489989">
                  <a:extLst>
                    <a:ext uri="{9D8B030D-6E8A-4147-A177-3AD203B41FA5}">
                      <a16:colId xmlns:a16="http://schemas.microsoft.com/office/drawing/2014/main" val="2622961724"/>
                    </a:ext>
                  </a:extLst>
                </a:gridCol>
                <a:gridCol w="4176800">
                  <a:extLst>
                    <a:ext uri="{9D8B030D-6E8A-4147-A177-3AD203B41FA5}">
                      <a16:colId xmlns:a16="http://schemas.microsoft.com/office/drawing/2014/main" val="3811595595"/>
                    </a:ext>
                  </a:extLst>
                </a:gridCol>
                <a:gridCol w="1729563">
                  <a:extLst>
                    <a:ext uri="{9D8B030D-6E8A-4147-A177-3AD203B41FA5}">
                      <a16:colId xmlns:a16="http://schemas.microsoft.com/office/drawing/2014/main" val="678385268"/>
                    </a:ext>
                  </a:extLst>
                </a:gridCol>
              </a:tblGrid>
              <a:tr h="1828136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aptitudes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เก็บข้อมูลระดับสมรรถนะที่คาดหวัง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atb_id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2076"/>
                  </a:ext>
                </a:extLst>
              </a:tr>
              <a:tr h="365627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640388"/>
                  </a:ext>
                </a:extLst>
              </a:tr>
              <a:tr h="73125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atb_id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รหัสข้อมูลสมรรถนะที่คาดหวัง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1000000002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307747"/>
                  </a:ext>
                </a:extLst>
              </a:tr>
              <a:tr h="36562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667156"/>
                  </a:ext>
                </a:extLst>
              </a:tr>
              <a:tr h="36562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รหัสสรรถนะย่อย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490166"/>
                  </a:ext>
                </a:extLst>
              </a:tr>
              <a:tr h="365627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คะแนนสมรรถนะ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73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6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488381"/>
              </p:ext>
            </p:extLst>
          </p:nvPr>
        </p:nvGraphicFramePr>
        <p:xfrm>
          <a:off x="1687131" y="901522"/>
          <a:ext cx="8770513" cy="494548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705730">
                  <a:extLst>
                    <a:ext uri="{9D8B030D-6E8A-4147-A177-3AD203B41FA5}">
                      <a16:colId xmlns:a16="http://schemas.microsoft.com/office/drawing/2014/main" val="1839641850"/>
                    </a:ext>
                  </a:extLst>
                </a:gridCol>
                <a:gridCol w="1433236">
                  <a:extLst>
                    <a:ext uri="{9D8B030D-6E8A-4147-A177-3AD203B41FA5}">
                      <a16:colId xmlns:a16="http://schemas.microsoft.com/office/drawing/2014/main" val="1099758802"/>
                    </a:ext>
                  </a:extLst>
                </a:gridCol>
                <a:gridCol w="3443143">
                  <a:extLst>
                    <a:ext uri="{9D8B030D-6E8A-4147-A177-3AD203B41FA5}">
                      <a16:colId xmlns:a16="http://schemas.microsoft.com/office/drawing/2014/main" val="2925040934"/>
                    </a:ext>
                  </a:extLst>
                </a:gridCol>
                <a:gridCol w="2188404">
                  <a:extLst>
                    <a:ext uri="{9D8B030D-6E8A-4147-A177-3AD203B41FA5}">
                      <a16:colId xmlns:a16="http://schemas.microsoft.com/office/drawing/2014/main" val="46074690"/>
                    </a:ext>
                  </a:extLst>
                </a:gridCol>
              </a:tblGrid>
              <a:tr h="2247949">
                <a:tc gridSpan="4"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asessment_t2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เก็บข้อมูลพฤติกรรมการปฏิบัติงาน (สมรรถนะ) 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asst2_id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ass_id, subcap_id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74652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77984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asst2_id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รหัสพฤติกรรมการปฏิบัติงาน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100000193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384483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866135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subcap_id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ประเภทของสรรถนะ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491337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goal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คะแนนที่คาดว่าจะได้รับ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53605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คะแนนที่ได้รับ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62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46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345947"/>
              </p:ext>
            </p:extLst>
          </p:nvPr>
        </p:nvGraphicFramePr>
        <p:xfrm>
          <a:off x="1751526" y="1068947"/>
          <a:ext cx="8628845" cy="491972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958739">
                  <a:extLst>
                    <a:ext uri="{9D8B030D-6E8A-4147-A177-3AD203B41FA5}">
                      <a16:colId xmlns:a16="http://schemas.microsoft.com/office/drawing/2014/main" val="3233096047"/>
                    </a:ext>
                  </a:extLst>
                </a:gridCol>
                <a:gridCol w="1776895">
                  <a:extLst>
                    <a:ext uri="{9D8B030D-6E8A-4147-A177-3AD203B41FA5}">
                      <a16:colId xmlns:a16="http://schemas.microsoft.com/office/drawing/2014/main" val="697774067"/>
                    </a:ext>
                  </a:extLst>
                </a:gridCol>
                <a:gridCol w="2992663">
                  <a:extLst>
                    <a:ext uri="{9D8B030D-6E8A-4147-A177-3AD203B41FA5}">
                      <a16:colId xmlns:a16="http://schemas.microsoft.com/office/drawing/2014/main" val="3707552939"/>
                    </a:ext>
                  </a:extLst>
                </a:gridCol>
                <a:gridCol w="1900548">
                  <a:extLst>
                    <a:ext uri="{9D8B030D-6E8A-4147-A177-3AD203B41FA5}">
                      <a16:colId xmlns:a16="http://schemas.microsoft.com/office/drawing/2014/main" val="3476690968"/>
                    </a:ext>
                  </a:extLst>
                </a:gridCol>
              </a:tblGrid>
              <a:tr h="223624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assessment_t2_skill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เก็บข้อมูลผลคะแนนสมรรถนะ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asst2_skid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32765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309915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asst2_skid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รหัสผลรวมคะแนนสมรรถนะ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269341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360369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num_skill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จำนวนสมรรถระ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9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859784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score_x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ตัวคูณสมรรถนะ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002656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ผลคะแนนที่ได้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27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89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050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34359"/>
              </p:ext>
            </p:extLst>
          </p:nvPr>
        </p:nvGraphicFramePr>
        <p:xfrm>
          <a:off x="1970467" y="1236370"/>
          <a:ext cx="8487178" cy="5442877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926582">
                  <a:extLst>
                    <a:ext uri="{9D8B030D-6E8A-4147-A177-3AD203B41FA5}">
                      <a16:colId xmlns:a16="http://schemas.microsoft.com/office/drawing/2014/main" val="3935072721"/>
                    </a:ext>
                  </a:extLst>
                </a:gridCol>
                <a:gridCol w="1747722">
                  <a:extLst>
                    <a:ext uri="{9D8B030D-6E8A-4147-A177-3AD203B41FA5}">
                      <a16:colId xmlns:a16="http://schemas.microsoft.com/office/drawing/2014/main" val="3394266920"/>
                    </a:ext>
                  </a:extLst>
                </a:gridCol>
                <a:gridCol w="3130566">
                  <a:extLst>
                    <a:ext uri="{9D8B030D-6E8A-4147-A177-3AD203B41FA5}">
                      <a16:colId xmlns:a16="http://schemas.microsoft.com/office/drawing/2014/main" val="3021052871"/>
                    </a:ext>
                  </a:extLst>
                </a:gridCol>
                <a:gridCol w="1682308">
                  <a:extLst>
                    <a:ext uri="{9D8B030D-6E8A-4147-A177-3AD203B41FA5}">
                      <a16:colId xmlns:a16="http://schemas.microsoft.com/office/drawing/2014/main" val="3669113934"/>
                    </a:ext>
                  </a:extLst>
                </a:gridCol>
              </a:tblGrid>
              <a:tr h="1872390">
                <a:tc gridSpan="4"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sum_score_ass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เก็บข้อมูลผลรวมคะแนนพฤติกรรมการปฏิบัติงาน (สมรรถนะ)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sum_asst2id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74785"/>
                  </a:ext>
                </a:extLst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187759"/>
                  </a:ext>
                </a:extLst>
              </a:tr>
              <a:tr h="374478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sum_asst2id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รหัสคะแนนส่วนที่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060698"/>
                  </a:ext>
                </a:extLst>
              </a:tr>
              <a:tr h="74895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588628"/>
                  </a:ext>
                </a:extLst>
              </a:tr>
              <a:tr h="74895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sumscore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ผลรวมคะแนนพฤติกรรมการปฏิบัติงาน (สมรรถนะ)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39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421819"/>
                  </a:ext>
                </a:extLst>
              </a:tr>
              <a:tr h="748957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sum_asst2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สรุปคะแนนส่วนพฤติกรรมการปฏิบัติงาน (สมรรถนะ)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87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29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306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349545"/>
              </p:ext>
            </p:extLst>
          </p:nvPr>
        </p:nvGraphicFramePr>
        <p:xfrm>
          <a:off x="1906074" y="669699"/>
          <a:ext cx="8049295" cy="597408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232015">
                  <a:extLst>
                    <a:ext uri="{9D8B030D-6E8A-4147-A177-3AD203B41FA5}">
                      <a16:colId xmlns:a16="http://schemas.microsoft.com/office/drawing/2014/main" val="1281913007"/>
                    </a:ext>
                  </a:extLst>
                </a:gridCol>
                <a:gridCol w="1511181">
                  <a:extLst>
                    <a:ext uri="{9D8B030D-6E8A-4147-A177-3AD203B41FA5}">
                      <a16:colId xmlns:a16="http://schemas.microsoft.com/office/drawing/2014/main" val="2717804077"/>
                    </a:ext>
                  </a:extLst>
                </a:gridCol>
                <a:gridCol w="2885688">
                  <a:extLst>
                    <a:ext uri="{9D8B030D-6E8A-4147-A177-3AD203B41FA5}">
                      <a16:colId xmlns:a16="http://schemas.microsoft.com/office/drawing/2014/main" val="988204812"/>
                    </a:ext>
                  </a:extLst>
                </a:gridCol>
                <a:gridCol w="2420411">
                  <a:extLst>
                    <a:ext uri="{9D8B030D-6E8A-4147-A177-3AD203B41FA5}">
                      <a16:colId xmlns:a16="http://schemas.microsoft.com/office/drawing/2014/main" val="2028428718"/>
                    </a:ext>
                  </a:extLst>
                </a:gridCol>
              </a:tblGrid>
              <a:tr h="1964028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asessment_t3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เก็บข้อมูลผลสรุปการประเมินผลการปฏิบัติราชการ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asst3_id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7983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050031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asst3_id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รหัสการประเมินผลการปฏิบัติราชการ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907470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842647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name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ชื่อองค์ประกอบการประเมิน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องค์ประกอบที่  ๑ ผลสัมฤทธิ์ของงาน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53745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74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117371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น้ำหนัก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030661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คะแนนรวม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51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82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10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580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251712"/>
              </p:ext>
            </p:extLst>
          </p:nvPr>
        </p:nvGraphicFramePr>
        <p:xfrm>
          <a:off x="1622736" y="1027906"/>
          <a:ext cx="9414457" cy="469761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37072">
                  <a:extLst>
                    <a:ext uri="{9D8B030D-6E8A-4147-A177-3AD203B41FA5}">
                      <a16:colId xmlns:a16="http://schemas.microsoft.com/office/drawing/2014/main" val="2877783900"/>
                    </a:ext>
                  </a:extLst>
                </a:gridCol>
                <a:gridCol w="1938672">
                  <a:extLst>
                    <a:ext uri="{9D8B030D-6E8A-4147-A177-3AD203B41FA5}">
                      <a16:colId xmlns:a16="http://schemas.microsoft.com/office/drawing/2014/main" val="271611226"/>
                    </a:ext>
                  </a:extLst>
                </a:gridCol>
                <a:gridCol w="3265129">
                  <a:extLst>
                    <a:ext uri="{9D8B030D-6E8A-4147-A177-3AD203B41FA5}">
                      <a16:colId xmlns:a16="http://schemas.microsoft.com/office/drawing/2014/main" val="526374877"/>
                    </a:ext>
                  </a:extLst>
                </a:gridCol>
                <a:gridCol w="2073584">
                  <a:extLst>
                    <a:ext uri="{9D8B030D-6E8A-4147-A177-3AD203B41FA5}">
                      <a16:colId xmlns:a16="http://schemas.microsoft.com/office/drawing/2014/main" val="1422236979"/>
                    </a:ext>
                  </a:extLst>
                </a:gridCol>
              </a:tblGrid>
              <a:tr h="2135278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sum_score_ass3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เก็บข้อมูลสรุปการประเมินผลการปฏิบัติราชการ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sumass_t3id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698576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477335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sumass_t3id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รหัสผลสรุปการปฏิบัติงาน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731501"/>
                  </a:ext>
                </a:extLst>
              </a:tr>
              <a:tr h="854111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754164"/>
                  </a:ext>
                </a:extLst>
              </a:tr>
              <a:tr h="854111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sum_score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ผลรวมคะแนนการประเมิน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77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90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76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94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5694382" cy="104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493599"/>
              </p:ext>
            </p:extLst>
          </p:nvPr>
        </p:nvGraphicFramePr>
        <p:xfrm>
          <a:off x="188260" y="1828800"/>
          <a:ext cx="11282082" cy="406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15325787" imgH="5172227" progId="Visio.Drawing.15">
                  <p:embed/>
                </p:oleObj>
              </mc:Choice>
              <mc:Fallback>
                <p:oleObj name="Visio" r:id="rId3" imgW="15325787" imgH="51722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60" y="1828800"/>
                        <a:ext cx="11282082" cy="4063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โครงสร้างขององค์กร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3074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49366"/>
              </p:ext>
            </p:extLst>
          </p:nvPr>
        </p:nvGraphicFramePr>
        <p:xfrm>
          <a:off x="1813775" y="365125"/>
          <a:ext cx="8564450" cy="606361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457318">
                  <a:extLst>
                    <a:ext uri="{9D8B030D-6E8A-4147-A177-3AD203B41FA5}">
                      <a16:colId xmlns:a16="http://schemas.microsoft.com/office/drawing/2014/main" val="720117573"/>
                    </a:ext>
                  </a:extLst>
                </a:gridCol>
                <a:gridCol w="1607896">
                  <a:extLst>
                    <a:ext uri="{9D8B030D-6E8A-4147-A177-3AD203B41FA5}">
                      <a16:colId xmlns:a16="http://schemas.microsoft.com/office/drawing/2014/main" val="3518937738"/>
                    </a:ext>
                  </a:extLst>
                </a:gridCol>
                <a:gridCol w="3362249">
                  <a:extLst>
                    <a:ext uri="{9D8B030D-6E8A-4147-A177-3AD203B41FA5}">
                      <a16:colId xmlns:a16="http://schemas.microsoft.com/office/drawing/2014/main" val="3645153515"/>
                    </a:ext>
                  </a:extLst>
                </a:gridCol>
                <a:gridCol w="2136987">
                  <a:extLst>
                    <a:ext uri="{9D8B030D-6E8A-4147-A177-3AD203B41FA5}">
                      <a16:colId xmlns:a16="http://schemas.microsoft.com/office/drawing/2014/main" val="4249861589"/>
                    </a:ext>
                  </a:extLst>
                </a:gridCol>
              </a:tblGrid>
              <a:tr h="1765848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asessment_t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4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เก็บข้อมูลแผนพัฒนาการปฏิบัติงานรายบุคคล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asst4_id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56210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988222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asst4_id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รหัสแผนพัฒนาการปฏิบัติงานรายบุคคล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10000014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1309635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957448"/>
                  </a:ext>
                </a:extLst>
              </a:tr>
              <a:tr h="377911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knowledge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ความรู้/ทักษะ/สมรรถนะที่ต้องได้รับการพัฒนา </a:t>
                      </a:r>
                      <a:r>
                        <a:rPr lang="en-US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ทักษะด้านการพูด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264577"/>
                  </a:ext>
                </a:extLst>
              </a:tr>
              <a:tr h="377911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develop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วิธีการพัฒนา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สงเสริมกิจกรรมให้กล้าแสดงออก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746697"/>
                  </a:ext>
                </a:extLst>
              </a:tr>
              <a:tr h="377911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longtime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ช่วงเวลาที่ต้องการพัฒนา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ชั่วโมงกิจกรรม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04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419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908240"/>
              </p:ext>
            </p:extLst>
          </p:nvPr>
        </p:nvGraphicFramePr>
        <p:xfrm>
          <a:off x="1313644" y="1171978"/>
          <a:ext cx="9285670" cy="513574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580040">
                  <a:extLst>
                    <a:ext uri="{9D8B030D-6E8A-4147-A177-3AD203B41FA5}">
                      <a16:colId xmlns:a16="http://schemas.microsoft.com/office/drawing/2014/main" val="3969466389"/>
                    </a:ext>
                  </a:extLst>
                </a:gridCol>
                <a:gridCol w="1743299">
                  <a:extLst>
                    <a:ext uri="{9D8B030D-6E8A-4147-A177-3AD203B41FA5}">
                      <a16:colId xmlns:a16="http://schemas.microsoft.com/office/drawing/2014/main" val="2784434085"/>
                    </a:ext>
                  </a:extLst>
                </a:gridCol>
                <a:gridCol w="3487718">
                  <a:extLst>
                    <a:ext uri="{9D8B030D-6E8A-4147-A177-3AD203B41FA5}">
                      <a16:colId xmlns:a16="http://schemas.microsoft.com/office/drawing/2014/main" val="1822050729"/>
                    </a:ext>
                  </a:extLst>
                </a:gridCol>
                <a:gridCol w="2474613">
                  <a:extLst>
                    <a:ext uri="{9D8B030D-6E8A-4147-A177-3AD203B41FA5}">
                      <a16:colId xmlns:a16="http://schemas.microsoft.com/office/drawing/2014/main" val="3711319534"/>
                    </a:ext>
                  </a:extLst>
                </a:gridCol>
              </a:tblGrid>
              <a:tr h="1751710">
                <a:tc gridSpan="4"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asessment_t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เก็บข้อมูลการรับทราบผลการประเมิน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asst5_id</a:t>
                      </a:r>
                    </a:p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62662"/>
                  </a:ext>
                </a:extLst>
              </a:tr>
              <a:tr h="35034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635599"/>
                  </a:ext>
                </a:extLst>
              </a:tr>
              <a:tr h="350342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asst5_id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การรับทราบผลการประเมิน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10000054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983362"/>
                  </a:ext>
                </a:extLst>
              </a:tr>
              <a:tr h="37488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513743"/>
                  </a:ext>
                </a:extLst>
              </a:tr>
              <a:tr h="37488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inform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สถานะแจ้งการประเมิน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05380"/>
                  </a:ext>
                </a:extLst>
              </a:tr>
              <a:tr h="700684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date_inform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วันที่แจ้งผลประเมิน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213894"/>
                  </a:ext>
                </a:extLst>
              </a:tr>
              <a:tr h="37488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accept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สถาระรับทราบผลการประเมิน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14323"/>
                  </a:ext>
                </a:extLst>
              </a:tr>
              <a:tr h="700684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date_accept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วันที่รับทราบผลการประเมิน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04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57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4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783058"/>
              </p:ext>
            </p:extLst>
          </p:nvPr>
        </p:nvGraphicFramePr>
        <p:xfrm>
          <a:off x="1300766" y="365125"/>
          <a:ext cx="8963697" cy="615154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442779">
                  <a:extLst>
                    <a:ext uri="{9D8B030D-6E8A-4147-A177-3AD203B41FA5}">
                      <a16:colId xmlns:a16="http://schemas.microsoft.com/office/drawing/2014/main" val="3003241768"/>
                    </a:ext>
                  </a:extLst>
                </a:gridCol>
                <a:gridCol w="1530652">
                  <a:extLst>
                    <a:ext uri="{9D8B030D-6E8A-4147-A177-3AD203B41FA5}">
                      <a16:colId xmlns:a16="http://schemas.microsoft.com/office/drawing/2014/main" val="1943713256"/>
                    </a:ext>
                  </a:extLst>
                </a:gridCol>
                <a:gridCol w="2724514">
                  <a:extLst>
                    <a:ext uri="{9D8B030D-6E8A-4147-A177-3AD203B41FA5}">
                      <a16:colId xmlns:a16="http://schemas.microsoft.com/office/drawing/2014/main" val="948661255"/>
                    </a:ext>
                  </a:extLst>
                </a:gridCol>
                <a:gridCol w="2265752">
                  <a:extLst>
                    <a:ext uri="{9D8B030D-6E8A-4147-A177-3AD203B41FA5}">
                      <a16:colId xmlns:a16="http://schemas.microsoft.com/office/drawing/2014/main" val="2862060587"/>
                    </a:ext>
                  </a:extLst>
                </a:gridCol>
              </a:tblGrid>
              <a:tr h="1147260">
                <a:tc gridSpan="4"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asessment_t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เก็บข้อมูลความเห็นของผู้บังคับบัญชา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asst6_id</a:t>
                      </a:r>
                    </a:p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39424"/>
                  </a:ext>
                </a:extLst>
              </a:tr>
              <a:tr h="229452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3550034980"/>
                  </a:ext>
                </a:extLst>
              </a:tr>
              <a:tr h="458904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asst6_id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รหัสความเห็นของผู้บังคับบัญชา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10000054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501226701"/>
                  </a:ext>
                </a:extLst>
              </a:tr>
              <a:tr h="229452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676961816"/>
                  </a:ext>
                </a:extLst>
              </a:tr>
              <a:tr h="458904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leader_comt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15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ความคิดเห็นผู้บังคับบัญชา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ไม่เห็นด้วย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2890966596"/>
                  </a:ext>
                </a:extLst>
              </a:tr>
              <a:tr h="491052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leader_comt_</a:t>
                      </a:r>
                      <a:r>
                        <a:rPr lang="th-TH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disc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รายละเอียดความคิดเห็นผู้บังคับบัญชา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ควรปรับปรุงและนำไปใช้ต่อไป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1449634035"/>
                  </a:ext>
                </a:extLst>
              </a:tr>
              <a:tr h="491052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leader_comt_date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วันที่ให้ความเห็นของผู้บังคับบัญชา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04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2120145661"/>
                  </a:ext>
                </a:extLst>
              </a:tr>
              <a:tr h="491052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supervisor_comt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15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ความคิดเห็นผู้บังคับบัญชาเหนือขึ้นไป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ไม่เห็นด้วย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2540598597"/>
                  </a:ext>
                </a:extLst>
              </a:tr>
              <a:tr h="491052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supervisor_comtdisc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รายละเอียดความคิดเห็นผู้บังคับบัญชาเหนือขึ้นไป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ปรับปรุงแก้ไขแล้วนำไปใช้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397488740"/>
                  </a:ext>
                </a:extLst>
              </a:tr>
              <a:tr h="491052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Supervisor_comt_date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วันที่ให้ความเห็นของผู้บังคับบัญชาเหนือขึ้นไป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04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103372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496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896735"/>
              </p:ext>
            </p:extLst>
          </p:nvPr>
        </p:nvGraphicFramePr>
        <p:xfrm>
          <a:off x="1854558" y="1550241"/>
          <a:ext cx="8886422" cy="4831653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665266">
                  <a:extLst>
                    <a:ext uri="{9D8B030D-6E8A-4147-A177-3AD203B41FA5}">
                      <a16:colId xmlns:a16="http://schemas.microsoft.com/office/drawing/2014/main" val="2623419396"/>
                    </a:ext>
                  </a:extLst>
                </a:gridCol>
                <a:gridCol w="1815195">
                  <a:extLst>
                    <a:ext uri="{9D8B030D-6E8A-4147-A177-3AD203B41FA5}">
                      <a16:colId xmlns:a16="http://schemas.microsoft.com/office/drawing/2014/main" val="286819693"/>
                    </a:ext>
                  </a:extLst>
                </a:gridCol>
                <a:gridCol w="2124688">
                  <a:extLst>
                    <a:ext uri="{9D8B030D-6E8A-4147-A177-3AD203B41FA5}">
                      <a16:colId xmlns:a16="http://schemas.microsoft.com/office/drawing/2014/main" val="2275053234"/>
                    </a:ext>
                  </a:extLst>
                </a:gridCol>
                <a:gridCol w="3281273">
                  <a:extLst>
                    <a:ext uri="{9D8B030D-6E8A-4147-A177-3AD203B41FA5}">
                      <a16:colId xmlns:a16="http://schemas.microsoft.com/office/drawing/2014/main" val="110289153"/>
                    </a:ext>
                  </a:extLst>
                </a:gridCol>
              </a:tblGrid>
              <a:tr h="1712040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relations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เก็บข้อมูลประชาสัมพันธ์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41344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905954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รหัสประชาสัมพันธ์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20177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375197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re_title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หัวข้อประชาสัมพันธ์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ร่างข้อบังคับมหาวิทยาลัย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713009"/>
                  </a:ext>
                </a:extLst>
              </a:tr>
              <a:tr h="684816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re_detail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รายละเอียดประชาสัมพันธ์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ขอเชิญร่วมแสดงความ(ร่าง)คิดเห็นข้อบังคับมหาวิทยาลัย ในวันที่ 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22 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ก.พ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2562 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นี้ 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38059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re_date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วันที่ประชาสัมพันธ์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2019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22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95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471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4242"/>
              </p:ext>
            </p:extLst>
          </p:nvPr>
        </p:nvGraphicFramePr>
        <p:xfrm>
          <a:off x="1880316" y="1043189"/>
          <a:ext cx="8152327" cy="5177694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527702">
                  <a:extLst>
                    <a:ext uri="{9D8B030D-6E8A-4147-A177-3AD203B41FA5}">
                      <a16:colId xmlns:a16="http://schemas.microsoft.com/office/drawing/2014/main" val="34143019"/>
                    </a:ext>
                  </a:extLst>
                </a:gridCol>
                <a:gridCol w="1665245">
                  <a:extLst>
                    <a:ext uri="{9D8B030D-6E8A-4147-A177-3AD203B41FA5}">
                      <a16:colId xmlns:a16="http://schemas.microsoft.com/office/drawing/2014/main" val="2217058389"/>
                    </a:ext>
                  </a:extLst>
                </a:gridCol>
                <a:gridCol w="2645723">
                  <a:extLst>
                    <a:ext uri="{9D8B030D-6E8A-4147-A177-3AD203B41FA5}">
                      <a16:colId xmlns:a16="http://schemas.microsoft.com/office/drawing/2014/main" val="890772294"/>
                    </a:ext>
                  </a:extLst>
                </a:gridCol>
                <a:gridCol w="2313657">
                  <a:extLst>
                    <a:ext uri="{9D8B030D-6E8A-4147-A177-3AD203B41FA5}">
                      <a16:colId xmlns:a16="http://schemas.microsoft.com/office/drawing/2014/main" val="1447947045"/>
                    </a:ext>
                  </a:extLst>
                </a:gridCol>
              </a:tblGrid>
              <a:tr h="2127011">
                <a:tc gridSpan="4"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evidence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เก็บข้อมูลสถานะข้อมูลหลักฐาน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evd_id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ass_id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33225"/>
                  </a:ext>
                </a:extLst>
              </a:tr>
              <a:tr h="425402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037414"/>
                  </a:ext>
                </a:extLst>
              </a:tr>
              <a:tr h="425402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รหัสข้อมูลหลักฐาน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EVD62107083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0248838"/>
                  </a:ext>
                </a:extLst>
              </a:tr>
              <a:tr h="425402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620225"/>
                  </a:ext>
                </a:extLst>
              </a:tr>
              <a:tr h="455203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64800"/>
                  </a:ext>
                </a:extLst>
              </a:tr>
              <a:tr h="455203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st_date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วันที่อับโหลดไฟล์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2019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002608"/>
                  </a:ext>
                </a:extLst>
              </a:tr>
              <a:tr h="85080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evd_status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สถานะความคืบหน้า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7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530513"/>
              </p:ext>
            </p:extLst>
          </p:nvPr>
        </p:nvGraphicFramePr>
        <p:xfrm>
          <a:off x="1493950" y="566671"/>
          <a:ext cx="9453092" cy="558383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45843">
                  <a:extLst>
                    <a:ext uri="{9D8B030D-6E8A-4147-A177-3AD203B41FA5}">
                      <a16:colId xmlns:a16="http://schemas.microsoft.com/office/drawing/2014/main" val="795960494"/>
                    </a:ext>
                  </a:extLst>
                </a:gridCol>
                <a:gridCol w="1946627">
                  <a:extLst>
                    <a:ext uri="{9D8B030D-6E8A-4147-A177-3AD203B41FA5}">
                      <a16:colId xmlns:a16="http://schemas.microsoft.com/office/drawing/2014/main" val="2561989944"/>
                    </a:ext>
                  </a:extLst>
                </a:gridCol>
                <a:gridCol w="2679741">
                  <a:extLst>
                    <a:ext uri="{9D8B030D-6E8A-4147-A177-3AD203B41FA5}">
                      <a16:colId xmlns:a16="http://schemas.microsoft.com/office/drawing/2014/main" val="3061599728"/>
                    </a:ext>
                  </a:extLst>
                </a:gridCol>
                <a:gridCol w="2680881">
                  <a:extLst>
                    <a:ext uri="{9D8B030D-6E8A-4147-A177-3AD203B41FA5}">
                      <a16:colId xmlns:a16="http://schemas.microsoft.com/office/drawing/2014/main" val="3762269278"/>
                    </a:ext>
                  </a:extLst>
                </a:gridCol>
              </a:tblGrid>
              <a:tr h="2365083">
                <a:tc gridSpan="4"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evidence_file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เก็บข้อมูลหลักฐานแบบไฟล์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evd_file_id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eve_id,se_id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32318"/>
                  </a:ext>
                </a:extLst>
              </a:tr>
              <a:tr h="47301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794819"/>
                  </a:ext>
                </a:extLst>
              </a:tr>
              <a:tr h="473016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evd_file_id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รหัสข้อมูลไฟล์หลักฐาน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112233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325433"/>
                  </a:ext>
                </a:extLst>
              </a:tr>
              <a:tr h="506153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รหัสข้อมูลหลักฐาน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EVD62107083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03015"/>
                  </a:ext>
                </a:extLst>
              </a:tr>
              <a:tr h="506153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se_id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รหัสลายเอียดของภาระงาน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320968"/>
                  </a:ext>
                </a:extLst>
              </a:tr>
              <a:tr h="506153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evd_name_thai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ชื่อของไฟล์หลักฐาน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โครงการส่งเสริมการอ่าน.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pdf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11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403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008015"/>
              </p:ext>
            </p:extLst>
          </p:nvPr>
        </p:nvGraphicFramePr>
        <p:xfrm>
          <a:off x="1803042" y="1146218"/>
          <a:ext cx="8783392" cy="490685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793910">
                  <a:extLst>
                    <a:ext uri="{9D8B030D-6E8A-4147-A177-3AD203B41FA5}">
                      <a16:colId xmlns:a16="http://schemas.microsoft.com/office/drawing/2014/main" val="4220741879"/>
                    </a:ext>
                  </a:extLst>
                </a:gridCol>
                <a:gridCol w="1349663">
                  <a:extLst>
                    <a:ext uri="{9D8B030D-6E8A-4147-A177-3AD203B41FA5}">
                      <a16:colId xmlns:a16="http://schemas.microsoft.com/office/drawing/2014/main" val="3610309662"/>
                    </a:ext>
                  </a:extLst>
                </a:gridCol>
                <a:gridCol w="2848469">
                  <a:extLst>
                    <a:ext uri="{9D8B030D-6E8A-4147-A177-3AD203B41FA5}">
                      <a16:colId xmlns:a16="http://schemas.microsoft.com/office/drawing/2014/main" val="1171370206"/>
                    </a:ext>
                  </a:extLst>
                </a:gridCol>
                <a:gridCol w="2791350">
                  <a:extLst>
                    <a:ext uri="{9D8B030D-6E8A-4147-A177-3AD203B41FA5}">
                      <a16:colId xmlns:a16="http://schemas.microsoft.com/office/drawing/2014/main" val="2916554971"/>
                    </a:ext>
                  </a:extLst>
                </a:gridCol>
              </a:tblGrid>
              <a:tr h="1887250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evidence_text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เก็บข้อมูลหลักฐานแบบข้อความ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pre_id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pre_id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37034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215228"/>
                  </a:ext>
                </a:extLst>
              </a:tr>
              <a:tr h="75490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evd_text_id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รหัสขอมูลหลักฐานข้อความ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12443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399143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รหัสข้อมูลหลักฐาน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EVD62107083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792786"/>
                  </a:ext>
                </a:extLst>
              </a:tr>
              <a:tr h="754900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รหัสลายเอียดของภาระงาน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14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20265"/>
                  </a:ext>
                </a:extLst>
              </a:tr>
              <a:tr h="75490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evd_text_name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ชื่อไฟล์หลักฐาน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โ</a:t>
                      </a:r>
                      <a:r>
                        <a:rPr lang="th-TH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คร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งานส่งเสร็จการอ่าน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58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54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67781" y="144790"/>
            <a:ext cx="2164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+mj-cs"/>
              </a:rPr>
              <a:t>โครงสร้างระบบ</a:t>
            </a:r>
            <a:endParaRPr lang="en-US" sz="36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9" y="347990"/>
            <a:ext cx="5164455" cy="62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ระบบงานใหม่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1472485" y="1555121"/>
            <a:ext cx="10515600" cy="483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ฐานข้อมูล บุคลากร และแบบฟอร์มการประเมิน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ช่วยสนับสนุนการตัดสินใจของผู้บริหาร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สามารถปรับเกณฑ์การปรับเมินได้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สามารถลบ แก้ไข การประเมินได้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สามารถกำหนดสิทธิ์ของผู้ใช้งานได้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สามารถแนบเอกสารที่เกี่ยวข้อง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สามารถตรวจสอบผลการประมินย้อนหลังได้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สรุปผลการประเมินได้รวดเร็ว</a:t>
            </a: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th-TH" sz="36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9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928927"/>
              </p:ext>
            </p:extLst>
          </p:nvPr>
        </p:nvGraphicFramePr>
        <p:xfrm>
          <a:off x="1485834" y="1700012"/>
          <a:ext cx="9630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3" imgW="7067707" imgH="3352730" progId="Visio.Drawing.15">
                  <p:embed/>
                </p:oleObj>
              </mc:Choice>
              <mc:Fallback>
                <p:oleObj name="Visio" r:id="rId3" imgW="7067707" imgH="335273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834" y="1700012"/>
                        <a:ext cx="9630000" cy="457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ปัญหาที่พบในระบบงานเดิม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2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51079" y="1503653"/>
            <a:ext cx="10515600" cy="1548640"/>
          </a:xfrm>
        </p:spPr>
        <p:txBody>
          <a:bodyPr>
            <a:normAutofit/>
          </a:bodyPr>
          <a:lstStyle/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เพื่อพัฒนาระบบจัดการบริหารการประเมิน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บุคลากร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28600" lvl="2">
              <a:spcBef>
                <a:spcPts val="1000"/>
              </a:spcBef>
            </a:pP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เพื่อสนับสนุนการตัดสินใจของผู้บริหาร</a:t>
            </a:r>
            <a:endParaRPr lang="en-US" sz="2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วัตถุประสงค์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ของโครงงาน</a:t>
            </a:r>
            <a:endParaRPr lang="th-TH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977721" y="285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ประโยชน์ที่คาดว่าจะได้รับจาก</a:t>
            </a:r>
            <a:r>
              <a:rPr lang="th-TH" sz="3200" b="1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การทำ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โครงงาน</a:t>
            </a: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851079" y="40279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ได้ระบบจัดการบริหารการประเมินบุคลากร </a:t>
            </a:r>
            <a:endParaRPr lang="en-US" sz="32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28600" lvl="2">
              <a:spcBef>
                <a:spcPts val="1000"/>
              </a:spcBef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ได้ระบบสนับสนุนการตัดสินใจของผู้บริหาร</a:t>
            </a:r>
            <a:endParaRPr lang="en-US" sz="32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976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552718" y="1931831"/>
            <a:ext cx="10515600" cy="4481848"/>
          </a:xfrm>
        </p:spPr>
        <p:txBody>
          <a:bodyPr>
            <a:noAutofit/>
          </a:bodyPr>
          <a:lstStyle/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สามารถเข้าสู่ระบบได้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ดูผลสรุปการประเมิน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สามารถดูการประเมินบุคลากรที่อยู่ในคณะของตนเองได้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สามารถแก้ไข/ลบ การประเมินบุคลากรที่อยู่ในคณะของตนเองได้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สามารถประเมินบุคลากรที่อยู่ในคณะของตนเองได้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สามารถจัดการหลักฐานประกอบการประเมินได้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สามารถแก้ไขข้อมูลส่วนตัวได้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สามารดูข้อมูลส่วนตัวได้  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คณะ</a:t>
            </a:r>
          </a:p>
        </p:txBody>
      </p:sp>
    </p:spTree>
    <p:extLst>
      <p:ext uri="{BB962C8B-B14F-4D97-AF65-F5344CB8AC3E}">
        <p14:creationId xmlns:p14="http://schemas.microsoft.com/office/powerpoint/2010/main" val="39287267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3288</Words>
  <Application>Microsoft Office PowerPoint</Application>
  <PresentationFormat>แบบจอกว้าง</PresentationFormat>
  <Paragraphs>1048</Paragraphs>
  <Slides>57</Slides>
  <Notes>0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2</vt:i4>
      </vt:variant>
      <vt:variant>
        <vt:lpstr>ชื่อเรื่องสไลด์</vt:lpstr>
      </vt:variant>
      <vt:variant>
        <vt:i4>57</vt:i4>
      </vt:variant>
    </vt:vector>
  </HeadingPairs>
  <TitlesOfParts>
    <vt:vector size="68" baseType="lpstr">
      <vt:lpstr>Angsana New</vt:lpstr>
      <vt:lpstr>Arial</vt:lpstr>
      <vt:lpstr>Calibri</vt:lpstr>
      <vt:lpstr>Calibri Light</vt:lpstr>
      <vt:lpstr>Cordia New</vt:lpstr>
      <vt:lpstr>TH Niramit AS</vt:lpstr>
      <vt:lpstr>Times New Roman</vt:lpstr>
      <vt:lpstr>Wingdings</vt:lpstr>
      <vt:lpstr>ธีมของ Office</vt:lpstr>
      <vt:lpstr>Visio</vt:lpstr>
      <vt:lpstr>Microsoft Visio Drawing</vt:lpstr>
      <vt:lpstr>ระบบจัดการบริหารการประเมินผลการปฏิบัติงานของบุคลากร คณะบริหารธุรกิจและศิลปศาสตร์มหาวิทยาลัยเทคโนโลยีราชมงคลล้านนา </vt:lpstr>
      <vt:lpstr>ลักษณะของการประเมิน</vt:lpstr>
      <vt:lpstr>ลักษณะของการประเมิน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ระบบจัดการบริหารการประเมินผลการปฏิบัติงานของบุคลากร คณะบริหารธุรกิจและศิลปศาสตร์ มหาวิทยาลัยเทคโนโลยีราชมงคลล้านนา</dc:title>
  <dc:creator>ONEVAN LOVE's</dc:creator>
  <cp:lastModifiedBy>ONEVAN LOVE's</cp:lastModifiedBy>
  <cp:revision>59</cp:revision>
  <dcterms:created xsi:type="dcterms:W3CDTF">2018-03-18T06:36:02Z</dcterms:created>
  <dcterms:modified xsi:type="dcterms:W3CDTF">2019-03-19T20:36:20Z</dcterms:modified>
</cp:coreProperties>
</file>