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16/01/62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786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16/01/62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549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16/01/62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603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16/01/62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8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16/01/62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97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16/01/62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538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16/01/62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288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16/01/62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655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16/01/62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036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16/01/62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250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16/01/62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972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A8F7-98DF-4696-BC0F-EA27217E0BCE}" type="datetimeFigureOut">
              <a:rPr lang="th-TH" smtClean="0"/>
              <a:t>16/01/62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409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0" y="2866301"/>
            <a:ext cx="12192000" cy="2387600"/>
          </a:xfrm>
        </p:spPr>
        <p:txBody>
          <a:bodyPr>
            <a:noAutofit/>
          </a:bodyPr>
          <a:lstStyle/>
          <a:p>
            <a:r>
              <a:rPr lang="th-TH" sz="3600" dirty="0">
                <a:solidFill>
                  <a:schemeClr val="accent2">
                    <a:lumMod val="50000"/>
                  </a:schemeClr>
                </a:solidFill>
              </a:rPr>
              <a:t>ระบบจัดการบริหารการประเมินผลการปฏิบัติงานของบุคลากร </a:t>
            </a:r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</a:rPr>
              <a:t>คณะ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</a:rPr>
              <a:t>บริหารธุรกิจและศิลป</a:t>
            </a:r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</a:rPr>
              <a:t>ศาสตร์มหาวิทยาลัย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</a:rPr>
              <a:t>เทคโนโลยีราชมงคลล้านนา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2">
                    <a:lumMod val="50000"/>
                  </a:schemeClr>
                </a:solidFill>
              </a:rPr>
            </a:br>
            <a:endParaRPr lang="th-TH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30" name="Picture 6" descr="ผลการค้นหารูปภาพสำหรับ มหาวิทยาลัยราชมงคลล้านนา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514738"/>
            <a:ext cx="1314450" cy="24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2008030" y="1893194"/>
            <a:ext cx="10515600" cy="4481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เข้าสู่ระบบได้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ทำการประเมินตัวเองได้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แก้ไข/ลบ การประเมินตัวเองได้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ดูการผลประเมินตนเองและบุคลากรที่อยู่ในสาขาของตนเองได้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ประเมินบุคลากรที่อยู่ในสาขาของตนเองได้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แก้ไข/ลบ การประเมินบุคลากรที่อยู่ในสาขาของตนเองได้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จัดการหลักฐานประกอบการประเมินได้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แก้ไขข้อมูลส่วนตัวได้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</a:t>
            </a:r>
            <a:r>
              <a:rPr lang="th-TH" dirty="0">
                <a:cs typeface="+mj-cs"/>
              </a:rPr>
              <a:t>มารดูข้อมูลส่วนตัวได้</a:t>
            </a:r>
            <a:endParaRPr lang="en-US" sz="1800" dirty="0">
              <a:cs typeface="+mj-cs"/>
            </a:endParaRPr>
          </a:p>
          <a:p>
            <a:pPr lvl="4"/>
            <a:endParaRPr lang="en-US" dirty="0"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</a:rPr>
              <a:t>ผู้บริหาร 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</a:rPr>
              <a:t>ระดับ สาขา</a:t>
            </a:r>
          </a:p>
        </p:txBody>
      </p:sp>
    </p:spTree>
    <p:extLst>
      <p:ext uri="{BB962C8B-B14F-4D97-AF65-F5344CB8AC3E}">
        <p14:creationId xmlns:p14="http://schemas.microsoft.com/office/powerpoint/2010/main" val="30394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52729" y="1906073"/>
            <a:ext cx="10515600" cy="4481848"/>
          </a:xfrm>
        </p:spPr>
        <p:txBody>
          <a:bodyPr>
            <a:noAutofit/>
          </a:bodyPr>
          <a:lstStyle/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เข้าสู่ระบบได้  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ทำการประเมินตัวเองได้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แก้ไข/ลบ การประเมินตัวเองได้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ดูการผลประเมินตนเองและบุคลากรที่อยู่ในหลักสูตรของตนเองได้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แก้ไข/ลบ การประเมินได้เฉพาะบุคลากรที่อยู่ในหลักสูตรของตนเองได้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ประเมินบุคลากรที่อยู่ในหลักสูตรของตนเองได้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จัดการหลักฐานประกอบการประเมินได้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แก้ไขข้อมูลส่วนตัวได้</a:t>
            </a:r>
            <a:endParaRPr lang="en-US" sz="1800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</a:t>
            </a:r>
            <a:r>
              <a:rPr lang="th-TH" dirty="0">
                <a:cs typeface="+mj-cs"/>
              </a:rPr>
              <a:t>มารดูข้อมูลส่วนตัวได้</a:t>
            </a:r>
            <a:endParaRPr lang="en-US" sz="1800" dirty="0"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</a:rPr>
              <a:t>ผู้บริหาร 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</a:rPr>
              <a:t>ระดับ หัวหน้าหลักสูตร</a:t>
            </a:r>
          </a:p>
        </p:txBody>
      </p:sp>
    </p:spTree>
    <p:extLst>
      <p:ext uri="{BB962C8B-B14F-4D97-AF65-F5344CB8AC3E}">
        <p14:creationId xmlns:p14="http://schemas.microsoft.com/office/powerpoint/2010/main" val="352052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52729" y="1906073"/>
            <a:ext cx="10515600" cy="4481848"/>
          </a:xfrm>
        </p:spPr>
        <p:txBody>
          <a:bodyPr>
            <a:noAutofit/>
          </a:bodyPr>
          <a:lstStyle/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เข้าสู่ระบบได้</a:t>
            </a:r>
            <a:endParaRPr lang="en-US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เพิ่มข้อมูลบุคลากรได้</a:t>
            </a:r>
            <a:endParaRPr lang="en-US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แก้ไข/ลบ ข้อมูลบุคลากรได้</a:t>
            </a:r>
            <a:endParaRPr lang="en-US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เพิ่มเงื่อนไขการประเมินได้</a:t>
            </a:r>
            <a:endParaRPr lang="en-US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ลบ/แก้ไข เงื่อนไขการประเมินได้</a:t>
            </a:r>
            <a:endParaRPr lang="en-US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กำหนดสิทธิ์ของบุคลากรได้</a:t>
            </a:r>
            <a:endParaRPr lang="en-US" dirty="0"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</a:rPr>
              <a:t>ผู้ดูแล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</a:rPr>
              <a:t>ระบบ</a:t>
            </a:r>
          </a:p>
        </p:txBody>
      </p:sp>
    </p:spTree>
    <p:extLst>
      <p:ext uri="{BB962C8B-B14F-4D97-AF65-F5344CB8AC3E}">
        <p14:creationId xmlns:p14="http://schemas.microsoft.com/office/powerpoint/2010/main" val="418980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52729" y="1906073"/>
            <a:ext cx="10515600" cy="4481848"/>
          </a:xfrm>
        </p:spPr>
        <p:txBody>
          <a:bodyPr>
            <a:noAutofit/>
          </a:bodyPr>
          <a:lstStyle/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เข้าสู่ระบบได้</a:t>
            </a:r>
            <a:endParaRPr lang="en-US" dirty="0">
              <a:cs typeface="+mj-cs"/>
            </a:endParaRPr>
          </a:p>
          <a:p>
            <a:r>
              <a:rPr lang="th-TH" dirty="0">
                <a:cs typeface="+mj-cs"/>
              </a:rPr>
              <a:t> </a:t>
            </a:r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ทำการประเมินตัวเองได้</a:t>
            </a:r>
            <a:endParaRPr lang="en-US" dirty="0">
              <a:cs typeface="+mj-cs"/>
            </a:endParaRPr>
          </a:p>
          <a:p>
            <a:r>
              <a:rPr lang="th-TH" dirty="0">
                <a:cs typeface="+mj-cs"/>
              </a:rPr>
              <a:t> </a:t>
            </a:r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แก้ไข/ลบ การประเมินตัวเองได้</a:t>
            </a:r>
            <a:endParaRPr lang="en-US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จัดการหลักฐานประกอบการประเมินได้</a:t>
            </a:r>
            <a:endParaRPr lang="en-US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ดูผลสรุปการประเมินของตนเองได้ </a:t>
            </a:r>
            <a:endParaRPr lang="en-US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สามารถ</a:t>
            </a:r>
            <a:r>
              <a:rPr lang="th-TH" dirty="0">
                <a:cs typeface="+mj-cs"/>
              </a:rPr>
              <a:t>แก้ไขข้อมูลส่วนตัวได้</a:t>
            </a:r>
            <a:endParaRPr lang="en-US" dirty="0">
              <a:cs typeface="+mj-cs"/>
            </a:endParaRPr>
          </a:p>
          <a:p>
            <a:r>
              <a:rPr lang="th-TH" dirty="0" smtClean="0">
                <a:cs typeface="+mj-cs"/>
              </a:rPr>
              <a:t>สา</a:t>
            </a:r>
            <a:r>
              <a:rPr lang="th-TH" dirty="0">
                <a:cs typeface="+mj-cs"/>
              </a:rPr>
              <a:t>มารดูข้อมูลส่วนตัวได้</a:t>
            </a:r>
            <a:endParaRPr lang="en-US" dirty="0"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</a:rPr>
              <a:t>อาจารย์</a:t>
            </a:r>
            <a:endParaRPr lang="th-TH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cs typeface="+mj-cs"/>
              </a:rPr>
              <a:t>ผู้ใช้ระบบ</a:t>
            </a:r>
            <a:endParaRPr lang="en-US" dirty="0" smtClean="0"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cs typeface="+mj-cs"/>
              </a:rPr>
              <a:t>	1</a:t>
            </a:r>
            <a:r>
              <a:rPr lang="th-TH" dirty="0">
                <a:cs typeface="+mj-cs"/>
              </a:rPr>
              <a:t>)  ผู้บริหาร ระดับ คณะ</a:t>
            </a:r>
            <a:endParaRPr lang="en-US" dirty="0"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cs typeface="+mj-cs"/>
              </a:rPr>
              <a:t>	2</a:t>
            </a:r>
            <a:r>
              <a:rPr lang="th-TH" dirty="0">
                <a:cs typeface="+mj-cs"/>
              </a:rPr>
              <a:t>)  ผู้บริหาร ระดับ สาขา</a:t>
            </a:r>
            <a:endParaRPr lang="en-US" dirty="0"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cs typeface="+mj-cs"/>
              </a:rPr>
              <a:t>	3</a:t>
            </a:r>
            <a:r>
              <a:rPr lang="th-TH" dirty="0">
                <a:cs typeface="+mj-cs"/>
              </a:rPr>
              <a:t>)  ผู้บริหาร ระดับ หัวหน้าหลักสูตร</a:t>
            </a:r>
            <a:endParaRPr lang="en-US" dirty="0"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cs typeface="+mj-cs"/>
              </a:rPr>
              <a:t>	4</a:t>
            </a:r>
            <a:r>
              <a:rPr lang="th-TH" dirty="0">
                <a:cs typeface="+mj-cs"/>
              </a:rPr>
              <a:t>)  </a:t>
            </a:r>
            <a:r>
              <a:rPr lang="th-TH" dirty="0" smtClean="0">
                <a:cs typeface="+mj-cs"/>
              </a:rPr>
              <a:t>อาจารย์</a:t>
            </a:r>
            <a:endParaRPr lang="en-US" dirty="0" smtClean="0">
              <a:cs typeface="+mj-cs"/>
            </a:endParaRPr>
          </a:p>
          <a:p>
            <a:pPr marL="0" indent="0">
              <a:buNone/>
            </a:pPr>
            <a:r>
              <a:rPr lang="en-US" dirty="0">
                <a:cs typeface="+mj-cs"/>
              </a:rPr>
              <a:t>	</a:t>
            </a:r>
            <a:r>
              <a:rPr lang="en-US" dirty="0" smtClean="0">
                <a:cs typeface="+mj-cs"/>
              </a:rPr>
              <a:t>5)</a:t>
            </a:r>
            <a:r>
              <a:rPr lang="th-TH" dirty="0">
                <a:cs typeface="+mj-cs"/>
              </a:rPr>
              <a:t> ผู้ดูแลระบบ</a:t>
            </a:r>
            <a:endParaRPr lang="en-US" dirty="0">
              <a:cs typeface="+mj-cs"/>
            </a:endParaRPr>
          </a:p>
          <a:p>
            <a:pPr marL="0" indent="0">
              <a:buNone/>
            </a:pPr>
            <a:endParaRPr lang="en-US" dirty="0">
              <a:cs typeface="+mj-cs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>
                <a:solidFill>
                  <a:schemeClr val="accent2">
                    <a:lumMod val="50000"/>
                  </a:schemeClr>
                </a:solidFill>
              </a:rPr>
              <a:t>แผนภาพกระแสข้อมูล (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Data Flow Diagram)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47737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39084" y="1311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 smtClean="0">
                <a:solidFill>
                  <a:schemeClr val="accent2">
                    <a:lumMod val="50000"/>
                  </a:schemeClr>
                </a:solidFill>
              </a:rPr>
              <a:t>ความ</a:t>
            </a:r>
            <a:r>
              <a:rPr lang="th-TH" sz="4000" b="1" dirty="0">
                <a:solidFill>
                  <a:schemeClr val="accent2">
                    <a:lumMod val="50000"/>
                  </a:schemeClr>
                </a:solidFill>
              </a:rPr>
              <a:t>ต้องการของระบบ</a:t>
            </a:r>
            <a:endParaRPr lang="th-TH" sz="4000" dirty="0"/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939084" y="1186264"/>
            <a:ext cx="10515600" cy="205921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cs typeface="+mj-cs"/>
              </a:rPr>
              <a:t>	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ผู้บริหารระดับ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 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คณะ  </a:t>
            </a:r>
            <a:r>
              <a:rPr lang="th-TH" dirty="0" smtClean="0">
                <a:cs typeface="+mj-cs"/>
              </a:rPr>
              <a:t>สามรถลงชื่อเข้าใช้งานระบบ สามารดูการประเมินของบุคลากรในคณะของตนเอง และสรุปผลการประเมินของบุคลากรในคณะของตนเอง สามารถทำการประเมินของตนเอง</a:t>
            </a:r>
            <a:r>
              <a:rPr lang="en-US" dirty="0" smtClean="0">
                <a:cs typeface="+mj-cs"/>
              </a:rPr>
              <a:t> </a:t>
            </a:r>
            <a:r>
              <a:rPr lang="th-TH" dirty="0">
                <a:cs typeface="+mj-cs"/>
              </a:rPr>
              <a:t>และสรุปผลการประเมินของบุคลากรในคณะของตนเอง สามารถทำการประเมินของตนเอง</a:t>
            </a:r>
            <a:endParaRPr lang="en-US" dirty="0">
              <a:cs typeface="+mj-cs"/>
            </a:endParaRP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939084" y="2678806"/>
            <a:ext cx="10515600" cy="198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cs typeface="+mj-cs"/>
              </a:rPr>
              <a:t>	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ผู้บริหารระดับ 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cs typeface="+mj-cs"/>
              </a:rPr>
              <a:t>สาขา </a:t>
            </a:r>
            <a:r>
              <a:rPr lang="th-TH" dirty="0">
                <a:cs typeface="+mj-cs"/>
              </a:rPr>
              <a:t>สามรถลงชื่อเข้าใช้งานระบบ สามารดูและตรวจสอบข้อมูลการประเมินของบุคลากรในสาขาของตนเอง สามารถทำการประเมินของตนเอง </a:t>
            </a:r>
            <a:endParaRPr lang="en-US" dirty="0">
              <a:cs typeface="+mj-cs"/>
            </a:endParaRPr>
          </a:p>
        </p:txBody>
      </p:sp>
      <p:sp>
        <p:nvSpPr>
          <p:cNvPr id="7" name="ตัวแทนเนื้อหา 2"/>
          <p:cNvSpPr txBox="1">
            <a:spLocks/>
          </p:cNvSpPr>
          <p:nvPr/>
        </p:nvSpPr>
        <p:spPr>
          <a:xfrm>
            <a:off x="939084" y="3900891"/>
            <a:ext cx="10515600" cy="198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cs typeface="+mj-cs"/>
              </a:rPr>
              <a:t>	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ผู้บริหาร 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cs typeface="+mj-cs"/>
              </a:rPr>
              <a:t>ระดับ หัวหน้าหลักสูตร </a:t>
            </a:r>
            <a:r>
              <a:rPr lang="th-TH" dirty="0">
                <a:cs typeface="+mj-cs"/>
              </a:rPr>
              <a:t>สามรถลงชื่อเข้าใช้งานระบบ สามารดูและตรวจสอบข้อมูลการประเมินของบุคลากรในหลักสูตรของตนเอง สามารถทำการประเมินของตนเอง  </a:t>
            </a:r>
            <a:endParaRPr lang="en-US" dirty="0">
              <a:cs typeface="+mj-cs"/>
            </a:endParaRPr>
          </a:p>
          <a:p>
            <a:pPr marL="0" indent="0">
              <a:buNone/>
            </a:pP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253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39084" y="1311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 smtClean="0">
                <a:solidFill>
                  <a:schemeClr val="accent2">
                    <a:lumMod val="50000"/>
                  </a:schemeClr>
                </a:solidFill>
              </a:rPr>
              <a:t>ความ</a:t>
            </a:r>
            <a:r>
              <a:rPr lang="th-TH" sz="4000" b="1" dirty="0">
                <a:solidFill>
                  <a:schemeClr val="accent2">
                    <a:lumMod val="50000"/>
                  </a:schemeClr>
                </a:solidFill>
              </a:rPr>
              <a:t>ต้องการของระบบ</a:t>
            </a:r>
            <a:endParaRPr lang="th-TH" sz="4000" dirty="0"/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939084" y="1186264"/>
            <a:ext cx="10515600" cy="205921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cs typeface="+mj-cs"/>
              </a:rPr>
              <a:t>	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cs typeface="+mj-cs"/>
              </a:rPr>
              <a:t>อาจารย์ </a:t>
            </a:r>
            <a:r>
              <a:rPr lang="th-TH" dirty="0">
                <a:cs typeface="+mj-cs"/>
              </a:rPr>
              <a:t>สามรถลงชื่อเข้าใช้งานระบบ สามารถทำการประเมินของตนเอง สามารถจัดการหลักฐานประกอบการประเมินของตนเอง ดูผลการประเมินของผู้บริหาร ระดับ คณะ</a:t>
            </a:r>
            <a:endParaRPr lang="en-US" dirty="0">
              <a:cs typeface="+mj-cs"/>
            </a:endParaRP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939084" y="2678806"/>
            <a:ext cx="10515600" cy="198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cs typeface="+mj-cs"/>
              </a:rPr>
              <a:t>	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cs typeface="+mj-cs"/>
              </a:rPr>
              <a:t>ผู้ดูแลระบบ </a:t>
            </a:r>
            <a:r>
              <a:rPr lang="th-TH" dirty="0">
                <a:cs typeface="+mj-cs"/>
              </a:rPr>
              <a:t>สามรถลงชื่อเข้าใช้งานระบบ สามรถกำหนดสิทธิ์บุคลากร สามรถ เพื่อ/แก้ไข/ลบ ข้อมูลบุคลากรได้ และ สามรถ เพิ่ม/ลบ/แก้ไข เงื่อนไขการประเมินได้</a:t>
            </a:r>
            <a:endParaRPr lang="en-US" dirty="0">
              <a:cs typeface="+mj-cs"/>
            </a:endParaRPr>
          </a:p>
          <a:p>
            <a:pPr marL="0" indent="0">
              <a:buNone/>
            </a:pP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18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3742213" y="1888095"/>
            <a:ext cx="11270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46991"/>
              </p:ext>
            </p:extLst>
          </p:nvPr>
        </p:nvGraphicFramePr>
        <p:xfrm>
          <a:off x="1290919" y="865778"/>
          <a:ext cx="9997841" cy="5783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13601494" imgH="7886885" progId="Visio.Drawing.15">
                  <p:embed/>
                </p:oleObj>
              </mc:Choice>
              <mc:Fallback>
                <p:oleObj name="Visio" r:id="rId3" imgW="13601494" imgH="78868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919" y="865778"/>
                        <a:ext cx="9997841" cy="5783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939084" y="131159"/>
            <a:ext cx="10515600" cy="70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accent2">
                    <a:lumMod val="50000"/>
                  </a:schemeClr>
                </a:solidFill>
              </a:rPr>
              <a:t>แผนผังบริบท (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Context Diagram)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0345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65171" y="-1981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831403"/>
              </p:ext>
            </p:extLst>
          </p:nvPr>
        </p:nvGraphicFramePr>
        <p:xfrm>
          <a:off x="2567630" y="249314"/>
          <a:ext cx="7181488" cy="64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21478924" imgH="22431448" progId="Visio.Drawing.15">
                  <p:embed/>
                </p:oleObj>
              </mc:Choice>
              <mc:Fallback>
                <p:oleObj name="Visio" r:id="rId3" imgW="21478924" imgH="2243144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30" y="249314"/>
                        <a:ext cx="7181488" cy="643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0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81070" y="9916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437541"/>
              </p:ext>
            </p:extLst>
          </p:nvPr>
        </p:nvGraphicFramePr>
        <p:xfrm>
          <a:off x="1378038" y="1448873"/>
          <a:ext cx="9324305" cy="482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14563645" imgH="7039083" progId="Visio.Drawing.15">
                  <p:embed/>
                </p:oleObj>
              </mc:Choice>
              <mc:Fallback>
                <p:oleObj name="Visio" r:id="rId3" imgW="14563645" imgH="703908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038" y="1448873"/>
                        <a:ext cx="9324305" cy="4826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สี่เหลี่ยมผืนผ้า 5"/>
          <p:cNvSpPr/>
          <p:nvPr/>
        </p:nvSpPr>
        <p:spPr>
          <a:xfrm>
            <a:off x="710958" y="435443"/>
            <a:ext cx="4562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chemeClr val="accent2">
                    <a:lumMod val="50000"/>
                  </a:schemeClr>
                </a:solidFill>
                <a:ea typeface="TH Niramit AS" panose="02000506000000020004" pitchFamily="2" charset="-34"/>
                <a:cs typeface="+mj-cs"/>
              </a:rPr>
              <a:t>กระแสข้อมูลระดับที่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1</a:t>
            </a:r>
            <a:r>
              <a:rPr lang="th-TH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  </a:t>
            </a:r>
            <a:r>
              <a:rPr lang="th-TH" dirty="0" err="1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โปรเซส</a:t>
            </a:r>
            <a:r>
              <a:rPr lang="th-TH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จัดการผู้ใช้งา</a:t>
            </a:r>
            <a:r>
              <a:rPr lang="th-TH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น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57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solidFill>
                  <a:schemeClr val="accent2">
                    <a:lumMod val="50000"/>
                  </a:schemeClr>
                </a:solidFill>
              </a:rPr>
              <a:t>ลักษณะของการประเมิน</a:t>
            </a:r>
            <a:endParaRPr lang="th-TH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	ประเมินผล</a:t>
            </a:r>
            <a:r>
              <a:rPr lang="th-TH" sz="3200" dirty="0">
                <a:solidFill>
                  <a:schemeClr val="accent2">
                    <a:lumMod val="50000"/>
                  </a:schemeClr>
                </a:solidFill>
                <a:cs typeface="+mj-cs"/>
              </a:rPr>
              <a:t>การปฏิบัติงานของข้าราชการพลเรือนใน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สถาบันอุดมศึกษา สายวิชาการ </a:t>
            </a:r>
            <a:r>
              <a:rPr lang="th-TH" sz="3200" dirty="0">
                <a:solidFill>
                  <a:schemeClr val="accent2">
                    <a:lumMod val="50000"/>
                  </a:schemeClr>
                </a:solidFill>
                <a:cs typeface="+mj-cs"/>
              </a:rPr>
              <a:t>สังกัดมหาวิทยาลัย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เทคโนโลยี</a:t>
            </a:r>
            <a:r>
              <a:rPr lang="th-TH" sz="3200" dirty="0">
                <a:solidFill>
                  <a:schemeClr val="accent2">
                    <a:lumMod val="50000"/>
                  </a:schemeClr>
                </a:solidFill>
                <a:cs typeface="+mj-cs"/>
              </a:rPr>
              <a:t>ราชมงคล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ล้านนา แบ่งตำแหน่งในการประเมิน</a:t>
            </a:r>
          </a:p>
        </p:txBody>
      </p:sp>
      <p:sp>
        <p:nvSpPr>
          <p:cNvPr id="4" name="ตัวแทนเนื้อหา 2"/>
          <p:cNvSpPr txBox="1">
            <a:spLocks/>
          </p:cNvSpPr>
          <p:nvPr/>
        </p:nvSpPr>
        <p:spPr>
          <a:xfrm>
            <a:off x="1524000" y="2971800"/>
            <a:ext cx="10515600" cy="216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th-TH" sz="3200" dirty="0" smtClean="0">
                <a:cs typeface="+mj-cs"/>
              </a:rPr>
              <a:t>ผู้ช่วยศาสตราจารย์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h-TH" dirty="0">
                <a:cs typeface="+mj-cs"/>
              </a:rPr>
              <a:t>รอง</a:t>
            </a:r>
            <a:r>
              <a:rPr lang="th-TH" dirty="0" smtClean="0">
                <a:cs typeface="+mj-cs"/>
              </a:rPr>
              <a:t>ศาสตราจารย์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h-TH" dirty="0">
                <a:cs typeface="+mj-cs"/>
              </a:rPr>
              <a:t>ศาสตราจารย์</a:t>
            </a:r>
            <a:endParaRPr lang="th-TH" sz="36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h-TH" dirty="0">
                <a:cs typeface="+mj-cs"/>
              </a:rPr>
              <a:t>อาจารย์</a:t>
            </a:r>
            <a:endParaRPr lang="th-TH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" name="ตัวแทนเนื้อหา 2"/>
          <p:cNvSpPr txBox="1">
            <a:spLocks/>
          </p:cNvSpPr>
          <p:nvPr/>
        </p:nvSpPr>
        <p:spPr>
          <a:xfrm>
            <a:off x="838200" y="5351462"/>
            <a:ext cx="10515600" cy="114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แต่ล่ะตำแหน่ง จะมีข้อตกลง การประเมิน และแบบรายงานการประเมิน ตัวชี้วัด / เกณฑ์ประเมิน จะต่าง กันทุกตำแหน่ง</a:t>
            </a:r>
            <a:endParaRPr lang="th-TH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06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54558" y="7725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748798"/>
              </p:ext>
            </p:extLst>
          </p:nvPr>
        </p:nvGraphicFramePr>
        <p:xfrm>
          <a:off x="1060583" y="772576"/>
          <a:ext cx="10237811" cy="58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3" imgW="17249669" imgH="12077691" progId="Visio.Drawing.15">
                  <p:embed/>
                </p:oleObj>
              </mc:Choice>
              <mc:Fallback>
                <p:oleObj name="Visio" r:id="rId3" imgW="17249669" imgH="120776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583" y="772576"/>
                        <a:ext cx="10237811" cy="5800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สี่เหลี่ยมผืนผ้า 5"/>
          <p:cNvSpPr/>
          <p:nvPr/>
        </p:nvSpPr>
        <p:spPr>
          <a:xfrm>
            <a:off x="446737" y="146325"/>
            <a:ext cx="5219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chemeClr val="accent2">
                    <a:lumMod val="50000"/>
                  </a:schemeClr>
                </a:solidFill>
                <a:ea typeface="TH Niramit AS" panose="02000506000000020004" pitchFamily="2" charset="-34"/>
                <a:cs typeface="TH Niramit AS" panose="02000506000000020004" pitchFamily="2" charset="-34"/>
              </a:rPr>
              <a:t>กระแสข้อมูลระดับที่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</a:rPr>
              <a:t>1</a:t>
            </a:r>
            <a:r>
              <a:rPr lang="th-TH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</a:rPr>
              <a:t>  </a:t>
            </a:r>
            <a:r>
              <a:rPr lang="th-TH" dirty="0" err="1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</a:rPr>
              <a:t>โปรเซส</a:t>
            </a:r>
            <a:r>
              <a:rPr lang="th-TH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</a:rPr>
              <a:t>จัดการข้อมูลบุคลากร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97746" y="0"/>
            <a:ext cx="108903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88335"/>
              </p:ext>
            </p:extLst>
          </p:nvPr>
        </p:nvGraphicFramePr>
        <p:xfrm>
          <a:off x="2897746" y="257578"/>
          <a:ext cx="6233375" cy="636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26003352" imgH="27127130" progId="Visio.Drawing.15">
                  <p:embed/>
                </p:oleObj>
              </mc:Choice>
              <mc:Fallback>
                <p:oleObj name="Visio" r:id="rId3" imgW="26003352" imgH="271271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746" y="257578"/>
                        <a:ext cx="6233375" cy="63696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3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3" y="580399"/>
            <a:ext cx="8358388" cy="5867400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4332499" y="118734"/>
            <a:ext cx="3916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chemeClr val="accent2">
                    <a:lumMod val="50000"/>
                  </a:schemeClr>
                </a:solidFill>
                <a:ea typeface="TH Niramit AS" panose="02000506000000020004" pitchFamily="2" charset="-34"/>
                <a:cs typeface="+mj-cs"/>
              </a:rPr>
              <a:t>ความสัมพันธ์ของฐานข้อมูล (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E</a:t>
            </a:r>
            <a:r>
              <a:rPr lang="th-TH" sz="24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-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R Diagram</a:t>
            </a:r>
            <a:r>
              <a:rPr lang="th-TH" sz="24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)</a:t>
            </a:r>
            <a:endParaRPr lang="en-US" sz="24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03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267781" y="144790"/>
            <a:ext cx="2164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+mj-cs"/>
              </a:rPr>
              <a:t>โครงสร้างระบบ</a:t>
            </a:r>
            <a:endParaRPr lang="en-US" sz="36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9" y="347990"/>
            <a:ext cx="5164455" cy="62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67" y="1255138"/>
            <a:ext cx="9448800" cy="5312356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5720063" y="731918"/>
            <a:ext cx="100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หน้าแรก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9536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1255138"/>
            <a:ext cx="9324975" cy="5242739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5720063" y="731918"/>
            <a:ext cx="1649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หน้าเข้าสู่ระบบ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072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5491463" y="618411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หน้าหลักของ ผู้ดูแลระบบ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99" y="1255138"/>
            <a:ext cx="9197489" cy="5171062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348915" y="248455"/>
            <a:ext cx="1475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ผู้ดูแลระบบ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2365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4932663" y="415211"/>
            <a:ext cx="2133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หน้าจัดการบุคลากร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5431"/>
            <a:ext cx="9718674" cy="5464086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348915" y="248455"/>
            <a:ext cx="1475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ผู้ดูแลระบบ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460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927992"/>
            <a:ext cx="9756775" cy="5485507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4932663" y="415211"/>
            <a:ext cx="3009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หน้าจัดการเกณฑ์การประเมิน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48915" y="248455"/>
            <a:ext cx="1475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ผู้ดูแลระบบ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9570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983086"/>
            <a:ext cx="9726546" cy="5468513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4932663" y="326311"/>
            <a:ext cx="3074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หน้าจัดการการประชาสัมพันธ์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48915" y="248455"/>
            <a:ext cx="1475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ผู้ดูแลระบบ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274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2">
                    <a:lumMod val="50000"/>
                  </a:schemeClr>
                </a:solidFill>
              </a:rPr>
              <a:t>ลักษณะของการประเมิน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869583" y="1370359"/>
            <a:ext cx="10515600" cy="57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solidFill>
                  <a:schemeClr val="accent2">
                    <a:lumMod val="50000"/>
                  </a:schemeClr>
                </a:solidFill>
                <a:cs typeface="+mj-cs"/>
              </a:rPr>
              <a:t>องค์ประกอบที่ใช้ประเมิน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5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 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งาน</a:t>
            </a:r>
          </a:p>
        </p:txBody>
      </p:sp>
      <p:sp>
        <p:nvSpPr>
          <p:cNvPr id="4" name="ตัวแทนเนื้อหา 2"/>
          <p:cNvSpPr txBox="1">
            <a:spLocks/>
          </p:cNvSpPr>
          <p:nvPr/>
        </p:nvSpPr>
        <p:spPr>
          <a:xfrm>
            <a:off x="1292181" y="2196205"/>
            <a:ext cx="10515600" cy="3235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dirty="0">
                <a:cs typeface="+mj-cs"/>
              </a:rPr>
              <a:t>งาน</a:t>
            </a:r>
            <a:r>
              <a:rPr lang="th-TH" dirty="0" smtClean="0">
                <a:cs typeface="+mj-cs"/>
              </a:rPr>
              <a:t>สอน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 smtClean="0">
                <a:cs typeface="+mj-cs"/>
              </a:rPr>
              <a:t>งานวิจัย </a:t>
            </a:r>
            <a:endParaRPr lang="th-TH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cs typeface="+mj-cs"/>
              </a:rPr>
              <a:t>งานบริการทาง</a:t>
            </a:r>
            <a:r>
              <a:rPr lang="th-TH" dirty="0" smtClean="0">
                <a:cs typeface="+mj-cs"/>
              </a:rPr>
              <a:t>วิชาการ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cs typeface="+mj-cs"/>
              </a:rPr>
              <a:t>งานทำนุบำรุง</a:t>
            </a:r>
            <a:r>
              <a:rPr lang="th-TH" dirty="0" smtClean="0">
                <a:cs typeface="+mj-cs"/>
              </a:rPr>
              <a:t>ศิลปะ </a:t>
            </a:r>
            <a:r>
              <a:rPr lang="th-TH" dirty="0">
                <a:cs typeface="+mj-cs"/>
              </a:rPr>
              <a:t>วัฒนธรรมและอนุรักษ์</a:t>
            </a:r>
            <a:r>
              <a:rPr lang="th-TH" dirty="0" smtClean="0">
                <a:cs typeface="+mj-cs"/>
              </a:rPr>
              <a:t>สิ่งแวดล้อม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cs typeface="+mj-cs"/>
              </a:rPr>
              <a:t>งานพัฒนานักศึกษา งานที่ได้รับการแต่งตั้งให้ดำรงตำแหน่งและงานที่ได้รับมอบหมายอื่น ๆ </a:t>
            </a:r>
            <a:endParaRPr lang="th-TH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th-TH" sz="2400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67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964139"/>
            <a:ext cx="9150350" cy="5144560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4932663" y="326311"/>
            <a:ext cx="2606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หน้าจัดการไฟล์ดาวโหลด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48915" y="248455"/>
            <a:ext cx="1475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ผู้ดูแลระบบ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9955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196868"/>
            <a:ext cx="9007474" cy="5064231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5402563" y="571620"/>
            <a:ext cx="2149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หน้าแรกของอาจารย์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48915" y="248455"/>
            <a:ext cx="1026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อาจารย์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418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996178"/>
            <a:ext cx="9477374" cy="5328421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5364463" y="472958"/>
            <a:ext cx="2443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หน้าแก้ไขข้อมูลส่วนตัว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10815" y="149793"/>
            <a:ext cx="1026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อาจารย์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2685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5364463" y="472958"/>
            <a:ext cx="2904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หน้าจัดการการมาปฏิบัติงาน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10815" y="149793"/>
            <a:ext cx="1026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อาจารย์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996178"/>
            <a:ext cx="9442450" cy="530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53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9" y="963972"/>
            <a:ext cx="10167145" cy="5716228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5364463" y="472958"/>
            <a:ext cx="2058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หน้าจัดการประเมิน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10815" y="149793"/>
            <a:ext cx="1026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อาจารย์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36378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042737"/>
            <a:ext cx="9213850" cy="5180262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5364463" y="472958"/>
            <a:ext cx="2898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หน้าจัดการการไฟล์หลักฐาน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10815" y="149793"/>
            <a:ext cx="1026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อาจารย์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2733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002890"/>
            <a:ext cx="9826858" cy="5524910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5364463" y="472958"/>
            <a:ext cx="2061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หน้าผลการประเมิน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10815" y="149793"/>
            <a:ext cx="1026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อาจารย์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4901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913606"/>
            <a:ext cx="9820275" cy="5521209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5364463" y="472958"/>
            <a:ext cx="1058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หน้าหลัก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10815" y="149793"/>
            <a:ext cx="2007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หัวหน้าหลักสูตร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9024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025635"/>
            <a:ext cx="9794875" cy="5506928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5364463" y="472958"/>
            <a:ext cx="1058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หน้าหลัก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10815" y="149793"/>
            <a:ext cx="2007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cs typeface="+mj-cs"/>
              </a:rPr>
              <a:t>หัวหน้าหลักสูตร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1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</a:rPr>
              <a:t>ปัญหาของระบบงานเดิม</a:t>
            </a:r>
            <a:endParaRPr lang="th-TH" dirty="0"/>
          </a:p>
        </p:txBody>
      </p:sp>
      <p:sp>
        <p:nvSpPr>
          <p:cNvPr id="8" name="ตัวแทนเนื้อหา 2"/>
          <p:cNvSpPr txBox="1">
            <a:spLocks/>
          </p:cNvSpPr>
          <p:nvPr/>
        </p:nvSpPr>
        <p:spPr>
          <a:xfrm>
            <a:off x="1356575" y="1825579"/>
            <a:ext cx="10515600" cy="305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cs typeface="+mj-cs"/>
              </a:rPr>
              <a:t>เอกสารมีนวนมากอาจเกิดการสูญหายได้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cs typeface="+mj-cs"/>
              </a:rPr>
              <a:t>ต้องคำนวณ คะแนนในการประเมินด้วยตนเอง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cs typeface="+mj-cs"/>
              </a:rPr>
              <a:t>มีความซ้ำซ้อนของข้อมูล</a:t>
            </a:r>
            <a:r>
              <a:rPr lang="th-TH" sz="3200" dirty="0">
                <a:cs typeface="+mj-cs"/>
              </a:rPr>
              <a:t> </a:t>
            </a:r>
            <a:r>
              <a:rPr lang="th-TH" sz="3200" dirty="0" smtClean="0">
                <a:cs typeface="+mj-cs"/>
              </a:rPr>
              <a:t>ในการประเมิน</a:t>
            </a:r>
            <a:endParaRPr lang="th-TH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cs typeface="+mj-cs"/>
              </a:rPr>
              <a:t>เกิดความยุ่งยากในการตรวจสอบการประเมินย้อนหลัง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cs typeface="+mj-cs"/>
              </a:rPr>
              <a:t>ผลการประเมินล่าช้า</a:t>
            </a:r>
          </a:p>
          <a:p>
            <a:pPr marL="0" indent="0">
              <a:buNone/>
            </a:pPr>
            <a:endParaRPr lang="th-TH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44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5694382" cy="104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493599"/>
              </p:ext>
            </p:extLst>
          </p:nvPr>
        </p:nvGraphicFramePr>
        <p:xfrm>
          <a:off x="188260" y="1828800"/>
          <a:ext cx="11282082" cy="406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15325787" imgH="5172227" progId="Visio.Drawing.15">
                  <p:embed/>
                </p:oleObj>
              </mc:Choice>
              <mc:Fallback>
                <p:oleObj name="Visio" r:id="rId3" imgW="15325787" imgH="51722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60" y="1828800"/>
                        <a:ext cx="11282082" cy="4063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accent2">
                    <a:lumMod val="50000"/>
                  </a:schemeClr>
                </a:solidFill>
              </a:rPr>
              <a:t>โครงสร้างขององค์กร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307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</a:rPr>
              <a:t>ระบบงานใหม่</a:t>
            </a:r>
            <a:endParaRPr lang="th-TH" dirty="0"/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1472485" y="1555121"/>
            <a:ext cx="10515600" cy="483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cs typeface="+mj-cs"/>
              </a:rPr>
              <a:t>ฐานข้อมูล บุคลากร และแบบฟอร์มการประเมิน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cs typeface="+mj-cs"/>
              </a:rPr>
              <a:t>ช่วยสนับสนุนการตัดสินใจของผู้บริหาร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cs typeface="+mj-cs"/>
              </a:rPr>
              <a:t>สามารถปรับเกณฑ์การปรับเมินได้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cs typeface="+mj-cs"/>
              </a:rPr>
              <a:t>สามารถลบ แก้ไข การประเมินได้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cs typeface="+mj-cs"/>
              </a:rPr>
              <a:t>สามารถกำหนดสิทธิ์ของผู้ใช้งานได้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>
                <a:cs typeface="+mj-cs"/>
              </a:rPr>
              <a:t>สามารถแนบเอกสารที่เกี่ยวข้อง</a:t>
            </a:r>
            <a:r>
              <a:rPr lang="th-TH" dirty="0" smtClean="0">
                <a:cs typeface="+mj-cs"/>
              </a:rPr>
              <a:t>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cs typeface="+mj-cs"/>
              </a:rPr>
              <a:t>สามารถตรวจสอบผลการประมินย้อนหลังได้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cs typeface="+mj-cs"/>
              </a:rPr>
              <a:t>สรุปผลการประเมินได้รวดเร็ว</a:t>
            </a: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cs typeface="+mj-c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cs typeface="+mj-c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cs typeface="+mj-c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cs typeface="+mj-c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cs typeface="+mj-cs"/>
            </a:endParaRPr>
          </a:p>
          <a:p>
            <a:pPr marL="0" indent="0">
              <a:buNone/>
            </a:pPr>
            <a:endParaRPr lang="th-TH" sz="36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96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928927"/>
              </p:ext>
            </p:extLst>
          </p:nvPr>
        </p:nvGraphicFramePr>
        <p:xfrm>
          <a:off x="1485834" y="1700012"/>
          <a:ext cx="9630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7067707" imgH="3352730" progId="Visio.Drawing.15">
                  <p:embed/>
                </p:oleObj>
              </mc:Choice>
              <mc:Fallback>
                <p:oleObj name="Visio" r:id="rId3" imgW="7067707" imgH="335273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834" y="1700012"/>
                        <a:ext cx="9630000" cy="457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accent2">
                    <a:lumMod val="50000"/>
                  </a:schemeClr>
                </a:solidFill>
              </a:rPr>
              <a:t>ปัญหาที่พบในระบบงานเดิม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12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51079" y="1503653"/>
            <a:ext cx="10515600" cy="1548640"/>
          </a:xfrm>
        </p:spPr>
        <p:txBody>
          <a:bodyPr>
            <a:normAutofit/>
          </a:bodyPr>
          <a:lstStyle/>
          <a:p>
            <a:r>
              <a:rPr lang="th-TH" dirty="0">
                <a:cs typeface="+mj-cs"/>
              </a:rPr>
              <a:t>เพื่อพัฒนาระบบจัดการบริหารการประเมิน</a:t>
            </a:r>
            <a:r>
              <a:rPr lang="th-TH" dirty="0" smtClean="0">
                <a:cs typeface="+mj-cs"/>
              </a:rPr>
              <a:t>บุคลากร</a:t>
            </a:r>
            <a:endParaRPr lang="en-US" dirty="0" smtClean="0">
              <a:cs typeface="+mj-cs"/>
            </a:endParaRPr>
          </a:p>
          <a:p>
            <a:pPr marL="228600" lvl="2">
              <a:spcBef>
                <a:spcPts val="1000"/>
              </a:spcBef>
            </a:pPr>
            <a:r>
              <a:rPr lang="th-TH" sz="2800" dirty="0">
                <a:cs typeface="+mj-cs"/>
              </a:rPr>
              <a:t>เพื่อสนับสนุนการตัดสินใจของผู้บริหาร</a:t>
            </a:r>
            <a:endParaRPr lang="en-US" sz="2800" dirty="0">
              <a:cs typeface="+mj-cs"/>
            </a:endParaRPr>
          </a:p>
          <a:p>
            <a:endParaRPr lang="en-US" dirty="0">
              <a:cs typeface="+mj-cs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</a:rPr>
              <a:t>วัตถุประสงค์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</a:rPr>
              <a:t>ของโครงงาน</a:t>
            </a:r>
            <a:endParaRPr lang="th-TH" sz="3200" dirty="0"/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977721" y="285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accent2">
                    <a:lumMod val="50000"/>
                  </a:schemeClr>
                </a:solidFill>
              </a:rPr>
              <a:t>ประโยชน์ที่คาดว่าจะได้รับจาก</a:t>
            </a:r>
            <a:r>
              <a:rPr lang="th-TH" sz="3200" b="1" dirty="0" err="1">
                <a:solidFill>
                  <a:schemeClr val="accent2">
                    <a:lumMod val="50000"/>
                  </a:schemeClr>
                </a:solidFill>
              </a:rPr>
              <a:t>การทำ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</a:rPr>
              <a:t>โครงงาน</a:t>
            </a: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851079" y="40279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dirty="0" smtClean="0">
                <a:cs typeface="+mj-cs"/>
              </a:rPr>
              <a:t>ได้ระบบจัดการบริหารการประเมินบุคลากร </a:t>
            </a:r>
            <a:endParaRPr lang="en-US" sz="3200" dirty="0" smtClean="0">
              <a:cs typeface="+mj-cs"/>
            </a:endParaRPr>
          </a:p>
          <a:p>
            <a:pPr marL="228600" lvl="2">
              <a:spcBef>
                <a:spcPts val="1000"/>
              </a:spcBef>
            </a:pPr>
            <a:r>
              <a:rPr lang="th-TH" sz="3200" dirty="0" smtClean="0">
                <a:cs typeface="+mj-cs"/>
              </a:rPr>
              <a:t>ได้ระบบสนับสนุนการตัดสินใจของผู้บริหาร</a:t>
            </a:r>
            <a:endParaRPr lang="en-US" sz="3200" dirty="0" smtClean="0">
              <a:cs typeface="+mj-cs"/>
            </a:endParaRPr>
          </a:p>
          <a:p>
            <a:endParaRPr lang="en-US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976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552718" y="1931831"/>
            <a:ext cx="10515600" cy="4481848"/>
          </a:xfrm>
        </p:spPr>
        <p:txBody>
          <a:bodyPr>
            <a:noAutofit/>
          </a:bodyPr>
          <a:lstStyle/>
          <a:p>
            <a:pPr lvl="4"/>
            <a:r>
              <a:rPr lang="th-TH" sz="2800" dirty="0">
                <a:cs typeface="+mj-cs"/>
              </a:rPr>
              <a:t>สามารถเข้าสู่ระบบได้</a:t>
            </a:r>
            <a:endParaRPr lang="en-US" dirty="0">
              <a:cs typeface="+mj-cs"/>
            </a:endParaRPr>
          </a:p>
          <a:p>
            <a:pPr lvl="4"/>
            <a:r>
              <a:rPr lang="th-TH" sz="2800" dirty="0">
                <a:cs typeface="+mj-cs"/>
              </a:rPr>
              <a:t>ดูผลสรุปการประเมิน</a:t>
            </a:r>
            <a:endParaRPr lang="en-US" dirty="0">
              <a:cs typeface="+mj-cs"/>
            </a:endParaRPr>
          </a:p>
          <a:p>
            <a:pPr lvl="4"/>
            <a:r>
              <a:rPr lang="th-TH" sz="2800" dirty="0">
                <a:cs typeface="+mj-cs"/>
              </a:rPr>
              <a:t>สามารถทำการประเมินตัวเองได้</a:t>
            </a:r>
            <a:endParaRPr lang="en-US" dirty="0">
              <a:cs typeface="+mj-cs"/>
            </a:endParaRPr>
          </a:p>
          <a:p>
            <a:pPr lvl="4"/>
            <a:r>
              <a:rPr lang="th-TH" sz="2800" dirty="0">
                <a:cs typeface="+mj-cs"/>
              </a:rPr>
              <a:t>สามารถแก้ไข/ลบ การประเมินตัวเองได้</a:t>
            </a:r>
            <a:endParaRPr lang="en-US" dirty="0">
              <a:cs typeface="+mj-cs"/>
            </a:endParaRPr>
          </a:p>
          <a:p>
            <a:pPr lvl="4"/>
            <a:r>
              <a:rPr lang="th-TH" sz="2800" dirty="0">
                <a:cs typeface="+mj-cs"/>
              </a:rPr>
              <a:t>สามารถดูการประเมินบุคลากรที่อยู่ในคณะของตนเองได้</a:t>
            </a:r>
            <a:endParaRPr lang="en-US" dirty="0">
              <a:cs typeface="+mj-cs"/>
            </a:endParaRPr>
          </a:p>
          <a:p>
            <a:pPr lvl="4"/>
            <a:r>
              <a:rPr lang="th-TH" sz="2800" dirty="0">
                <a:cs typeface="+mj-cs"/>
              </a:rPr>
              <a:t>สามารถแก้ไข/ลบ การประเมินบุคลากรที่อยู่ในคณะของตนเองได้</a:t>
            </a:r>
            <a:endParaRPr lang="en-US" dirty="0">
              <a:cs typeface="+mj-cs"/>
            </a:endParaRPr>
          </a:p>
          <a:p>
            <a:pPr lvl="4"/>
            <a:r>
              <a:rPr lang="th-TH" sz="2800" dirty="0">
                <a:cs typeface="+mj-cs"/>
              </a:rPr>
              <a:t>สามารถประเมินบุคลากรที่อยู่ในคณะของตนเองได้</a:t>
            </a:r>
            <a:endParaRPr lang="en-US" dirty="0">
              <a:cs typeface="+mj-cs"/>
            </a:endParaRPr>
          </a:p>
          <a:p>
            <a:pPr lvl="4"/>
            <a:r>
              <a:rPr lang="th-TH" sz="2800" dirty="0">
                <a:cs typeface="+mj-cs"/>
              </a:rPr>
              <a:t>สามารถจัดการหลักฐานประกอบการประเมินได้</a:t>
            </a:r>
            <a:endParaRPr lang="en-US" dirty="0">
              <a:cs typeface="+mj-cs"/>
            </a:endParaRPr>
          </a:p>
          <a:p>
            <a:pPr lvl="4"/>
            <a:r>
              <a:rPr lang="th-TH" sz="2800" dirty="0">
                <a:cs typeface="+mj-cs"/>
              </a:rPr>
              <a:t>สามารถแก้ไขข้อมูลส่วนตัวได้</a:t>
            </a:r>
            <a:endParaRPr lang="en-US" dirty="0">
              <a:cs typeface="+mj-cs"/>
            </a:endParaRPr>
          </a:p>
          <a:p>
            <a:pPr lvl="4"/>
            <a:r>
              <a:rPr lang="th-TH" sz="2800" dirty="0">
                <a:cs typeface="+mj-cs"/>
              </a:rPr>
              <a:t> สามารดูข้อมูลส่วนตัวได้   </a:t>
            </a:r>
            <a:endParaRPr lang="en-US" dirty="0"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</a:rPr>
              <a:t>ผู้บริหาร 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</a:rPr>
              <a:t>ระดับ คณะ</a:t>
            </a:r>
          </a:p>
        </p:txBody>
      </p:sp>
    </p:spTree>
    <p:extLst>
      <p:ext uri="{BB962C8B-B14F-4D97-AF65-F5344CB8AC3E}">
        <p14:creationId xmlns:p14="http://schemas.microsoft.com/office/powerpoint/2010/main" val="392872675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699</Words>
  <Application>Microsoft Office PowerPoint</Application>
  <PresentationFormat>แบบจอกว้าง</PresentationFormat>
  <Paragraphs>146</Paragraphs>
  <Slides>38</Slides>
  <Notes>0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38</vt:i4>
      </vt:variant>
    </vt:vector>
  </HeadingPairs>
  <TitlesOfParts>
    <vt:vector size="47" baseType="lpstr">
      <vt:lpstr>Angsana New</vt:lpstr>
      <vt:lpstr>Arial</vt:lpstr>
      <vt:lpstr>Calibri</vt:lpstr>
      <vt:lpstr>Calibri Light</vt:lpstr>
      <vt:lpstr>Cordia New</vt:lpstr>
      <vt:lpstr>TH Niramit AS</vt:lpstr>
      <vt:lpstr>Wingdings</vt:lpstr>
      <vt:lpstr>ธีมของ Office</vt:lpstr>
      <vt:lpstr>รูปวาด Microsoft Visio</vt:lpstr>
      <vt:lpstr>ระบบจัดการบริหารการประเมินผลการปฏิบัติงานของบุคลากร คณะบริหารธุรกิจและศิลปศาสตร์มหาวิทยาลัยเทคโนโลยีราชมงคลล้านนา </vt:lpstr>
      <vt:lpstr>ลักษณะของการประเมิน</vt:lpstr>
      <vt:lpstr>ลักษณะของการประเมิน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ระบบจัดการบริหารการประเมินผลการปฏิบัติงานของบุคลากร คณะบริหารธุรกิจและศิลปศาสตร์ มหาวิทยาลัยเทคโนโลยีราชมงคลล้านนา</dc:title>
  <dc:creator>ONEVAN LOVE's</dc:creator>
  <cp:lastModifiedBy>ONEVAN LOVE's</cp:lastModifiedBy>
  <cp:revision>40</cp:revision>
  <dcterms:created xsi:type="dcterms:W3CDTF">2018-03-18T06:36:02Z</dcterms:created>
  <dcterms:modified xsi:type="dcterms:W3CDTF">2019-01-16T06:54:24Z</dcterms:modified>
</cp:coreProperties>
</file>