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3" r:id="rId9"/>
    <p:sldId id="266" r:id="rId10"/>
    <p:sldId id="267" r:id="rId11"/>
    <p:sldId id="268" r:id="rId12"/>
    <p:sldId id="269" r:id="rId13"/>
    <p:sldId id="270" r:id="rId14"/>
    <p:sldId id="265" r:id="rId15"/>
    <p:sldId id="271" r:id="rId16"/>
    <p:sldId id="272" r:id="rId17"/>
    <p:sldId id="273" r:id="rId18"/>
    <p:sldId id="274" r:id="rId19"/>
    <p:sldId id="280" r:id="rId20"/>
    <p:sldId id="281" r:id="rId21"/>
    <p:sldId id="278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279" r:id="rId4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420D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สไตล์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สไตล์สีปานกลาง 2 - เน้น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สไตล์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สไตล์สีอ่อน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สไตล์สีอ่อน 1 - เน้น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สไตล์สีปานกลาง 1 - เน้น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สไตล์สีอ่อน 2 - เน้น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สไตล์สีอ่อน 2 - เน้น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สไตล์สีอ่อน 2 - เน้น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4B1156A-380E-4F78-BDF5-A606A8083BF9}" styleName="สไตล์สีปานกลาง 4 - เน้น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สไตล์สีปานกลาง 1 - เน้น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สไตล์สีปานกลาง 1 - เน้น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สไตล์สีอ่อน 3 - เน้น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20/03/62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786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20/03/62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549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20/03/62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603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20/03/62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8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20/03/62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97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20/03/62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538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20/03/62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288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20/03/62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655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20/03/62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036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20/03/62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250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A8F7-98DF-4696-BC0F-EA27217E0BCE}" type="datetimeFigureOut">
              <a:rPr lang="th-TH" smtClean="0"/>
              <a:t>20/03/62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972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A8F7-98DF-4696-BC0F-EA27217E0BCE}" type="datetimeFigureOut">
              <a:rPr lang="th-TH" smtClean="0"/>
              <a:t>20/03/62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BF4CE-DD53-4B8A-B564-41E876963F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409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0" y="2866301"/>
            <a:ext cx="12192000" cy="2387600"/>
          </a:xfrm>
        </p:spPr>
        <p:txBody>
          <a:bodyPr>
            <a:noAutofit/>
          </a:bodyPr>
          <a:lstStyle/>
          <a:p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ระบบจัดการบริหารการประเมินผลการปฏิบัติงานของบุคลากร </a:t>
            </a:r>
            <a:r>
              <a:rPr lang="th-TH" sz="36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คณะ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บริหารธุรกิจและศิลป</a:t>
            </a:r>
            <a:r>
              <a:rPr lang="th-TH" sz="36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ศาสตร์มหาวิทยาลัย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เทคโนโลยีราชมงคลล้านนา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/>
            </a:r>
            <a:br>
              <a:rPr lang="en-US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</a:br>
            <a:endParaRPr lang="th-TH" sz="3600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1030" name="Picture 6" descr="ผลการค้นหารูปภาพสำหรับ มหาวิทยาลัยราชมงคลล้านนา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514738"/>
            <a:ext cx="1314450" cy="240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668628" y="129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ขอบเขต</a:t>
            </a:r>
            <a:endParaRPr lang="th-TH" b="1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ตัวแทนเนื้อหา 2"/>
          <p:cNvSpPr txBox="1">
            <a:spLocks/>
          </p:cNvSpPr>
          <p:nvPr/>
        </p:nvSpPr>
        <p:spPr>
          <a:xfrm>
            <a:off x="2008030" y="1893194"/>
            <a:ext cx="10515600" cy="4481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เข้าสู่ระบบได้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ทำการประเมินตัวเองได้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แก้ไข/ลบ การประเมินตัวเองได้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ดูการผลประเมินตนเองและบุคลากรที่อยู่ในสาขาของตนเองได้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ประเมินบุคลากรที่อยู่ในสาขาของตนเองได้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แก้ไข/ลบ การประเมินบุคลากรที่อยู่ในสาขาของตนเองได้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จัดการหลักฐานประกอบการประเมินได้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แก้ไขข้อมูลส่วนตัวได้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มารดูข้อมูลส่วนตัวได้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4"/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402724" y="799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ผู้บริหาร 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ระดับ สาขา</a:t>
            </a:r>
          </a:p>
        </p:txBody>
      </p:sp>
    </p:spTree>
    <p:extLst>
      <p:ext uri="{BB962C8B-B14F-4D97-AF65-F5344CB8AC3E}">
        <p14:creationId xmlns:p14="http://schemas.microsoft.com/office/powerpoint/2010/main" val="30394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668628" y="129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ขอบเขต</a:t>
            </a:r>
            <a:endParaRPr lang="th-TH" b="1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2252729" y="1906073"/>
            <a:ext cx="10515600" cy="4481848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เข้าสู่ระบบได้  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ทำการประเมินตัวเองได้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แก้ไข/ลบ การประเมินตัวเองได้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ดูการผลประเมินตนเองและบุคลากรที่อยู่ในหลักสูตรของตนเองได้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แก้ไข/ลบ การประเมินได้เฉพาะบุคลากรที่อยู่ในหลักสูตรของตนเองได้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ประเมินบุคลากรที่อยู่ในหลักสูตรของตนเองได้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จัดการหลักฐานประกอบการประเมินได้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แก้ไขข้อมูลส่วนตัวได้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มารดูข้อมูลส่วนตัวได้</a:t>
            </a:r>
            <a:endParaRPr lang="en-US" sz="1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402724" y="799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ผู้บริหาร 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ระดับ หัวหน้าหลักสูตร</a:t>
            </a:r>
          </a:p>
        </p:txBody>
      </p:sp>
    </p:spTree>
    <p:extLst>
      <p:ext uri="{BB962C8B-B14F-4D97-AF65-F5344CB8AC3E}">
        <p14:creationId xmlns:p14="http://schemas.microsoft.com/office/powerpoint/2010/main" val="352052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668628" y="129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ขอบเขต</a:t>
            </a:r>
            <a:endParaRPr lang="th-TH" b="1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2252729" y="1906073"/>
            <a:ext cx="10515600" cy="4481848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เข้าสู่ระบบได้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เพิ่มข้อมูลบุคลากรได้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แก้ไข/ลบ ข้อมูลบุคลากรได้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เพิ่มเงื่อนไขการประเมินได้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ลบ/แก้ไข เงื่อนไขการประเมินได้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กำหนดสิทธิ์ของบุคลากรได้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402724" y="799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ผู้ดูแล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ระบบ</a:t>
            </a:r>
          </a:p>
        </p:txBody>
      </p:sp>
    </p:spTree>
    <p:extLst>
      <p:ext uri="{BB962C8B-B14F-4D97-AF65-F5344CB8AC3E}">
        <p14:creationId xmlns:p14="http://schemas.microsoft.com/office/powerpoint/2010/main" val="418980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668628" y="129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ขอบเขต</a:t>
            </a:r>
            <a:endParaRPr lang="th-TH" b="1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2252729" y="1906073"/>
            <a:ext cx="10515600" cy="4481848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เข้าสู่ระบบได้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ทำการประเมินตัวเองได้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แก้ไข/ลบ การประเมินตัวเองได้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จัดการหลักฐานประกอบการประเมินได้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ดูผลสรุปการประเมินของตนเองได้ 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แก้ไขข้อมูลส่วนตัวได้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มารดูข้อมูลส่วนตัวได้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402724" y="799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อาจารย์</a:t>
            </a:r>
            <a:endParaRPr lang="th-TH" sz="3200" b="1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978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ผู้ใช้ระบบ</a:t>
            </a: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1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)  ผู้บริหาร ระดับ คณะ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2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)  ผู้บริหาร ระดับ สาขา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3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)  ผู้บริหาร ระดับ หัวหน้าหลักสูตร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4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) 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อาจารย์</a:t>
            </a: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5)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 ผู้ดูแลระบบ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977721" y="35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แผนภาพกระแสข้อมูล (</a:t>
            </a: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Data Flow Diagram)</a:t>
            </a:r>
            <a:endParaRPr lang="th-TH" sz="4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7737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939084" y="1311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ความ</a:t>
            </a:r>
            <a:r>
              <a:rPr lang="th-TH" sz="40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ต้องการของระบบ</a:t>
            </a:r>
            <a:endParaRPr lang="th-TH" sz="4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939084" y="1186264"/>
            <a:ext cx="10515600" cy="2059212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r>
              <a:rPr lang="th-TH" b="1" dirty="0" smtClean="0">
                <a:solidFill>
                  <a:schemeClr val="accent2">
                    <a:lumMod val="75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ผู้บริหารระดับ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b="1" dirty="0" smtClean="0">
                <a:solidFill>
                  <a:schemeClr val="accent2">
                    <a:lumMod val="75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คณะ 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สามรถลงชื่อเข้าใช้งานระบบ สามารดูการประเมินของบุคลากรในคณะของตนเอง และสรุปผลการประเมินของบุคลากรในคณะของตนเอง สามารถทำการประเมินของตนเอง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และสรุปผลการประเมินของบุคลากรในคณะของตนเอง สามารถทำการประเมินของตนเอง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ตัวแทนเนื้อหา 2"/>
          <p:cNvSpPr txBox="1">
            <a:spLocks/>
          </p:cNvSpPr>
          <p:nvPr/>
        </p:nvSpPr>
        <p:spPr>
          <a:xfrm>
            <a:off x="939084" y="2678806"/>
            <a:ext cx="10515600" cy="1983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r>
              <a:rPr lang="th-TH" b="1" dirty="0" smtClean="0">
                <a:solidFill>
                  <a:schemeClr val="accent2">
                    <a:lumMod val="75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ผู้บริหารระดับ </a:t>
            </a:r>
            <a:r>
              <a:rPr lang="th-TH" b="1" dirty="0">
                <a:solidFill>
                  <a:schemeClr val="accent2">
                    <a:lumMod val="75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สาขา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สามรถลงชื่อเข้าใช้งานระบบ สามารดูและตรวจสอบข้อมูลการประเมินของบุคลากรในสาขาของตนเอง สามารถทำการประเมินของตนเอง 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7" name="ตัวแทนเนื้อหา 2"/>
          <p:cNvSpPr txBox="1">
            <a:spLocks/>
          </p:cNvSpPr>
          <p:nvPr/>
        </p:nvSpPr>
        <p:spPr>
          <a:xfrm>
            <a:off x="939084" y="3900891"/>
            <a:ext cx="10515600" cy="1983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r>
              <a:rPr lang="th-TH" b="1" dirty="0" smtClean="0">
                <a:solidFill>
                  <a:schemeClr val="accent2">
                    <a:lumMod val="75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ผู้บริหาร </a:t>
            </a:r>
            <a:r>
              <a:rPr lang="th-TH" b="1" dirty="0">
                <a:solidFill>
                  <a:schemeClr val="accent2">
                    <a:lumMod val="75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ระดับ หัวหน้าหลักสูตร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สามรถลงชื่อเข้าใช้งานระบบ สามารดูและตรวจสอบข้อมูลการประเมินของบุคลากรในหลักสูตรของตนเอง สามารถทำการประเมินของตนเอง  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425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939084" y="1311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ความ</a:t>
            </a:r>
            <a:r>
              <a:rPr lang="th-TH" sz="40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ต้องการของระบบ</a:t>
            </a:r>
            <a:endParaRPr lang="th-TH" sz="4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939084" y="1186264"/>
            <a:ext cx="10515600" cy="2059212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r>
              <a:rPr lang="th-TH" b="1" dirty="0">
                <a:solidFill>
                  <a:schemeClr val="accent2">
                    <a:lumMod val="75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อาจารย์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สามรถลงชื่อเข้าใช้งานระบบ สามารถทำการประเมินของตนเอง สามารถจัดการหลักฐานประกอบการประเมินของตนเอง ดูผลการประเมินของผู้บริหาร ระดับ คณะ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ตัวแทนเนื้อหา 2"/>
          <p:cNvSpPr txBox="1">
            <a:spLocks/>
          </p:cNvSpPr>
          <p:nvPr/>
        </p:nvSpPr>
        <p:spPr>
          <a:xfrm>
            <a:off x="939084" y="2678806"/>
            <a:ext cx="10515600" cy="1983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r>
              <a:rPr lang="th-TH" b="1" dirty="0">
                <a:solidFill>
                  <a:schemeClr val="accent2">
                    <a:lumMod val="75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ผู้ดูแลระบบ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สามรถลงชื่อเข้าใช้งานระบบ สามรถกำหนดสิทธิ์บุคลากร สามรถ เพื่อ/แก้ไข/ลบ ข้อมูลบุคลากรได้ และ สามรถ เพิ่ม/ลบ/แก้ไข เงื่อนไขการประเมินได้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1189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3742213" y="1888095"/>
            <a:ext cx="112702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939084" y="131159"/>
            <a:ext cx="10515600" cy="70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แผนผังบริบท (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Context Diagram)</a:t>
            </a:r>
            <a:endParaRPr lang="th-TH" sz="32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806823" y="3816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วัตถุ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105762"/>
              </p:ext>
            </p:extLst>
          </p:nvPr>
        </p:nvGraphicFramePr>
        <p:xfrm>
          <a:off x="605118" y="838885"/>
          <a:ext cx="10206317" cy="59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Visio" r:id="rId3" imgW="15020931" imgH="11639625" progId="Visio.Drawing.15">
                  <p:embed/>
                </p:oleObj>
              </mc:Choice>
              <mc:Fallback>
                <p:oleObj name="Visio" r:id="rId3" imgW="15020931" imgH="11639625" progId="Visio.Drawing.1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18" y="838885"/>
                        <a:ext cx="10206317" cy="590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45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65171" y="-1981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391873" y="252182"/>
            <a:ext cx="10515600" cy="70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แผนภาพ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กระแสข้อมูลระดับที่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0</a:t>
            </a:r>
          </a:p>
          <a:p>
            <a:endParaRPr lang="th-TH" sz="2400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2953538" y="-1176015"/>
            <a:ext cx="9493956" cy="35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2246021" y="704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วัตถุ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771405"/>
              </p:ext>
            </p:extLst>
          </p:nvPr>
        </p:nvGraphicFramePr>
        <p:xfrm>
          <a:off x="2562634" y="704850"/>
          <a:ext cx="5466942" cy="5918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Visio" r:id="rId3" imgW="33699300" imgH="31956430" progId="Visio.Drawing.15">
                  <p:embed/>
                </p:oleObj>
              </mc:Choice>
              <mc:Fallback>
                <p:oleObj name="Visio" r:id="rId3" imgW="33699300" imgH="31956430" progId="Visio.Drawing.15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634" y="704850"/>
                        <a:ext cx="5466942" cy="59181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401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วัตถุ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72300"/>
              </p:ext>
            </p:extLst>
          </p:nvPr>
        </p:nvGraphicFramePr>
        <p:xfrm>
          <a:off x="943086" y="1212090"/>
          <a:ext cx="10510978" cy="5354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Visio" r:id="rId3" imgW="18659421" imgH="10067914" progId="Visio.Drawing.15">
                  <p:embed/>
                </p:oleObj>
              </mc:Choice>
              <mc:Fallback>
                <p:oleObj name="Visio" r:id="rId3" imgW="18659421" imgH="1006791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086" y="1212090"/>
                        <a:ext cx="10510978" cy="5354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ชื่อเรื่อง 1"/>
          <p:cNvSpPr txBox="1">
            <a:spLocks/>
          </p:cNvSpPr>
          <p:nvPr/>
        </p:nvSpPr>
        <p:spPr>
          <a:xfrm>
            <a:off x="391873" y="252182"/>
            <a:ext cx="10515600" cy="707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แผนภาพ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กระแสข้อมูลระดับที่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1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 </a:t>
            </a:r>
            <a:r>
              <a:rPr lang="th-TH" sz="3600" dirty="0" err="1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โปรเซส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จัดการบุคลากร</a:t>
            </a:r>
            <a:endParaRPr lang="th-TH" sz="1800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441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ลักษณะของการประเมิน</a:t>
            </a:r>
            <a:endParaRPr lang="th-TH" sz="5400" b="1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	ประเมินผล</a:t>
            </a:r>
            <a:r>
              <a:rPr lang="th-TH" sz="32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การปฏิบัติงานของข้าราชการพลเรือนใน</a:t>
            </a:r>
            <a:r>
              <a:rPr lang="th-TH" sz="32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สถาบันอุดมศึกษา สายวิชาการ </a:t>
            </a:r>
            <a:r>
              <a:rPr lang="th-TH" sz="32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สังกัดมหาวิทยาลัย</a:t>
            </a:r>
            <a:r>
              <a:rPr lang="th-TH" sz="32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เทคโนโลยี</a:t>
            </a:r>
            <a:r>
              <a:rPr lang="th-TH" sz="32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ราชมงคล</a:t>
            </a:r>
            <a:r>
              <a:rPr lang="th-TH" sz="32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ล้านนา แบ่งตำแหน่งในการประเมิน</a:t>
            </a:r>
          </a:p>
        </p:txBody>
      </p:sp>
      <p:sp>
        <p:nvSpPr>
          <p:cNvPr id="4" name="ตัวแทนเนื้อหา 2"/>
          <p:cNvSpPr txBox="1">
            <a:spLocks/>
          </p:cNvSpPr>
          <p:nvPr/>
        </p:nvSpPr>
        <p:spPr>
          <a:xfrm>
            <a:off x="1524000" y="2971800"/>
            <a:ext cx="10515600" cy="2166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th-TH" sz="3200" dirty="0" smtClean="0">
                <a:cs typeface="+mj-cs"/>
              </a:rPr>
              <a:t>ผู้ช่วยศาสตราจารย์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h-TH" dirty="0">
                <a:cs typeface="+mj-cs"/>
              </a:rPr>
              <a:t>รอง</a:t>
            </a:r>
            <a:r>
              <a:rPr lang="th-TH" dirty="0" smtClean="0">
                <a:cs typeface="+mj-cs"/>
              </a:rPr>
              <a:t>ศาสตราจารย์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h-TH" dirty="0">
                <a:cs typeface="+mj-cs"/>
              </a:rPr>
              <a:t>ศาสตราจารย์</a:t>
            </a:r>
            <a:endParaRPr lang="th-TH" sz="36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th-TH" dirty="0">
                <a:cs typeface="+mj-cs"/>
              </a:rPr>
              <a:t>อาจารย์</a:t>
            </a:r>
            <a:endParaRPr lang="th-TH" sz="32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9" name="ตัวแทนเนื้อหา 2"/>
          <p:cNvSpPr txBox="1">
            <a:spLocks/>
          </p:cNvSpPr>
          <p:nvPr/>
        </p:nvSpPr>
        <p:spPr>
          <a:xfrm>
            <a:off x="838200" y="5351462"/>
            <a:ext cx="10515600" cy="1146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32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แต่ล่ะตำแหน่ง จะมีข้อตกลง การประเมิน และแบบรายงานการประเมิน ตัวชี้วัด / เกณฑ์ประเมิน จะต่าง กันทุกตำแหน่ง</a:t>
            </a:r>
            <a:endParaRPr lang="th-TH" sz="3200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7067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30316" y="-850232"/>
            <a:ext cx="104290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วัตถุ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635954"/>
              </p:ext>
            </p:extLst>
          </p:nvPr>
        </p:nvGraphicFramePr>
        <p:xfrm>
          <a:off x="4219074" y="256403"/>
          <a:ext cx="7122694" cy="6436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Visio" r:id="rId3" imgW="20602672" imgH="20211940" progId="Visio.Drawing.15">
                  <p:embed/>
                </p:oleObj>
              </mc:Choice>
              <mc:Fallback>
                <p:oleObj name="Visio" r:id="rId3" imgW="20602672" imgH="202119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074" y="256403"/>
                        <a:ext cx="7122694" cy="64366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99368" y="1198666"/>
            <a:ext cx="10515600" cy="2073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แผนภาพ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กระแสข้อมูลระดับที่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1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endParaRPr lang="en-US" sz="3600" dirty="0" smtClean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sz="36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sz="3600" dirty="0" err="1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โปรเซส</a:t>
            </a:r>
            <a:r>
              <a:rPr lang="th-TH" sz="36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ระบบประเมิน</a:t>
            </a:r>
            <a:endParaRPr lang="th-TH" sz="1400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963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4332499" y="118734"/>
            <a:ext cx="5150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ea typeface="TH Niramit AS" panose="02000506000000020004" pitchFamily="2" charset="-34"/>
                <a:cs typeface="+mj-cs"/>
              </a:rPr>
              <a:t>ความสัมพันธ์ของฐานข้อมูล (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ea typeface="TH Niramit AS" panose="02000506000000020004" pitchFamily="2" charset="-34"/>
                <a:cs typeface="+mj-cs"/>
              </a:rPr>
              <a:t>E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ea typeface="TH Niramit AS" panose="02000506000000020004" pitchFamily="2" charset="-34"/>
                <a:cs typeface="+mj-cs"/>
              </a:rPr>
              <a:t>-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ea typeface="TH Niramit AS" panose="02000506000000020004" pitchFamily="2" charset="-34"/>
                <a:cs typeface="+mj-cs"/>
              </a:rPr>
              <a:t>R Diagram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ea typeface="TH Niramit AS" panose="02000506000000020004" pitchFamily="2" charset="-34"/>
                <a:cs typeface="+mj-cs"/>
              </a:rPr>
              <a:t>)</a:t>
            </a:r>
            <a:endParaRPr lang="en-US" sz="32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7" y="711777"/>
            <a:ext cx="9654167" cy="593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689034"/>
              </p:ext>
            </p:extLst>
          </p:nvPr>
        </p:nvGraphicFramePr>
        <p:xfrm>
          <a:off x="1447800" y="1041401"/>
          <a:ext cx="9156700" cy="548640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289176">
                  <a:extLst>
                    <a:ext uri="{9D8B030D-6E8A-4147-A177-3AD203B41FA5}">
                      <a16:colId xmlns:a16="http://schemas.microsoft.com/office/drawing/2014/main" val="664565452"/>
                    </a:ext>
                  </a:extLst>
                </a:gridCol>
                <a:gridCol w="1575738">
                  <a:extLst>
                    <a:ext uri="{9D8B030D-6E8A-4147-A177-3AD203B41FA5}">
                      <a16:colId xmlns:a16="http://schemas.microsoft.com/office/drawing/2014/main" val="2002006189"/>
                    </a:ext>
                  </a:extLst>
                </a:gridCol>
                <a:gridCol w="2183316">
                  <a:extLst>
                    <a:ext uri="{9D8B030D-6E8A-4147-A177-3AD203B41FA5}">
                      <a16:colId xmlns:a16="http://schemas.microsoft.com/office/drawing/2014/main" val="2596922990"/>
                    </a:ext>
                  </a:extLst>
                </a:gridCol>
                <a:gridCol w="3108470">
                  <a:extLst>
                    <a:ext uri="{9D8B030D-6E8A-4147-A177-3AD203B41FA5}">
                      <a16:colId xmlns:a16="http://schemas.microsoft.com/office/drawing/2014/main" val="2857790098"/>
                    </a:ext>
                  </a:extLst>
                </a:gridCol>
              </a:tblGrid>
              <a:tr h="2743200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permissions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Reference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เก็บข้อมูลผู้ใช้งาน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permiss_id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</a:t>
                      </a:r>
                      <a:r>
                        <a:rPr lang="en-US" sz="2800" dirty="0" smtClean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endParaRPr lang="en-US" sz="1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15526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90879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permiss_id</a:t>
                      </a:r>
                      <a:endParaRPr lang="en-US" sz="16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รหัสสิทธิผู้ใช้งาน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020440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permiss_name</a:t>
                      </a:r>
                      <a:endParaRPr lang="en-US" sz="16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6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ประเภทผู้ใช้งาน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admin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49607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permiss_desc</a:t>
                      </a:r>
                      <a:endParaRPr lang="en-US" sz="16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text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รายละเอียด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ผู้ดูแลระบบ </a:t>
                      </a:r>
                      <a:endParaRPr lang="en-US" sz="16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9775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142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08856"/>
              </p:ext>
            </p:extLst>
          </p:nvPr>
        </p:nvGraphicFramePr>
        <p:xfrm>
          <a:off x="1943100" y="1028699"/>
          <a:ext cx="8153400" cy="5346702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038351">
                  <a:extLst>
                    <a:ext uri="{9D8B030D-6E8A-4147-A177-3AD203B41FA5}">
                      <a16:colId xmlns:a16="http://schemas.microsoft.com/office/drawing/2014/main" val="1787869497"/>
                    </a:ext>
                  </a:extLst>
                </a:gridCol>
                <a:gridCol w="1403084">
                  <a:extLst>
                    <a:ext uri="{9D8B030D-6E8A-4147-A177-3AD203B41FA5}">
                      <a16:colId xmlns:a16="http://schemas.microsoft.com/office/drawing/2014/main" val="3681993476"/>
                    </a:ext>
                  </a:extLst>
                </a:gridCol>
                <a:gridCol w="1944091">
                  <a:extLst>
                    <a:ext uri="{9D8B030D-6E8A-4147-A177-3AD203B41FA5}">
                      <a16:colId xmlns:a16="http://schemas.microsoft.com/office/drawing/2014/main" val="845968508"/>
                    </a:ext>
                  </a:extLst>
                </a:gridCol>
                <a:gridCol w="2767874">
                  <a:extLst>
                    <a:ext uri="{9D8B030D-6E8A-4147-A177-3AD203B41FA5}">
                      <a16:colId xmlns:a16="http://schemas.microsoft.com/office/drawing/2014/main" val="2134007863"/>
                    </a:ext>
                  </a:extLst>
                </a:gridCol>
              </a:tblGrid>
              <a:tr h="2970390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departments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+mj-cs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Reference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+mj-cs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เก็บข้อมูลสาขา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+mj-cs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dept_id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+mj-cs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คีย์รอง : </a:t>
                      </a:r>
                      <a:endParaRPr lang="en-US" sz="1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272852"/>
                  </a:ext>
                </a:extLst>
              </a:tr>
              <a:tr h="594078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เขตข้อมูล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ชนิดข้อมูล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ความหมาย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+mj-cs"/>
                        </a:rPr>
                        <a:t>ตัวอย่าง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565905"/>
                  </a:ext>
                </a:extLst>
              </a:tr>
              <a:tr h="594078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dept_id</a:t>
                      </a:r>
                      <a:endParaRPr lang="en-US" sz="16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tinyiint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6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รหัสสาขา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12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7740613"/>
                  </a:ext>
                </a:extLst>
              </a:tr>
              <a:tr h="1188156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dept_name</a:t>
                      </a:r>
                      <a:endParaRPr lang="en-US" sz="16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6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ชื่อสาขา</a:t>
                      </a:r>
                      <a:endParaRPr lang="en-US" sz="16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บริหารธุรกิจ</a:t>
                      </a:r>
                      <a:endParaRPr lang="en-US" sz="16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339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654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818717"/>
              </p:ext>
            </p:extLst>
          </p:nvPr>
        </p:nvGraphicFramePr>
        <p:xfrm>
          <a:off x="1625600" y="876300"/>
          <a:ext cx="8623300" cy="5410201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155826">
                  <a:extLst>
                    <a:ext uri="{9D8B030D-6E8A-4147-A177-3AD203B41FA5}">
                      <a16:colId xmlns:a16="http://schemas.microsoft.com/office/drawing/2014/main" val="2009902736"/>
                    </a:ext>
                  </a:extLst>
                </a:gridCol>
                <a:gridCol w="1483947">
                  <a:extLst>
                    <a:ext uri="{9D8B030D-6E8A-4147-A177-3AD203B41FA5}">
                      <a16:colId xmlns:a16="http://schemas.microsoft.com/office/drawing/2014/main" val="4243468765"/>
                    </a:ext>
                  </a:extLst>
                </a:gridCol>
                <a:gridCol w="2056133">
                  <a:extLst>
                    <a:ext uri="{9D8B030D-6E8A-4147-A177-3AD203B41FA5}">
                      <a16:colId xmlns:a16="http://schemas.microsoft.com/office/drawing/2014/main" val="854512056"/>
                    </a:ext>
                  </a:extLst>
                </a:gridCol>
                <a:gridCol w="2927394">
                  <a:extLst>
                    <a:ext uri="{9D8B030D-6E8A-4147-A177-3AD203B41FA5}">
                      <a16:colId xmlns:a16="http://schemas.microsoft.com/office/drawing/2014/main" val="657034920"/>
                    </a:ext>
                  </a:extLst>
                </a:gridCol>
              </a:tblGrid>
              <a:tr h="2705101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branchs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Reference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เก็บข้อมูลหลักสูตร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br_id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dept_id</a:t>
                      </a:r>
                      <a:endParaRPr lang="en-US" sz="1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59076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1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2949495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br_id</a:t>
                      </a:r>
                      <a:endParaRPr lang="en-US" sz="16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รหัสหลักสูตร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8376484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br_name</a:t>
                      </a:r>
                      <a:endParaRPr lang="en-US" sz="16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ชื่อหลักสูตร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ระบบสาระสนเทศทางธุรกิจ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8506273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dept_id</a:t>
                      </a:r>
                      <a:endParaRPr lang="en-US" sz="16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รหัสสาขา</a:t>
                      </a:r>
                      <a:endParaRPr lang="en-US" sz="16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12</a:t>
                      </a:r>
                      <a:endParaRPr lang="en-US" sz="16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7286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475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73041"/>
              </p:ext>
            </p:extLst>
          </p:nvPr>
        </p:nvGraphicFramePr>
        <p:xfrm>
          <a:off x="1943100" y="850901"/>
          <a:ext cx="8140700" cy="5587998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035176">
                  <a:extLst>
                    <a:ext uri="{9D8B030D-6E8A-4147-A177-3AD203B41FA5}">
                      <a16:colId xmlns:a16="http://schemas.microsoft.com/office/drawing/2014/main" val="2269963719"/>
                    </a:ext>
                  </a:extLst>
                </a:gridCol>
                <a:gridCol w="1400899">
                  <a:extLst>
                    <a:ext uri="{9D8B030D-6E8A-4147-A177-3AD203B41FA5}">
                      <a16:colId xmlns:a16="http://schemas.microsoft.com/office/drawing/2014/main" val="724824696"/>
                    </a:ext>
                  </a:extLst>
                </a:gridCol>
                <a:gridCol w="1941062">
                  <a:extLst>
                    <a:ext uri="{9D8B030D-6E8A-4147-A177-3AD203B41FA5}">
                      <a16:colId xmlns:a16="http://schemas.microsoft.com/office/drawing/2014/main" val="2501591210"/>
                    </a:ext>
                  </a:extLst>
                </a:gridCol>
                <a:gridCol w="2763563">
                  <a:extLst>
                    <a:ext uri="{9D8B030D-6E8A-4147-A177-3AD203B41FA5}">
                      <a16:colId xmlns:a16="http://schemas.microsoft.com/office/drawing/2014/main" val="1805102051"/>
                    </a:ext>
                  </a:extLst>
                </a:gridCol>
              </a:tblGrid>
              <a:tr h="3104444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Master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เก็บข้อมูลวุฒิการศึกษา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-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178921"/>
                  </a:ext>
                </a:extLst>
              </a:tr>
              <a:tr h="620888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8788673"/>
                  </a:ext>
                </a:extLst>
              </a:tr>
              <a:tr h="62088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รหัสวุฒิการศึกษา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7951942"/>
                  </a:ext>
                </a:extLst>
              </a:tr>
              <a:tr h="124177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degree_name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ชื่อวุฒิการศึกษา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ปริญญาตรี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1970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464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17244"/>
              </p:ext>
            </p:extLst>
          </p:nvPr>
        </p:nvGraphicFramePr>
        <p:xfrm>
          <a:off x="1524000" y="812800"/>
          <a:ext cx="8191500" cy="5486399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047876">
                  <a:extLst>
                    <a:ext uri="{9D8B030D-6E8A-4147-A177-3AD203B41FA5}">
                      <a16:colId xmlns:a16="http://schemas.microsoft.com/office/drawing/2014/main" val="3755439946"/>
                    </a:ext>
                  </a:extLst>
                </a:gridCol>
                <a:gridCol w="1409641">
                  <a:extLst>
                    <a:ext uri="{9D8B030D-6E8A-4147-A177-3AD203B41FA5}">
                      <a16:colId xmlns:a16="http://schemas.microsoft.com/office/drawing/2014/main" val="1930769298"/>
                    </a:ext>
                  </a:extLst>
                </a:gridCol>
                <a:gridCol w="1953175">
                  <a:extLst>
                    <a:ext uri="{9D8B030D-6E8A-4147-A177-3AD203B41FA5}">
                      <a16:colId xmlns:a16="http://schemas.microsoft.com/office/drawing/2014/main" val="4223749783"/>
                    </a:ext>
                  </a:extLst>
                </a:gridCol>
                <a:gridCol w="2780808">
                  <a:extLst>
                    <a:ext uri="{9D8B030D-6E8A-4147-A177-3AD203B41FA5}">
                      <a16:colId xmlns:a16="http://schemas.microsoft.com/office/drawing/2014/main" val="2814366480"/>
                    </a:ext>
                  </a:extLst>
                </a:gridCol>
              </a:tblGrid>
              <a:tr h="3048000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Master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เก็บข้อมูลวุฒิการศึกษา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-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833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8608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รหัสวุฒิการศึกษา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006420"/>
                  </a:ext>
                </a:extLst>
              </a:tr>
              <a:tr h="1219199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degree_name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50</a:t>
                      </a:r>
                      <a:r>
                        <a:rPr lang="th-TH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ชื่อวุฒิการศึกษา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ปริญญาตรี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3170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574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78878"/>
              </p:ext>
            </p:extLst>
          </p:nvPr>
        </p:nvGraphicFramePr>
        <p:xfrm>
          <a:off x="1409698" y="1155699"/>
          <a:ext cx="8623301" cy="5372101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155826">
                  <a:extLst>
                    <a:ext uri="{9D8B030D-6E8A-4147-A177-3AD203B41FA5}">
                      <a16:colId xmlns:a16="http://schemas.microsoft.com/office/drawing/2014/main" val="431337981"/>
                    </a:ext>
                  </a:extLst>
                </a:gridCol>
                <a:gridCol w="1483947">
                  <a:extLst>
                    <a:ext uri="{9D8B030D-6E8A-4147-A177-3AD203B41FA5}">
                      <a16:colId xmlns:a16="http://schemas.microsoft.com/office/drawing/2014/main" val="2755247485"/>
                    </a:ext>
                  </a:extLst>
                </a:gridCol>
                <a:gridCol w="3271121">
                  <a:extLst>
                    <a:ext uri="{9D8B030D-6E8A-4147-A177-3AD203B41FA5}">
                      <a16:colId xmlns:a16="http://schemas.microsoft.com/office/drawing/2014/main" val="320290285"/>
                    </a:ext>
                  </a:extLst>
                </a:gridCol>
                <a:gridCol w="1712407">
                  <a:extLst>
                    <a:ext uri="{9D8B030D-6E8A-4147-A177-3AD203B41FA5}">
                      <a16:colId xmlns:a16="http://schemas.microsoft.com/office/drawing/2014/main" val="1618473564"/>
                    </a:ext>
                  </a:extLst>
                </a:gridCol>
              </a:tblGrid>
              <a:tr h="2984500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academic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Master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เก็บข้อมูลหมายเหตุของบุคลากร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-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56607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739326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รหัสตำแหน่งงานทางวิชาการ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251526"/>
                  </a:ext>
                </a:extLst>
              </a:tr>
              <a:tr h="1193801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aca_name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ชื่อตำแหน่งงานทางวิชาการ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อาจารย์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3953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106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921296"/>
              </p:ext>
            </p:extLst>
          </p:nvPr>
        </p:nvGraphicFramePr>
        <p:xfrm>
          <a:off x="1721762" y="977901"/>
          <a:ext cx="9136738" cy="4279899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284185">
                  <a:extLst>
                    <a:ext uri="{9D8B030D-6E8A-4147-A177-3AD203B41FA5}">
                      <a16:colId xmlns:a16="http://schemas.microsoft.com/office/drawing/2014/main" val="3999191263"/>
                    </a:ext>
                  </a:extLst>
                </a:gridCol>
                <a:gridCol w="1572303">
                  <a:extLst>
                    <a:ext uri="{9D8B030D-6E8A-4147-A177-3AD203B41FA5}">
                      <a16:colId xmlns:a16="http://schemas.microsoft.com/office/drawing/2014/main" val="3882079534"/>
                    </a:ext>
                  </a:extLst>
                </a:gridCol>
                <a:gridCol w="3465886">
                  <a:extLst>
                    <a:ext uri="{9D8B030D-6E8A-4147-A177-3AD203B41FA5}">
                      <a16:colId xmlns:a16="http://schemas.microsoft.com/office/drawing/2014/main" val="52113478"/>
                    </a:ext>
                  </a:extLst>
                </a:gridCol>
                <a:gridCol w="1814364">
                  <a:extLst>
                    <a:ext uri="{9D8B030D-6E8A-4147-A177-3AD203B41FA5}">
                      <a16:colId xmlns:a16="http://schemas.microsoft.com/office/drawing/2014/main" val="4104357965"/>
                    </a:ext>
                  </a:extLst>
                </a:gridCol>
              </a:tblGrid>
              <a:tr h="2377722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positions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Master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เก็บข้อมูลตำแหน่งงาน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pos_id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491250"/>
                  </a:ext>
                </a:extLst>
              </a:tr>
              <a:tr h="475544"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extLst>
                  <a:ext uri="{0D108BD9-81ED-4DB2-BD59-A6C34878D82A}">
                    <a16:rowId xmlns:a16="http://schemas.microsoft.com/office/drawing/2014/main" val="3152047718"/>
                  </a:ext>
                </a:extLst>
              </a:tr>
              <a:tr h="475544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pos_id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รหัสตำแหน่งงาน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extLst>
                  <a:ext uri="{0D108BD9-81ED-4DB2-BD59-A6C34878D82A}">
                    <a16:rowId xmlns:a16="http://schemas.microsoft.com/office/drawing/2014/main" val="2885706936"/>
                  </a:ext>
                </a:extLst>
              </a:tr>
              <a:tr h="95108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pos_name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ชื่อตำแหน่งงาน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อาจารย์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975" marR="107975" marT="0" marB="0"/>
                </a:tc>
                <a:extLst>
                  <a:ext uri="{0D108BD9-81ED-4DB2-BD59-A6C34878D82A}">
                    <a16:rowId xmlns:a16="http://schemas.microsoft.com/office/drawing/2014/main" val="333199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836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102424"/>
              </p:ext>
            </p:extLst>
          </p:nvPr>
        </p:nvGraphicFramePr>
        <p:xfrm>
          <a:off x="533401" y="730050"/>
          <a:ext cx="10515600" cy="548640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147695">
                  <a:extLst>
                    <a:ext uri="{9D8B030D-6E8A-4147-A177-3AD203B41FA5}">
                      <a16:colId xmlns:a16="http://schemas.microsoft.com/office/drawing/2014/main" val="2979161468"/>
                    </a:ext>
                  </a:extLst>
                </a:gridCol>
                <a:gridCol w="2513665">
                  <a:extLst>
                    <a:ext uri="{9D8B030D-6E8A-4147-A177-3AD203B41FA5}">
                      <a16:colId xmlns:a16="http://schemas.microsoft.com/office/drawing/2014/main" val="3406509083"/>
                    </a:ext>
                  </a:extLst>
                </a:gridCol>
                <a:gridCol w="2968273">
                  <a:extLst>
                    <a:ext uri="{9D8B030D-6E8A-4147-A177-3AD203B41FA5}">
                      <a16:colId xmlns:a16="http://schemas.microsoft.com/office/drawing/2014/main" val="1247948582"/>
                    </a:ext>
                  </a:extLst>
                </a:gridCol>
                <a:gridCol w="2885967">
                  <a:extLst>
                    <a:ext uri="{9D8B030D-6E8A-4147-A177-3AD203B41FA5}">
                      <a16:colId xmlns:a16="http://schemas.microsoft.com/office/drawing/2014/main" val="3475809861"/>
                    </a:ext>
                  </a:extLst>
                </a:gridCol>
              </a:tblGrid>
              <a:tr h="2146380">
                <a:tc gridSpan="4"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staffs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เก็บข้อมูลบุคลากร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gen_id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br_id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post_id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permiss_id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62015"/>
                  </a:ext>
                </a:extLst>
              </a:tr>
              <a:tr h="357730">
                <a:tc>
                  <a:txBody>
                    <a:bodyPr/>
                    <a:lstStyle/>
                    <a:p>
                      <a:pPr algn="ctr"/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2170116731"/>
                  </a:ext>
                </a:extLst>
              </a:tr>
              <a:tr h="35773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st_id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รหัสบุคลากร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58010001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3098692790"/>
                  </a:ext>
                </a:extLst>
              </a:tr>
              <a:tr h="35773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user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ชื่อผู้ใช้งาน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one11234561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3220226892"/>
                  </a:ext>
                </a:extLst>
              </a:tr>
              <a:tr h="357730">
                <a:tc>
                  <a:txBody>
                    <a:bodyPr/>
                    <a:lstStyle/>
                    <a:p>
                      <a:pPr algn="just">
                        <a:tabLst>
                          <a:tab pos="590550" algn="ctr"/>
                        </a:tabLst>
                      </a:pP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pwd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รหัสผ่าน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Pass1234567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3867037561"/>
                  </a:ext>
                </a:extLst>
              </a:tr>
              <a:tr h="35773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br_id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รหัสหลักสูตร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12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3628370019"/>
                  </a:ext>
                </a:extLst>
              </a:tr>
              <a:tr h="35773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code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17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รหัสประชาชน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3539900024441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1692478044"/>
                  </a:ext>
                </a:extLst>
              </a:tr>
              <a:tr h="35773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prefix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150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คำขึ้นต้น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นางสาว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842949877"/>
                  </a:ext>
                </a:extLst>
              </a:tr>
              <a:tr h="35773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fname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สุพรรษา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1596079970"/>
                  </a:ext>
                </a:extLst>
              </a:tr>
              <a:tr h="357730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lnam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นามสกุล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จำปาดี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388769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3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ลักษณะของการประเมิน</a:t>
            </a:r>
            <a:endParaRPr lang="th-TH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869583" y="1370359"/>
            <a:ext cx="10515600" cy="573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องค์ประกอบที่ใช้ประเมิน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5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sz="3200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งาน</a:t>
            </a:r>
          </a:p>
        </p:txBody>
      </p:sp>
      <p:sp>
        <p:nvSpPr>
          <p:cNvPr id="4" name="ตัวแทนเนื้อหา 2"/>
          <p:cNvSpPr txBox="1">
            <a:spLocks/>
          </p:cNvSpPr>
          <p:nvPr/>
        </p:nvSpPr>
        <p:spPr>
          <a:xfrm>
            <a:off x="1292181" y="2196205"/>
            <a:ext cx="10515600" cy="3235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งาน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สอน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งานวิจัย </a:t>
            </a:r>
            <a:endParaRPr lang="th-TH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งานบริการทาง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วิชาการ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งานทำนุบำรุง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ศิลปะ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วัฒนธรรมและอนุรักษ์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สิ่งแวดล้อม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งานพัฒนานักศึกษา งานที่ได้รับการแต่งตั้งให้ดำรงตำแหน่งและงานที่ได้รับมอบหมายอื่น ๆ </a:t>
            </a:r>
            <a:endParaRPr lang="th-TH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514350" indent="-514350">
              <a:buFont typeface="+mj-lt"/>
              <a:buAutoNum type="arabicPeriod"/>
            </a:pPr>
            <a:endParaRPr lang="th-TH" sz="2400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267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626310"/>
              </p:ext>
            </p:extLst>
          </p:nvPr>
        </p:nvGraphicFramePr>
        <p:xfrm>
          <a:off x="1287887" y="1658200"/>
          <a:ext cx="9646276" cy="4794118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970146">
                  <a:extLst>
                    <a:ext uri="{9D8B030D-6E8A-4147-A177-3AD203B41FA5}">
                      <a16:colId xmlns:a16="http://schemas.microsoft.com/office/drawing/2014/main" val="38136454"/>
                    </a:ext>
                  </a:extLst>
                </a:gridCol>
                <a:gridCol w="2305861">
                  <a:extLst>
                    <a:ext uri="{9D8B030D-6E8A-4147-A177-3AD203B41FA5}">
                      <a16:colId xmlns:a16="http://schemas.microsoft.com/office/drawing/2014/main" val="1363560240"/>
                    </a:ext>
                  </a:extLst>
                </a:gridCol>
                <a:gridCol w="2722886">
                  <a:extLst>
                    <a:ext uri="{9D8B030D-6E8A-4147-A177-3AD203B41FA5}">
                      <a16:colId xmlns:a16="http://schemas.microsoft.com/office/drawing/2014/main" val="321658111"/>
                    </a:ext>
                  </a:extLst>
                </a:gridCol>
                <a:gridCol w="2647383">
                  <a:extLst>
                    <a:ext uri="{9D8B030D-6E8A-4147-A177-3AD203B41FA5}">
                      <a16:colId xmlns:a16="http://schemas.microsoft.com/office/drawing/2014/main" val="3147370482"/>
                    </a:ext>
                  </a:extLst>
                </a:gridCol>
              </a:tblGrid>
              <a:tr h="398768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post_id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รหัสตำแหน่งงาน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4099582469"/>
                  </a:ext>
                </a:extLst>
              </a:tr>
              <a:tr h="398768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salary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เงินเดือน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20000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00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2096174945"/>
                  </a:ext>
                </a:extLst>
              </a:tr>
              <a:tr h="39876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aca_code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เลขที่ตำแหน่ง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aca1433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1352732780"/>
                  </a:ext>
                </a:extLst>
              </a:tr>
              <a:tr h="398768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stardate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date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วันที่เริ่มทำงาน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2018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01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01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1706503010"/>
                  </a:ext>
                </a:extLst>
              </a:tr>
              <a:tr h="39876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permiss_id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รหัสสิทธิผู้ใช้งาน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992449346"/>
                  </a:ext>
                </a:extLst>
              </a:tr>
              <a:tr h="403220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รหัสตำแหน่งงานทางวิชาการ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3571529112"/>
                  </a:ext>
                </a:extLst>
              </a:tr>
              <a:tr h="79753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leves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255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หน้าที่พิเศษ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ที่ปรึกษาชมรมซ่อมคอมเพื่อชุมชน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3010377595"/>
                  </a:ext>
                </a:extLst>
              </a:tr>
              <a:tr h="79753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other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255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ข้อมูล</a:t>
                      </a:r>
                      <a:r>
                        <a:rPr lang="th-TH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อื่นๆ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มาช่วยราชการจากที่มหาวิทยาลัยเชียงใหม่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287629124"/>
                  </a:ext>
                </a:extLst>
              </a:tr>
              <a:tr h="40322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picture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ชื่อและตำแหน่งของรูปภาพ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img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profile3322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jpg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2762406622"/>
                  </a:ext>
                </a:extLst>
              </a:tr>
              <a:tr h="39876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savetime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timestamp</a:t>
                      </a:r>
                      <a:endParaRPr lang="en-US" sz="12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เวลาที่บันทึกล่าสุด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2019-02-21 15:14</a:t>
                      </a:r>
                      <a:endParaRPr lang="en-US" sz="12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32003" marR="32003" marT="0" marB="0"/>
                </a:tc>
                <a:extLst>
                  <a:ext uri="{0D108BD9-81ED-4DB2-BD59-A6C34878D82A}">
                    <a16:rowId xmlns:a16="http://schemas.microsoft.com/office/drawing/2014/main" val="1839672332"/>
                  </a:ext>
                </a:extLst>
              </a:tr>
            </a:tbl>
          </a:graphicData>
        </a:graphic>
      </p:graphicFrame>
      <p:sp>
        <p:nvSpPr>
          <p:cNvPr id="6" name="สี่เหลี่ยมผืนผ้า 5"/>
          <p:cNvSpPr/>
          <p:nvPr/>
        </p:nvSpPr>
        <p:spPr>
          <a:xfrm>
            <a:off x="1035295" y="630251"/>
            <a:ext cx="22381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ตาราง</a:t>
            </a:r>
            <a:r>
              <a:rPr lang="en-US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staffs </a:t>
            </a:r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(ต่อ)</a:t>
            </a:r>
            <a:endParaRPr lang="en-US" sz="32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1981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844576"/>
              </p:ext>
            </p:extLst>
          </p:nvPr>
        </p:nvGraphicFramePr>
        <p:xfrm>
          <a:off x="1506827" y="953035"/>
          <a:ext cx="8332632" cy="5383372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169018">
                  <a:extLst>
                    <a:ext uri="{9D8B030D-6E8A-4147-A177-3AD203B41FA5}">
                      <a16:colId xmlns:a16="http://schemas.microsoft.com/office/drawing/2014/main" val="283139804"/>
                    </a:ext>
                  </a:extLst>
                </a:gridCol>
                <a:gridCol w="1444965">
                  <a:extLst>
                    <a:ext uri="{9D8B030D-6E8A-4147-A177-3AD203B41FA5}">
                      <a16:colId xmlns:a16="http://schemas.microsoft.com/office/drawing/2014/main" val="779249828"/>
                    </a:ext>
                  </a:extLst>
                </a:gridCol>
                <a:gridCol w="3431791">
                  <a:extLst>
                    <a:ext uri="{9D8B030D-6E8A-4147-A177-3AD203B41FA5}">
                      <a16:colId xmlns:a16="http://schemas.microsoft.com/office/drawing/2014/main" val="952819649"/>
                    </a:ext>
                  </a:extLst>
                </a:gridCol>
                <a:gridCol w="2286858">
                  <a:extLst>
                    <a:ext uri="{9D8B030D-6E8A-4147-A177-3AD203B41FA5}">
                      <a16:colId xmlns:a16="http://schemas.microsoft.com/office/drawing/2014/main" val="499221144"/>
                    </a:ext>
                  </a:extLst>
                </a:gridCol>
              </a:tblGrid>
              <a:tr h="1922632">
                <a:tc gridSpan="4"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education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 </a:t>
                      </a:r>
                      <a:r>
                        <a:rPr lang="th-TH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เก็บข้อมูลการศึกษา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ed_id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</a:t>
                      </a:r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st_id</a:t>
                      </a:r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92804"/>
                  </a:ext>
                </a:extLst>
              </a:tr>
              <a:tr h="384527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7081383"/>
                  </a:ext>
                </a:extLst>
              </a:tr>
              <a:tr h="384527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ed_id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รหัสข้อมูลการศึกษา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2508360"/>
                  </a:ext>
                </a:extLst>
              </a:tr>
              <a:tr h="384527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รหัสบุคลากร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58010001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0074071"/>
                  </a:ext>
                </a:extLst>
              </a:tr>
              <a:tr h="769053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ed_name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ชื่อวุฒิการศึกษาปริญญาเอก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Ph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.(</a:t>
                      </a:r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Management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1126566"/>
                  </a:ext>
                </a:extLst>
              </a:tr>
              <a:tr h="769053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ed_loc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varchar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สถานศึกษาปริญญาเอก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Adamson University, Phil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1746399"/>
                  </a:ext>
                </a:extLst>
              </a:tr>
              <a:tr h="769053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degree_id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รหัสวุฒิการศึกษา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6287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549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96328"/>
              </p:ext>
            </p:extLst>
          </p:nvPr>
        </p:nvGraphicFramePr>
        <p:xfrm>
          <a:off x="1828799" y="1339403"/>
          <a:ext cx="8847786" cy="4893972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211947">
                  <a:extLst>
                    <a:ext uri="{9D8B030D-6E8A-4147-A177-3AD203B41FA5}">
                      <a16:colId xmlns:a16="http://schemas.microsoft.com/office/drawing/2014/main" val="177675761"/>
                    </a:ext>
                  </a:extLst>
                </a:gridCol>
                <a:gridCol w="1522578">
                  <a:extLst>
                    <a:ext uri="{9D8B030D-6E8A-4147-A177-3AD203B41FA5}">
                      <a16:colId xmlns:a16="http://schemas.microsoft.com/office/drawing/2014/main" val="1120977631"/>
                    </a:ext>
                  </a:extLst>
                </a:gridCol>
                <a:gridCol w="2205554">
                  <a:extLst>
                    <a:ext uri="{9D8B030D-6E8A-4147-A177-3AD203B41FA5}">
                      <a16:colId xmlns:a16="http://schemas.microsoft.com/office/drawing/2014/main" val="1216451386"/>
                    </a:ext>
                  </a:extLst>
                </a:gridCol>
                <a:gridCol w="2907707">
                  <a:extLst>
                    <a:ext uri="{9D8B030D-6E8A-4147-A177-3AD203B41FA5}">
                      <a16:colId xmlns:a16="http://schemas.microsoft.com/office/drawing/2014/main" val="1681599219"/>
                    </a:ext>
                  </a:extLst>
                </a:gridCol>
              </a:tblGrid>
              <a:tr h="2904902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absence_type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Master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เก็บประเภทการลา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dbt_id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-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904400"/>
                  </a:ext>
                </a:extLst>
              </a:tr>
              <a:tr h="580980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4912847"/>
                  </a:ext>
                </a:extLst>
              </a:tr>
              <a:tr h="580980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abt_id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รหัสการลา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9388435"/>
                  </a:ext>
                </a:extLst>
              </a:tr>
              <a:tr h="827110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abt_name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ประเถทการลา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ลาป่วย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7874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086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9344"/>
              </p:ext>
            </p:extLst>
          </p:nvPr>
        </p:nvGraphicFramePr>
        <p:xfrm>
          <a:off x="1764405" y="746972"/>
          <a:ext cx="9002333" cy="5550799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250584">
                  <a:extLst>
                    <a:ext uri="{9D8B030D-6E8A-4147-A177-3AD203B41FA5}">
                      <a16:colId xmlns:a16="http://schemas.microsoft.com/office/drawing/2014/main" val="3853567248"/>
                    </a:ext>
                  </a:extLst>
                </a:gridCol>
                <a:gridCol w="1549173">
                  <a:extLst>
                    <a:ext uri="{9D8B030D-6E8A-4147-A177-3AD203B41FA5}">
                      <a16:colId xmlns:a16="http://schemas.microsoft.com/office/drawing/2014/main" val="2174801811"/>
                    </a:ext>
                  </a:extLst>
                </a:gridCol>
                <a:gridCol w="2244079">
                  <a:extLst>
                    <a:ext uri="{9D8B030D-6E8A-4147-A177-3AD203B41FA5}">
                      <a16:colId xmlns:a16="http://schemas.microsoft.com/office/drawing/2014/main" val="2410599251"/>
                    </a:ext>
                  </a:extLst>
                </a:gridCol>
                <a:gridCol w="2958497">
                  <a:extLst>
                    <a:ext uri="{9D8B030D-6E8A-4147-A177-3AD203B41FA5}">
                      <a16:colId xmlns:a16="http://schemas.microsoft.com/office/drawing/2014/main" val="3294682032"/>
                    </a:ext>
                  </a:extLst>
                </a:gridCol>
              </a:tblGrid>
              <a:tr h="2134921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absence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เก็บข้อมูลการลาหยุดงาน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ab_id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st_id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535895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9740450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ab_id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รหัสการลาหยุด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1000000012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8288454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รหัสบุคลากร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58010001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6650796"/>
                  </a:ext>
                </a:extLst>
              </a:tr>
              <a:tr h="853968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abt_id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ประเภทการลา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ลาหยุด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253348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ab_num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จำนวนครั้งที่ลา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8041780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ab_day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จำนวนวันที่ลา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829536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6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รหัสรอบปีที่ประเมิน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581001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29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762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988194"/>
              </p:ext>
            </p:extLst>
          </p:nvPr>
        </p:nvGraphicFramePr>
        <p:xfrm>
          <a:off x="1623519" y="1171977"/>
          <a:ext cx="8962915" cy="4391695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240729">
                  <a:extLst>
                    <a:ext uri="{9D8B030D-6E8A-4147-A177-3AD203B41FA5}">
                      <a16:colId xmlns:a16="http://schemas.microsoft.com/office/drawing/2014/main" val="686624780"/>
                    </a:ext>
                  </a:extLst>
                </a:gridCol>
                <a:gridCol w="1542390">
                  <a:extLst>
                    <a:ext uri="{9D8B030D-6E8A-4147-A177-3AD203B41FA5}">
                      <a16:colId xmlns:a16="http://schemas.microsoft.com/office/drawing/2014/main" val="2140579156"/>
                    </a:ext>
                  </a:extLst>
                </a:gridCol>
                <a:gridCol w="2484661">
                  <a:extLst>
                    <a:ext uri="{9D8B030D-6E8A-4147-A177-3AD203B41FA5}">
                      <a16:colId xmlns:a16="http://schemas.microsoft.com/office/drawing/2014/main" val="1667197100"/>
                    </a:ext>
                  </a:extLst>
                </a:gridCol>
                <a:gridCol w="2695135">
                  <a:extLst>
                    <a:ext uri="{9D8B030D-6E8A-4147-A177-3AD203B41FA5}">
                      <a16:colId xmlns:a16="http://schemas.microsoft.com/office/drawing/2014/main" val="610750695"/>
                    </a:ext>
                  </a:extLst>
                </a:gridCol>
              </a:tblGrid>
              <a:tr h="2439831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evaluation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Master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เก็บชื่อภาระงาน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-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20477"/>
                  </a:ext>
                </a:extLst>
              </a:tr>
              <a:tr h="487966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extLst>
                  <a:ext uri="{0D108BD9-81ED-4DB2-BD59-A6C34878D82A}">
                    <a16:rowId xmlns:a16="http://schemas.microsoft.com/office/drawing/2014/main" val="4246650990"/>
                  </a:ext>
                </a:extLst>
              </a:tr>
              <a:tr h="487966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>
                  <a:txBody>
                    <a:bodyPr/>
                    <a:lstStyle/>
                    <a:p>
                      <a:r>
                        <a:rPr lang="th-TH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รหัสหัวข้อการประเมิน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extLst>
                  <a:ext uri="{0D108BD9-81ED-4DB2-BD59-A6C34878D82A}">
                    <a16:rowId xmlns:a16="http://schemas.microsoft.com/office/drawing/2014/main" val="2316433798"/>
                  </a:ext>
                </a:extLst>
              </a:tr>
              <a:tr h="975932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e_name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vachar</a:t>
                      </a:r>
                      <a:r>
                        <a:rPr lang="th-TH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255</a:t>
                      </a:r>
                      <a:r>
                        <a:rPr lang="th-TH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>
                  <a:txBody>
                    <a:bodyPr/>
                    <a:lstStyle/>
                    <a:p>
                      <a:r>
                        <a:rPr lang="th-TH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หัวข้อประเมิน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tc>
                  <a:txBody>
                    <a:bodyPr/>
                    <a:lstStyle/>
                    <a:p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ภาระงานด้านการเรียนการสอน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107815" marR="107815" marT="0" marB="0"/>
                </a:tc>
                <a:extLst>
                  <a:ext uri="{0D108BD9-81ED-4DB2-BD59-A6C34878D82A}">
                    <a16:rowId xmlns:a16="http://schemas.microsoft.com/office/drawing/2014/main" val="18269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835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79718"/>
              </p:ext>
            </p:extLst>
          </p:nvPr>
        </p:nvGraphicFramePr>
        <p:xfrm>
          <a:off x="1815921" y="1378039"/>
          <a:ext cx="8899301" cy="512064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224825">
                  <a:extLst>
                    <a:ext uri="{9D8B030D-6E8A-4147-A177-3AD203B41FA5}">
                      <a16:colId xmlns:a16="http://schemas.microsoft.com/office/drawing/2014/main" val="3875043069"/>
                    </a:ext>
                  </a:extLst>
                </a:gridCol>
                <a:gridCol w="1531443">
                  <a:extLst>
                    <a:ext uri="{9D8B030D-6E8A-4147-A177-3AD203B41FA5}">
                      <a16:colId xmlns:a16="http://schemas.microsoft.com/office/drawing/2014/main" val="3255176578"/>
                    </a:ext>
                  </a:extLst>
                </a:gridCol>
                <a:gridCol w="2467026">
                  <a:extLst>
                    <a:ext uri="{9D8B030D-6E8A-4147-A177-3AD203B41FA5}">
                      <a16:colId xmlns:a16="http://schemas.microsoft.com/office/drawing/2014/main" val="2109278650"/>
                    </a:ext>
                  </a:extLst>
                </a:gridCol>
                <a:gridCol w="2676007">
                  <a:extLst>
                    <a:ext uri="{9D8B030D-6E8A-4147-A177-3AD203B41FA5}">
                      <a16:colId xmlns:a16="http://schemas.microsoft.com/office/drawing/2014/main" val="2570578518"/>
                    </a:ext>
                  </a:extLst>
                </a:gridCol>
              </a:tblGrid>
              <a:tr h="2007933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sub_evaluation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Reference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เก็บข้อมูลรายละเอียดภาระงาน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se_id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-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880696"/>
                  </a:ext>
                </a:extLst>
              </a:tr>
              <a:tr h="401587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3548909"/>
                  </a:ext>
                </a:extLst>
              </a:tr>
              <a:tr h="803173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se_id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รหัสลายเอียดของภาระงาน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1102211"/>
                  </a:ext>
                </a:extLst>
              </a:tr>
              <a:tr h="401587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รหัสหัวข้อการประเมิน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7167462"/>
                  </a:ext>
                </a:extLst>
              </a:tr>
              <a:tr h="803173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e_name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vachar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255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รายละเอียดของภาระงาน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1.2 การนิเทศนักศึกษา/สหกิจศึกษา/นักศึกษาฝึกสอน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7862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908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69921"/>
              </p:ext>
            </p:extLst>
          </p:nvPr>
        </p:nvGraphicFramePr>
        <p:xfrm>
          <a:off x="1700011" y="1262132"/>
          <a:ext cx="9156879" cy="426720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289220">
                  <a:extLst>
                    <a:ext uri="{9D8B030D-6E8A-4147-A177-3AD203B41FA5}">
                      <a16:colId xmlns:a16="http://schemas.microsoft.com/office/drawing/2014/main" val="5853910"/>
                    </a:ext>
                  </a:extLst>
                </a:gridCol>
                <a:gridCol w="1575769">
                  <a:extLst>
                    <a:ext uri="{9D8B030D-6E8A-4147-A177-3AD203B41FA5}">
                      <a16:colId xmlns:a16="http://schemas.microsoft.com/office/drawing/2014/main" val="2291079987"/>
                    </a:ext>
                  </a:extLst>
                </a:gridCol>
                <a:gridCol w="3476835">
                  <a:extLst>
                    <a:ext uri="{9D8B030D-6E8A-4147-A177-3AD203B41FA5}">
                      <a16:colId xmlns:a16="http://schemas.microsoft.com/office/drawing/2014/main" val="1938049"/>
                    </a:ext>
                  </a:extLst>
                </a:gridCol>
                <a:gridCol w="1815055">
                  <a:extLst>
                    <a:ext uri="{9D8B030D-6E8A-4147-A177-3AD203B41FA5}">
                      <a16:colId xmlns:a16="http://schemas.microsoft.com/office/drawing/2014/main" val="38343404"/>
                    </a:ext>
                  </a:extLst>
                </a:gridCol>
              </a:tblGrid>
              <a:tr h="1979182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weights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เก็บประเภทการลา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w_id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255421"/>
                  </a:ext>
                </a:extLst>
              </a:tr>
              <a:tr h="395836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693906"/>
                  </a:ext>
                </a:extLst>
              </a:tr>
              <a:tr h="395836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w_id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รหัสของน้ำหนัก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0941381"/>
                  </a:ext>
                </a:extLst>
              </a:tr>
              <a:tr h="395836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รหัสตำแหน่งทางวิชาการ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8704416"/>
                  </a:ext>
                </a:extLst>
              </a:tr>
              <a:tr h="395836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รหัสหัวข้อการประเมิน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306054"/>
                  </a:ext>
                </a:extLst>
              </a:tr>
              <a:tr h="395836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weights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น้ำหนักงาน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30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0690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260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74332"/>
              </p:ext>
            </p:extLst>
          </p:nvPr>
        </p:nvGraphicFramePr>
        <p:xfrm>
          <a:off x="2189409" y="953036"/>
          <a:ext cx="8345509" cy="524170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086377">
                  <a:extLst>
                    <a:ext uri="{9D8B030D-6E8A-4147-A177-3AD203B41FA5}">
                      <a16:colId xmlns:a16="http://schemas.microsoft.com/office/drawing/2014/main" val="4031743685"/>
                    </a:ext>
                  </a:extLst>
                </a:gridCol>
                <a:gridCol w="1436143">
                  <a:extLst>
                    <a:ext uri="{9D8B030D-6E8A-4147-A177-3AD203B41FA5}">
                      <a16:colId xmlns:a16="http://schemas.microsoft.com/office/drawing/2014/main" val="2596892388"/>
                    </a:ext>
                  </a:extLst>
                </a:gridCol>
                <a:gridCol w="2883341">
                  <a:extLst>
                    <a:ext uri="{9D8B030D-6E8A-4147-A177-3AD203B41FA5}">
                      <a16:colId xmlns:a16="http://schemas.microsoft.com/office/drawing/2014/main" val="323709652"/>
                    </a:ext>
                  </a:extLst>
                </a:gridCol>
                <a:gridCol w="1939648">
                  <a:extLst>
                    <a:ext uri="{9D8B030D-6E8A-4147-A177-3AD203B41FA5}">
                      <a16:colId xmlns:a16="http://schemas.microsoft.com/office/drawing/2014/main" val="2079958464"/>
                    </a:ext>
                  </a:extLst>
                </a:gridCol>
              </a:tblGrid>
              <a:tr h="1872036">
                <a:tc gridSpan="4"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conditions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เก็บข้อมูลเกณฑ์การประเมิน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w_id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</a:t>
                      </a:r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93183"/>
                  </a:ext>
                </a:extLst>
              </a:tr>
              <a:tr h="374407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035902"/>
                  </a:ext>
                </a:extLst>
              </a:tr>
              <a:tr h="374407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con_id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รหัสเกณฑ์การประเมิน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12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217221"/>
                  </a:ext>
                </a:extLst>
              </a:tr>
              <a:tr h="374407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aca_id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รหัสตำแหน่งงานทางวิชาการ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807897"/>
                  </a:ext>
                </a:extLst>
              </a:tr>
              <a:tr h="374407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รหัสหัวข้อการประเมิน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035006"/>
                  </a:ext>
                </a:extLst>
              </a:tr>
              <a:tr h="374407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level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tityint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ระดับคะแนน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7242176"/>
                  </a:ext>
                </a:extLst>
              </a:tr>
              <a:tr h="1497629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con_exp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text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รายละเอียดเกณฑ์การประเมิน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ระดับที่ ๑ มีภาระงานน้อยกว่า ๑๖ชั่วโมงทำงาน/สัปดาห์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737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993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1953"/>
              </p:ext>
            </p:extLst>
          </p:nvPr>
        </p:nvGraphicFramePr>
        <p:xfrm>
          <a:off x="1828799" y="643943"/>
          <a:ext cx="8345509" cy="5344734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2086378">
                  <a:extLst>
                    <a:ext uri="{9D8B030D-6E8A-4147-A177-3AD203B41FA5}">
                      <a16:colId xmlns:a16="http://schemas.microsoft.com/office/drawing/2014/main" val="587303435"/>
                    </a:ext>
                  </a:extLst>
                </a:gridCol>
                <a:gridCol w="1436143">
                  <a:extLst>
                    <a:ext uri="{9D8B030D-6E8A-4147-A177-3AD203B41FA5}">
                      <a16:colId xmlns:a16="http://schemas.microsoft.com/office/drawing/2014/main" val="1138489752"/>
                    </a:ext>
                  </a:extLst>
                </a:gridCol>
                <a:gridCol w="2313506">
                  <a:extLst>
                    <a:ext uri="{9D8B030D-6E8A-4147-A177-3AD203B41FA5}">
                      <a16:colId xmlns:a16="http://schemas.microsoft.com/office/drawing/2014/main" val="1255003987"/>
                    </a:ext>
                  </a:extLst>
                </a:gridCol>
                <a:gridCol w="2509482">
                  <a:extLst>
                    <a:ext uri="{9D8B030D-6E8A-4147-A177-3AD203B41FA5}">
                      <a16:colId xmlns:a16="http://schemas.microsoft.com/office/drawing/2014/main" val="2100700766"/>
                    </a:ext>
                  </a:extLst>
                </a:gridCol>
              </a:tblGrid>
              <a:tr h="2429424">
                <a:tc gridSpan="4">
                  <a:txBody>
                    <a:bodyPr/>
                    <a:lstStyle/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years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Master</a:t>
                      </a: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</a:t>
                      </a:r>
                      <a:r>
                        <a:rPr lang="th-TH" sz="28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เก็บข้อมูลปีการประเมิน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y_id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-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56126"/>
                  </a:ext>
                </a:extLst>
              </a:tr>
              <a:tr h="485885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8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8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9093415"/>
                  </a:ext>
                </a:extLst>
              </a:tr>
              <a:tr h="485885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y_id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6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รหัสปีประเมิน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581001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3396863"/>
                  </a:ext>
                </a:extLst>
              </a:tr>
              <a:tr h="485885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y_year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year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ปีงบประมาณ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2018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5615754"/>
                  </a:ext>
                </a:extLst>
              </a:tr>
              <a:tr h="485885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y_no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รอบการประเมิน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538411"/>
                  </a:ext>
                </a:extLst>
              </a:tr>
              <a:tr h="485885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y_start</a:t>
                      </a:r>
                      <a:endParaRPr lang="en-US" sz="28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date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วันเริ่มงบประมาณ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2017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</a:t>
                      </a:r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01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497121"/>
                  </a:ext>
                </a:extLst>
              </a:tr>
              <a:tr h="485885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y_end</a:t>
                      </a:r>
                      <a:endParaRPr lang="en-US" sz="28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date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วันสิ้นสุดงบประมาณ</a:t>
                      </a:r>
                      <a:endParaRPr lang="en-US" sz="28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2018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03</a:t>
                      </a:r>
                      <a:r>
                        <a:rPr lang="th-TH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-</a:t>
                      </a:r>
                      <a:r>
                        <a:rPr lang="en-US" sz="28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31</a:t>
                      </a:r>
                      <a:endParaRPr lang="en-US" sz="28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311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533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27272"/>
              </p:ext>
            </p:extLst>
          </p:nvPr>
        </p:nvGraphicFramePr>
        <p:xfrm>
          <a:off x="2498501" y="489396"/>
          <a:ext cx="7083379" cy="5808371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205300">
                  <a:extLst>
                    <a:ext uri="{9D8B030D-6E8A-4147-A177-3AD203B41FA5}">
                      <a16:colId xmlns:a16="http://schemas.microsoft.com/office/drawing/2014/main" val="2182292303"/>
                    </a:ext>
                  </a:extLst>
                </a:gridCol>
                <a:gridCol w="1329839">
                  <a:extLst>
                    <a:ext uri="{9D8B030D-6E8A-4147-A177-3AD203B41FA5}">
                      <a16:colId xmlns:a16="http://schemas.microsoft.com/office/drawing/2014/main" val="1753189736"/>
                    </a:ext>
                  </a:extLst>
                </a:gridCol>
                <a:gridCol w="2539405">
                  <a:extLst>
                    <a:ext uri="{9D8B030D-6E8A-4147-A177-3AD203B41FA5}">
                      <a16:colId xmlns:a16="http://schemas.microsoft.com/office/drawing/2014/main" val="2053302149"/>
                    </a:ext>
                  </a:extLst>
                </a:gridCol>
                <a:gridCol w="2008835">
                  <a:extLst>
                    <a:ext uri="{9D8B030D-6E8A-4147-A177-3AD203B41FA5}">
                      <a16:colId xmlns:a16="http://schemas.microsoft.com/office/drawing/2014/main" val="2495785861"/>
                    </a:ext>
                  </a:extLst>
                </a:gridCol>
              </a:tblGrid>
              <a:tr h="1936124">
                <a:tc gridSpan="4">
                  <a:txBody>
                    <a:bodyPr/>
                    <a:lstStyle/>
                    <a:p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assessment</a:t>
                      </a:r>
                    </a:p>
                    <a:p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เก็บข้อมูลแบบประเมินผลการปฏิบัติงาน</a:t>
                      </a:r>
                      <a:endParaRPr lang="en-US" sz="20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0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0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 : </a:t>
                      </a:r>
                      <a:r>
                        <a:rPr lang="en-US" sz="20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st_id</a:t>
                      </a:r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y_id</a:t>
                      </a:r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leader, </a:t>
                      </a:r>
                      <a:r>
                        <a:rPr lang="en-US" sz="20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hleader</a:t>
                      </a:r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sleader</a:t>
                      </a:r>
                      <a:endParaRPr lang="en-US" sz="20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22863"/>
                  </a:ext>
                </a:extLst>
              </a:tr>
              <a:tr h="322687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9286555"/>
                  </a:ext>
                </a:extLst>
              </a:tr>
              <a:tr h="322687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0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รหัสแบบประเมิน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TOR62147216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9872440"/>
                  </a:ext>
                </a:extLst>
              </a:tr>
              <a:tr h="322687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st_id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รหัสบุคลากร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58010001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1276878"/>
                  </a:ext>
                </a:extLst>
              </a:tr>
              <a:tr h="322687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y_id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6</a:t>
                      </a:r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รหัสปีที่ประเมิน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581001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8913524"/>
                  </a:ext>
                </a:extLst>
              </a:tr>
              <a:tr h="322687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leader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รหัสผู้บังคับบัญชา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570110101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4146991"/>
                  </a:ext>
                </a:extLst>
              </a:tr>
              <a:tr h="322687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hleader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รหัสผู้บังคับบัญชาเหนือขึ้นไป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561112101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9392913"/>
                  </a:ext>
                </a:extLst>
              </a:tr>
              <a:tr h="645375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sleader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8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ผู้บังคับบัญชาเหนือขึ้นไปอีกชั้นหนึ่ง  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548112109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742451"/>
                  </a:ext>
                </a:extLst>
              </a:tr>
              <a:tr h="645375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sumwork</a:t>
                      </a:r>
                      <a:endParaRPr lang="en-US" sz="20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varcahr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100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รวมเวลาราชการ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 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ปี 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4 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เดือน </a:t>
                      </a:r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25 </a:t>
                      </a:r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วัน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8308875"/>
                  </a:ext>
                </a:extLst>
              </a:tr>
              <a:tr h="645375">
                <a:tc>
                  <a:txBody>
                    <a:bodyPr/>
                    <a:lstStyle/>
                    <a:p>
                      <a:r>
                        <a:rPr lang="en-US" sz="20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punishment</a:t>
                      </a:r>
                      <a:endParaRPr lang="en-US" sz="20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text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0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การกระทำผิดวินัย/การถูกลงโทษ</a:t>
                      </a:r>
                      <a:endParaRPr lang="en-US" sz="20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ขาดราชการเกิน </a:t>
                      </a:r>
                      <a:r>
                        <a:rPr lang="en-US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 </a:t>
                      </a:r>
                      <a:r>
                        <a:rPr lang="th-TH" sz="20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วัน</a:t>
                      </a:r>
                      <a:endParaRPr lang="en-US" sz="20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204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68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977721" y="35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ปัญหาของระบบงานเดิม</a:t>
            </a:r>
            <a:endParaRPr lang="th-TH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8" name="ตัวแทนเนื้อหา 2"/>
          <p:cNvSpPr txBox="1">
            <a:spLocks/>
          </p:cNvSpPr>
          <p:nvPr/>
        </p:nvSpPr>
        <p:spPr>
          <a:xfrm>
            <a:off x="1356575" y="1825579"/>
            <a:ext cx="10515600" cy="3055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เอกสารมีนวนมากอาจเกิดการสูญหายได้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ต้องคำนวณ คะแนนในการประเมินด้วยตนเอง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มีความซ้ำซ้อนของข้อมูล</a:t>
            </a:r>
            <a:r>
              <a:rPr lang="th-TH" sz="3200" dirty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ในการประเมิน</a:t>
            </a:r>
            <a:endParaRPr lang="th-TH" sz="3200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เกิดความยุ่งยากในการตรวจสอบการประเมินย้อนหลัง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ผลการประเมินล่าช้า</a:t>
            </a:r>
          </a:p>
          <a:p>
            <a:pPr marL="0" indent="0">
              <a:buNone/>
            </a:pPr>
            <a:endParaRPr lang="th-TH" sz="3200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844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736084"/>
              </p:ext>
            </p:extLst>
          </p:nvPr>
        </p:nvGraphicFramePr>
        <p:xfrm>
          <a:off x="1986444" y="1159099"/>
          <a:ext cx="7930288" cy="5582445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542318">
                  <a:extLst>
                    <a:ext uri="{9D8B030D-6E8A-4147-A177-3AD203B41FA5}">
                      <a16:colId xmlns:a16="http://schemas.microsoft.com/office/drawing/2014/main" val="1484068143"/>
                    </a:ext>
                  </a:extLst>
                </a:gridCol>
                <a:gridCol w="1461144">
                  <a:extLst>
                    <a:ext uri="{9D8B030D-6E8A-4147-A177-3AD203B41FA5}">
                      <a16:colId xmlns:a16="http://schemas.microsoft.com/office/drawing/2014/main" val="4044382117"/>
                    </a:ext>
                  </a:extLst>
                </a:gridCol>
                <a:gridCol w="2271936">
                  <a:extLst>
                    <a:ext uri="{9D8B030D-6E8A-4147-A177-3AD203B41FA5}">
                      <a16:colId xmlns:a16="http://schemas.microsoft.com/office/drawing/2014/main" val="2495508967"/>
                    </a:ext>
                  </a:extLst>
                </a:gridCol>
                <a:gridCol w="2654890">
                  <a:extLst>
                    <a:ext uri="{9D8B030D-6E8A-4147-A177-3AD203B41FA5}">
                      <a16:colId xmlns:a16="http://schemas.microsoft.com/office/drawing/2014/main" val="806276623"/>
                    </a:ext>
                  </a:extLst>
                </a:gridCol>
              </a:tblGrid>
              <a:tr h="1604037">
                <a:tc gridSpan="4">
                  <a:txBody>
                    <a:bodyPr/>
                    <a:lstStyle/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ซื่อตาราง :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assessment_t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ประเภทตาราง : 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Transaction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คำอธิบาย : เก็บข้อมูลผลสัมฤทธิ์ของงาน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cs typeface="TH Niramit AS" panose="02000506000000020004" pitchFamily="2" charset="-34"/>
                      </a:endParaRP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คีย์หลัก : 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asst1_id</a:t>
                      </a:r>
                    </a:p>
                    <a:p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คีย์รอง: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e_id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16202"/>
                  </a:ext>
                </a:extLst>
              </a:tr>
              <a:tr h="320807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เขตข้อมูล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ชนิดข้อมูล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ความหมาย</a:t>
                      </a:r>
                      <a:endParaRPr lang="en-US" sz="2400" b="1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ตัวอย่าง</a:t>
                      </a:r>
                      <a:endParaRPr lang="en-US" sz="2400" b="1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extLst>
                  <a:ext uri="{0D108BD9-81ED-4DB2-BD59-A6C34878D82A}">
                    <a16:rowId xmlns:a16="http://schemas.microsoft.com/office/drawing/2014/main" val="3875621753"/>
                  </a:ext>
                </a:extLst>
              </a:tr>
              <a:tr h="320807"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asst1_id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รหัสผลสัมฤทธิ์ของงาน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542112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extLst>
                  <a:ext uri="{0D108BD9-81ED-4DB2-BD59-A6C34878D82A}">
                    <a16:rowId xmlns:a16="http://schemas.microsoft.com/office/drawing/2014/main" val="2691314856"/>
                  </a:ext>
                </a:extLst>
              </a:tr>
              <a:tr h="320807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ass_id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char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รหัสแบบประเมิน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TOR62147216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extLst>
                  <a:ext uri="{0D108BD9-81ED-4DB2-BD59-A6C34878D82A}">
                    <a16:rowId xmlns:a16="http://schemas.microsoft.com/office/drawing/2014/main" val="858967983"/>
                  </a:ext>
                </a:extLst>
              </a:tr>
              <a:tr h="320807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e_id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tinyint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รหัสหัวข้อการประเมิน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extLst>
                  <a:ext uri="{0D108BD9-81ED-4DB2-BD59-A6C34878D82A}">
                    <a16:rowId xmlns:a16="http://schemas.microsoft.com/office/drawing/2014/main" val="357333658"/>
                  </a:ext>
                </a:extLst>
              </a:tr>
              <a:tr h="320807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goal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int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คะแนนคาดหมาย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extLst>
                  <a:ext uri="{0D108BD9-81ED-4DB2-BD59-A6C34878D82A}">
                    <a16:rowId xmlns:a16="http://schemas.microsoft.com/office/drawing/2014/main" val="1230957557"/>
                  </a:ext>
                </a:extLst>
              </a:tr>
              <a:tr h="641615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score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คะแนนที่ได้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5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00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extLst>
                  <a:ext uri="{0D108BD9-81ED-4DB2-BD59-A6C34878D82A}">
                    <a16:rowId xmlns:a16="http://schemas.microsoft.com/office/drawing/2014/main" val="4149253566"/>
                  </a:ext>
                </a:extLst>
              </a:tr>
              <a:tr h="641615">
                <a:tc>
                  <a:txBody>
                    <a:bodyPr/>
                    <a:lstStyle/>
                    <a:p>
                      <a:r>
                        <a:rPr lang="en-US" sz="2400" b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weight</a:t>
                      </a:r>
                      <a:endParaRPr lang="en-US" sz="2400" b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นำหนักความสำคัญ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20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00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extLst>
                  <a:ext uri="{0D108BD9-81ED-4DB2-BD59-A6C34878D82A}">
                    <a16:rowId xmlns:a16="http://schemas.microsoft.com/office/drawing/2014/main" val="1344231037"/>
                  </a:ext>
                </a:extLst>
              </a:tr>
              <a:tr h="641615"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weighted</a:t>
                      </a:r>
                      <a:endParaRPr lang="en-US" sz="2400" b="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decimal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7,2</a:t>
                      </a:r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)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th-TH" sz="240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ค่าคะแนนถ่วงน้ำหนัก</a:t>
                      </a:r>
                      <a:endParaRPr lang="en-US" sz="240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1</a:t>
                      </a:r>
                      <a:r>
                        <a:rPr lang="th-TH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.</a:t>
                      </a:r>
                      <a:r>
                        <a:rPr lang="en-US" sz="2400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00</a:t>
                      </a:r>
                      <a:endParaRPr lang="en-US" sz="2400" dirty="0">
                        <a:effectLst/>
                        <a:latin typeface="TH Niramit AS" panose="02000506000000020004" pitchFamily="2" charset="-34"/>
                        <a:ea typeface="Times New Roman" panose="02020603050405020304" pitchFamily="18" charset="0"/>
                        <a:cs typeface="TH Niramit AS" panose="02000506000000020004" pitchFamily="2" charset="-34"/>
                      </a:endParaRPr>
                    </a:p>
                  </a:txBody>
                  <a:tcPr marL="81172" marR="81172" marT="0" marB="0"/>
                </a:tc>
                <a:extLst>
                  <a:ext uri="{0D108BD9-81ED-4DB2-BD59-A6C34878D82A}">
                    <a16:rowId xmlns:a16="http://schemas.microsoft.com/office/drawing/2014/main" val="1420588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535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267781" y="144790"/>
            <a:ext cx="2164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b="1" dirty="0">
                <a:solidFill>
                  <a:schemeClr val="accent2">
                    <a:lumMod val="50000"/>
                  </a:schemeClr>
                </a:solidFill>
                <a:ea typeface="Calibri" panose="020F0502020204030204" pitchFamily="34" charset="0"/>
                <a:cs typeface="+mj-cs"/>
              </a:rPr>
              <a:t>โครงสร้างระบบ</a:t>
            </a:r>
            <a:endParaRPr lang="en-US" sz="3600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99" y="347990"/>
            <a:ext cx="5164455" cy="62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5694382" cy="1042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วัตถุ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493599"/>
              </p:ext>
            </p:extLst>
          </p:nvPr>
        </p:nvGraphicFramePr>
        <p:xfrm>
          <a:off x="188260" y="1828800"/>
          <a:ext cx="11282082" cy="406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3" imgW="15325787" imgH="5172227" progId="Visio.Drawing.15">
                  <p:embed/>
                </p:oleObj>
              </mc:Choice>
              <mc:Fallback>
                <p:oleObj name="Visio" r:id="rId3" imgW="15325787" imgH="517222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60" y="1828800"/>
                        <a:ext cx="11282082" cy="40632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ชื่อเรื่อง 1"/>
          <p:cNvSpPr txBox="1">
            <a:spLocks/>
          </p:cNvSpPr>
          <p:nvPr/>
        </p:nvSpPr>
        <p:spPr>
          <a:xfrm>
            <a:off x="977721" y="35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โครงสร้างขององค์กร</a:t>
            </a:r>
            <a:endParaRPr lang="th-TH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7307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977721" y="35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ระบบงานใหม่</a:t>
            </a:r>
            <a:endParaRPr lang="th-TH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ตัวแทนเนื้อหา 2"/>
          <p:cNvSpPr txBox="1">
            <a:spLocks/>
          </p:cNvSpPr>
          <p:nvPr/>
        </p:nvSpPr>
        <p:spPr>
          <a:xfrm>
            <a:off x="1472485" y="1555121"/>
            <a:ext cx="10515600" cy="483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ฐานข้อมูล บุคลากร และแบบฟอร์มการประเมิน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ช่วยสนับสนุนการตัดสินใจของผู้บริหาร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สามารถปรับเกณฑ์การปรับเมินได้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สามารถลบ แก้ไข การประเมินได้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สามารถกำหนดสิทธิ์ของผู้ใช้งานได้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สามารถแนบเอกสารที่เกี่ยวข้อง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ได้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สามารถตรวจสอบผลการประมินย้อนหลังได้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สรุปผลการประเมินได้รวดเร็ว</a:t>
            </a:r>
          </a:p>
          <a:p>
            <a:pPr>
              <a:buFont typeface="Wingdings" panose="05000000000000000000" pitchFamily="2" charset="2"/>
              <a:buChar char="§"/>
            </a:pPr>
            <a:endParaRPr lang="th-TH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th-TH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th-TH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th-TH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th-TH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endParaRPr lang="th-TH" sz="3600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th-TH" sz="3200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996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วัตถุ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928927"/>
              </p:ext>
            </p:extLst>
          </p:nvPr>
        </p:nvGraphicFramePr>
        <p:xfrm>
          <a:off x="1485834" y="1700012"/>
          <a:ext cx="9630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Visio" r:id="rId3" imgW="7067707" imgH="3352730" progId="Visio.Drawing.15">
                  <p:embed/>
                </p:oleObj>
              </mc:Choice>
              <mc:Fallback>
                <p:oleObj name="Visio" r:id="rId3" imgW="7067707" imgH="3352730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834" y="1700012"/>
                        <a:ext cx="9630000" cy="457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ชื่อเรื่อง 1"/>
          <p:cNvSpPr txBox="1">
            <a:spLocks/>
          </p:cNvSpPr>
          <p:nvPr/>
        </p:nvSpPr>
        <p:spPr>
          <a:xfrm>
            <a:off x="977721" y="35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ปัญหาที่พบในระบบงานเดิม</a:t>
            </a:r>
            <a:endParaRPr lang="th-TH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12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51079" y="1503653"/>
            <a:ext cx="10515600" cy="1548640"/>
          </a:xfrm>
        </p:spPr>
        <p:txBody>
          <a:bodyPr>
            <a:normAutofit/>
          </a:bodyPr>
          <a:lstStyle/>
          <a:p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เพื่อพัฒนาระบบจัดการบริหารการประเมิน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บุคลากร</a:t>
            </a: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228600" lvl="2">
              <a:spcBef>
                <a:spcPts val="1000"/>
              </a:spcBef>
            </a:pPr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เพื่อสนับสนุนการตัดสินใจของผู้บริหาร</a:t>
            </a:r>
            <a:endParaRPr lang="en-US" sz="28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977721" y="35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วัตถุประสงค์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ของโครงงาน</a:t>
            </a:r>
            <a:endParaRPr lang="th-TH" sz="32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977721" y="28593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ประโยชน์ที่คาดว่าจะได้รับจาก</a:t>
            </a:r>
            <a:r>
              <a:rPr lang="th-TH" sz="3200" b="1" dirty="0" err="1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การทำ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โครงงาน</a:t>
            </a:r>
          </a:p>
        </p:txBody>
      </p:sp>
      <p:sp>
        <p:nvSpPr>
          <p:cNvPr id="6" name="ตัวแทนเนื้อหา 2"/>
          <p:cNvSpPr txBox="1">
            <a:spLocks/>
          </p:cNvSpPr>
          <p:nvPr/>
        </p:nvSpPr>
        <p:spPr>
          <a:xfrm>
            <a:off x="851079" y="40279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ได้ระบบจัดการบริหารการประเมินบุคลากร </a:t>
            </a:r>
            <a:endParaRPr lang="en-US" sz="3200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228600" lvl="2">
              <a:spcBef>
                <a:spcPts val="1000"/>
              </a:spcBef>
            </a:pPr>
            <a:r>
              <a:rPr lang="th-TH" sz="3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ได้ระบบสนับสนุนการตัดสินใจของผู้บริหาร</a:t>
            </a:r>
            <a:endParaRPr lang="en-US" sz="3200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en-US" sz="32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4976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668628" y="129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ขอบเขต</a:t>
            </a:r>
            <a:endParaRPr lang="th-TH" b="1" dirty="0">
              <a:solidFill>
                <a:schemeClr val="accent2">
                  <a:lumMod val="50000"/>
                </a:schemeClr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552718" y="1931831"/>
            <a:ext cx="10515600" cy="4481848"/>
          </a:xfrm>
        </p:spPr>
        <p:txBody>
          <a:bodyPr>
            <a:noAutofit/>
          </a:bodyPr>
          <a:lstStyle/>
          <a:p>
            <a:pPr lvl="4"/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สามารถเข้าสู่ระบบได้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4"/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ดูผลสรุปการประเมิน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4"/>
            <a:r>
              <a:rPr lang="th-TH" sz="28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</a:t>
            </a:r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แก้ไข/ลบ การประเมินตัวเองได้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4"/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สามารถดูการประเมินบุคลากรที่อยู่ในคณะของตนเองได้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4"/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สามารถแก้ไข/ลบ การประเมินบุคลากรที่อยู่ในคณะของตนเองได้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4"/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สามารถประเมินบุคลากรที่อยู่ในคณะของตนเองได้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4"/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สามารถจัดการหลักฐานประกอบการประเมินได้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4"/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สามารถแก้ไขข้อมูลส่วนตัวได้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4"/>
            <a:r>
              <a:rPr lang="th-TH" sz="2800" dirty="0">
                <a:latin typeface="TH Niramit AS" panose="02000506000000020004" pitchFamily="2" charset="-34"/>
                <a:cs typeface="TH Niramit AS" panose="02000506000000020004" pitchFamily="2" charset="-34"/>
              </a:rPr>
              <a:t> สามารดูข้อมูลส่วนตัวได้   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1402724" y="799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 smtClean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ผู้บริหาร </a:t>
            </a:r>
            <a:r>
              <a:rPr lang="th-TH" sz="3200" b="1" dirty="0">
                <a:solidFill>
                  <a:schemeClr val="accent2">
                    <a:lumMod val="50000"/>
                  </a:schemeClr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ระดับ คณะ</a:t>
            </a:r>
          </a:p>
        </p:txBody>
      </p:sp>
    </p:spTree>
    <p:extLst>
      <p:ext uri="{BB962C8B-B14F-4D97-AF65-F5344CB8AC3E}">
        <p14:creationId xmlns:p14="http://schemas.microsoft.com/office/powerpoint/2010/main" val="392872675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1968</Words>
  <Application>Microsoft Office PowerPoint</Application>
  <PresentationFormat>แบบจอกว้าง</PresentationFormat>
  <Paragraphs>608</Paragraphs>
  <Slides>41</Slides>
  <Notes>0</Notes>
  <HiddenSlides>0</HiddenSlides>
  <MMClips>0</MMClips>
  <ScaleCrop>false</ScaleCrop>
  <HeadingPairs>
    <vt:vector size="8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เซิร์ฟเวอร์ OLE ฝังตัว</vt:lpstr>
      </vt:variant>
      <vt:variant>
        <vt:i4>2</vt:i4>
      </vt:variant>
      <vt:variant>
        <vt:lpstr>ชื่อเรื่องสไลด์</vt:lpstr>
      </vt:variant>
      <vt:variant>
        <vt:i4>41</vt:i4>
      </vt:variant>
    </vt:vector>
  </HeadingPairs>
  <TitlesOfParts>
    <vt:vector size="52" baseType="lpstr">
      <vt:lpstr>Angsana New</vt:lpstr>
      <vt:lpstr>Arial</vt:lpstr>
      <vt:lpstr>Calibri</vt:lpstr>
      <vt:lpstr>Calibri Light</vt:lpstr>
      <vt:lpstr>Cordia New</vt:lpstr>
      <vt:lpstr>TH Niramit AS</vt:lpstr>
      <vt:lpstr>Times New Roman</vt:lpstr>
      <vt:lpstr>Wingdings</vt:lpstr>
      <vt:lpstr>ธีมของ Office</vt:lpstr>
      <vt:lpstr>Visio</vt:lpstr>
      <vt:lpstr>Microsoft Visio Drawing</vt:lpstr>
      <vt:lpstr>ระบบจัดการบริหารการประเมินผลการปฏิบัติงานของบุคลากร คณะบริหารธุรกิจและศิลปศาสตร์มหาวิทยาลัยเทคโนโลยีราชมงคลล้านนา </vt:lpstr>
      <vt:lpstr>ลักษณะของการประเมิน</vt:lpstr>
      <vt:lpstr>ลักษณะของการประเมิน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ระบบจัดการบริหารการประเมินผลการปฏิบัติงานของบุคลากร คณะบริหารธุรกิจและศิลปศาสตร์ มหาวิทยาลัยเทคโนโลยีราชมงคลล้านนา</dc:title>
  <dc:creator>ONEVAN LOVE's</dc:creator>
  <cp:lastModifiedBy>ONEVAN LOVE's</cp:lastModifiedBy>
  <cp:revision>55</cp:revision>
  <dcterms:created xsi:type="dcterms:W3CDTF">2018-03-18T06:36:02Z</dcterms:created>
  <dcterms:modified xsi:type="dcterms:W3CDTF">2019-03-19T20:17:26Z</dcterms:modified>
</cp:coreProperties>
</file>