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635a70dcd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635a70dcd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80cb3a4d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80cb3a4d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635a70dcd_1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635a70dcd_1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80cb3a4d8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80cb3a4d8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80cb3a4d8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80cb3a4d8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80cb3a4d8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80cb3a4d8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80cb3a4d8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80cb3a4d8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80cb3a4d8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80cb3a4d8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63652323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63652323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80cb3a4d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80cb3a4d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635a70dcd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635a70dcd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635a70dc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635a70dc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635a70dcd_1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635a70dcd_1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635a70dc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635a70dc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vk.com/mobile_developing" TargetMode="External"/><Relationship Id="rId4" Type="http://schemas.openxmlformats.org/officeDocument/2006/relationships/hyperlink" Target="https://t.me/mobile_developing_cha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vk.com/mobile_developing" TargetMode="External"/><Relationship Id="rId4" Type="http://schemas.openxmlformats.org/officeDocument/2006/relationships/hyperlink" Target="https://developer.android.com/reference/androidx/lifecycle/Lifecycle" TargetMode="External"/><Relationship Id="rId10" Type="http://schemas.openxmlformats.org/officeDocument/2006/relationships/hyperlink" Target="https://developer.android.com/reference/androidx/lifecycle/Lifecycle" TargetMode="External"/><Relationship Id="rId9" Type="http://schemas.openxmlformats.org/officeDocument/2006/relationships/hyperlink" Target="https://developer.android.com/reference/androidx/lifecycle/LifecycleOwner#getLifecycle()" TargetMode="External"/><Relationship Id="rId5" Type="http://schemas.openxmlformats.org/officeDocument/2006/relationships/hyperlink" Target="https://developer.android.com/reference/androidx/lifecycle/Lifecycle" TargetMode="External"/><Relationship Id="rId6" Type="http://schemas.openxmlformats.org/officeDocument/2006/relationships/hyperlink" Target="https://developer.android.com/reference/android/arch/lifecycle/Lifecycle.Event.html" TargetMode="External"/><Relationship Id="rId7" Type="http://schemas.openxmlformats.org/officeDocument/2006/relationships/hyperlink" Target="https://developer.android.com/reference/android/arch/lifecycle/Lifecycle.State.html" TargetMode="External"/><Relationship Id="rId8" Type="http://schemas.openxmlformats.org/officeDocument/2006/relationships/hyperlink" Target="https://developer.android.com/reference/androidx/lifecycle/Lifecycle" TargetMode="External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android.com/reference/android/arch/lifecycle/Lifecycle.State" TargetMode="External"/><Relationship Id="rId10" Type="http://schemas.openxmlformats.org/officeDocument/2006/relationships/hyperlink" Target="https://developer.android.com/reference/android/arch/lifecycle/Lifecycle.Event" TargetMode="External"/><Relationship Id="rId13" Type="http://schemas.openxmlformats.org/officeDocument/2006/relationships/hyperlink" Target="https://developer.android.com/reference/android/arch/lifecycle/Lifecycle.State" TargetMode="External"/><Relationship Id="rId12" Type="http://schemas.openxmlformats.org/officeDocument/2006/relationships/hyperlink" Target="https://developer.android.com/reference/android/arch/lifecycle/Lifecycle.State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vk.com/mobile_developing" TargetMode="External"/><Relationship Id="rId4" Type="http://schemas.openxmlformats.org/officeDocument/2006/relationships/hyperlink" Target="https://developer.android.com/reference/android/arch/lifecycle/Lifecycle.Event" TargetMode="External"/><Relationship Id="rId9" Type="http://schemas.openxmlformats.org/officeDocument/2006/relationships/hyperlink" Target="https://developer.android.com/reference/android/arch/lifecycle/Lifecycle.Event" TargetMode="External"/><Relationship Id="rId15" Type="http://schemas.openxmlformats.org/officeDocument/2006/relationships/hyperlink" Target="https://developer.android.com/reference/android/arch/lifecycle/Lifecycle.State" TargetMode="External"/><Relationship Id="rId14" Type="http://schemas.openxmlformats.org/officeDocument/2006/relationships/hyperlink" Target="https://developer.android.com/reference/android/arch/lifecycle/Lifecycle.State" TargetMode="External"/><Relationship Id="rId5" Type="http://schemas.openxmlformats.org/officeDocument/2006/relationships/hyperlink" Target="https://developer.android.com/reference/android/arch/lifecycle/Lifecycle.Event" TargetMode="External"/><Relationship Id="rId6" Type="http://schemas.openxmlformats.org/officeDocument/2006/relationships/hyperlink" Target="https://developer.android.com/reference/android/arch/lifecycle/Lifecycle.Event" TargetMode="External"/><Relationship Id="rId7" Type="http://schemas.openxmlformats.org/officeDocument/2006/relationships/hyperlink" Target="https://developer.android.com/reference/android/arch/lifecycle/Lifecycle.Event" TargetMode="External"/><Relationship Id="rId8" Type="http://schemas.openxmlformats.org/officeDocument/2006/relationships/hyperlink" Target="https://developer.android.com/reference/android/arch/lifecycle/Lifecycle.Even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topic/libraries/architecture/viewmode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vk.com/mobile_developing" TargetMode="External"/><Relationship Id="rId4" Type="http://schemas.openxmlformats.org/officeDocument/2006/relationships/hyperlink" Target="https://developer.android.com/reference/androidx/lifecycle/LiveData" TargetMode="External"/><Relationship Id="rId5" Type="http://schemas.openxmlformats.org/officeDocument/2006/relationships/hyperlink" Target="https://developer.android.com/reference/android/arch/lifecycle/Transformations.html#map(android.arch.lifecycle.LiveData%3CX%3E,%20android.arch.core.util.Function%3CX,%20Y%3E)" TargetMode="External"/><Relationship Id="rId6" Type="http://schemas.openxmlformats.org/officeDocument/2006/relationships/hyperlink" Target="https://developer.android.com/reference/android/arch/lifecycle/LiveData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topic/libraries/architecture/livedata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vk.com/mobile_developing" TargetMode="External"/><Relationship Id="rId4" Type="http://schemas.openxmlformats.org/officeDocument/2006/relationships/hyperlink" Target="https://developer.android.com/reference/android/app/Activity.html" TargetMode="External"/><Relationship Id="rId5" Type="http://schemas.openxmlformats.org/officeDocument/2006/relationships/hyperlink" Target="https://developer.android.com/reference/android/support/v4/app/Fragment" TargetMode="External"/><Relationship Id="rId6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guide/navigation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vk.com/mobile_develop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android.com/topic/libraries/architecture" TargetMode="External"/><Relationship Id="rId4" Type="http://schemas.openxmlformats.org/officeDocument/2006/relationships/hyperlink" Target="https://developer.android.com/topic/libraries/architecture/lifecycle" TargetMode="External"/><Relationship Id="rId5" Type="http://schemas.openxmlformats.org/officeDocument/2006/relationships/hyperlink" Target="https://developer.android.com/topic/libraries/architecture/livedata" TargetMode="External"/><Relationship Id="rId6" Type="http://schemas.openxmlformats.org/officeDocument/2006/relationships/hyperlink" Target="https://developer.android.com/topic/libraries/architecture/viewmodel" TargetMode="External"/><Relationship Id="rId7" Type="http://schemas.openxmlformats.org/officeDocument/2006/relationships/hyperlink" Target="https://developer.android.com/guide/navigat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vk.com/mobile_develop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topic/libraries/architecture/lifecycl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vk.com/mobile_developing" TargetMode="External"/><Relationship Id="rId4" Type="http://schemas.openxmlformats.org/officeDocument/2006/relationships/hyperlink" Target="https://developer.android.com/reference/android/app/Activity?hl=ru#onRestoreInstanceState(android.os.Bundle)" TargetMode="External"/><Relationship Id="rId5" Type="http://schemas.openxmlformats.org/officeDocument/2006/relationships/hyperlink" Target="https://developer.android.com/reference/android/app/Activity?hl=ru#onSaveInstanceState(android.os.Bundle)" TargetMode="External"/><Relationship Id="rId6" Type="http://schemas.openxmlformats.org/officeDocument/2006/relationships/hyperlink" Target="https://developer.android.com/reference/android/app/Activity?hl=ru#onRestoreInstanceState(android.os.Bundle)" TargetMode="External"/><Relationship Id="rId7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vk.com/mobile_developing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vk.com/mobile_developing" TargetMode="External"/><Relationship Id="rId4" Type="http://schemas.openxmlformats.org/officeDocument/2006/relationships/hyperlink" Target="https://developer.android.com/reference/androidx/lifecycle/Lifecycle" TargetMode="External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460950" y="125190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6000"/>
              <a:t>MVVM </a:t>
            </a:r>
            <a:r>
              <a:rPr lang="ru"/>
              <a:t> </a:t>
            </a:r>
            <a:endParaRPr/>
          </a:p>
        </p:txBody>
      </p:sp>
      <p:sp>
        <p:nvSpPr>
          <p:cNvPr id="68" name="Google Shape;68;p13"/>
          <p:cNvSpPr txBox="1"/>
          <p:nvPr>
            <p:ph idx="4294967295" type="subTitle"/>
          </p:nvPr>
        </p:nvSpPr>
        <p:spPr>
          <a:xfrm>
            <a:off x="460950" y="20696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</a:rPr>
              <a:t>Model - View - ViewModel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9" name="Google Shape;69;p13"/>
          <p:cNvSpPr txBox="1"/>
          <p:nvPr/>
        </p:nvSpPr>
        <p:spPr>
          <a:xfrm>
            <a:off x="965600" y="3092400"/>
            <a:ext cx="36351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460950" y="2502575"/>
            <a:ext cx="57249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Ш</a:t>
            </a: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аблон проектирования архитектуры приложения.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4506500" y="0"/>
            <a:ext cx="46374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    Автор Юрий Петров  </a:t>
            </a:r>
            <a:r>
              <a:rPr b="1" lang="ru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vk.com/mobile_developing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</a:t>
            </a:r>
            <a:r>
              <a:rPr b="1"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ru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https://t.me/mobile_developing_chat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225" y="4696825"/>
            <a:ext cx="9144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Android Architecture Components. Handling Lifecycle                               </a:t>
            </a:r>
            <a:r>
              <a:rPr lang="ru"/>
              <a:t>Автор Юрий Петров   </a:t>
            </a:r>
            <a:r>
              <a:rPr lang="ru" u="sng">
                <a:hlinkClick r:id="rId3"/>
              </a:rPr>
              <a:t>vk.com/mobile_developing</a:t>
            </a:r>
            <a:r>
              <a:rPr lang="ru" sz="1400"/>
              <a:t> </a:t>
            </a:r>
            <a:endParaRPr sz="1400"/>
          </a:p>
        </p:txBody>
      </p:sp>
      <p:sp>
        <p:nvSpPr>
          <p:cNvPr id="158" name="Google Shape;158;p22"/>
          <p:cNvSpPr txBox="1"/>
          <p:nvPr/>
        </p:nvSpPr>
        <p:spPr>
          <a:xfrm>
            <a:off x="0" y="0"/>
            <a:ext cx="91440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Обработка жизненных циклов</a:t>
            </a:r>
            <a:endParaRPr b="1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359725" y="523825"/>
            <a:ext cx="8280000" cy="4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Компоненты </a:t>
            </a: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Lifecycle 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выполняют действия в ответ на изменение состояния жизненного цикла Activity или Fragment. 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l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Lifecycle</a:t>
            </a: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это класс, который содержит информацию о состоянии жизненного цикла Activity или Fragment, и позволяет другим объектам наблюдать за этим состоянием</a:t>
            </a:r>
            <a:r>
              <a:rPr lang="ru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b="1" lang="ru">
                <a:solidFill>
                  <a:schemeClr val="l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/>
              </a:rPr>
              <a:t>Lifecycle</a:t>
            </a: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использует два основных перечисления для отслеживания статуса жизненного цикла для связанного с ним компонента: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b="1" lang="ru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Event 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  События жизненного цикла . Эти события влияют на события обратного вызова в Activity или Fragment.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b="1" lang="ru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State 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- Текущее состояние компонента, отслеживаемого </a:t>
            </a:r>
            <a:r>
              <a:rPr b="1" lang="ru">
                <a:solidFill>
                  <a:schemeClr val="l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/>
              </a:rPr>
              <a:t>Lifecycle</a:t>
            </a: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объектом.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LifecycleOwner 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является интерфейсом, который обозначает, что у класса есть </a:t>
            </a: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Lifecycle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 У него есть один метод, </a:t>
            </a:r>
            <a:r>
              <a:rPr lang="ru">
                <a:solidFill>
                  <a:schemeClr val="l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/>
              </a:rPr>
              <a:t>getLifecycle()</a:t>
            </a:r>
            <a:r>
              <a:rPr lang="ru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LifecycleObserver 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интерфейс который дает возможность подписаться на </a:t>
            </a:r>
            <a:r>
              <a:rPr b="1" lang="ru">
                <a:solidFill>
                  <a:schemeClr val="l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0"/>
              </a:rPr>
              <a:t>Lifecycle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57150" y="4696825"/>
            <a:ext cx="90867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Android Architecture Components. Handling Lifecycle                                                                </a:t>
            </a:r>
            <a:r>
              <a:rPr lang="ru"/>
              <a:t>Автор Юрий Петров   </a:t>
            </a:r>
            <a:r>
              <a:rPr lang="ru" u="sng">
                <a:hlinkClick r:id="rId3"/>
              </a:rPr>
              <a:t>vk.com/mobile_developing</a:t>
            </a:r>
            <a:endParaRPr sz="900"/>
          </a:p>
        </p:txBody>
      </p:sp>
      <p:sp>
        <p:nvSpPr>
          <p:cNvPr id="165" name="Google Shape;165;p23"/>
          <p:cNvSpPr txBox="1"/>
          <p:nvPr/>
        </p:nvSpPr>
        <p:spPr>
          <a:xfrm>
            <a:off x="542750" y="343375"/>
            <a:ext cx="7566900" cy="17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1A73E8"/>
                </a:solidFill>
                <a:highlight>
                  <a:srgbClr val="FFFFFF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Lifecycle.Event</a:t>
            </a:r>
            <a:r>
              <a:rPr b="1" lang="ru" sz="1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ru" sz="105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ON_ANY</a:t>
            </a:r>
            <a:r>
              <a:rPr lang="ru" sz="105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- </a:t>
            </a:r>
            <a:r>
              <a:rPr lang="ru" sz="1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Отслеживание всех возможных событий.</a:t>
            </a:r>
            <a:endParaRPr sz="105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1A73E8"/>
                </a:solidFill>
                <a:highlight>
                  <a:srgbClr val="FFFFFF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/>
              </a:rPr>
              <a:t>Lifecycle.Event</a:t>
            </a:r>
            <a:r>
              <a:rPr b="1" lang="ru" sz="1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ru" sz="105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ON_CREATE</a:t>
            </a:r>
            <a:r>
              <a:rPr lang="ru" sz="105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- </a:t>
            </a:r>
            <a:r>
              <a:rPr lang="ru" sz="1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Отслеживание метода</a:t>
            </a:r>
            <a:r>
              <a:rPr lang="ru" sz="1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onCreate  </a:t>
            </a:r>
            <a:r>
              <a:rPr lang="ru" sz="105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владельца жизненного цикла</a:t>
            </a:r>
            <a:r>
              <a:rPr lang="ru" sz="1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 sz="105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1A73E8"/>
                </a:solidFill>
                <a:highlight>
                  <a:srgbClr val="FFFFFF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6"/>
              </a:rPr>
              <a:t>Lifecycle.Event</a:t>
            </a:r>
            <a:r>
              <a:rPr b="1" lang="ru" sz="1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ru" sz="105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ON_DESTRO</a:t>
            </a:r>
            <a:r>
              <a:rPr b="1" lang="ru" sz="105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ru" sz="105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- </a:t>
            </a:r>
            <a:r>
              <a:rPr lang="ru" sz="1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Отслеживание метода </a:t>
            </a:r>
            <a:r>
              <a:rPr lang="ru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onDestroy </a:t>
            </a:r>
            <a:r>
              <a:rPr lang="ru" sz="1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05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владельца жизненного цикла</a:t>
            </a:r>
            <a:r>
              <a:rPr lang="ru" sz="1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 sz="105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1A73E8"/>
                </a:solidFill>
                <a:highlight>
                  <a:srgbClr val="FFFFFF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7"/>
              </a:rPr>
              <a:t>Lifecycle.Event</a:t>
            </a:r>
            <a:r>
              <a:rPr b="1" lang="ru" sz="1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ru" sz="105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ON_PAUSE</a:t>
            </a:r>
            <a:r>
              <a:rPr lang="ru" sz="105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- </a:t>
            </a:r>
            <a:r>
              <a:rPr lang="ru" sz="1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Отслеживание метода </a:t>
            </a:r>
            <a:r>
              <a:rPr lang="ru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onPause </a:t>
            </a:r>
            <a:r>
              <a:rPr lang="ru" sz="1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05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владельца жизненного цикла</a:t>
            </a:r>
            <a:r>
              <a:rPr lang="ru" sz="1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 sz="105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1A73E8"/>
                </a:solidFill>
                <a:highlight>
                  <a:srgbClr val="FFFFFF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8"/>
              </a:rPr>
              <a:t>Lifecycle.Event</a:t>
            </a:r>
            <a:r>
              <a:rPr b="1" lang="ru" sz="1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ru" sz="105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ON_RESUME</a:t>
            </a:r>
            <a:r>
              <a:rPr lang="ru" sz="105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-</a:t>
            </a:r>
            <a:r>
              <a:rPr lang="ru" sz="105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Отслеживание метода </a:t>
            </a:r>
            <a:r>
              <a:rPr lang="ru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onResume </a:t>
            </a:r>
            <a:r>
              <a:rPr lang="ru" sz="1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05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владельца жизненного цикла</a:t>
            </a:r>
            <a:r>
              <a:rPr lang="ru" sz="1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 sz="105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1A73E8"/>
                </a:solidFill>
                <a:highlight>
                  <a:srgbClr val="FFFFFF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9"/>
              </a:rPr>
              <a:t>Lifecycle.Event</a:t>
            </a:r>
            <a:r>
              <a:rPr b="1" lang="ru" sz="1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ru" sz="105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ON_START</a:t>
            </a:r>
            <a:r>
              <a:rPr lang="ru" sz="105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- </a:t>
            </a:r>
            <a:r>
              <a:rPr lang="ru" sz="105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Отслеживание метода </a:t>
            </a:r>
            <a:r>
              <a:rPr lang="ru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onStart </a:t>
            </a:r>
            <a:r>
              <a:rPr lang="ru" sz="1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05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владельца жизненного цикла</a:t>
            </a:r>
            <a:r>
              <a:rPr lang="ru" sz="1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 sz="105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1A73E8"/>
                </a:solidFill>
                <a:highlight>
                  <a:srgbClr val="FFFFFF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10"/>
              </a:rPr>
              <a:t>Lifecycle.Event</a:t>
            </a:r>
            <a:r>
              <a:rPr b="1" lang="ru" sz="1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ru" sz="105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ON_STOP</a:t>
            </a:r>
            <a:r>
              <a:rPr lang="ru" sz="105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- </a:t>
            </a:r>
            <a:r>
              <a:rPr lang="ru" sz="105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Отслеживание метода </a:t>
            </a:r>
            <a:r>
              <a:rPr lang="ru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onStop </a:t>
            </a:r>
            <a:r>
              <a:rPr lang="ru" sz="1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05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владельца жизненного цикла</a:t>
            </a:r>
            <a:r>
              <a:rPr lang="ru" sz="1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 sz="105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0" y="0"/>
            <a:ext cx="91440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Events (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события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жизненного цикла)</a:t>
            </a:r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542750" y="2802100"/>
            <a:ext cx="7566900" cy="1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1A73E8"/>
                </a:solidFill>
                <a:highlight>
                  <a:srgbClr val="FFFFFF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11"/>
              </a:rPr>
              <a:t>Lifecycle.State</a:t>
            </a:r>
            <a:r>
              <a:rPr b="1" lang="ru" sz="1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ru" sz="105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CREATED</a:t>
            </a:r>
            <a:r>
              <a:rPr lang="ru" sz="105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- </a:t>
            </a:r>
            <a:r>
              <a:rPr lang="ru" sz="105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состояние </a:t>
            </a:r>
            <a:r>
              <a:rPr lang="ru" sz="105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создано </a:t>
            </a:r>
            <a:r>
              <a:rPr lang="ru" sz="105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для </a:t>
            </a:r>
            <a:r>
              <a:rPr lang="ru" sz="105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050">
                <a:solidFill>
                  <a:srgbClr val="202124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владельца жизненного цикла</a:t>
            </a:r>
            <a:r>
              <a:rPr lang="ru" sz="105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 sz="105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1A73E8"/>
                </a:solidFill>
                <a:highlight>
                  <a:srgbClr val="FFFFFF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12"/>
              </a:rPr>
              <a:t>Lifecycle.State</a:t>
            </a:r>
            <a:r>
              <a:rPr b="1" lang="ru" sz="1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ru" sz="105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DESTROYED</a:t>
            </a:r>
            <a:r>
              <a:rPr lang="ru" sz="105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- </a:t>
            </a:r>
            <a:r>
              <a:rPr lang="ru" sz="105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состояние уничтожено  для  </a:t>
            </a:r>
            <a:r>
              <a:rPr lang="ru" sz="1050">
                <a:solidFill>
                  <a:srgbClr val="202124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владельца жизненного цикла</a:t>
            </a:r>
            <a:r>
              <a:rPr lang="ru" sz="105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 sz="105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1A73E8"/>
                </a:solidFill>
                <a:highlight>
                  <a:srgbClr val="FFFFFF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13"/>
              </a:rPr>
              <a:t>Lifecycle.State</a:t>
            </a:r>
            <a:r>
              <a:rPr b="1" lang="ru" sz="1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ru" sz="105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INITIALIZED </a:t>
            </a:r>
            <a:r>
              <a:rPr lang="ru" sz="105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 </a:t>
            </a:r>
            <a:r>
              <a:rPr lang="ru" sz="105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состояние инициализировано для  </a:t>
            </a:r>
            <a:r>
              <a:rPr lang="ru" sz="1050">
                <a:solidFill>
                  <a:srgbClr val="202124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владельца жизненного цикла</a:t>
            </a:r>
            <a:r>
              <a:rPr lang="ru" sz="105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 sz="105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1A73E8"/>
                </a:solidFill>
                <a:highlight>
                  <a:srgbClr val="FFFFFF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14"/>
              </a:rPr>
              <a:t>Lifecycle.State</a:t>
            </a:r>
            <a:r>
              <a:rPr b="1" lang="ru" sz="1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ru" sz="105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RESUMED</a:t>
            </a:r>
            <a:r>
              <a:rPr lang="ru" sz="105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- </a:t>
            </a:r>
            <a:r>
              <a:rPr lang="ru" sz="105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состояние восстановлено для  </a:t>
            </a:r>
            <a:r>
              <a:rPr lang="ru" sz="1050">
                <a:solidFill>
                  <a:srgbClr val="202124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владельца жизненного цикла</a:t>
            </a:r>
            <a:r>
              <a:rPr lang="ru" sz="105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 sz="105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1A73E8"/>
                </a:solidFill>
                <a:highlight>
                  <a:srgbClr val="FFFFFF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15"/>
              </a:rPr>
              <a:t>Lifecycle.State</a:t>
            </a:r>
            <a:r>
              <a:rPr b="1" lang="ru" sz="1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ru" sz="105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 </a:t>
            </a:r>
            <a:r>
              <a:rPr lang="ru" sz="105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 </a:t>
            </a:r>
            <a:r>
              <a:rPr lang="ru" sz="105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состояние запущено для  </a:t>
            </a:r>
            <a:r>
              <a:rPr lang="ru" sz="1050">
                <a:solidFill>
                  <a:srgbClr val="202124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владельца жизненного цикла</a:t>
            </a:r>
            <a:r>
              <a:rPr lang="ru" sz="105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 sz="105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1085500" y="2309850"/>
            <a:ext cx="18114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0" y="2275200"/>
            <a:ext cx="91440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States </a:t>
            </a: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текущее состояние владельца жизненного цикла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237050" y="1543050"/>
            <a:ext cx="8222100" cy="20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Android Architecture Components</a:t>
            </a:r>
            <a:r>
              <a:rPr lang="ru" sz="6000"/>
              <a:t> LiveData</a:t>
            </a:r>
            <a:endParaRPr sz="6100"/>
          </a:p>
        </p:txBody>
      </p:sp>
      <p:sp>
        <p:nvSpPr>
          <p:cNvPr id="175" name="Google Shape;175;p24"/>
          <p:cNvSpPr txBox="1"/>
          <p:nvPr/>
        </p:nvSpPr>
        <p:spPr>
          <a:xfrm>
            <a:off x="237050" y="4670175"/>
            <a:ext cx="89070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u="sng">
                <a:solidFill>
                  <a:schemeClr val="lt1"/>
                </a:solidFill>
                <a:hlinkClick r:id="rId3"/>
              </a:rPr>
              <a:t>https://developer.android.com/topic/libraries/architecture/viewmodel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0" y="4696825"/>
            <a:ext cx="9144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Android Architecture Components. LiveData                                                                                   </a:t>
            </a:r>
            <a:r>
              <a:rPr lang="ru"/>
              <a:t>Автор Юрий Петров   </a:t>
            </a:r>
            <a:r>
              <a:rPr lang="ru" u="sng">
                <a:hlinkClick r:id="rId3"/>
              </a:rPr>
              <a:t>vk.com/mobile_developing</a:t>
            </a:r>
            <a:endParaRPr/>
          </a:p>
        </p:txBody>
      </p:sp>
      <p:sp>
        <p:nvSpPr>
          <p:cNvPr id="181" name="Google Shape;181;p25"/>
          <p:cNvSpPr txBox="1"/>
          <p:nvPr/>
        </p:nvSpPr>
        <p:spPr>
          <a:xfrm>
            <a:off x="486000" y="340800"/>
            <a:ext cx="81474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LiveData</a:t>
            </a: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является классом для хранения данных. В отличие от обычных данных, </a:t>
            </a: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LiveData 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учитывает жизненный цикл. Это означает, что </a:t>
            </a: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LiveData 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учитывает жизненный цикл компонентов приложения, таких как Activities, Fragments или Services. Эта осведомленность гарантирует, что </a:t>
            </a: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LiveData 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обновляет только те компоненты приложения, которые находятся в состоянии активного жизненного цикла.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-12300" y="1381175"/>
            <a:ext cx="91440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Методы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5"/>
          <p:cNvSpPr txBox="1"/>
          <p:nvPr/>
        </p:nvSpPr>
        <p:spPr>
          <a:xfrm>
            <a:off x="486000" y="1715675"/>
            <a:ext cx="8147400" cy="1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value 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- задать значение LiveData в 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главном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потоке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postValue 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задать значение LiveData из другого потока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/>
              </a:rPr>
              <a:t>Transformations.map</a:t>
            </a: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 позволяет изменить тип LiveData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486000" y="3156000"/>
            <a:ext cx="81474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MediatorLiveData 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это подкласс </a:t>
            </a:r>
            <a:r>
              <a:rPr lang="ru">
                <a:solidFill>
                  <a:schemeClr val="l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/>
              </a:rPr>
              <a:t>LiveData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который может наблюдать за другими LiveData и реагировать на события от них.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237050" y="1543050"/>
            <a:ext cx="8222100" cy="20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Android Architecture Components</a:t>
            </a:r>
            <a:r>
              <a:rPr lang="ru" sz="6000"/>
              <a:t> ViewModel</a:t>
            </a:r>
            <a:endParaRPr sz="6100"/>
          </a:p>
        </p:txBody>
      </p:sp>
      <p:sp>
        <p:nvSpPr>
          <p:cNvPr id="190" name="Google Shape;190;p26"/>
          <p:cNvSpPr txBox="1"/>
          <p:nvPr/>
        </p:nvSpPr>
        <p:spPr>
          <a:xfrm>
            <a:off x="237050" y="4689100"/>
            <a:ext cx="89070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u="sng">
                <a:solidFill>
                  <a:schemeClr val="lt1"/>
                </a:solidFill>
                <a:hlinkClick r:id="rId3"/>
              </a:rPr>
              <a:t>https://developer.android.com/topic/libraries/architecture/livedata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57150" y="4696825"/>
            <a:ext cx="90867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Android Architecture Components. ViewModel                                                                             </a:t>
            </a:r>
            <a:r>
              <a:rPr lang="ru"/>
              <a:t>Автор Юрий Петров   </a:t>
            </a:r>
            <a:r>
              <a:rPr lang="ru" u="sng">
                <a:hlinkClick r:id="rId3"/>
              </a:rPr>
              <a:t>vk.com/mobile_developing</a:t>
            </a:r>
            <a:endParaRPr/>
          </a:p>
        </p:txBody>
      </p:sp>
      <p:sp>
        <p:nvSpPr>
          <p:cNvPr id="196" name="Google Shape;196;p27"/>
          <p:cNvSpPr txBox="1"/>
          <p:nvPr/>
        </p:nvSpPr>
        <p:spPr>
          <a:xfrm>
            <a:off x="372350" y="0"/>
            <a:ext cx="82674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ViewModel 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 это класс, который отвечает за подготовку и управление данными для </a:t>
            </a:r>
            <a:r>
              <a:rPr lang="ru">
                <a:solidFill>
                  <a:schemeClr val="l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Activity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или </a:t>
            </a:r>
            <a:r>
              <a:rPr lang="ru">
                <a:solidFill>
                  <a:schemeClr val="l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/>
              </a:rPr>
              <a:t>Fragment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 Он также обрабатывает взаимодействие Activity / Fragment с остальной частью приложения (например,  коммуникация с классами бизнес-логики). 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Примечание : при смене ориентации экрана ViewModel не уничтожается.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95800" y="937675"/>
            <a:ext cx="3409174" cy="35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237050" y="1543050"/>
            <a:ext cx="8222100" cy="20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Android Architecture Components</a:t>
            </a:r>
            <a:r>
              <a:rPr lang="ru" sz="6000"/>
              <a:t> Navigation</a:t>
            </a:r>
            <a:endParaRPr sz="6100"/>
          </a:p>
        </p:txBody>
      </p:sp>
      <p:sp>
        <p:nvSpPr>
          <p:cNvPr id="203" name="Google Shape;203;p28"/>
          <p:cNvSpPr txBox="1"/>
          <p:nvPr/>
        </p:nvSpPr>
        <p:spPr>
          <a:xfrm>
            <a:off x="237050" y="4682800"/>
            <a:ext cx="8907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lt1"/>
                </a:solidFill>
                <a:hlinkClick r:id="rId3"/>
              </a:rPr>
              <a:t>https://developer.android.com/guide/navigation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57150" y="4696825"/>
            <a:ext cx="90867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Android Architecture Components. Navigation                                                                              </a:t>
            </a:r>
            <a:r>
              <a:rPr lang="ru"/>
              <a:t>Автор Юрий Петров   </a:t>
            </a:r>
            <a:r>
              <a:rPr lang="ru" u="sng">
                <a:hlinkClick r:id="rId3"/>
              </a:rPr>
              <a:t>vk.com/mobile_developing</a:t>
            </a:r>
            <a:endParaRPr/>
          </a:p>
        </p:txBody>
      </p:sp>
      <p:sp>
        <p:nvSpPr>
          <p:cNvPr id="209" name="Google Shape;209;p29"/>
          <p:cNvSpPr txBox="1"/>
          <p:nvPr/>
        </p:nvSpPr>
        <p:spPr>
          <a:xfrm>
            <a:off x="372350" y="0"/>
            <a:ext cx="82674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Компонент </a:t>
            </a: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Navigation 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позволяет пользователям перемещаться между различными частями контента в вашем приложении. Компонент </a:t>
            </a: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Navigation 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помогает реализовать навигацию, от простых нажатий кнопок до более сложных шаблонов. Также обеспечивает согласованное и предсказуемое взаимодействие с пользователем.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372350" y="1618250"/>
            <a:ext cx="8267400" cy="27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Navigation graph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: это XML ресурс, который содержит всю связанную с навигацией информацию в одном централизованном месте.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NavHost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пустой контейнер, для 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объектов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навигации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NavController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объект, который управляет навигацией приложения в NavHost.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372350" y="1148225"/>
            <a:ext cx="49323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Компонент </a:t>
            </a: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Navigation 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состоит из трех ключевых частей: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460950" y="3411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Model - View - ViewModel 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471900" y="1919075"/>
            <a:ext cx="8156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Model-View-ViewModel </a:t>
            </a:r>
            <a:r>
              <a:rPr lang="ru"/>
              <a:t> — Шаблон представлен в 2005 году Джоном Госсманом (John Gossman)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/>
              <a:t>Цель </a:t>
            </a:r>
            <a:r>
              <a:rPr lang="ru"/>
              <a:t>- </a:t>
            </a:r>
            <a:r>
              <a:rPr lang="ru"/>
              <a:t>разделить</a:t>
            </a:r>
            <a:r>
              <a:rPr lang="ru"/>
              <a:t> приложение на 3 </a:t>
            </a:r>
            <a:r>
              <a:rPr lang="ru"/>
              <a:t>независимых</a:t>
            </a:r>
            <a:r>
              <a:rPr lang="ru"/>
              <a:t> слоя.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b="1" lang="ru"/>
              <a:t>View </a:t>
            </a:r>
            <a:r>
              <a:rPr lang="ru"/>
              <a:t>-  Activity/Fragment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ru"/>
              <a:t>Model </a:t>
            </a:r>
            <a:r>
              <a:rPr lang="ru"/>
              <a:t>(Repository) - работа с бизнес логикой (работа с базой данных Firebase, SQLite  и другие)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ru"/>
              <a:t>ViewModel </a:t>
            </a:r>
            <a:r>
              <a:rPr lang="ru"/>
              <a:t>- </a:t>
            </a:r>
            <a:r>
              <a:rPr lang="ru"/>
              <a:t>является связующим звеном View с Model, а также хранит данные для View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/>
          <p:nvPr/>
        </p:nvSpPr>
        <p:spPr>
          <a:xfrm>
            <a:off x="3508800" y="199325"/>
            <a:ext cx="2221500" cy="8106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190250" y="145175"/>
            <a:ext cx="7635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View</a:t>
            </a:r>
            <a:endParaRPr b="1" sz="2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3833525" y="454425"/>
            <a:ext cx="16410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Activity/Fragment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5" name="Google Shape;85;p15"/>
          <p:cNvCxnSpPr/>
          <p:nvPr/>
        </p:nvCxnSpPr>
        <p:spPr>
          <a:xfrm flipH="1" rot="10800000">
            <a:off x="12625" y="1098175"/>
            <a:ext cx="9144600" cy="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6" name="Google Shape;86;p15"/>
          <p:cNvCxnSpPr/>
          <p:nvPr/>
        </p:nvCxnSpPr>
        <p:spPr>
          <a:xfrm>
            <a:off x="6300" y="2720050"/>
            <a:ext cx="91509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7" name="Google Shape;87;p15"/>
          <p:cNvSpPr txBox="1"/>
          <p:nvPr/>
        </p:nvSpPr>
        <p:spPr>
          <a:xfrm>
            <a:off x="0" y="0"/>
            <a:ext cx="36351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Слой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0" y="1129675"/>
            <a:ext cx="36351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Слой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0" y="2726350"/>
            <a:ext cx="36351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Слой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3353975" y="1471125"/>
            <a:ext cx="2600100" cy="8394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3912275" y="1471125"/>
            <a:ext cx="14835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ViewMod</a:t>
            </a:r>
            <a:r>
              <a:rPr b="1" lang="ru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b="1" lang="ru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endParaRPr b="1"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4183775" y="1895325"/>
            <a:ext cx="9405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LiveData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3555875" y="3052525"/>
            <a:ext cx="2196300" cy="675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3944075" y="3126875"/>
            <a:ext cx="14199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Repository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2357975" y="3922275"/>
            <a:ext cx="893100" cy="10665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5904575" y="3975975"/>
            <a:ext cx="2811888" cy="1066500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2357975" y="4053988"/>
            <a:ext cx="9405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6840275" y="4053988"/>
            <a:ext cx="9405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2387975" y="4323025"/>
            <a:ext cx="8331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Room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(SQLite)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6863975" y="4478200"/>
            <a:ext cx="8931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Firebase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1" name="Google Shape;101;p15"/>
          <p:cNvCxnSpPr>
            <a:stCxn id="93" idx="1"/>
            <a:endCxn id="97" idx="0"/>
          </p:cNvCxnSpPr>
          <p:nvPr/>
        </p:nvCxnSpPr>
        <p:spPr>
          <a:xfrm flipH="1">
            <a:off x="2828375" y="3390175"/>
            <a:ext cx="727500" cy="6639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2" name="Google Shape;102;p15"/>
          <p:cNvCxnSpPr>
            <a:stCxn id="93" idx="3"/>
            <a:endCxn id="98" idx="0"/>
          </p:cNvCxnSpPr>
          <p:nvPr/>
        </p:nvCxnSpPr>
        <p:spPr>
          <a:xfrm>
            <a:off x="5752175" y="3390175"/>
            <a:ext cx="1558500" cy="6639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3" name="Google Shape;103;p15"/>
          <p:cNvCxnSpPr>
            <a:stCxn id="82" idx="2"/>
          </p:cNvCxnSpPr>
          <p:nvPr/>
        </p:nvCxnSpPr>
        <p:spPr>
          <a:xfrm>
            <a:off x="4619550" y="1009925"/>
            <a:ext cx="3300" cy="48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5"/>
          <p:cNvCxnSpPr>
            <a:stCxn id="92" idx="2"/>
            <a:endCxn id="93" idx="0"/>
          </p:cNvCxnSpPr>
          <p:nvPr/>
        </p:nvCxnSpPr>
        <p:spPr>
          <a:xfrm>
            <a:off x="4654025" y="2319525"/>
            <a:ext cx="0" cy="732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5" name="Google Shape;105;p15"/>
          <p:cNvCxnSpPr>
            <a:stCxn id="82" idx="1"/>
            <a:endCxn id="90" idx="2"/>
          </p:cNvCxnSpPr>
          <p:nvPr/>
        </p:nvCxnSpPr>
        <p:spPr>
          <a:xfrm flipH="1">
            <a:off x="3354000" y="604625"/>
            <a:ext cx="154800" cy="1286100"/>
          </a:xfrm>
          <a:prstGeom prst="curvedConnector3">
            <a:avLst>
              <a:gd fmla="val 750065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106" name="Google Shape;106;p15"/>
          <p:cNvSpPr txBox="1"/>
          <p:nvPr/>
        </p:nvSpPr>
        <p:spPr>
          <a:xfrm>
            <a:off x="290325" y="493625"/>
            <a:ext cx="21522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"/>
                <a:ea typeface="Roboto"/>
                <a:cs typeface="Roboto"/>
                <a:sym typeface="Roboto"/>
              </a:rPr>
              <a:t> Уведомляет View об изменении данных с помощью наблюдения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6621250" y="314075"/>
            <a:ext cx="21963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"/>
                <a:ea typeface="Roboto"/>
                <a:cs typeface="Roboto"/>
                <a:sym typeface="Roboto"/>
              </a:rPr>
              <a:t>Обработка событий полученных от пользователя. Отображение измененных данных.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6621250" y="1650425"/>
            <a:ext cx="21522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"/>
                <a:ea typeface="Roboto"/>
                <a:cs typeface="Roboto"/>
                <a:sym typeface="Roboto"/>
              </a:rPr>
              <a:t> Хранит данные для View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6773650" y="2983900"/>
            <a:ext cx="21522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"/>
                <a:ea typeface="Roboto"/>
                <a:cs typeface="Roboto"/>
                <a:sym typeface="Roboto"/>
              </a:rPr>
              <a:t> API для работы с Model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3533825" y="4297125"/>
            <a:ext cx="22596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"/>
                <a:ea typeface="Roboto"/>
                <a:cs typeface="Roboto"/>
                <a:sym typeface="Roboto"/>
              </a:rPr>
              <a:t>Бизнес логика, работа с данными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561925" y="215275"/>
            <a:ext cx="7386300" cy="4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Архитектурные </a:t>
            </a:r>
            <a:r>
              <a:rPr b="1" lang="ru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компоненты</a:t>
            </a:r>
            <a:r>
              <a:rPr b="1" lang="ru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Android</a:t>
            </a:r>
            <a:endParaRPr b="1"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Android Architecture Components</a:t>
            </a:r>
            <a:endParaRPr sz="32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32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7699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AutoNum type="arabicPeriod"/>
            </a:pPr>
            <a:r>
              <a:rPr lang="ru" sz="3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Lifecycle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769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AutoNum type="arabicPeriod"/>
            </a:pPr>
            <a:r>
              <a:rPr lang="ru" sz="3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LiveData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769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AutoNum type="arabicPeriod"/>
            </a:pPr>
            <a:r>
              <a:rPr lang="ru" sz="3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ViewModel</a:t>
            </a:r>
            <a:r>
              <a:rPr lang="ru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(AndroidViewModel)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769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AutoNum type="arabicPeriod"/>
            </a:pPr>
            <a:r>
              <a:rPr lang="ru" sz="3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Navigation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57150" y="4696825"/>
            <a:ext cx="90867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Android Architecture Components. Dependencies                                     </a:t>
            </a:r>
            <a:r>
              <a:rPr lang="ru"/>
              <a:t>Автор Юрий Петров   </a:t>
            </a:r>
            <a:r>
              <a:rPr lang="ru" u="sng">
                <a:hlinkClick r:id="rId3"/>
              </a:rPr>
              <a:t>vk.com/mobile_developing</a:t>
            </a:r>
            <a:endParaRPr sz="1400"/>
          </a:p>
        </p:txBody>
      </p:sp>
      <p:sp>
        <p:nvSpPr>
          <p:cNvPr id="121" name="Google Shape;121;p17"/>
          <p:cNvSpPr txBox="1"/>
          <p:nvPr/>
        </p:nvSpPr>
        <p:spPr>
          <a:xfrm>
            <a:off x="0" y="0"/>
            <a:ext cx="91440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Dependencies</a:t>
            </a:r>
            <a:endParaRPr b="1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0" y="732075"/>
            <a:ext cx="9144000" cy="39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15900" marR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228600" lvl="0" marL="228600" marR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def nav_version = "2.3.0-beta01"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228600" lvl="0" marL="228600" marR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def lifecycle_version = "2.2.0"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228600" lvl="0" marL="228600" marR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def coroutines_version = "1.3.4"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228600" lvl="0" marL="228600" marR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228600" lvl="0" marL="228600" marR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// Lifecycle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15900" marR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implementation "androidx.lifecycle:lifecycle-extensions:$lifecycle_version "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228600" lvl="0" marL="228600" marR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// Kotlin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marR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implementation "androidx.navigation:navigation-fragment-ktx:$nav_version"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marR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implementation "androidx.navigation:navigation-ui-ktx:$nav_version"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228600" lvl="0" marL="228600" marR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// Dynamic Feature Module Support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marR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implementation "androidx.navigation:navigation-dynamic-features-fragment:$nav_version"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marR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	// Coroutines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marR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implementation 'org.jetbrains.kotlinx:kotlinx-coroutines-android:$coroutines_version'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15900" marR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237050" y="1543050"/>
            <a:ext cx="8222100" cy="20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Android Architecture Components</a:t>
            </a:r>
            <a:r>
              <a:rPr lang="ru" sz="6000"/>
              <a:t> Lifecycle</a:t>
            </a:r>
            <a:endParaRPr sz="6100"/>
          </a:p>
        </p:txBody>
      </p:sp>
      <p:sp>
        <p:nvSpPr>
          <p:cNvPr id="128" name="Google Shape;128;p18"/>
          <p:cNvSpPr txBox="1"/>
          <p:nvPr/>
        </p:nvSpPr>
        <p:spPr>
          <a:xfrm>
            <a:off x="237050" y="4676475"/>
            <a:ext cx="8907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u="sng">
                <a:solidFill>
                  <a:schemeClr val="lt1"/>
                </a:solidFill>
                <a:hlinkClick r:id="rId3"/>
              </a:rPr>
              <a:t>https://developer.android.com/topic/libraries/architecture/lifecycle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0" y="4696825"/>
            <a:ext cx="9144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Lifecycle. Activity</a:t>
            </a:r>
            <a:r>
              <a:rPr lang="ru"/>
              <a:t>                                                                                                                     </a:t>
            </a:r>
            <a:r>
              <a:rPr lang="ru"/>
              <a:t>Автор Юрий Петров   </a:t>
            </a:r>
            <a:r>
              <a:rPr lang="ru" u="sng">
                <a:hlinkClick r:id="rId3"/>
              </a:rPr>
              <a:t>vk.com/mobile_developing</a:t>
            </a:r>
            <a:endParaRPr u="sng"/>
          </a:p>
        </p:txBody>
      </p:sp>
      <p:sp>
        <p:nvSpPr>
          <p:cNvPr id="134" name="Google Shape;134;p19"/>
          <p:cNvSpPr txBox="1"/>
          <p:nvPr/>
        </p:nvSpPr>
        <p:spPr>
          <a:xfrm>
            <a:off x="3575025" y="183400"/>
            <a:ext cx="53949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Жизненный цикл Activity</a:t>
            </a:r>
            <a:endParaRPr b="1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3575025" y="770500"/>
            <a:ext cx="5394900" cy="3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onCreate():  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вызывается при создании вашей Activity.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onStart():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осуществляется подготовка к выводу activity на экран.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b="1" lang="ru">
                <a:solidFill>
                  <a:schemeClr val="l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onRestoreInstanceState()</a:t>
            </a: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восстановление данных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onResume():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activity видно на экране и может взаимодействовать с пользователем.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onPause():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фокусировка на другом Activity.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ru">
                <a:solidFill>
                  <a:schemeClr val="l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/>
              </a:rPr>
              <a:t>onSaveInstanceState</a:t>
            </a:r>
            <a:r>
              <a:rPr b="1" lang="ru">
                <a:solidFill>
                  <a:schemeClr val="l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/>
              </a:rPr>
              <a:t>()</a:t>
            </a: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сохранение данных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onStop(): 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activity больше не видна.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onDestroy: 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activity уничтожена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152400"/>
            <a:ext cx="3270225" cy="4226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0" y="4696825"/>
            <a:ext cx="9144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Lifecycle. Fragment 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400"/>
              <a:t>                                                                                               </a:t>
            </a:r>
            <a:r>
              <a:rPr lang="ru"/>
              <a:t>Автор Юрий Петров   </a:t>
            </a:r>
            <a:r>
              <a:rPr lang="ru" u="sng">
                <a:hlinkClick r:id="rId3"/>
              </a:rPr>
              <a:t>vk.com/mobile_developing</a:t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3575025" y="183400"/>
            <a:ext cx="53949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Жизненный цикл Fragment</a:t>
            </a:r>
            <a:endParaRPr b="1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3575025" y="770500"/>
            <a:ext cx="5394900" cy="3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onAttach():  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связывание  с Activity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onCreate(): 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инициализация фрагмента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onCreateView():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установка макета 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onActivityCreated(): 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после установки макета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onStart():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фрагмент становится видимым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onResume():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фрагмент становится активным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onPause():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фрагмент становится не активным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onStop(): 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фрагмент становится видимым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onDestroyView(): 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удаление макета из фрагмента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onDestroy: 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фрагмент 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уничтожен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onDetach():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Отвязывание от Activity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125" y="26350"/>
            <a:ext cx="1817175" cy="461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225" y="4696825"/>
            <a:ext cx="9144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Android Architecture Components. Handling Lifecycle                               </a:t>
            </a:r>
            <a:r>
              <a:rPr lang="ru"/>
              <a:t>Автор Юрий Петров   </a:t>
            </a:r>
            <a:r>
              <a:rPr lang="ru" u="sng">
                <a:hlinkClick r:id="rId3"/>
              </a:rPr>
              <a:t>vk.com/mobile_developing</a:t>
            </a:r>
            <a:endParaRPr sz="1400"/>
          </a:p>
        </p:txBody>
      </p:sp>
      <p:sp>
        <p:nvSpPr>
          <p:cNvPr id="150" name="Google Shape;150;p21"/>
          <p:cNvSpPr txBox="1"/>
          <p:nvPr/>
        </p:nvSpPr>
        <p:spPr>
          <a:xfrm>
            <a:off x="0" y="0"/>
            <a:ext cx="91440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Обработка жизненных циклов</a:t>
            </a:r>
            <a:endParaRPr b="1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359725" y="523825"/>
            <a:ext cx="8280000" cy="24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Компоненты Lifecycle выполняют действия в ответ на изменение состояния жизненного цикла Activity или Fragment. 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l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Lifecycle</a:t>
            </a: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это класс, который содержит информацию о состоянии жизненного цикла Activity или Fragment, и позволяет другим объектам наблюдать за этим состоянием</a:t>
            </a:r>
            <a:r>
              <a:rPr lang="ru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4625" y="1931225"/>
            <a:ext cx="6175900" cy="24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