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5" r:id="rId1"/>
  </p:sldMasterIdLst>
  <p:notesMasterIdLst>
    <p:notesMasterId r:id="rId12"/>
  </p:notesMasterIdLst>
  <p:sldIdLst>
    <p:sldId id="256" r:id="rId2"/>
    <p:sldId id="258" r:id="rId3"/>
    <p:sldId id="260" r:id="rId4"/>
    <p:sldId id="261" r:id="rId5"/>
    <p:sldId id="340" r:id="rId6"/>
    <p:sldId id="257" r:id="rId7"/>
    <p:sldId id="341" r:id="rId8"/>
    <p:sldId id="342" r:id="rId9"/>
    <p:sldId id="343" r:id="rId10"/>
    <p:sldId id="315" r:id="rId11"/>
  </p:sldIdLst>
  <p:sldSz cx="9144000" cy="5143500" type="screen16x9"/>
  <p:notesSz cx="6858000" cy="9144000"/>
  <p:embeddedFontLst>
    <p:embeddedFont>
      <p:font typeface="IBM Plex Sans" panose="020B0503050203000203" pitchFamily="34" charset="0"/>
      <p:regular r:id="rId13"/>
      <p:bold r:id="rId14"/>
      <p:italic r:id="rId15"/>
      <p:boldItalic r:id="rId16"/>
    </p:embeddedFont>
    <p:embeddedFont>
      <p:font typeface="IBM Plex Sans Medium" panose="020B0603050203000203" pitchFamily="34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  <p:embeddedFont>
      <p:font typeface="Roboto Condensed Light" panose="02000000000000000000" pitchFamily="2" charset="0"/>
      <p:regular r:id="rId25"/>
      <p: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A7ABA0C-2482-4478-9408-BE43DA0DAB09}">
  <a:tblStyle styleId="{4A7ABA0C-2482-4478-9408-BE43DA0DAB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3" name="Google Shape;3863;g1173cd25692_0_9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4" name="Google Shape;3864;g1173cd25692_0_9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137fc7cce3d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137fc7cce3d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9586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8307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5836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5475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54800" y="1094250"/>
            <a:ext cx="3090300" cy="227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54800" y="3372150"/>
            <a:ext cx="30903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4"/>
          <p:cNvSpPr/>
          <p:nvPr/>
        </p:nvSpPr>
        <p:spPr>
          <a:xfrm rot="10800000" flipH="1">
            <a:off x="5304450" y="-1045425"/>
            <a:ext cx="4059000" cy="40590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54"/>
          <p:cNvSpPr/>
          <p:nvPr/>
        </p:nvSpPr>
        <p:spPr>
          <a:xfrm rot="10800000" flipH="1">
            <a:off x="-542925" y="393125"/>
            <a:ext cx="4912200" cy="4912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4" name="Google Shape;564;p54"/>
          <p:cNvGrpSpPr/>
          <p:nvPr/>
        </p:nvGrpSpPr>
        <p:grpSpPr>
          <a:xfrm>
            <a:off x="368731" y="360425"/>
            <a:ext cx="780400" cy="357900"/>
            <a:chOff x="4598506" y="471425"/>
            <a:chExt cx="780400" cy="357900"/>
          </a:xfrm>
        </p:grpSpPr>
        <p:sp>
          <p:nvSpPr>
            <p:cNvPr id="565" name="Google Shape;565;p54"/>
            <p:cNvSpPr/>
            <p:nvPr/>
          </p:nvSpPr>
          <p:spPr>
            <a:xfrm rot="5400000">
              <a:off x="5038106" y="488525"/>
              <a:ext cx="357900" cy="3237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54"/>
            <p:cNvSpPr/>
            <p:nvPr/>
          </p:nvSpPr>
          <p:spPr>
            <a:xfrm rot="5400000">
              <a:off x="4581406" y="488525"/>
              <a:ext cx="357900" cy="3237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54"/>
          <p:cNvGrpSpPr/>
          <p:nvPr/>
        </p:nvGrpSpPr>
        <p:grpSpPr>
          <a:xfrm rot="10800000" flipH="1">
            <a:off x="-12" y="4570483"/>
            <a:ext cx="2780508" cy="357877"/>
            <a:chOff x="198225" y="4390550"/>
            <a:chExt cx="3765075" cy="484600"/>
          </a:xfrm>
        </p:grpSpPr>
        <p:sp>
          <p:nvSpPr>
            <p:cNvPr id="568" name="Google Shape;568;p54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54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0" name="Google Shape;570;p54"/>
          <p:cNvGrpSpPr/>
          <p:nvPr/>
        </p:nvGrpSpPr>
        <p:grpSpPr>
          <a:xfrm>
            <a:off x="7083488" y="215150"/>
            <a:ext cx="2060513" cy="357885"/>
            <a:chOff x="6363488" y="215150"/>
            <a:chExt cx="2060513" cy="357885"/>
          </a:xfrm>
        </p:grpSpPr>
        <p:sp>
          <p:nvSpPr>
            <p:cNvPr id="571" name="Google Shape;571;p54"/>
            <p:cNvSpPr/>
            <p:nvPr/>
          </p:nvSpPr>
          <p:spPr>
            <a:xfrm flipH="1">
              <a:off x="6499827" y="215150"/>
              <a:ext cx="1924174" cy="289732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54"/>
            <p:cNvSpPr/>
            <p:nvPr/>
          </p:nvSpPr>
          <p:spPr>
            <a:xfrm flipH="1">
              <a:off x="6363488" y="436726"/>
              <a:ext cx="136309" cy="136309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4" name="Google Shape;574;p55"/>
          <p:cNvPicPr preferRelativeResize="0"/>
          <p:nvPr/>
        </p:nvPicPr>
        <p:blipFill rotWithShape="1">
          <a:blip r:embed="rId3">
            <a:alphaModFix/>
          </a:blip>
          <a:srcRect b="47712"/>
          <a:stretch/>
        </p:blipFill>
        <p:spPr>
          <a:xfrm>
            <a:off x="3489225" y="4122300"/>
            <a:ext cx="3222850" cy="102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55"/>
          <p:cNvPicPr preferRelativeResize="0"/>
          <p:nvPr/>
        </p:nvPicPr>
        <p:blipFill rotWithShape="1">
          <a:blip r:embed="rId3">
            <a:alphaModFix/>
          </a:blip>
          <a:srcRect t="47712"/>
          <a:stretch/>
        </p:blipFill>
        <p:spPr>
          <a:xfrm>
            <a:off x="5977075" y="0"/>
            <a:ext cx="3222850" cy="102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/>
          <p:nvPr/>
        </p:nvSpPr>
        <p:spPr>
          <a:xfrm>
            <a:off x="391500" y="313650"/>
            <a:ext cx="8361000" cy="4516200"/>
          </a:xfrm>
          <a:prstGeom prst="rect">
            <a:avLst/>
          </a:prstGeom>
          <a:solidFill>
            <a:schemeClr val="dk1">
              <a:alpha val="379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 sz="1100"/>
            </a:lvl1pPr>
            <a:lvl2pPr marL="914400" lvl="1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2pPr>
            <a:lvl3pPr marL="1371600" lvl="2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3pPr>
            <a:lvl4pPr marL="1828800" lvl="3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100"/>
            </a:lvl4pPr>
            <a:lvl5pPr marL="2286000" lvl="4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5pPr>
            <a:lvl6pPr marL="2743200" lvl="5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100"/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8pPr>
            <a:lvl9pPr marL="4114800" lvl="8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9pPr>
          </a:lstStyle>
          <a:p>
            <a:endParaRPr/>
          </a:p>
        </p:txBody>
      </p:sp>
      <p:grpSp>
        <p:nvGrpSpPr>
          <p:cNvPr id="39" name="Google Shape;39;p4"/>
          <p:cNvGrpSpPr/>
          <p:nvPr/>
        </p:nvGrpSpPr>
        <p:grpSpPr>
          <a:xfrm>
            <a:off x="3" y="101070"/>
            <a:ext cx="2610703" cy="336022"/>
            <a:chOff x="198225" y="4390550"/>
            <a:chExt cx="3765075" cy="484600"/>
          </a:xfrm>
        </p:grpSpPr>
        <p:sp>
          <p:nvSpPr>
            <p:cNvPr id="40" name="Google Shape;40;p4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4"/>
          <p:cNvGrpSpPr/>
          <p:nvPr/>
        </p:nvGrpSpPr>
        <p:grpSpPr>
          <a:xfrm flipH="1">
            <a:off x="6533303" y="4719270"/>
            <a:ext cx="2610703" cy="336022"/>
            <a:chOff x="198225" y="4390550"/>
            <a:chExt cx="3765075" cy="484600"/>
          </a:xfrm>
        </p:grpSpPr>
        <p:sp>
          <p:nvSpPr>
            <p:cNvPr id="43" name="Google Shape;43;p4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 txBox="1">
            <a:spLocks noGrp="1"/>
          </p:cNvSpPr>
          <p:nvPr>
            <p:ph type="title"/>
          </p:nvPr>
        </p:nvSpPr>
        <p:spPr>
          <a:xfrm>
            <a:off x="1204500" y="1289350"/>
            <a:ext cx="4591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ubTitle" idx="1"/>
          </p:nvPr>
        </p:nvSpPr>
        <p:spPr>
          <a:xfrm>
            <a:off x="1204500" y="2131150"/>
            <a:ext cx="4591200" cy="156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9"/>
          <p:cNvSpPr/>
          <p:nvPr/>
        </p:nvSpPr>
        <p:spPr>
          <a:xfrm>
            <a:off x="5795700" y="2432525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4" name="Google Shape;10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6266878" y="857225"/>
            <a:ext cx="3268650" cy="19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"/>
          <p:cNvSpPr txBox="1">
            <a:spLocks noGrp="1"/>
          </p:cNvSpPr>
          <p:nvPr>
            <p:ph type="title"/>
          </p:nvPr>
        </p:nvSpPr>
        <p:spPr>
          <a:xfrm>
            <a:off x="2115300" y="1852463"/>
            <a:ext cx="2179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1"/>
          </p:nvPr>
        </p:nvSpPr>
        <p:spPr>
          <a:xfrm>
            <a:off x="2115300" y="2340710"/>
            <a:ext cx="2179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2"/>
          </p:nvPr>
        </p:nvSpPr>
        <p:spPr>
          <a:xfrm>
            <a:off x="2115300" y="3155643"/>
            <a:ext cx="2179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subTitle" idx="3"/>
          </p:nvPr>
        </p:nvSpPr>
        <p:spPr>
          <a:xfrm>
            <a:off x="2115300" y="3643890"/>
            <a:ext cx="2179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4"/>
          </p:nvPr>
        </p:nvSpPr>
        <p:spPr>
          <a:xfrm>
            <a:off x="5752775" y="1852463"/>
            <a:ext cx="2179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5"/>
          </p:nvPr>
        </p:nvSpPr>
        <p:spPr>
          <a:xfrm>
            <a:off x="5752775" y="2340710"/>
            <a:ext cx="2179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title" idx="6"/>
          </p:nvPr>
        </p:nvSpPr>
        <p:spPr>
          <a:xfrm>
            <a:off x="5752779" y="3155643"/>
            <a:ext cx="2179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subTitle" idx="7"/>
          </p:nvPr>
        </p:nvSpPr>
        <p:spPr>
          <a:xfrm>
            <a:off x="5752775" y="3643890"/>
            <a:ext cx="2179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title" idx="8" hasCustomPrompt="1"/>
          </p:nvPr>
        </p:nvSpPr>
        <p:spPr>
          <a:xfrm>
            <a:off x="1212025" y="2135238"/>
            <a:ext cx="818100" cy="484800"/>
          </a:xfrm>
          <a:prstGeom prst="rect">
            <a:avLst/>
          </a:prstGeom>
          <a:effectLst>
            <a:outerShdw blurRad="114300" dist="19050" dir="276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9" hasCustomPrompt="1"/>
          </p:nvPr>
        </p:nvSpPr>
        <p:spPr>
          <a:xfrm>
            <a:off x="1212025" y="3456313"/>
            <a:ext cx="818100" cy="484800"/>
          </a:xfrm>
          <a:prstGeom prst="rect">
            <a:avLst/>
          </a:prstGeom>
          <a:effectLst>
            <a:outerShdw blurRad="114300" dist="19050" dir="276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 idx="13" hasCustomPrompt="1"/>
          </p:nvPr>
        </p:nvSpPr>
        <p:spPr>
          <a:xfrm>
            <a:off x="4849500" y="2135238"/>
            <a:ext cx="818100" cy="484800"/>
          </a:xfrm>
          <a:prstGeom prst="rect">
            <a:avLst/>
          </a:prstGeom>
          <a:effectLst>
            <a:outerShdw blurRad="114300" dist="19050" dir="276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>
            <a:spLocks noGrp="1"/>
          </p:cNvSpPr>
          <p:nvPr>
            <p:ph type="title" idx="14" hasCustomPrompt="1"/>
          </p:nvPr>
        </p:nvSpPr>
        <p:spPr>
          <a:xfrm>
            <a:off x="4849500" y="3456313"/>
            <a:ext cx="818100" cy="484800"/>
          </a:xfrm>
          <a:prstGeom prst="rect">
            <a:avLst/>
          </a:prstGeom>
          <a:effectLst>
            <a:outerShdw blurRad="114300" dist="19050" dir="276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 idx="15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4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/>
          <p:nvPr/>
        </p:nvSpPr>
        <p:spPr>
          <a:xfrm rot="10800000" flipH="1">
            <a:off x="-812075" y="-728325"/>
            <a:ext cx="3450900" cy="34509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3"/>
          <p:cNvSpPr txBox="1">
            <a:spLocks noGrp="1"/>
          </p:cNvSpPr>
          <p:nvPr>
            <p:ph type="title"/>
          </p:nvPr>
        </p:nvSpPr>
        <p:spPr>
          <a:xfrm>
            <a:off x="2281800" y="1417225"/>
            <a:ext cx="4580400" cy="7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3"/>
          <p:cNvSpPr txBox="1">
            <a:spLocks noGrp="1"/>
          </p:cNvSpPr>
          <p:nvPr>
            <p:ph type="subTitle" idx="1"/>
          </p:nvPr>
        </p:nvSpPr>
        <p:spPr>
          <a:xfrm>
            <a:off x="2281800" y="2174075"/>
            <a:ext cx="4580400" cy="16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51"/>
          <p:cNvSpPr txBox="1">
            <a:spLocks noGrp="1"/>
          </p:cNvSpPr>
          <p:nvPr>
            <p:ph type="title"/>
          </p:nvPr>
        </p:nvSpPr>
        <p:spPr>
          <a:xfrm>
            <a:off x="720000" y="375275"/>
            <a:ext cx="3434700" cy="8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8" name="Google Shape;538;p51"/>
          <p:cNvSpPr txBox="1">
            <a:spLocks noGrp="1"/>
          </p:cNvSpPr>
          <p:nvPr>
            <p:ph type="subTitle" idx="1"/>
          </p:nvPr>
        </p:nvSpPr>
        <p:spPr>
          <a:xfrm>
            <a:off x="713100" y="1266825"/>
            <a:ext cx="3434700" cy="14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9" name="Google Shape;539;p51"/>
          <p:cNvSpPr txBox="1"/>
          <p:nvPr/>
        </p:nvSpPr>
        <p:spPr>
          <a:xfrm>
            <a:off x="720000" y="3526500"/>
            <a:ext cx="3582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CREDITS: This presentation template was created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IBM Plex Sans Medium"/>
                <a:ea typeface="IBM Plex Sans Medium"/>
                <a:cs typeface="IBM Plex Sans Medium"/>
                <a:sym typeface="IBM Plex Sans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, and includes icons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IBM Plex Sans Medium"/>
                <a:ea typeface="IBM Plex Sans Medium"/>
                <a:cs typeface="IBM Plex Sans Medium"/>
                <a:sym typeface="IBM Plex Sans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 and infographics &amp; images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IBM Plex Sans Medium"/>
                <a:ea typeface="IBM Plex Sans Medium"/>
                <a:cs typeface="IBM Plex Sans Medium"/>
                <a:sym typeface="IBM Plex Sans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540" name="Google Shape;540;p51"/>
          <p:cNvSpPr/>
          <p:nvPr/>
        </p:nvSpPr>
        <p:spPr>
          <a:xfrm>
            <a:off x="4147800" y="229225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1" name="Google Shape;541;p51"/>
          <p:cNvGrpSpPr/>
          <p:nvPr/>
        </p:nvGrpSpPr>
        <p:grpSpPr>
          <a:xfrm>
            <a:off x="7068309" y="279305"/>
            <a:ext cx="2075906" cy="387206"/>
            <a:chOff x="1298650" y="3255600"/>
            <a:chExt cx="3427850" cy="639375"/>
          </a:xfrm>
        </p:grpSpPr>
        <p:sp>
          <p:nvSpPr>
            <p:cNvPr id="542" name="Google Shape;542;p51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51"/>
            <p:cNvSpPr/>
            <p:nvPr/>
          </p:nvSpPr>
          <p:spPr>
            <a:xfrm>
              <a:off x="1298650" y="3255600"/>
              <a:ext cx="184575" cy="184850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4" name="Google Shape;544;p51"/>
          <p:cNvSpPr/>
          <p:nvPr/>
        </p:nvSpPr>
        <p:spPr>
          <a:xfrm rot="5400000">
            <a:off x="4162050" y="4515197"/>
            <a:ext cx="333300" cy="3321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5" name="Google Shape;545;p51"/>
          <p:cNvGrpSpPr/>
          <p:nvPr/>
        </p:nvGrpSpPr>
        <p:grpSpPr>
          <a:xfrm>
            <a:off x="4494745" y="4545557"/>
            <a:ext cx="2631411" cy="338687"/>
            <a:chOff x="198225" y="4390550"/>
            <a:chExt cx="3765075" cy="484600"/>
          </a:xfrm>
        </p:grpSpPr>
        <p:sp>
          <p:nvSpPr>
            <p:cNvPr id="546" name="Google Shape;546;p51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51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2"/>
          <p:cNvSpPr/>
          <p:nvPr/>
        </p:nvSpPr>
        <p:spPr>
          <a:xfrm>
            <a:off x="-793775" y="-800425"/>
            <a:ext cx="2679600" cy="2679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50" name="Google Shape;55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9850" y="104461"/>
            <a:ext cx="3347900" cy="20288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1" name="Google Shape;551;p52"/>
          <p:cNvGrpSpPr/>
          <p:nvPr/>
        </p:nvGrpSpPr>
        <p:grpSpPr>
          <a:xfrm flipH="1">
            <a:off x="256575" y="4506113"/>
            <a:ext cx="1154625" cy="430500"/>
            <a:chOff x="4042650" y="642025"/>
            <a:chExt cx="1154625" cy="430500"/>
          </a:xfrm>
        </p:grpSpPr>
        <p:sp>
          <p:nvSpPr>
            <p:cNvPr id="552" name="Google Shape;552;p52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52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4" name="Google Shape;554;p52"/>
          <p:cNvSpPr/>
          <p:nvPr/>
        </p:nvSpPr>
        <p:spPr>
          <a:xfrm>
            <a:off x="7091100" y="3009575"/>
            <a:ext cx="2679600" cy="2679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3"/>
          <p:cNvSpPr/>
          <p:nvPr/>
        </p:nvSpPr>
        <p:spPr>
          <a:xfrm>
            <a:off x="5152050" y="1017725"/>
            <a:ext cx="4059000" cy="40590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53"/>
          <p:cNvSpPr/>
          <p:nvPr/>
        </p:nvSpPr>
        <p:spPr>
          <a:xfrm>
            <a:off x="-695325" y="-1274025"/>
            <a:ext cx="4912200" cy="4912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53"/>
          <p:cNvSpPr/>
          <p:nvPr/>
        </p:nvSpPr>
        <p:spPr>
          <a:xfrm>
            <a:off x="535025" y="277250"/>
            <a:ext cx="8073900" cy="45891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53"/>
          <p:cNvSpPr/>
          <p:nvPr/>
        </p:nvSpPr>
        <p:spPr>
          <a:xfrm>
            <a:off x="8608950" y="224775"/>
            <a:ext cx="295500" cy="2553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53"/>
          <p:cNvSpPr/>
          <p:nvPr/>
        </p:nvSpPr>
        <p:spPr>
          <a:xfrm>
            <a:off x="239550" y="4663425"/>
            <a:ext cx="295500" cy="2553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●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○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■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●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○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■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●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○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■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59" r:id="rId5"/>
    <p:sldLayoutId id="2147483669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hyperlink" Target="https://www.kaggle.com/c/home-depot-product-search-relevance/data?select=product_descriptions.csv.zip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61"/>
          <p:cNvSpPr/>
          <p:nvPr/>
        </p:nvSpPr>
        <p:spPr>
          <a:xfrm rot="10800000" flipH="1">
            <a:off x="4157408" y="229225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61"/>
          <p:cNvSpPr/>
          <p:nvPr/>
        </p:nvSpPr>
        <p:spPr>
          <a:xfrm>
            <a:off x="301550" y="229225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61"/>
          <p:cNvSpPr txBox="1">
            <a:spLocks noGrp="1"/>
          </p:cNvSpPr>
          <p:nvPr>
            <p:ph type="ctrTitle"/>
          </p:nvPr>
        </p:nvSpPr>
        <p:spPr>
          <a:xfrm>
            <a:off x="4352544" y="1094250"/>
            <a:ext cx="4364736" cy="227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Product Recomendation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dirty="0"/>
              <a:t>System</a:t>
            </a:r>
          </a:p>
        </p:txBody>
      </p:sp>
      <p:sp>
        <p:nvSpPr>
          <p:cNvPr id="593" name="Google Shape;593;p61"/>
          <p:cNvSpPr txBox="1">
            <a:spLocks noGrp="1"/>
          </p:cNvSpPr>
          <p:nvPr>
            <p:ph type="subTitle" idx="1"/>
          </p:nvPr>
        </p:nvSpPr>
        <p:spPr>
          <a:xfrm>
            <a:off x="4570275" y="4456631"/>
            <a:ext cx="30903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Machine Learning</a:t>
            </a:r>
            <a:endParaRPr dirty="0"/>
          </a:p>
        </p:txBody>
      </p:sp>
      <p:pic>
        <p:nvPicPr>
          <p:cNvPr id="594" name="Google Shape;594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575" y="425075"/>
            <a:ext cx="4255050" cy="4293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4117" y="-259000"/>
            <a:ext cx="2441750" cy="147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067" y="3469125"/>
            <a:ext cx="2441750" cy="1479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7" name="Google Shape;597;p61"/>
          <p:cNvGrpSpPr/>
          <p:nvPr/>
        </p:nvGrpSpPr>
        <p:grpSpPr>
          <a:xfrm>
            <a:off x="3663700" y="4429725"/>
            <a:ext cx="3765075" cy="484600"/>
            <a:chOff x="198225" y="4390550"/>
            <a:chExt cx="3765075" cy="484600"/>
          </a:xfrm>
        </p:grpSpPr>
        <p:sp>
          <p:nvSpPr>
            <p:cNvPr id="598" name="Google Shape;598;p61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61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0" name="Google Shape;600;p61"/>
          <p:cNvGrpSpPr/>
          <p:nvPr/>
        </p:nvGrpSpPr>
        <p:grpSpPr>
          <a:xfrm>
            <a:off x="5716150" y="279150"/>
            <a:ext cx="3427850" cy="639375"/>
            <a:chOff x="1298650" y="3255600"/>
            <a:chExt cx="3427850" cy="639375"/>
          </a:xfrm>
        </p:grpSpPr>
        <p:sp>
          <p:nvSpPr>
            <p:cNvPr id="601" name="Google Shape;601;p61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61"/>
            <p:cNvSpPr/>
            <p:nvPr/>
          </p:nvSpPr>
          <p:spPr>
            <a:xfrm>
              <a:off x="1298650" y="3255600"/>
              <a:ext cx="184575" cy="184850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61"/>
          <p:cNvGrpSpPr/>
          <p:nvPr/>
        </p:nvGrpSpPr>
        <p:grpSpPr>
          <a:xfrm rot="5400000">
            <a:off x="314598" y="741345"/>
            <a:ext cx="871512" cy="467554"/>
            <a:chOff x="773350" y="518000"/>
            <a:chExt cx="2757950" cy="1479600"/>
          </a:xfrm>
        </p:grpSpPr>
        <p:sp>
          <p:nvSpPr>
            <p:cNvPr id="604" name="Google Shape;604;p61"/>
            <p:cNvSpPr/>
            <p:nvPr/>
          </p:nvSpPr>
          <p:spPr>
            <a:xfrm>
              <a:off x="258270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61"/>
            <p:cNvSpPr/>
            <p:nvPr/>
          </p:nvSpPr>
          <p:spPr>
            <a:xfrm>
              <a:off x="1678025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61"/>
            <p:cNvSpPr/>
            <p:nvPr/>
          </p:nvSpPr>
          <p:spPr>
            <a:xfrm>
              <a:off x="77335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8" name="Google Shape;3878;p120"/>
          <p:cNvSpPr txBox="1">
            <a:spLocks noGrp="1"/>
          </p:cNvSpPr>
          <p:nvPr>
            <p:ph type="title"/>
          </p:nvPr>
        </p:nvSpPr>
        <p:spPr>
          <a:xfrm>
            <a:off x="0" y="740500"/>
            <a:ext cx="6890475" cy="8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y-AM" sz="3600" dirty="0"/>
              <a:t>Շնորհակալություն</a:t>
            </a:r>
            <a:r>
              <a:rPr lang="en" sz="3600" dirty="0"/>
              <a:t>!</a:t>
            </a:r>
            <a:endParaRPr sz="3600" dirty="0"/>
          </a:p>
        </p:txBody>
      </p:sp>
      <p:pic>
        <p:nvPicPr>
          <p:cNvPr id="3888" name="Google Shape;3888;p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6875" y="425077"/>
            <a:ext cx="4255050" cy="4293345"/>
          </a:xfrm>
          <a:prstGeom prst="rect">
            <a:avLst/>
          </a:prstGeom>
          <a:noFill/>
          <a:ln>
            <a:noFill/>
          </a:ln>
        </p:spPr>
      </p:pic>
      <p:sp>
        <p:nvSpPr>
          <p:cNvPr id="3889" name="Google Shape;3889;p120"/>
          <p:cNvSpPr/>
          <p:nvPr/>
        </p:nvSpPr>
        <p:spPr>
          <a:xfrm rot="5400000">
            <a:off x="4746025" y="1542922"/>
            <a:ext cx="333300" cy="3321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20"/>
          <p:cNvSpPr/>
          <p:nvPr/>
        </p:nvSpPr>
        <p:spPr>
          <a:xfrm rot="5400000">
            <a:off x="4746025" y="1969672"/>
            <a:ext cx="333300" cy="3321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878;p120">
            <a:extLst>
              <a:ext uri="{FF2B5EF4-FFF2-40B4-BE49-F238E27FC236}">
                <a16:creationId xmlns:a16="http://schemas.microsoft.com/office/drawing/2014/main" id="{C3CD2F38-3A5A-4440-8AB2-81EE97B741B7}"/>
              </a:ext>
            </a:extLst>
          </p:cNvPr>
          <p:cNvSpPr txBox="1">
            <a:spLocks/>
          </p:cNvSpPr>
          <p:nvPr/>
        </p:nvSpPr>
        <p:spPr>
          <a:xfrm>
            <a:off x="0" y="1177000"/>
            <a:ext cx="6890475" cy="1770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50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 lang="hy-AM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63"/>
          <p:cNvSpPr/>
          <p:nvPr/>
        </p:nvSpPr>
        <p:spPr>
          <a:xfrm>
            <a:off x="518819" y="885175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63"/>
          <p:cNvSpPr/>
          <p:nvPr/>
        </p:nvSpPr>
        <p:spPr>
          <a:xfrm>
            <a:off x="3150825" y="3606875"/>
            <a:ext cx="818100" cy="818100"/>
          </a:xfrm>
          <a:prstGeom prst="ellipse">
            <a:avLst/>
          </a:prstGeom>
          <a:solidFill>
            <a:schemeClr val="dk1">
              <a:alpha val="379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63"/>
          <p:cNvSpPr/>
          <p:nvPr/>
        </p:nvSpPr>
        <p:spPr>
          <a:xfrm>
            <a:off x="4849500" y="1968588"/>
            <a:ext cx="818100" cy="818100"/>
          </a:xfrm>
          <a:prstGeom prst="ellipse">
            <a:avLst/>
          </a:prstGeom>
          <a:solidFill>
            <a:schemeClr val="dk1">
              <a:alpha val="379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63"/>
          <p:cNvSpPr/>
          <p:nvPr/>
        </p:nvSpPr>
        <p:spPr>
          <a:xfrm>
            <a:off x="1212025" y="1968588"/>
            <a:ext cx="818100" cy="818100"/>
          </a:xfrm>
          <a:prstGeom prst="ellipse">
            <a:avLst/>
          </a:prstGeom>
          <a:solidFill>
            <a:schemeClr val="dk1">
              <a:alpha val="379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63"/>
          <p:cNvSpPr txBox="1">
            <a:spLocks noGrp="1"/>
          </p:cNvSpPr>
          <p:nvPr>
            <p:ph type="title" idx="15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PRS-</a:t>
            </a:r>
            <a:r>
              <a:rPr lang="hy-AM" dirty="0"/>
              <a:t>ն </a:t>
            </a:r>
            <a:r>
              <a:rPr lang="hy-AM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բաղկացած է 3 մասից՝</a:t>
            </a:r>
            <a:endParaRPr lang="en-US" dirty="0"/>
          </a:p>
        </p:txBody>
      </p:sp>
      <p:sp>
        <p:nvSpPr>
          <p:cNvPr id="623" name="Google Shape;623;p63"/>
          <p:cNvSpPr txBox="1">
            <a:spLocks noGrp="1"/>
          </p:cNvSpPr>
          <p:nvPr>
            <p:ph type="title"/>
          </p:nvPr>
        </p:nvSpPr>
        <p:spPr>
          <a:xfrm>
            <a:off x="2115300" y="1852463"/>
            <a:ext cx="2179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Part 1</a:t>
            </a:r>
            <a:endParaRPr dirty="0"/>
          </a:p>
        </p:txBody>
      </p:sp>
      <p:sp>
        <p:nvSpPr>
          <p:cNvPr id="624" name="Google Shape;624;p63"/>
          <p:cNvSpPr txBox="1">
            <a:spLocks noGrp="1"/>
          </p:cNvSpPr>
          <p:nvPr>
            <p:ph type="subTitle" idx="1"/>
          </p:nvPr>
        </p:nvSpPr>
        <p:spPr>
          <a:xfrm>
            <a:off x="1811037" y="2328742"/>
            <a:ext cx="192213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  <a:latin typeface="-apple-system"/>
              </a:rPr>
              <a:t>        Popularity based recommendation</a:t>
            </a:r>
          </a:p>
        </p:txBody>
      </p:sp>
      <p:sp>
        <p:nvSpPr>
          <p:cNvPr id="625" name="Google Shape;625;p63"/>
          <p:cNvSpPr txBox="1">
            <a:spLocks noGrp="1"/>
          </p:cNvSpPr>
          <p:nvPr>
            <p:ph type="title" idx="2"/>
          </p:nvPr>
        </p:nvSpPr>
        <p:spPr>
          <a:xfrm>
            <a:off x="4054100" y="3472855"/>
            <a:ext cx="2179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3</a:t>
            </a:r>
            <a:endParaRPr dirty="0"/>
          </a:p>
        </p:txBody>
      </p:sp>
      <p:sp>
        <p:nvSpPr>
          <p:cNvPr id="626" name="Google Shape;626;p63"/>
          <p:cNvSpPr txBox="1">
            <a:spLocks noGrp="1"/>
          </p:cNvSpPr>
          <p:nvPr>
            <p:ph type="subTitle" idx="3"/>
          </p:nvPr>
        </p:nvSpPr>
        <p:spPr>
          <a:xfrm>
            <a:off x="4054100" y="3961102"/>
            <a:ext cx="2179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Search engine based recommendation system</a:t>
            </a:r>
            <a:endParaRPr dirty="0"/>
          </a:p>
        </p:txBody>
      </p:sp>
      <p:sp>
        <p:nvSpPr>
          <p:cNvPr id="627" name="Google Shape;627;p63"/>
          <p:cNvSpPr txBox="1">
            <a:spLocks noGrp="1"/>
          </p:cNvSpPr>
          <p:nvPr>
            <p:ph type="title" idx="4"/>
          </p:nvPr>
        </p:nvSpPr>
        <p:spPr>
          <a:xfrm>
            <a:off x="5752775" y="1852463"/>
            <a:ext cx="2179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2</a:t>
            </a:r>
            <a:endParaRPr dirty="0"/>
          </a:p>
        </p:txBody>
      </p:sp>
      <p:sp>
        <p:nvSpPr>
          <p:cNvPr id="628" name="Google Shape;628;p63"/>
          <p:cNvSpPr txBox="1">
            <a:spLocks noGrp="1"/>
          </p:cNvSpPr>
          <p:nvPr>
            <p:ph type="subTitle" idx="5"/>
          </p:nvPr>
        </p:nvSpPr>
        <p:spPr>
          <a:xfrm>
            <a:off x="5752774" y="2340710"/>
            <a:ext cx="2489737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b="1" i="0" dirty="0">
                <a:solidFill>
                  <a:srgbClr val="FFFFFF"/>
                </a:solidFill>
                <a:effectLst/>
                <a:latin typeface="-apple-system"/>
              </a:rPr>
              <a:t>Model-based collaborative filtering system</a:t>
            </a:r>
          </a:p>
        </p:txBody>
      </p:sp>
      <p:sp>
        <p:nvSpPr>
          <p:cNvPr id="631" name="Google Shape;631;p63"/>
          <p:cNvSpPr txBox="1">
            <a:spLocks noGrp="1"/>
          </p:cNvSpPr>
          <p:nvPr>
            <p:ph type="title" idx="8"/>
          </p:nvPr>
        </p:nvSpPr>
        <p:spPr>
          <a:xfrm>
            <a:off x="1212025" y="2135238"/>
            <a:ext cx="818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32" name="Google Shape;632;p63"/>
          <p:cNvSpPr txBox="1">
            <a:spLocks noGrp="1"/>
          </p:cNvSpPr>
          <p:nvPr>
            <p:ph type="title" idx="9"/>
          </p:nvPr>
        </p:nvSpPr>
        <p:spPr>
          <a:xfrm>
            <a:off x="3150825" y="3773525"/>
            <a:ext cx="818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33" name="Google Shape;633;p63"/>
          <p:cNvSpPr txBox="1">
            <a:spLocks noGrp="1"/>
          </p:cNvSpPr>
          <p:nvPr>
            <p:ph type="title" idx="13"/>
          </p:nvPr>
        </p:nvSpPr>
        <p:spPr>
          <a:xfrm>
            <a:off x="4849500" y="2135238"/>
            <a:ext cx="818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635" name="Google Shape;635;p63"/>
          <p:cNvGrpSpPr/>
          <p:nvPr/>
        </p:nvGrpSpPr>
        <p:grpSpPr>
          <a:xfrm rot="5400000" flipH="1">
            <a:off x="7772276" y="3210773"/>
            <a:ext cx="2029024" cy="1088542"/>
            <a:chOff x="773350" y="518000"/>
            <a:chExt cx="2757950" cy="1479600"/>
          </a:xfrm>
        </p:grpSpPr>
        <p:sp>
          <p:nvSpPr>
            <p:cNvPr id="636" name="Google Shape;636;p63"/>
            <p:cNvSpPr/>
            <p:nvPr/>
          </p:nvSpPr>
          <p:spPr>
            <a:xfrm>
              <a:off x="258270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63"/>
            <p:cNvSpPr/>
            <p:nvPr/>
          </p:nvSpPr>
          <p:spPr>
            <a:xfrm>
              <a:off x="1678025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63"/>
            <p:cNvSpPr/>
            <p:nvPr/>
          </p:nvSpPr>
          <p:spPr>
            <a:xfrm>
              <a:off x="77335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39" name="Google Shape;639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9458" y="0"/>
            <a:ext cx="2441750" cy="1479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0" name="Google Shape;640;p63"/>
          <p:cNvGrpSpPr/>
          <p:nvPr/>
        </p:nvGrpSpPr>
        <p:grpSpPr>
          <a:xfrm flipH="1">
            <a:off x="191" y="4320418"/>
            <a:ext cx="2598996" cy="484774"/>
            <a:chOff x="1298650" y="3255600"/>
            <a:chExt cx="3427850" cy="639375"/>
          </a:xfrm>
        </p:grpSpPr>
        <p:sp>
          <p:nvSpPr>
            <p:cNvPr id="641" name="Google Shape;641;p63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63"/>
            <p:cNvSpPr/>
            <p:nvPr/>
          </p:nvSpPr>
          <p:spPr>
            <a:xfrm>
              <a:off x="1298650" y="3255600"/>
              <a:ext cx="184575" cy="184850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3" name="Google Shape;643;p63"/>
          <p:cNvGrpSpPr/>
          <p:nvPr/>
        </p:nvGrpSpPr>
        <p:grpSpPr>
          <a:xfrm rot="10800000" flipH="1">
            <a:off x="6545016" y="1175943"/>
            <a:ext cx="2598996" cy="484774"/>
            <a:chOff x="1298650" y="3255600"/>
            <a:chExt cx="3427850" cy="639375"/>
          </a:xfrm>
        </p:grpSpPr>
        <p:sp>
          <p:nvSpPr>
            <p:cNvPr id="644" name="Google Shape;644;p63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63"/>
            <p:cNvSpPr/>
            <p:nvPr/>
          </p:nvSpPr>
          <p:spPr>
            <a:xfrm>
              <a:off x="1298650" y="3255600"/>
              <a:ext cx="184575" cy="184850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6" name="Google Shape;646;p63"/>
          <p:cNvGrpSpPr/>
          <p:nvPr/>
        </p:nvGrpSpPr>
        <p:grpSpPr>
          <a:xfrm>
            <a:off x="3990152" y="1386354"/>
            <a:ext cx="1163678" cy="63948"/>
            <a:chOff x="3779200" y="1371600"/>
            <a:chExt cx="1992600" cy="109500"/>
          </a:xfrm>
        </p:grpSpPr>
        <p:sp>
          <p:nvSpPr>
            <p:cNvPr id="647" name="Google Shape;647;p63"/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63"/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63"/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63"/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63"/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63"/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65"/>
          <p:cNvSpPr/>
          <p:nvPr/>
        </p:nvSpPr>
        <p:spPr>
          <a:xfrm>
            <a:off x="713100" y="955750"/>
            <a:ext cx="5574000" cy="30789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>
              <a:alpha val="379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65"/>
          <p:cNvSpPr/>
          <p:nvPr/>
        </p:nvSpPr>
        <p:spPr>
          <a:xfrm>
            <a:off x="851725" y="1094350"/>
            <a:ext cx="5574000" cy="30789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65"/>
          <p:cNvSpPr txBox="1">
            <a:spLocks noGrp="1"/>
          </p:cNvSpPr>
          <p:nvPr>
            <p:ph type="title"/>
          </p:nvPr>
        </p:nvSpPr>
        <p:spPr>
          <a:xfrm>
            <a:off x="1204500" y="1289350"/>
            <a:ext cx="4591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1</a:t>
            </a:r>
            <a:endParaRPr dirty="0"/>
          </a:p>
        </p:txBody>
      </p:sp>
      <p:sp>
        <p:nvSpPr>
          <p:cNvPr id="691" name="Google Shape;691;p65"/>
          <p:cNvSpPr txBox="1">
            <a:spLocks noGrp="1"/>
          </p:cNvSpPr>
          <p:nvPr>
            <p:ph type="subTitle" idx="1"/>
          </p:nvPr>
        </p:nvSpPr>
        <p:spPr>
          <a:xfrm>
            <a:off x="1204500" y="2131150"/>
            <a:ext cx="4591200" cy="156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 algn="l"/>
            <a:r>
              <a:rPr lang="hy-AM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Առաջարկությունների համակարգ, որը հիմնված է ապրանքի հանրաճանաչության վրա, որը կենտրոնացած է նոր հաճախորդների վրա։</a:t>
            </a:r>
          </a:p>
        </p:txBody>
      </p:sp>
      <p:grpSp>
        <p:nvGrpSpPr>
          <p:cNvPr id="692" name="Google Shape;692;p65"/>
          <p:cNvGrpSpPr/>
          <p:nvPr/>
        </p:nvGrpSpPr>
        <p:grpSpPr>
          <a:xfrm rot="5400000">
            <a:off x="416740" y="982095"/>
            <a:ext cx="871512" cy="467554"/>
            <a:chOff x="773350" y="518000"/>
            <a:chExt cx="2757950" cy="1479600"/>
          </a:xfrm>
        </p:grpSpPr>
        <p:sp>
          <p:nvSpPr>
            <p:cNvPr id="693" name="Google Shape;693;p65"/>
            <p:cNvSpPr/>
            <p:nvPr/>
          </p:nvSpPr>
          <p:spPr>
            <a:xfrm>
              <a:off x="258270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65"/>
            <p:cNvSpPr/>
            <p:nvPr/>
          </p:nvSpPr>
          <p:spPr>
            <a:xfrm>
              <a:off x="1678025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65"/>
            <p:cNvSpPr/>
            <p:nvPr/>
          </p:nvSpPr>
          <p:spPr>
            <a:xfrm>
              <a:off x="77335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1" name="Google Shape;701;p66"/>
          <p:cNvGrpSpPr/>
          <p:nvPr/>
        </p:nvGrpSpPr>
        <p:grpSpPr>
          <a:xfrm>
            <a:off x="7086635" y="919407"/>
            <a:ext cx="943732" cy="306757"/>
            <a:chOff x="7827710" y="4530982"/>
            <a:chExt cx="943732" cy="306757"/>
          </a:xfrm>
        </p:grpSpPr>
        <p:grpSp>
          <p:nvGrpSpPr>
            <p:cNvPr id="702" name="Google Shape;702;p66"/>
            <p:cNvGrpSpPr/>
            <p:nvPr/>
          </p:nvGrpSpPr>
          <p:grpSpPr>
            <a:xfrm>
              <a:off x="7827710" y="4530982"/>
              <a:ext cx="943732" cy="63948"/>
              <a:chOff x="3779200" y="1371600"/>
              <a:chExt cx="1615980" cy="109500"/>
            </a:xfrm>
          </p:grpSpPr>
          <p:sp>
            <p:nvSpPr>
              <p:cNvPr id="703" name="Google Shape;703;p66"/>
              <p:cNvSpPr/>
              <p:nvPr/>
            </p:nvSpPr>
            <p:spPr>
              <a:xfrm>
                <a:off x="377920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66"/>
              <p:cNvSpPr/>
              <p:nvPr/>
            </p:nvSpPr>
            <p:spPr>
              <a:xfrm>
                <a:off x="415582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66"/>
              <p:cNvSpPr/>
              <p:nvPr/>
            </p:nvSpPr>
            <p:spPr>
              <a:xfrm>
                <a:off x="453244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66"/>
              <p:cNvSpPr/>
              <p:nvPr/>
            </p:nvSpPr>
            <p:spPr>
              <a:xfrm>
                <a:off x="490906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66"/>
              <p:cNvSpPr/>
              <p:nvPr/>
            </p:nvSpPr>
            <p:spPr>
              <a:xfrm>
                <a:off x="528568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8" name="Google Shape;708;p66"/>
            <p:cNvGrpSpPr/>
            <p:nvPr/>
          </p:nvGrpSpPr>
          <p:grpSpPr>
            <a:xfrm>
              <a:off x="7827710" y="4773790"/>
              <a:ext cx="943732" cy="63948"/>
              <a:chOff x="3779200" y="1371600"/>
              <a:chExt cx="1615980" cy="109500"/>
            </a:xfrm>
          </p:grpSpPr>
          <p:sp>
            <p:nvSpPr>
              <p:cNvPr id="709" name="Google Shape;709;p66"/>
              <p:cNvSpPr/>
              <p:nvPr/>
            </p:nvSpPr>
            <p:spPr>
              <a:xfrm>
                <a:off x="377920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66"/>
              <p:cNvSpPr/>
              <p:nvPr/>
            </p:nvSpPr>
            <p:spPr>
              <a:xfrm>
                <a:off x="415582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66"/>
              <p:cNvSpPr/>
              <p:nvPr/>
            </p:nvSpPr>
            <p:spPr>
              <a:xfrm>
                <a:off x="453244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66"/>
              <p:cNvSpPr/>
              <p:nvPr/>
            </p:nvSpPr>
            <p:spPr>
              <a:xfrm>
                <a:off x="490906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66"/>
              <p:cNvSpPr/>
              <p:nvPr/>
            </p:nvSpPr>
            <p:spPr>
              <a:xfrm>
                <a:off x="528568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092A361-31FF-4E55-B78E-A8FA90438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48" y="581037"/>
            <a:ext cx="3843011" cy="17432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6111ED-B909-4BA5-A69A-D84CC6E84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4539" y="619697"/>
            <a:ext cx="1465958" cy="1704560"/>
          </a:xfrm>
          <a:prstGeom prst="rect">
            <a:avLst/>
          </a:prstGeom>
        </p:spPr>
      </p:pic>
      <p:sp>
        <p:nvSpPr>
          <p:cNvPr id="29" name="Google Shape;611;p62">
            <a:extLst>
              <a:ext uri="{FF2B5EF4-FFF2-40B4-BE49-F238E27FC236}">
                <a16:creationId xmlns:a16="http://schemas.microsoft.com/office/drawing/2014/main" id="{4B80A9BD-EE9A-4EA9-A9D6-5C347BED84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3671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Amazon product review dataset</a:t>
            </a:r>
            <a:endParaRPr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6735A1-13CC-4AEB-ACAA-5D0B143F72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1363" y="581037"/>
            <a:ext cx="3272072" cy="174322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E8C9FFA-058F-4532-9474-10EE171B1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48" y="2503117"/>
            <a:ext cx="4925777" cy="236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Google Shape;611;p62">
            <a:extLst>
              <a:ext uri="{FF2B5EF4-FFF2-40B4-BE49-F238E27FC236}">
                <a16:creationId xmlns:a16="http://schemas.microsoft.com/office/drawing/2014/main" id="{8E6EDF7D-0EFA-491A-81B1-7F281D0AB10C}"/>
              </a:ext>
            </a:extLst>
          </p:cNvPr>
          <p:cNvSpPr txBox="1">
            <a:spLocks/>
          </p:cNvSpPr>
          <p:nvPr/>
        </p:nvSpPr>
        <p:spPr>
          <a:xfrm>
            <a:off x="5294696" y="3113585"/>
            <a:ext cx="362205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45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algn="l"/>
            <a:r>
              <a:rPr lang="hy-AM" sz="160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Գրաֆիկը մեզ ցույց է տալիս վաճառվող ամենատարածված ապրանքները (դասավորված ըստ նվազման կարգի):</a:t>
            </a:r>
          </a:p>
          <a:p>
            <a:pPr algn="l"/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65"/>
          <p:cNvSpPr/>
          <p:nvPr/>
        </p:nvSpPr>
        <p:spPr>
          <a:xfrm>
            <a:off x="713100" y="955750"/>
            <a:ext cx="5574000" cy="30789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>
              <a:alpha val="379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65"/>
          <p:cNvSpPr/>
          <p:nvPr/>
        </p:nvSpPr>
        <p:spPr>
          <a:xfrm>
            <a:off x="851725" y="1094350"/>
            <a:ext cx="5574000" cy="30789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65"/>
          <p:cNvSpPr txBox="1">
            <a:spLocks noGrp="1"/>
          </p:cNvSpPr>
          <p:nvPr>
            <p:ph type="title"/>
          </p:nvPr>
        </p:nvSpPr>
        <p:spPr>
          <a:xfrm>
            <a:off x="1204500" y="1289350"/>
            <a:ext cx="4591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</a:t>
            </a:r>
            <a:r>
              <a:rPr lang="hy-AM" dirty="0"/>
              <a:t>2</a:t>
            </a:r>
            <a:endParaRPr dirty="0"/>
          </a:p>
        </p:txBody>
      </p:sp>
      <p:sp>
        <p:nvSpPr>
          <p:cNvPr id="691" name="Google Shape;691;p65"/>
          <p:cNvSpPr txBox="1">
            <a:spLocks noGrp="1"/>
          </p:cNvSpPr>
          <p:nvPr>
            <p:ph type="subTitle" idx="1"/>
          </p:nvPr>
        </p:nvSpPr>
        <p:spPr>
          <a:xfrm>
            <a:off x="1204500" y="2094549"/>
            <a:ext cx="4591200" cy="20203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 algn="l"/>
            <a:r>
              <a:rPr lang="hy-AM" sz="16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Առաջարկել ապրանքներ օգտվողներին ՝ հիմնվելով գնումների պատմության և այլ օգտվողների կողմից տրամադրված գնահատականների նմանության հիման վրա։</a:t>
            </a:r>
          </a:p>
          <a:p>
            <a:pPr marL="139700" indent="0"/>
            <a:r>
              <a:rPr lang="hy-AM" sz="16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Այն օգնում է կանխատեսել որոշակի արտադրանք՝ օգտագործողի համար' օգտագործողի բազմաթիվ տվյալների հիման վրա։</a:t>
            </a:r>
          </a:p>
          <a:p>
            <a:pPr marL="139700" indent="0" algn="l"/>
            <a:endParaRPr lang="hy-AM" sz="1600" b="0" i="0" dirty="0">
              <a:solidFill>
                <a:srgbClr val="D5D5D5"/>
              </a:solidFill>
              <a:effectLst/>
              <a:latin typeface="Roboto" panose="02000000000000000000" pitchFamily="2" charset="0"/>
            </a:endParaRPr>
          </a:p>
        </p:txBody>
      </p:sp>
      <p:grpSp>
        <p:nvGrpSpPr>
          <p:cNvPr id="692" name="Google Shape;692;p65"/>
          <p:cNvGrpSpPr/>
          <p:nvPr/>
        </p:nvGrpSpPr>
        <p:grpSpPr>
          <a:xfrm rot="5400000">
            <a:off x="416740" y="982095"/>
            <a:ext cx="871512" cy="467554"/>
            <a:chOff x="773350" y="518000"/>
            <a:chExt cx="2757950" cy="1479600"/>
          </a:xfrm>
        </p:grpSpPr>
        <p:sp>
          <p:nvSpPr>
            <p:cNvPr id="693" name="Google Shape;693;p65"/>
            <p:cNvSpPr/>
            <p:nvPr/>
          </p:nvSpPr>
          <p:spPr>
            <a:xfrm>
              <a:off x="258270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65"/>
            <p:cNvSpPr/>
            <p:nvPr/>
          </p:nvSpPr>
          <p:spPr>
            <a:xfrm>
              <a:off x="1678025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65"/>
            <p:cNvSpPr/>
            <p:nvPr/>
          </p:nvSpPr>
          <p:spPr>
            <a:xfrm>
              <a:off x="77335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2905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2"/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Model-based collaborative filtering system</a:t>
            </a:r>
            <a:endParaRPr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D3CEFF-BDA1-4A55-8513-7225B3955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574" y="3974376"/>
            <a:ext cx="3629532" cy="9621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EEE577-61FF-48CA-B9D4-93FF6393E8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5533" y="1774855"/>
            <a:ext cx="1769023" cy="28458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421E2F-874A-4CA7-B654-B2216F9AA3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574" y="3493410"/>
            <a:ext cx="3781566" cy="4191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A8E8A0-AB73-4A89-9A78-C7E5768665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574" y="2371831"/>
            <a:ext cx="2962688" cy="10860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D515F7-1BC4-42CB-910D-ED6B5CB0B0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2590" y="1107411"/>
            <a:ext cx="3315163" cy="6573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AF2CF4B-622F-43AF-9CCF-5530C88E47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9574" y="1792868"/>
            <a:ext cx="4220164" cy="56205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65"/>
          <p:cNvSpPr/>
          <p:nvPr/>
        </p:nvSpPr>
        <p:spPr>
          <a:xfrm>
            <a:off x="713100" y="955750"/>
            <a:ext cx="5574000" cy="30789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>
              <a:alpha val="379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65"/>
          <p:cNvSpPr/>
          <p:nvPr/>
        </p:nvSpPr>
        <p:spPr>
          <a:xfrm>
            <a:off x="851725" y="1094350"/>
            <a:ext cx="5574000" cy="30789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65"/>
          <p:cNvSpPr txBox="1">
            <a:spLocks noGrp="1"/>
          </p:cNvSpPr>
          <p:nvPr>
            <p:ph type="title"/>
          </p:nvPr>
        </p:nvSpPr>
        <p:spPr>
          <a:xfrm>
            <a:off x="1204500" y="1289350"/>
            <a:ext cx="4591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</a:t>
            </a:r>
            <a:r>
              <a:rPr lang="en-US" dirty="0"/>
              <a:t>3</a:t>
            </a:r>
            <a:endParaRPr dirty="0"/>
          </a:p>
        </p:txBody>
      </p:sp>
      <p:sp>
        <p:nvSpPr>
          <p:cNvPr id="691" name="Google Shape;691;p65"/>
          <p:cNvSpPr txBox="1">
            <a:spLocks noGrp="1"/>
          </p:cNvSpPr>
          <p:nvPr>
            <p:ph type="subTitle" idx="1"/>
          </p:nvPr>
        </p:nvSpPr>
        <p:spPr>
          <a:xfrm>
            <a:off x="1204500" y="1955949"/>
            <a:ext cx="4591200" cy="20203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hy-AM" sz="16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Երբ չունենք ապրանքների գնումների պատմություն, օգտագործողների համար կարող է մշակվել որոնման համակարգի վրա հիմնված առաջարկությունների համակարգ: Ապրանքի առաջարկությունները կարող են հիմնված լինել ապրանքի նկարագրության մեջ տրված տեքստի կլաստերավորման վերլուծության վրա:</a:t>
            </a:r>
          </a:p>
        </p:txBody>
      </p:sp>
      <p:grpSp>
        <p:nvGrpSpPr>
          <p:cNvPr id="692" name="Google Shape;692;p65"/>
          <p:cNvGrpSpPr/>
          <p:nvPr/>
        </p:nvGrpSpPr>
        <p:grpSpPr>
          <a:xfrm rot="5400000">
            <a:off x="416740" y="982095"/>
            <a:ext cx="871512" cy="467554"/>
            <a:chOff x="773350" y="518000"/>
            <a:chExt cx="2757950" cy="1479600"/>
          </a:xfrm>
        </p:grpSpPr>
        <p:sp>
          <p:nvSpPr>
            <p:cNvPr id="693" name="Google Shape;693;p65"/>
            <p:cNvSpPr/>
            <p:nvPr/>
          </p:nvSpPr>
          <p:spPr>
            <a:xfrm>
              <a:off x="258270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65"/>
            <p:cNvSpPr/>
            <p:nvPr/>
          </p:nvSpPr>
          <p:spPr>
            <a:xfrm>
              <a:off x="1678025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65"/>
            <p:cNvSpPr/>
            <p:nvPr/>
          </p:nvSpPr>
          <p:spPr>
            <a:xfrm>
              <a:off x="77335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51995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2"/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Search engine based recommendation system</a:t>
            </a:r>
            <a:endParaRPr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D89EA7-B27A-4E0A-BCAF-D423AB820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400" y="1127593"/>
            <a:ext cx="3996147" cy="16049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F0A0193-2978-4D9E-B2A5-33C9396D5D36}"/>
              </a:ext>
            </a:extLst>
          </p:cNvPr>
          <p:cNvSpPr txBox="1"/>
          <p:nvPr/>
        </p:nvSpPr>
        <p:spPr>
          <a:xfrm>
            <a:off x="1111975" y="2696453"/>
            <a:ext cx="45767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Roboto" panose="02000000000000000000" pitchFamily="2" charset="0"/>
                <a:hlinkClick r:id="rId4"/>
              </a:rPr>
              <a:t>Home Depot's dataset with product dataset.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1439C8F-ECEF-4A58-8161-E809858C63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954" y="3103309"/>
            <a:ext cx="5996148" cy="44771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72379E0-50CB-42C0-9154-ABA3A6482C99}"/>
              </a:ext>
            </a:extLst>
          </p:cNvPr>
          <p:cNvSpPr txBox="1"/>
          <p:nvPr/>
        </p:nvSpPr>
        <p:spPr>
          <a:xfrm>
            <a:off x="2373340" y="3551021"/>
            <a:ext cx="457676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TfidfVectorizer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hy-AM" dirty="0">
                <a:solidFill>
                  <a:schemeClr val="bg1"/>
                </a:solidFill>
              </a:rPr>
              <a:t>ը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սովորական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տեխնիկա</a:t>
            </a:r>
            <a:r>
              <a:rPr lang="en-US" dirty="0">
                <a:solidFill>
                  <a:schemeClr val="bg1"/>
                </a:solidFill>
              </a:rPr>
              <a:t> է, </a:t>
            </a:r>
            <a:r>
              <a:rPr lang="en-US" dirty="0" err="1">
                <a:solidFill>
                  <a:schemeClr val="bg1"/>
                </a:solidFill>
              </a:rPr>
              <a:t>որն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օգտագործվում</a:t>
            </a:r>
            <a:r>
              <a:rPr lang="en-US" dirty="0">
                <a:solidFill>
                  <a:schemeClr val="bg1"/>
                </a:solidFill>
              </a:rPr>
              <a:t> է </a:t>
            </a:r>
            <a:r>
              <a:rPr lang="en-US" dirty="0" err="1">
                <a:solidFill>
                  <a:schemeClr val="bg1"/>
                </a:solidFill>
              </a:rPr>
              <a:t>բնական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լեզվի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մշակման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մեջ</a:t>
            </a:r>
            <a:r>
              <a:rPr lang="en-US" dirty="0">
                <a:solidFill>
                  <a:schemeClr val="bg1"/>
                </a:solidFill>
              </a:rPr>
              <a:t> ՝ </a:t>
            </a:r>
            <a:r>
              <a:rPr lang="en-US" dirty="0" err="1">
                <a:solidFill>
                  <a:schemeClr val="bg1"/>
                </a:solidFill>
              </a:rPr>
              <a:t>տեքստը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թվային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վեկտորների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վերածելու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համար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որոնք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կարող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են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օգտագործվել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որպես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մուտքագրում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մեքենայական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ուսուցման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մոդելների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համար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190971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2"/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Search engine based recommendation system</a:t>
            </a:r>
            <a:endParaRPr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DDEAB3-2606-45FD-ACB8-D478E53C5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081059"/>
            <a:ext cx="6544588" cy="4096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AA9DB3-0598-4986-B557-DEBC15A9A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00" y="1561950"/>
            <a:ext cx="3424145" cy="32779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A46D45-33AF-4D97-8708-1EC1A47D57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4350" y="1561950"/>
            <a:ext cx="3290025" cy="9209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4BF620-B4D0-4FAC-9DC7-A4598143F8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4350" y="2530337"/>
            <a:ext cx="2777474" cy="230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732421"/>
      </p:ext>
    </p:extLst>
  </p:cSld>
  <p:clrMapOvr>
    <a:masterClrMapping/>
  </p:clrMapOvr>
</p:sld>
</file>

<file path=ppt/theme/theme1.xml><?xml version="1.0" encoding="utf-8"?>
<a:theme xmlns:a="http://schemas.openxmlformats.org/drawingml/2006/main" name="Korean AI Agency Pitch Deck XL by Slidesgo">
  <a:themeElements>
    <a:clrScheme name="Simple Light">
      <a:dk1>
        <a:srgbClr val="000328"/>
      </a:dk1>
      <a:lt1>
        <a:srgbClr val="FFFFFF"/>
      </a:lt1>
      <a:dk2>
        <a:srgbClr val="E0A9A8"/>
      </a:dk2>
      <a:lt2>
        <a:srgbClr val="005C8F"/>
      </a:lt2>
      <a:accent1>
        <a:srgbClr val="6128F6"/>
      </a:accent1>
      <a:accent2>
        <a:srgbClr val="5C659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195</Words>
  <Application>Microsoft Office PowerPoint</Application>
  <PresentationFormat>On-screen Show (16:9)</PresentationFormat>
  <Paragraphs>28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Roboto Condensed Light</vt:lpstr>
      <vt:lpstr>IBM Plex Sans Medium</vt:lpstr>
      <vt:lpstr>-apple-system</vt:lpstr>
      <vt:lpstr>Roboto</vt:lpstr>
      <vt:lpstr>Arial</vt:lpstr>
      <vt:lpstr>IBM Plex Sans</vt:lpstr>
      <vt:lpstr>Korean AI Agency Pitch Deck XL by Slidesgo</vt:lpstr>
      <vt:lpstr>Product Recomendation System</vt:lpstr>
      <vt:lpstr>PRS-ն բաղկացած է 3 մասից՝</vt:lpstr>
      <vt:lpstr>Part 1</vt:lpstr>
      <vt:lpstr>Amazon product review dataset</vt:lpstr>
      <vt:lpstr>Part 2</vt:lpstr>
      <vt:lpstr>Model-based collaborative filtering system</vt:lpstr>
      <vt:lpstr>Part 3</vt:lpstr>
      <vt:lpstr>Search engine based recommendation system</vt:lpstr>
      <vt:lpstr>Search engine based recommendation system</vt:lpstr>
      <vt:lpstr>Շնորհակալություն!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Recomendation System</dc:title>
  <dc:creator>Levon Momchyan</dc:creator>
  <cp:lastModifiedBy>Levon Momchyan</cp:lastModifiedBy>
  <cp:revision>13</cp:revision>
  <dcterms:modified xsi:type="dcterms:W3CDTF">2023-01-24T16:47:32Z</dcterms:modified>
</cp:coreProperties>
</file>