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302" r:id="rId6"/>
    <p:sldId id="261" r:id="rId7"/>
    <p:sldId id="301" r:id="rId8"/>
    <p:sldId id="263" r:id="rId9"/>
    <p:sldId id="264" r:id="rId10"/>
    <p:sldId id="265" r:id="rId11"/>
    <p:sldId id="267" r:id="rId12"/>
    <p:sldId id="268" r:id="rId13"/>
    <p:sldId id="270" r:id="rId14"/>
    <p:sldId id="300" r:id="rId15"/>
    <p:sldId id="269" r:id="rId16"/>
    <p:sldId id="281" r:id="rId17"/>
    <p:sldId id="282" r:id="rId18"/>
    <p:sldId id="271" r:id="rId19"/>
    <p:sldId id="272" r:id="rId20"/>
    <p:sldId id="273" r:id="rId21"/>
    <p:sldId id="275" r:id="rId22"/>
    <p:sldId id="276" r:id="rId23"/>
    <p:sldId id="278" r:id="rId24"/>
    <p:sldId id="279" r:id="rId25"/>
    <p:sldId id="280" r:id="rId26"/>
    <p:sldId id="283" r:id="rId27"/>
    <p:sldId id="285" r:id="rId28"/>
    <p:sldId id="277" r:id="rId29"/>
    <p:sldId id="286" r:id="rId30"/>
    <p:sldId id="287" r:id="rId31"/>
    <p:sldId id="288" r:id="rId32"/>
    <p:sldId id="299" r:id="rId33"/>
    <p:sldId id="289" r:id="rId34"/>
    <p:sldId id="290" r:id="rId35"/>
    <p:sldId id="291" r:id="rId36"/>
    <p:sldId id="297" r:id="rId37"/>
    <p:sldId id="298" r:id="rId38"/>
    <p:sldId id="29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19" autoAdjust="0"/>
  </p:normalViewPr>
  <p:slideViewPr>
    <p:cSldViewPr snapToGrid="0">
      <p:cViewPr varScale="1">
        <p:scale>
          <a:sx n="76" d="100"/>
          <a:sy n="76" d="100"/>
        </p:scale>
        <p:origin x="91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6FF70-458C-4716-8003-3079A7AFDA97}" type="datetimeFigureOut">
              <a:rPr lang="zh-CN" altLang="en-US" smtClean="0"/>
              <a:t>2021/2/24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44D8B-32C9-466A-A421-65CF13B4FC89}" type="slidenum">
              <a:rPr lang="zh-CN" altLang="en-US" smtClean="0"/>
              <a:t>‹#›</a:t>
            </a:fld>
            <a:endParaRPr lang="zh-CN" altLang="en-US"/>
          </a:p>
        </p:txBody>
      </p:sp>
    </p:spTree>
    <p:extLst>
      <p:ext uri="{BB962C8B-B14F-4D97-AF65-F5344CB8AC3E}">
        <p14:creationId xmlns:p14="http://schemas.microsoft.com/office/powerpoint/2010/main" val="19480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Hit  =  Word</a:t>
            </a:r>
            <a:r>
              <a:rPr lang="zh-CN" altLang="en-US" baseline="0" dirty="0" smtClean="0"/>
              <a:t>  </a:t>
            </a:r>
            <a:r>
              <a:rPr lang="en-US" altLang="zh-CN" dirty="0" smtClean="0"/>
              <a:t>annotation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Uit  = Hit </a:t>
            </a:r>
            <a:r>
              <a:rPr lang="zh-CN" altLang="en-US" dirty="0" smtClean="0"/>
              <a:t>的 </a:t>
            </a:r>
            <a:r>
              <a:rPr lang="en-US" altLang="zh-CN" dirty="0" smtClean="0"/>
              <a:t>hidden representation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Alpha</a:t>
            </a:r>
            <a:r>
              <a:rPr lang="en-US" altLang="zh-CN" baseline="0" dirty="0" smtClean="0"/>
              <a:t> = </a:t>
            </a:r>
            <a:r>
              <a:rPr lang="en-US" altLang="zh-CN" dirty="0" smtClean="0"/>
              <a:t>normalized importance weight of uit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Uw =   word level context vector</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4</a:t>
            </a:fld>
            <a:endParaRPr lang="zh-CN" altLang="en-US"/>
          </a:p>
        </p:txBody>
      </p:sp>
    </p:spTree>
    <p:extLst>
      <p:ext uri="{BB962C8B-B14F-4D97-AF65-F5344CB8AC3E}">
        <p14:creationId xmlns:p14="http://schemas.microsoft.com/office/powerpoint/2010/main" val="51461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13</a:t>
            </a:fld>
            <a:endParaRPr lang="zh-CN" altLang="en-US"/>
          </a:p>
        </p:txBody>
      </p:sp>
    </p:spTree>
    <p:extLst>
      <p:ext uri="{BB962C8B-B14F-4D97-AF65-F5344CB8AC3E}">
        <p14:creationId xmlns:p14="http://schemas.microsoft.com/office/powerpoint/2010/main" val="251156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14</a:t>
            </a:fld>
            <a:endParaRPr lang="zh-CN" altLang="en-US"/>
          </a:p>
        </p:txBody>
      </p:sp>
    </p:spTree>
    <p:extLst>
      <p:ext uri="{BB962C8B-B14F-4D97-AF65-F5344CB8AC3E}">
        <p14:creationId xmlns:p14="http://schemas.microsoft.com/office/powerpoint/2010/main" val="221642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15</a:t>
            </a:fld>
            <a:endParaRPr lang="zh-CN" altLang="en-US"/>
          </a:p>
        </p:txBody>
      </p:sp>
    </p:spTree>
    <p:extLst>
      <p:ext uri="{BB962C8B-B14F-4D97-AF65-F5344CB8AC3E}">
        <p14:creationId xmlns:p14="http://schemas.microsoft.com/office/powerpoint/2010/main" val="266700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16</a:t>
            </a:fld>
            <a:endParaRPr lang="zh-CN" altLang="en-US"/>
          </a:p>
        </p:txBody>
      </p:sp>
    </p:spTree>
    <p:extLst>
      <p:ext uri="{BB962C8B-B14F-4D97-AF65-F5344CB8AC3E}">
        <p14:creationId xmlns:p14="http://schemas.microsoft.com/office/powerpoint/2010/main" val="136714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17</a:t>
            </a:fld>
            <a:endParaRPr lang="zh-CN" altLang="en-US"/>
          </a:p>
        </p:txBody>
      </p:sp>
    </p:spTree>
    <p:extLst>
      <p:ext uri="{BB962C8B-B14F-4D97-AF65-F5344CB8AC3E}">
        <p14:creationId xmlns:p14="http://schemas.microsoft.com/office/powerpoint/2010/main" val="747449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这个模型最初是为了提高机器翻译的效率，它的</a:t>
            </a:r>
            <a:r>
              <a:rPr lang="en-US" altLang="zh-CN" dirty="0" smtClean="0"/>
              <a:t>Self-Attention</a:t>
            </a:r>
            <a:r>
              <a:rPr lang="zh-CN" altLang="en-US" dirty="0" smtClean="0"/>
              <a:t>机制和</a:t>
            </a:r>
            <a:r>
              <a:rPr lang="en-US" altLang="zh-CN" dirty="0" smtClean="0"/>
              <a:t>Position Encoding</a:t>
            </a:r>
            <a:r>
              <a:rPr lang="zh-CN" altLang="en-US" dirty="0" smtClean="0"/>
              <a:t>可以替代</a:t>
            </a:r>
            <a:r>
              <a:rPr lang="en-US" altLang="zh-CN" dirty="0" smtClean="0"/>
              <a:t>RNN</a:t>
            </a:r>
            <a:r>
              <a:rPr lang="zh-CN" altLang="en-US" dirty="0" smtClean="0"/>
              <a:t>。因为</a:t>
            </a:r>
            <a:r>
              <a:rPr lang="en-US" altLang="zh-CN" dirty="0" smtClean="0"/>
              <a:t>RNN</a:t>
            </a:r>
            <a:r>
              <a:rPr lang="zh-CN" altLang="en-US" dirty="0" smtClean="0"/>
              <a:t>是顺序执行的，</a:t>
            </a:r>
            <a:r>
              <a:rPr lang="en-US" altLang="zh-CN" dirty="0" smtClean="0"/>
              <a:t>t</a:t>
            </a:r>
            <a:r>
              <a:rPr lang="zh-CN" altLang="en-US" dirty="0" smtClean="0"/>
              <a:t>时刻没有完成就不能处理</a:t>
            </a:r>
            <a:r>
              <a:rPr lang="en-US" altLang="zh-CN" dirty="0" smtClean="0"/>
              <a:t>t+1</a:t>
            </a:r>
            <a:r>
              <a:rPr lang="zh-CN" altLang="en-US" dirty="0" smtClean="0"/>
              <a:t>时刻，因此很难并行。但是后来发现</a:t>
            </a:r>
            <a:r>
              <a:rPr lang="en-US" altLang="zh-CN" dirty="0" smtClean="0"/>
              <a:t>Self-Attention</a:t>
            </a:r>
            <a:r>
              <a:rPr lang="zh-CN" altLang="en-US" dirty="0" smtClean="0"/>
              <a:t>效果很好，在很多其它的地方也可以使用</a:t>
            </a:r>
            <a:r>
              <a:rPr lang="en-US" altLang="zh-CN" dirty="0" smtClean="0"/>
              <a:t>Transformer</a:t>
            </a:r>
            <a:r>
              <a:rPr lang="zh-CN" altLang="en-US" dirty="0" smtClean="0"/>
              <a:t>模型。这包括著名的</a:t>
            </a:r>
            <a:r>
              <a:rPr lang="en-US" altLang="zh-CN" dirty="0" smtClean="0"/>
              <a:t>ELMo</a:t>
            </a:r>
            <a:r>
              <a:rPr lang="zh-CN" altLang="en-US" dirty="0" smtClean="0"/>
              <a:t>、</a:t>
            </a:r>
            <a:r>
              <a:rPr lang="en-US" altLang="zh-CN" dirty="0" smtClean="0"/>
              <a:t>OpenAI GPT</a:t>
            </a:r>
            <a:r>
              <a:rPr lang="zh-CN" altLang="en-US" dirty="0" smtClean="0"/>
              <a:t>和</a:t>
            </a:r>
            <a:r>
              <a:rPr lang="en-US" altLang="zh-CN" dirty="0" smtClean="0"/>
              <a:t>BERT</a:t>
            </a:r>
            <a:r>
              <a:rPr lang="zh-CN" altLang="en-US" dirty="0" smtClean="0"/>
              <a:t>模型，都是以</a:t>
            </a:r>
            <a:r>
              <a:rPr lang="en-US" altLang="zh-CN" dirty="0" smtClean="0"/>
              <a:t>Transformer</a:t>
            </a:r>
            <a:r>
              <a:rPr lang="zh-CN" altLang="en-US" dirty="0" smtClean="0"/>
              <a:t>为基础的。当然它们只使用了</a:t>
            </a:r>
            <a:r>
              <a:rPr lang="en-US" altLang="zh-CN" dirty="0" smtClean="0"/>
              <a:t>Transformer</a:t>
            </a:r>
            <a:r>
              <a:rPr lang="zh-CN" altLang="en-US" dirty="0" smtClean="0"/>
              <a:t>的</a:t>
            </a:r>
            <a:r>
              <a:rPr lang="en-US" altLang="zh-CN" dirty="0" smtClean="0"/>
              <a:t>Decoder</a:t>
            </a:r>
            <a:r>
              <a:rPr lang="zh-CN" altLang="en-US" dirty="0" smtClean="0"/>
              <a:t>部分，由于没有了</a:t>
            </a:r>
            <a:r>
              <a:rPr lang="en-US" altLang="zh-CN" dirty="0" smtClean="0"/>
              <a:t>Encoder</a:t>
            </a:r>
            <a:r>
              <a:rPr lang="zh-CN" altLang="en-US" dirty="0" smtClean="0"/>
              <a:t>，所以</a:t>
            </a:r>
            <a:r>
              <a:rPr lang="en-US" altLang="zh-CN" dirty="0" smtClean="0"/>
              <a:t>Decoder</a:t>
            </a:r>
            <a:r>
              <a:rPr lang="zh-CN" altLang="en-US" dirty="0" smtClean="0"/>
              <a:t>只有</a:t>
            </a:r>
            <a:r>
              <a:rPr lang="en-US" altLang="zh-CN" dirty="0" smtClean="0"/>
              <a:t>Self-Attention</a:t>
            </a:r>
            <a:r>
              <a:rPr lang="zh-CN" altLang="en-US" dirty="0" smtClean="0"/>
              <a:t>而没有普通的</a:t>
            </a:r>
            <a:r>
              <a:rPr lang="en-US" altLang="zh-CN" dirty="0" smtClean="0"/>
              <a:t>Attention</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18</a:t>
            </a:fld>
            <a:endParaRPr lang="zh-CN" altLang="en-US"/>
          </a:p>
        </p:txBody>
      </p:sp>
    </p:spTree>
    <p:extLst>
      <p:ext uri="{BB962C8B-B14F-4D97-AF65-F5344CB8AC3E}">
        <p14:creationId xmlns:p14="http://schemas.microsoft.com/office/powerpoint/2010/main" val="3533730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19</a:t>
            </a:fld>
            <a:endParaRPr lang="zh-CN" altLang="en-US"/>
          </a:p>
        </p:txBody>
      </p:sp>
    </p:spTree>
    <p:extLst>
      <p:ext uri="{BB962C8B-B14F-4D97-AF65-F5344CB8AC3E}">
        <p14:creationId xmlns:p14="http://schemas.microsoft.com/office/powerpoint/2010/main" val="2220718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20</a:t>
            </a:fld>
            <a:endParaRPr lang="zh-CN" altLang="en-US"/>
          </a:p>
        </p:txBody>
      </p:sp>
    </p:spTree>
    <p:extLst>
      <p:ext uri="{BB962C8B-B14F-4D97-AF65-F5344CB8AC3E}">
        <p14:creationId xmlns:p14="http://schemas.microsoft.com/office/powerpoint/2010/main" val="2743571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输入序列中每个位置的单词都有自己独特的路径流入编码器。在自注意力层中，这些路径之间存在依赖关系。而前馈（</a:t>
            </a:r>
            <a:r>
              <a:rPr lang="en-US" altLang="zh-CN" dirty="0" smtClean="0"/>
              <a:t>feed-forward</a:t>
            </a:r>
            <a:r>
              <a:rPr lang="zh-CN" altLang="en-US" dirty="0" smtClean="0"/>
              <a:t>）层没有这些依赖关系。因此在前馈（</a:t>
            </a:r>
            <a:r>
              <a:rPr lang="en-US" altLang="zh-CN" dirty="0" smtClean="0"/>
              <a:t>feed-forward</a:t>
            </a:r>
            <a:r>
              <a:rPr lang="zh-CN" altLang="en-US" dirty="0" smtClean="0"/>
              <a:t>）层时可以并行执行各种路径。</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21</a:t>
            </a:fld>
            <a:endParaRPr lang="zh-CN" altLang="en-US"/>
          </a:p>
        </p:txBody>
      </p:sp>
    </p:spTree>
    <p:extLst>
      <p:ext uri="{BB962C8B-B14F-4D97-AF65-F5344CB8AC3E}">
        <p14:creationId xmlns:p14="http://schemas.microsoft.com/office/powerpoint/2010/main" val="660129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随着模型处理输入序列的每个单词，自注意力会关注整个输入序列的所有单词，帮助模型对本单词更好地进行编码。</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30644D8B-32C9-466A-A421-65CF13B4FC89}" type="slidenum">
              <a:rPr lang="zh-CN" altLang="en-US" smtClean="0"/>
              <a:t>22</a:t>
            </a:fld>
            <a:endParaRPr lang="zh-CN" altLang="en-US"/>
          </a:p>
        </p:txBody>
      </p:sp>
    </p:spTree>
    <p:extLst>
      <p:ext uri="{BB962C8B-B14F-4D97-AF65-F5344CB8AC3E}">
        <p14:creationId xmlns:p14="http://schemas.microsoft.com/office/powerpoint/2010/main" val="102305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Hit  =  Word</a:t>
            </a:r>
            <a:r>
              <a:rPr lang="zh-CN" altLang="en-US" baseline="0" dirty="0" smtClean="0"/>
              <a:t>  </a:t>
            </a:r>
            <a:r>
              <a:rPr lang="en-US" altLang="zh-CN" dirty="0" smtClean="0"/>
              <a:t>annotation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Uit  = Hit </a:t>
            </a:r>
            <a:r>
              <a:rPr lang="zh-CN" altLang="en-US" dirty="0" smtClean="0"/>
              <a:t>的 </a:t>
            </a:r>
            <a:r>
              <a:rPr lang="en-US" altLang="zh-CN" dirty="0" smtClean="0"/>
              <a:t>hidden representation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Alpha</a:t>
            </a:r>
            <a:r>
              <a:rPr lang="en-US" altLang="zh-CN" baseline="0" dirty="0" smtClean="0"/>
              <a:t> = </a:t>
            </a:r>
            <a:r>
              <a:rPr lang="en-US" altLang="zh-CN" dirty="0" smtClean="0"/>
              <a:t>normalized importance weight of uit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Uw =   word level context vector</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5</a:t>
            </a:fld>
            <a:endParaRPr lang="zh-CN" altLang="en-US"/>
          </a:p>
        </p:txBody>
      </p:sp>
    </p:spTree>
    <p:extLst>
      <p:ext uri="{BB962C8B-B14F-4D97-AF65-F5344CB8AC3E}">
        <p14:creationId xmlns:p14="http://schemas.microsoft.com/office/powerpoint/2010/main" val="991445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比如图中的输入是两个词”</a:t>
            </a:r>
            <a:r>
              <a:rPr lang="en-US" altLang="zh-CN" dirty="0" smtClean="0"/>
              <a:t>thinking”</a:t>
            </a:r>
            <a:r>
              <a:rPr lang="zh-CN" altLang="en-US" dirty="0" smtClean="0"/>
              <a:t>和”</a:t>
            </a:r>
            <a:r>
              <a:rPr lang="en-US" altLang="zh-CN" dirty="0" smtClean="0"/>
              <a:t>machines”</a:t>
            </a:r>
            <a:r>
              <a:rPr lang="zh-CN" altLang="en-US" dirty="0" smtClean="0"/>
              <a:t>，我们对它们进行</a:t>
            </a:r>
            <a:r>
              <a:rPr lang="en-US" altLang="zh-CN" dirty="0" smtClean="0"/>
              <a:t>Embedding(</a:t>
            </a:r>
            <a:r>
              <a:rPr lang="zh-CN" altLang="en-US" dirty="0" smtClean="0"/>
              <a:t>这是第一层，如果是后面的层，直接输入就是向量了</a:t>
            </a:r>
            <a:r>
              <a:rPr lang="en-US" altLang="zh-CN" dirty="0" smtClean="0"/>
              <a:t>)</a:t>
            </a:r>
            <a:r>
              <a:rPr lang="zh-CN" altLang="en-US" dirty="0" smtClean="0"/>
              <a:t>，得到向量</a:t>
            </a:r>
            <a:r>
              <a:rPr lang="en-US" altLang="zh-CN" dirty="0" smtClean="0"/>
              <a:t>x1,x2</a:t>
            </a:r>
            <a:r>
              <a:rPr lang="zh-CN" altLang="en-US" dirty="0" smtClean="0"/>
              <a:t>。接着我们用</a:t>
            </a:r>
            <a:r>
              <a:rPr lang="en-US" altLang="zh-CN" dirty="0" smtClean="0"/>
              <a:t>3</a:t>
            </a:r>
            <a:r>
              <a:rPr lang="zh-CN" altLang="en-US" dirty="0" smtClean="0"/>
              <a:t>个矩阵分别对它们进行变换，得到向量</a:t>
            </a:r>
            <a:r>
              <a:rPr lang="en-US" altLang="zh-CN" dirty="0" smtClean="0"/>
              <a:t>q1,k1,v1</a:t>
            </a:r>
            <a:r>
              <a:rPr lang="zh-CN" altLang="en-US" dirty="0" smtClean="0"/>
              <a:t>和</a:t>
            </a:r>
            <a:r>
              <a:rPr lang="en-US" altLang="zh-CN" dirty="0" smtClean="0"/>
              <a:t>q2,k2,v2</a:t>
            </a:r>
            <a:r>
              <a:rPr lang="zh-CN" altLang="en-US" dirty="0" smtClean="0"/>
              <a:t>。比如</a:t>
            </a:r>
            <a:r>
              <a:rPr lang="en-US" altLang="zh-CN" dirty="0" smtClean="0"/>
              <a:t>q1=x1WQ</a:t>
            </a:r>
            <a:r>
              <a:rPr lang="zh-CN" altLang="en-US" dirty="0" smtClean="0"/>
              <a:t>，图中</a:t>
            </a:r>
            <a:r>
              <a:rPr lang="en-US" altLang="zh-CN" dirty="0" smtClean="0"/>
              <a:t>x1</a:t>
            </a:r>
            <a:r>
              <a:rPr lang="zh-CN" altLang="en-US" dirty="0" smtClean="0"/>
              <a:t>的</a:t>
            </a:r>
            <a:r>
              <a:rPr lang="en-US" altLang="zh-CN" dirty="0" smtClean="0"/>
              <a:t>shape</a:t>
            </a:r>
            <a:r>
              <a:rPr lang="zh-CN" altLang="en-US" dirty="0" smtClean="0"/>
              <a:t>是</a:t>
            </a:r>
            <a:r>
              <a:rPr lang="en-US" altLang="zh-CN" dirty="0" smtClean="0"/>
              <a:t>1x4</a:t>
            </a:r>
            <a:r>
              <a:rPr lang="zh-CN" altLang="en-US" dirty="0" smtClean="0"/>
              <a:t>，</a:t>
            </a:r>
            <a:r>
              <a:rPr lang="en-US" altLang="zh-CN" dirty="0" smtClean="0"/>
              <a:t>WQ</a:t>
            </a:r>
            <a:r>
              <a:rPr lang="zh-CN" altLang="en-US" dirty="0" smtClean="0"/>
              <a:t>是</a:t>
            </a:r>
            <a:r>
              <a:rPr lang="en-US" altLang="zh-CN" dirty="0" smtClean="0"/>
              <a:t>4x3</a:t>
            </a:r>
            <a:r>
              <a:rPr lang="zh-CN" altLang="en-US" dirty="0" smtClean="0"/>
              <a:t>，得到的</a:t>
            </a:r>
            <a:r>
              <a:rPr lang="en-US" altLang="zh-CN" dirty="0" smtClean="0"/>
              <a:t>q1</a:t>
            </a:r>
            <a:r>
              <a:rPr lang="zh-CN" altLang="en-US" dirty="0" smtClean="0"/>
              <a:t>是</a:t>
            </a:r>
            <a:r>
              <a:rPr lang="en-US" altLang="zh-CN" dirty="0" smtClean="0"/>
              <a:t>1x3</a:t>
            </a:r>
            <a:r>
              <a:rPr lang="zh-CN" altLang="en-US" dirty="0" smtClean="0"/>
              <a:t>。其它的计算也是类似的，为了能够使得</a:t>
            </a:r>
            <a:r>
              <a:rPr lang="en-US" altLang="zh-CN" dirty="0" smtClean="0"/>
              <a:t>Key</a:t>
            </a:r>
            <a:r>
              <a:rPr lang="zh-CN" altLang="en-US" dirty="0" smtClean="0"/>
              <a:t>和</a:t>
            </a:r>
            <a:r>
              <a:rPr lang="en-US" altLang="zh-CN" dirty="0" smtClean="0"/>
              <a:t>Query</a:t>
            </a:r>
            <a:r>
              <a:rPr lang="zh-CN" altLang="en-US" dirty="0" smtClean="0"/>
              <a:t>可以内积，我们要求</a:t>
            </a:r>
            <a:r>
              <a:rPr lang="en-US" altLang="zh-CN" dirty="0" smtClean="0"/>
              <a:t>WK</a:t>
            </a:r>
            <a:r>
              <a:rPr lang="zh-CN" altLang="en-US" dirty="0" smtClean="0"/>
              <a:t>和</a:t>
            </a:r>
            <a:r>
              <a:rPr lang="en-US" altLang="zh-CN" dirty="0" smtClean="0"/>
              <a:t>WQ</a:t>
            </a:r>
            <a:r>
              <a:rPr lang="zh-CN" altLang="en-US" dirty="0" smtClean="0"/>
              <a:t>的</a:t>
            </a:r>
            <a:r>
              <a:rPr lang="en-US" altLang="zh-CN" dirty="0" smtClean="0"/>
              <a:t>shape</a:t>
            </a:r>
            <a:r>
              <a:rPr lang="zh-CN" altLang="en-US" dirty="0" smtClean="0"/>
              <a:t>是一样的，但是并不要求</a:t>
            </a:r>
            <a:r>
              <a:rPr lang="en-US" altLang="zh-CN" dirty="0" smtClean="0"/>
              <a:t>WV</a:t>
            </a:r>
            <a:r>
              <a:rPr lang="zh-CN" altLang="en-US" dirty="0" smtClean="0"/>
              <a:t>和它们一定一样</a:t>
            </a:r>
            <a:r>
              <a:rPr lang="en-US" altLang="zh-CN" dirty="0" smtClean="0"/>
              <a:t>(</a:t>
            </a:r>
            <a:r>
              <a:rPr lang="zh-CN" altLang="en-US" dirty="0" smtClean="0"/>
              <a:t>虽然实际论文实现是一样的</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23</a:t>
            </a:fld>
            <a:endParaRPr lang="zh-CN" altLang="en-US"/>
          </a:p>
        </p:txBody>
      </p:sp>
    </p:spTree>
    <p:extLst>
      <p:ext uri="{BB962C8B-B14F-4D97-AF65-F5344CB8AC3E}">
        <p14:creationId xmlns:p14="http://schemas.microsoft.com/office/powerpoint/2010/main" val="1701602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8</a:t>
            </a:r>
            <a:r>
              <a:rPr lang="zh-CN" altLang="en-US" dirty="0" smtClean="0"/>
              <a:t>是论文中使用的键向量的维数的平方根  </a:t>
            </a:r>
            <a:r>
              <a:rPr lang="en-US" altLang="zh-CN" dirty="0" smtClean="0"/>
              <a:t>K</a:t>
            </a:r>
            <a:r>
              <a:rPr lang="zh-CN" altLang="en-US" dirty="0" smtClean="0"/>
              <a:t>向量的维度是</a:t>
            </a:r>
            <a:r>
              <a:rPr lang="en-US" altLang="zh-CN" dirty="0" smtClean="0"/>
              <a:t>64</a:t>
            </a:r>
            <a:r>
              <a:rPr lang="zh-CN" altLang="en-US" dirty="0" smtClean="0"/>
              <a:t> ，这会让梯度更稳定。这里也可以使用其它值，</a:t>
            </a:r>
            <a:r>
              <a:rPr lang="en-US" altLang="zh-CN" dirty="0" smtClean="0"/>
              <a:t>8</a:t>
            </a:r>
            <a:r>
              <a:rPr lang="zh-CN" altLang="en-US" dirty="0" smtClean="0"/>
              <a:t>只是默认值</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24</a:t>
            </a:fld>
            <a:endParaRPr lang="zh-CN" altLang="en-US"/>
          </a:p>
        </p:txBody>
      </p:sp>
    </p:spTree>
    <p:extLst>
      <p:ext uri="{BB962C8B-B14F-4D97-AF65-F5344CB8AC3E}">
        <p14:creationId xmlns:p14="http://schemas.microsoft.com/office/powerpoint/2010/main" val="964776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25</a:t>
            </a:fld>
            <a:endParaRPr lang="zh-CN" altLang="en-US"/>
          </a:p>
        </p:txBody>
      </p:sp>
    </p:spTree>
    <p:extLst>
      <p:ext uri="{BB962C8B-B14F-4D97-AF65-F5344CB8AC3E}">
        <p14:creationId xmlns:p14="http://schemas.microsoft.com/office/powerpoint/2010/main" val="194582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26</a:t>
            </a:fld>
            <a:endParaRPr lang="zh-CN" altLang="en-US"/>
          </a:p>
        </p:txBody>
      </p:sp>
    </p:spTree>
    <p:extLst>
      <p:ext uri="{BB962C8B-B14F-4D97-AF65-F5344CB8AC3E}">
        <p14:creationId xmlns:p14="http://schemas.microsoft.com/office/powerpoint/2010/main" val="3367011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27</a:t>
            </a:fld>
            <a:endParaRPr lang="zh-CN" altLang="en-US"/>
          </a:p>
        </p:txBody>
      </p:sp>
    </p:spTree>
    <p:extLst>
      <p:ext uri="{BB962C8B-B14F-4D97-AF65-F5344CB8AC3E}">
        <p14:creationId xmlns:p14="http://schemas.microsoft.com/office/powerpoint/2010/main" val="2748177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28</a:t>
            </a:fld>
            <a:endParaRPr lang="zh-CN" altLang="en-US"/>
          </a:p>
        </p:txBody>
      </p:sp>
    </p:spTree>
    <p:extLst>
      <p:ext uri="{BB962C8B-B14F-4D97-AF65-F5344CB8AC3E}">
        <p14:creationId xmlns:p14="http://schemas.microsoft.com/office/powerpoint/2010/main" val="145918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29</a:t>
            </a:fld>
            <a:endParaRPr lang="zh-CN" altLang="en-US"/>
          </a:p>
        </p:txBody>
      </p:sp>
    </p:spTree>
    <p:extLst>
      <p:ext uri="{BB962C8B-B14F-4D97-AF65-F5344CB8AC3E}">
        <p14:creationId xmlns:p14="http://schemas.microsoft.com/office/powerpoint/2010/main" val="1681756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30</a:t>
            </a:fld>
            <a:endParaRPr lang="zh-CN" altLang="en-US"/>
          </a:p>
        </p:txBody>
      </p:sp>
    </p:spTree>
    <p:extLst>
      <p:ext uri="{BB962C8B-B14F-4D97-AF65-F5344CB8AC3E}">
        <p14:creationId xmlns:p14="http://schemas.microsoft.com/office/powerpoint/2010/main" val="151997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31</a:t>
            </a:fld>
            <a:endParaRPr lang="zh-CN" altLang="en-US"/>
          </a:p>
        </p:txBody>
      </p:sp>
    </p:spTree>
    <p:extLst>
      <p:ext uri="{BB962C8B-B14F-4D97-AF65-F5344CB8AC3E}">
        <p14:creationId xmlns:p14="http://schemas.microsoft.com/office/powerpoint/2010/main" val="2705650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32</a:t>
            </a:fld>
            <a:endParaRPr lang="zh-CN" altLang="en-US"/>
          </a:p>
        </p:txBody>
      </p:sp>
    </p:spTree>
    <p:extLst>
      <p:ext uri="{BB962C8B-B14F-4D97-AF65-F5344CB8AC3E}">
        <p14:creationId xmlns:p14="http://schemas.microsoft.com/office/powerpoint/2010/main" val="31843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annotation of sentence i, </a:t>
            </a:r>
            <a:r>
              <a:rPr lang="en-US" altLang="zh-CN" baseline="0" dirty="0" smtClean="0"/>
              <a:t>  </a:t>
            </a:r>
            <a:r>
              <a:rPr lang="en-US" altLang="zh-CN" dirty="0" smtClean="0"/>
              <a:t>hi = [−→h i , ←− h i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sentence level context vector us</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6</a:t>
            </a:fld>
            <a:endParaRPr lang="zh-CN" altLang="en-US"/>
          </a:p>
        </p:txBody>
      </p:sp>
    </p:spTree>
    <p:extLst>
      <p:ext uri="{BB962C8B-B14F-4D97-AF65-F5344CB8AC3E}">
        <p14:creationId xmlns:p14="http://schemas.microsoft.com/office/powerpoint/2010/main" val="2008044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归一化的本质都是将数据转化为均值为</a:t>
            </a:r>
            <a:r>
              <a:rPr lang="en-US" altLang="zh-CN" dirty="0" smtClean="0"/>
              <a:t>0</a:t>
            </a:r>
            <a:r>
              <a:rPr lang="zh-CN" altLang="en-US" dirty="0" smtClean="0"/>
              <a:t>，方差为</a:t>
            </a:r>
            <a:r>
              <a:rPr lang="en-US" altLang="zh-CN" dirty="0" smtClean="0"/>
              <a:t>1</a:t>
            </a:r>
            <a:r>
              <a:rPr lang="zh-CN" altLang="en-US" dirty="0" smtClean="0"/>
              <a:t>的数据。这样可以减小数据的偏差，规避训练过程中梯度消失或爆炸的情况。</a:t>
            </a:r>
          </a:p>
        </p:txBody>
      </p:sp>
      <p:sp>
        <p:nvSpPr>
          <p:cNvPr id="4" name="灯片编号占位符 3"/>
          <p:cNvSpPr>
            <a:spLocks noGrp="1"/>
          </p:cNvSpPr>
          <p:nvPr>
            <p:ph type="sldNum" sz="quarter" idx="10"/>
          </p:nvPr>
        </p:nvSpPr>
        <p:spPr/>
        <p:txBody>
          <a:bodyPr/>
          <a:lstStyle/>
          <a:p>
            <a:fld id="{30644D8B-32C9-466A-A421-65CF13B4FC89}" type="slidenum">
              <a:rPr lang="zh-CN" altLang="en-US" smtClean="0"/>
              <a:t>33</a:t>
            </a:fld>
            <a:endParaRPr lang="zh-CN" altLang="en-US"/>
          </a:p>
        </p:txBody>
      </p:sp>
    </p:spTree>
    <p:extLst>
      <p:ext uri="{BB962C8B-B14F-4D97-AF65-F5344CB8AC3E}">
        <p14:creationId xmlns:p14="http://schemas.microsoft.com/office/powerpoint/2010/main" val="2689860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BatchNorm</a:t>
            </a:r>
            <a:r>
              <a:rPr lang="zh-CN" altLang="en-US" dirty="0" smtClean="0"/>
              <a:t>看起来比较直观，我们在数据预处理也经常会把输入</a:t>
            </a:r>
            <a:r>
              <a:rPr lang="en-US" altLang="zh-CN" dirty="0" smtClean="0"/>
              <a:t>Normalize</a:t>
            </a:r>
            <a:r>
              <a:rPr lang="zh-CN" altLang="en-US" dirty="0" smtClean="0"/>
              <a:t>成均值为</a:t>
            </a:r>
            <a:r>
              <a:rPr lang="en-US" altLang="zh-CN" dirty="0" smtClean="0"/>
              <a:t>0</a:t>
            </a:r>
            <a:r>
              <a:rPr lang="zh-CN" altLang="en-US" dirty="0" smtClean="0"/>
              <a:t>，方差为</a:t>
            </a:r>
            <a:r>
              <a:rPr lang="en-US" altLang="zh-CN" dirty="0" smtClean="0"/>
              <a:t>1</a:t>
            </a:r>
            <a:r>
              <a:rPr lang="zh-CN" altLang="en-US" dirty="0" smtClean="0"/>
              <a:t>的数据，只不过它引入了可以学习的参数使得模型可以更加需要重新缓慢</a:t>
            </a:r>
            <a:r>
              <a:rPr lang="en-US" altLang="zh-CN" dirty="0" smtClean="0"/>
              <a:t>(</a:t>
            </a:r>
            <a:r>
              <a:rPr lang="zh-CN" altLang="en-US" dirty="0" smtClean="0"/>
              <a:t>不能剧烈</a:t>
            </a:r>
            <a:r>
              <a:rPr lang="en-US" altLang="zh-CN" dirty="0" smtClean="0"/>
              <a:t>)</a:t>
            </a:r>
            <a:r>
              <a:rPr lang="zh-CN" altLang="en-US" dirty="0" smtClean="0"/>
              <a:t>的调整均值和方差。而</a:t>
            </a:r>
            <a:r>
              <a:rPr lang="en-US" altLang="zh-CN" dirty="0" smtClean="0"/>
              <a:t>LayerNorm</a:t>
            </a:r>
            <a:r>
              <a:rPr lang="zh-CN" altLang="en-US" dirty="0" smtClean="0"/>
              <a:t>奇怪，比如第一个特征是年龄，第二个特征是身高，把一个人的这两个特征求均值和方差似乎没有什么意义。论文里有一些讨论，都比较抽象。当然把身高和年龄平均并没有什么意义，但是对于其它层的特征，我们通过平均”期望”它们的取值范围大体一致，也可能使得神经网络调整参数更加容易，如果这两个特征实在有很大的差异，模型也可以学习出合适的参数让它来把取值范围缩放到更合适的区间。</a:t>
            </a:r>
          </a:p>
        </p:txBody>
      </p:sp>
      <p:sp>
        <p:nvSpPr>
          <p:cNvPr id="4" name="灯片编号占位符 3"/>
          <p:cNvSpPr>
            <a:spLocks noGrp="1"/>
          </p:cNvSpPr>
          <p:nvPr>
            <p:ph type="sldNum" sz="quarter" idx="10"/>
          </p:nvPr>
        </p:nvSpPr>
        <p:spPr/>
        <p:txBody>
          <a:bodyPr/>
          <a:lstStyle/>
          <a:p>
            <a:fld id="{30644D8B-32C9-466A-A421-65CF13B4FC89}" type="slidenum">
              <a:rPr lang="zh-CN" altLang="en-US" smtClean="0"/>
              <a:t>34</a:t>
            </a:fld>
            <a:endParaRPr lang="zh-CN" altLang="en-US"/>
          </a:p>
        </p:txBody>
      </p:sp>
    </p:spTree>
    <p:extLst>
      <p:ext uri="{BB962C8B-B14F-4D97-AF65-F5344CB8AC3E}">
        <p14:creationId xmlns:p14="http://schemas.microsoft.com/office/powerpoint/2010/main" val="2550040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35</a:t>
            </a:fld>
            <a:endParaRPr lang="zh-CN" altLang="en-US"/>
          </a:p>
        </p:txBody>
      </p:sp>
    </p:spTree>
    <p:extLst>
      <p:ext uri="{BB962C8B-B14F-4D97-AF65-F5344CB8AC3E}">
        <p14:creationId xmlns:p14="http://schemas.microsoft.com/office/powerpoint/2010/main" val="401394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36</a:t>
            </a:fld>
            <a:endParaRPr lang="zh-CN" altLang="en-US"/>
          </a:p>
        </p:txBody>
      </p:sp>
    </p:spTree>
    <p:extLst>
      <p:ext uri="{BB962C8B-B14F-4D97-AF65-F5344CB8AC3E}">
        <p14:creationId xmlns:p14="http://schemas.microsoft.com/office/powerpoint/2010/main" val="2788994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37</a:t>
            </a:fld>
            <a:endParaRPr lang="zh-CN" altLang="en-US"/>
          </a:p>
        </p:txBody>
      </p:sp>
    </p:spTree>
    <p:extLst>
      <p:ext uri="{BB962C8B-B14F-4D97-AF65-F5344CB8AC3E}">
        <p14:creationId xmlns:p14="http://schemas.microsoft.com/office/powerpoint/2010/main" val="2604920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38</a:t>
            </a:fld>
            <a:endParaRPr lang="zh-CN" altLang="en-US"/>
          </a:p>
        </p:txBody>
      </p:sp>
    </p:spTree>
    <p:extLst>
      <p:ext uri="{BB962C8B-B14F-4D97-AF65-F5344CB8AC3E}">
        <p14:creationId xmlns:p14="http://schemas.microsoft.com/office/powerpoint/2010/main" val="34903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annotation of sentence i, </a:t>
            </a:r>
            <a:r>
              <a:rPr lang="en-US" altLang="zh-CN" baseline="0" dirty="0" smtClean="0"/>
              <a:t>  </a:t>
            </a:r>
            <a:r>
              <a:rPr lang="en-US" altLang="zh-CN" dirty="0" smtClean="0"/>
              <a:t>hi = [−→h i , ←− h i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sentence level context vector us</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7</a:t>
            </a:fld>
            <a:endParaRPr lang="zh-CN" altLang="en-US"/>
          </a:p>
        </p:txBody>
      </p:sp>
    </p:spTree>
    <p:extLst>
      <p:ext uri="{BB962C8B-B14F-4D97-AF65-F5344CB8AC3E}">
        <p14:creationId xmlns:p14="http://schemas.microsoft.com/office/powerpoint/2010/main" val="2597171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8</a:t>
            </a:fld>
            <a:endParaRPr lang="zh-CN" altLang="en-US"/>
          </a:p>
        </p:txBody>
      </p:sp>
    </p:spTree>
    <p:extLst>
      <p:ext uri="{BB962C8B-B14F-4D97-AF65-F5344CB8AC3E}">
        <p14:creationId xmlns:p14="http://schemas.microsoft.com/office/powerpoint/2010/main" val="127728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其实如果</a:t>
            </a:r>
            <a:r>
              <a:rPr lang="en-US" altLang="zh-CN" dirty="0" smtClean="0">
                <a:effectLst/>
              </a:rPr>
              <a:t>Encoder</a:t>
            </a:r>
            <a:r>
              <a:rPr lang="zh-CN" altLang="en-US" sz="1200" kern="1200" dirty="0" smtClean="0">
                <a:solidFill>
                  <a:schemeClr val="tx1"/>
                </a:solidFill>
                <a:effectLst/>
                <a:latin typeface="+mn-lt"/>
                <a:ea typeface="+mn-ea"/>
                <a:cs typeface="+mn-cs"/>
              </a:rPr>
              <a:t>是</a:t>
            </a:r>
            <a:r>
              <a:rPr lang="en-US" altLang="zh-CN" dirty="0" smtClean="0">
                <a:effectLst/>
              </a:rPr>
              <a:t>RNN</a:t>
            </a:r>
            <a:r>
              <a:rPr lang="zh-CN" altLang="en-US" sz="1200" kern="1200" dirty="0" smtClean="0">
                <a:solidFill>
                  <a:schemeClr val="tx1"/>
                </a:solidFill>
                <a:effectLst/>
                <a:latin typeface="+mn-lt"/>
                <a:ea typeface="+mn-ea"/>
                <a:cs typeface="+mn-cs"/>
              </a:rPr>
              <a:t>的话，理论上越是后输入的单词影响越大，并非等权的，估计这也是为何</a:t>
            </a:r>
            <a:r>
              <a:rPr lang="en-US" altLang="zh-CN" dirty="0" smtClean="0">
                <a:effectLst/>
              </a:rPr>
              <a:t>Google</a:t>
            </a:r>
            <a:r>
              <a:rPr lang="zh-CN" altLang="en-US" sz="1200" kern="1200" dirty="0" smtClean="0">
                <a:solidFill>
                  <a:schemeClr val="tx1"/>
                </a:solidFill>
                <a:effectLst/>
                <a:latin typeface="+mn-lt"/>
                <a:ea typeface="+mn-ea"/>
                <a:cs typeface="+mn-cs"/>
              </a:rPr>
              <a:t>提出</a:t>
            </a:r>
            <a:r>
              <a:rPr lang="en-US" altLang="zh-CN" dirty="0" smtClean="0">
                <a:effectLst/>
              </a:rPr>
              <a:t>Sequence to Sequence</a:t>
            </a:r>
            <a:r>
              <a:rPr lang="zh-CN" altLang="en-US" sz="1200" kern="1200" dirty="0" smtClean="0">
                <a:solidFill>
                  <a:schemeClr val="tx1"/>
                </a:solidFill>
                <a:effectLst/>
                <a:latin typeface="+mn-lt"/>
                <a:ea typeface="+mn-ea"/>
                <a:cs typeface="+mn-cs"/>
              </a:rPr>
              <a:t>模型时发现把输入句子逆序输入做翻译效果会更好的小</a:t>
            </a:r>
            <a:r>
              <a:rPr lang="en-US" altLang="zh-CN" dirty="0" smtClean="0">
                <a:effectLst/>
              </a:rPr>
              <a:t>Trick</a:t>
            </a:r>
            <a:r>
              <a:rPr lang="zh-CN" altLang="en-US" sz="1200" kern="1200" dirty="0" smtClean="0">
                <a:solidFill>
                  <a:schemeClr val="tx1"/>
                </a:solidFill>
                <a:effectLst/>
                <a:latin typeface="+mn-lt"/>
                <a:ea typeface="+mn-ea"/>
                <a:cs typeface="+mn-cs"/>
              </a:rPr>
              <a:t>的原因</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输入序列不论长短都会被编码成一个固定长度的向量表示，而解码则受限于该固定长度的向量表示。</a:t>
            </a:r>
            <a:endParaRPr lang="zh-CN" altLang="en-US" b="0"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9</a:t>
            </a:fld>
            <a:endParaRPr lang="zh-CN" altLang="en-US"/>
          </a:p>
        </p:txBody>
      </p:sp>
    </p:spTree>
    <p:extLst>
      <p:ext uri="{BB962C8B-B14F-4D97-AF65-F5344CB8AC3E}">
        <p14:creationId xmlns:p14="http://schemas.microsoft.com/office/powerpoint/2010/main" val="94918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对输入英文单词的某种变换函数，比如如果</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是用的</a:t>
            </a:r>
            <a:r>
              <a:rPr lang="en-US" altLang="zh-CN" sz="1200" kern="1200" dirty="0" smtClean="0">
                <a:solidFill>
                  <a:schemeClr val="tx1"/>
                </a:solidFill>
                <a:effectLst/>
                <a:latin typeface="+mn-lt"/>
                <a:ea typeface="+mn-ea"/>
                <a:cs typeface="+mn-cs"/>
              </a:rPr>
              <a:t>RNN</a:t>
            </a:r>
            <a:r>
              <a:rPr lang="zh-CN" altLang="en-US" sz="1200" kern="1200" dirty="0" smtClean="0">
                <a:solidFill>
                  <a:schemeClr val="tx1"/>
                </a:solidFill>
                <a:effectLst/>
                <a:latin typeface="+mn-lt"/>
                <a:ea typeface="+mn-ea"/>
                <a:cs typeface="+mn-cs"/>
              </a:rPr>
              <a:t>模型的话，这个</a:t>
            </a: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函数的结果往往是某个时刻输入</a:t>
            </a:r>
            <a:r>
              <a:rPr lang="en-US" altLang="zh-CN" sz="1200" kern="1200" dirty="0" smtClean="0">
                <a:solidFill>
                  <a:schemeClr val="tx1"/>
                </a:solidFill>
                <a:effectLst/>
                <a:latin typeface="+mn-lt"/>
                <a:ea typeface="+mn-ea"/>
                <a:cs typeface="+mn-cs"/>
              </a:rPr>
              <a:t>xi</a:t>
            </a:r>
            <a:r>
              <a:rPr lang="zh-CN" altLang="en-US" sz="1200" kern="1200" dirty="0" smtClean="0">
                <a:solidFill>
                  <a:schemeClr val="tx1"/>
                </a:solidFill>
                <a:effectLst/>
                <a:latin typeface="+mn-lt"/>
                <a:ea typeface="+mn-ea"/>
                <a:cs typeface="+mn-cs"/>
              </a:rPr>
              <a:t>后隐层节点的状态值；</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根据单词的中间表示合成整个句子中间表示的变换函数，一般的做法中，</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函数就是对构成元素加权求和</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10</a:t>
            </a:fld>
            <a:endParaRPr lang="zh-CN" altLang="en-US"/>
          </a:p>
        </p:txBody>
      </p:sp>
    </p:spTree>
    <p:extLst>
      <p:ext uri="{BB962C8B-B14F-4D97-AF65-F5344CB8AC3E}">
        <p14:creationId xmlns:p14="http://schemas.microsoft.com/office/powerpoint/2010/main" val="2123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对输入英文单词的某种变换函数，比如如果</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是用的</a:t>
            </a:r>
            <a:r>
              <a:rPr lang="en-US" altLang="zh-CN" sz="1200" kern="1200" dirty="0" smtClean="0">
                <a:solidFill>
                  <a:schemeClr val="tx1"/>
                </a:solidFill>
                <a:effectLst/>
                <a:latin typeface="+mn-lt"/>
                <a:ea typeface="+mn-ea"/>
                <a:cs typeface="+mn-cs"/>
              </a:rPr>
              <a:t>RNN</a:t>
            </a:r>
            <a:r>
              <a:rPr lang="zh-CN" altLang="en-US" sz="1200" kern="1200" dirty="0" smtClean="0">
                <a:solidFill>
                  <a:schemeClr val="tx1"/>
                </a:solidFill>
                <a:effectLst/>
                <a:latin typeface="+mn-lt"/>
                <a:ea typeface="+mn-ea"/>
                <a:cs typeface="+mn-cs"/>
              </a:rPr>
              <a:t>模型的话，这个</a:t>
            </a: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函数的结果往往是某个时刻输入</a:t>
            </a:r>
            <a:r>
              <a:rPr lang="en-US" altLang="zh-CN" sz="1200" kern="1200" dirty="0" smtClean="0">
                <a:solidFill>
                  <a:schemeClr val="tx1"/>
                </a:solidFill>
                <a:effectLst/>
                <a:latin typeface="+mn-lt"/>
                <a:ea typeface="+mn-ea"/>
                <a:cs typeface="+mn-cs"/>
              </a:rPr>
              <a:t>xi</a:t>
            </a:r>
            <a:r>
              <a:rPr lang="zh-CN" altLang="en-US" sz="1200" kern="1200" dirty="0" smtClean="0">
                <a:solidFill>
                  <a:schemeClr val="tx1"/>
                </a:solidFill>
                <a:effectLst/>
                <a:latin typeface="+mn-lt"/>
                <a:ea typeface="+mn-ea"/>
                <a:cs typeface="+mn-cs"/>
              </a:rPr>
              <a:t>后隐层节点的状态值；</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根据单词的中间表示合成整个句子中间表示的变换函数，一般的做法中，</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函数就是对构成元素加权求和</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11</a:t>
            </a:fld>
            <a:endParaRPr lang="zh-CN" altLang="en-US"/>
          </a:p>
        </p:txBody>
      </p:sp>
    </p:spTree>
    <p:extLst>
      <p:ext uri="{BB962C8B-B14F-4D97-AF65-F5344CB8AC3E}">
        <p14:creationId xmlns:p14="http://schemas.microsoft.com/office/powerpoint/2010/main" val="393560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余弦相似度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一个简单的 神经网络，输入为</a:t>
            </a:r>
            <a:r>
              <a:rPr lang="en-US" altLang="zh-CN" dirty="0" smtClean="0"/>
              <a:t>h</a:t>
            </a:r>
            <a:r>
              <a:rPr lang="zh-CN" altLang="en-US" dirty="0" smtClean="0"/>
              <a:t>和</a:t>
            </a:r>
            <a:r>
              <a:rPr lang="en-US" altLang="zh-CN" dirty="0" smtClean="0"/>
              <a:t>w</a:t>
            </a:r>
            <a:r>
              <a:rPr lang="zh-CN" altLang="en-US" dirty="0" smtClean="0"/>
              <a:t>，输出为</a:t>
            </a:r>
            <a:r>
              <a:rPr lang="el-GR" altLang="zh-CN" dirty="0" smtClean="0"/>
              <a:t>α</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或者矩阵变换</a:t>
            </a:r>
            <a:r>
              <a:rPr lang="el-GR" altLang="zh-CN" dirty="0" smtClean="0"/>
              <a:t>α=</a:t>
            </a:r>
            <a:r>
              <a:rPr lang="en-US" altLang="zh-CN" dirty="0" smtClean="0"/>
              <a:t>hWz  (Multiplicative attention</a:t>
            </a:r>
            <a:r>
              <a:rPr lang="zh-CN" altLang="en-US" dirty="0" smtClean="0"/>
              <a:t>，</a:t>
            </a:r>
            <a:r>
              <a:rPr lang="en-US" altLang="zh-CN" dirty="0" smtClean="0"/>
              <a:t>Luong et al., 2015)</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12</a:t>
            </a:fld>
            <a:endParaRPr lang="zh-CN" altLang="en-US"/>
          </a:p>
        </p:txBody>
      </p:sp>
    </p:spTree>
    <p:extLst>
      <p:ext uri="{BB962C8B-B14F-4D97-AF65-F5344CB8AC3E}">
        <p14:creationId xmlns:p14="http://schemas.microsoft.com/office/powerpoint/2010/main" val="133685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5990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01423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42769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5157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87724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17808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425875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35232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5617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43964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9A1DB8-FAD1-41C0-AB4F-AF1B5387A02C}" type="datetimeFigureOut">
              <a:rPr lang="zh-CN" altLang="en-US" smtClean="0"/>
              <a:t>2021/2/24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2717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A1DB8-FAD1-41C0-AB4F-AF1B5387A02C}" type="datetimeFigureOut">
              <a:rPr lang="zh-CN" altLang="en-US" smtClean="0"/>
              <a:t>2021/2/24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41093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jf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jfif"/></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jf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1.jf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s://blog.csdn.net/songbinxu/article/details/8073944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9420" y="1740174"/>
            <a:ext cx="4655377" cy="707886"/>
          </a:xfrm>
          <a:prstGeom prst="rect">
            <a:avLst/>
          </a:prstGeom>
        </p:spPr>
        <p:txBody>
          <a:bodyPr wrap="none">
            <a:spAutoFit/>
          </a:bodyPr>
          <a:lstStyle/>
          <a:p>
            <a:r>
              <a:rPr lang="en-US" altLang="zh-CN" sz="4000" dirty="0"/>
              <a:t>Attention mechanism</a:t>
            </a:r>
            <a:endParaRPr lang="zh-CN" altLang="en-US" sz="4000" dirty="0"/>
          </a:p>
        </p:txBody>
      </p:sp>
      <p:sp>
        <p:nvSpPr>
          <p:cNvPr id="5" name="矩形 4"/>
          <p:cNvSpPr/>
          <p:nvPr/>
        </p:nvSpPr>
        <p:spPr>
          <a:xfrm>
            <a:off x="1609420" y="2871089"/>
            <a:ext cx="9124614" cy="923330"/>
          </a:xfrm>
          <a:prstGeom prst="rect">
            <a:avLst/>
          </a:prstGeom>
        </p:spPr>
        <p:txBody>
          <a:bodyPr wrap="none">
            <a:spAutoFit/>
          </a:bodyPr>
          <a:lstStyle/>
          <a:p>
            <a:pPr marL="285750" indent="-285750">
              <a:buFont typeface="Arial" panose="020B0604020202020204" pitchFamily="34" charset="0"/>
              <a:buChar char="•"/>
            </a:pPr>
            <a:r>
              <a:rPr lang="en-US" altLang="zh-CN" b="1" dirty="0"/>
              <a:t>Hierarchical Attention Networks </a:t>
            </a:r>
            <a:r>
              <a:rPr lang="en-US" altLang="zh-CN" dirty="0"/>
              <a:t>for Document </a:t>
            </a:r>
            <a:r>
              <a:rPr lang="en-US" altLang="zh-CN" dirty="0" smtClean="0"/>
              <a:t>Classification</a:t>
            </a:r>
          </a:p>
          <a:p>
            <a:pPr marL="285750" indent="-285750">
              <a:buFont typeface="Arial" panose="020B0604020202020204" pitchFamily="34" charset="0"/>
              <a:buChar char="•"/>
            </a:pPr>
            <a:r>
              <a:rPr lang="en-US" altLang="zh-CN" b="1" dirty="0" smtClean="0"/>
              <a:t>Attention mechanism </a:t>
            </a:r>
            <a:r>
              <a:rPr lang="en-US" altLang="zh-CN" dirty="0"/>
              <a:t>on </a:t>
            </a:r>
            <a:r>
              <a:rPr lang="en-US" altLang="zh-CN" dirty="0" smtClean="0"/>
              <a:t>Encoder-Decoder</a:t>
            </a:r>
          </a:p>
          <a:p>
            <a:pPr marL="285750" indent="-285750">
              <a:buFont typeface="Arial" panose="020B0604020202020204" pitchFamily="34" charset="0"/>
              <a:buChar char="•"/>
            </a:pPr>
            <a:r>
              <a:rPr lang="en-US" altLang="zh-CN" dirty="0" smtClean="0"/>
              <a:t>Transformer (</a:t>
            </a:r>
            <a:r>
              <a:rPr lang="en-US" altLang="zh-CN" b="1" dirty="0" smtClean="0"/>
              <a:t>self-attention, </a:t>
            </a:r>
            <a:r>
              <a:rPr lang="en-US" altLang="zh-CN" dirty="0"/>
              <a:t>Positional </a:t>
            </a:r>
            <a:r>
              <a:rPr lang="en-US" altLang="zh-CN" dirty="0" smtClean="0"/>
              <a:t>Encoding, Layer normalization &amp; Residual connection)</a:t>
            </a:r>
            <a:endParaRPr lang="zh-CN" altLang="en-US" dirty="0"/>
          </a:p>
        </p:txBody>
      </p:sp>
    </p:spTree>
    <p:extLst>
      <p:ext uri="{BB962C8B-B14F-4D97-AF65-F5344CB8AC3E}">
        <p14:creationId xmlns:p14="http://schemas.microsoft.com/office/powerpoint/2010/main" val="1812701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04136" y="1294695"/>
            <a:ext cx="5276849" cy="2800073"/>
          </a:xfrm>
          <a:prstGeom prst="rect">
            <a:avLst/>
          </a:prstGeom>
        </p:spPr>
      </p:pic>
      <p:sp>
        <p:nvSpPr>
          <p:cNvPr id="10" name="矩形 9"/>
          <p:cNvSpPr/>
          <p:nvPr/>
        </p:nvSpPr>
        <p:spPr>
          <a:xfrm>
            <a:off x="1107554" y="449970"/>
            <a:ext cx="5670014" cy="369332"/>
          </a:xfrm>
          <a:prstGeom prst="rect">
            <a:avLst/>
          </a:prstGeom>
        </p:spPr>
        <p:txBody>
          <a:bodyPr wrap="none">
            <a:spAutoFit/>
          </a:bodyPr>
          <a:lstStyle/>
          <a:p>
            <a:pPr>
              <a:defRPr/>
            </a:pPr>
            <a:r>
              <a:rPr lang="en-US" altLang="zh-CN" dirty="0"/>
              <a:t>Tom chase Jerry </a:t>
            </a:r>
            <a:r>
              <a:rPr lang="en-US" altLang="zh-CN" dirty="0" smtClean="0"/>
              <a:t>     =&gt;    </a:t>
            </a:r>
            <a:r>
              <a:rPr lang="zh-CN" altLang="en-US" dirty="0" smtClean="0"/>
              <a:t>“</a:t>
            </a:r>
            <a:r>
              <a:rPr lang="zh-CN" altLang="en-US" dirty="0"/>
              <a:t>汤姆”，“追逐”，“杰瑞”</a:t>
            </a:r>
          </a:p>
        </p:txBody>
      </p:sp>
      <p:pic>
        <p:nvPicPr>
          <p:cNvPr id="11" name="图片 10"/>
          <p:cNvPicPr>
            <a:picLocks noChangeAspect="1"/>
          </p:cNvPicPr>
          <p:nvPr/>
        </p:nvPicPr>
        <p:blipFill>
          <a:blip r:embed="rId4"/>
          <a:stretch>
            <a:fillRect/>
          </a:stretch>
        </p:blipFill>
        <p:spPr>
          <a:xfrm>
            <a:off x="7948760" y="4705505"/>
            <a:ext cx="2371429" cy="1142857"/>
          </a:xfrm>
          <a:prstGeom prst="rect">
            <a:avLst/>
          </a:prstGeom>
        </p:spPr>
      </p:pic>
      <p:pic>
        <p:nvPicPr>
          <p:cNvPr id="12" name="图片 11"/>
          <p:cNvPicPr>
            <a:picLocks noChangeAspect="1"/>
          </p:cNvPicPr>
          <p:nvPr/>
        </p:nvPicPr>
        <p:blipFill rotWithShape="1">
          <a:blip r:embed="rId5"/>
          <a:srcRect b="80244"/>
          <a:stretch/>
        </p:blipFill>
        <p:spPr>
          <a:xfrm>
            <a:off x="971966" y="4705505"/>
            <a:ext cx="6666667" cy="357492"/>
          </a:xfrm>
          <a:prstGeom prst="rect">
            <a:avLst/>
          </a:prstGeom>
        </p:spPr>
      </p:pic>
      <p:sp>
        <p:nvSpPr>
          <p:cNvPr id="13" name="矩形 12"/>
          <p:cNvSpPr/>
          <p:nvPr/>
        </p:nvSpPr>
        <p:spPr>
          <a:xfrm>
            <a:off x="7924799" y="1956067"/>
            <a:ext cx="2395390" cy="1477328"/>
          </a:xfrm>
          <a:prstGeom prst="rect">
            <a:avLst/>
          </a:prstGeom>
        </p:spPr>
        <p:txBody>
          <a:bodyPr wrap="square">
            <a:spAutoFit/>
          </a:bodyPr>
          <a:lstStyle/>
          <a:p>
            <a:r>
              <a:rPr lang="zh-CN" altLang="en-US" dirty="0" smtClean="0">
                <a:latin typeface="宋体" panose="02010600030101010101" pitchFamily="2" charset="-122"/>
              </a:rPr>
              <a:t>在</a:t>
            </a:r>
            <a:r>
              <a:rPr lang="zh-CN" altLang="en-US" dirty="0">
                <a:latin typeface="宋体" panose="02010600030101010101" pitchFamily="2" charset="-122"/>
              </a:rPr>
              <a:t>生成每个单词</a:t>
            </a:r>
            <a:r>
              <a:rPr lang="en-US" altLang="zh-CN" dirty="0">
                <a:latin typeface="Calibri" panose="020F0502020204030204" pitchFamily="34" charset="0"/>
              </a:rPr>
              <a:t>Yi</a:t>
            </a:r>
            <a:r>
              <a:rPr lang="zh-CN" altLang="en-US" dirty="0">
                <a:latin typeface="宋体" panose="02010600030101010101" pitchFamily="2" charset="-122"/>
              </a:rPr>
              <a:t>的时候，原先都是相同的中间语义表示</a:t>
            </a:r>
            <a:r>
              <a:rPr lang="en-US" altLang="zh-CN" dirty="0">
                <a:latin typeface="Calibri" panose="020F0502020204030204" pitchFamily="34" charset="0"/>
              </a:rPr>
              <a:t>C</a:t>
            </a:r>
            <a:r>
              <a:rPr lang="zh-CN" altLang="en-US" dirty="0">
                <a:latin typeface="宋体" panose="02010600030101010101" pitchFamily="2" charset="-122"/>
              </a:rPr>
              <a:t>会替换成根据当前生成单词而不断变化的</a:t>
            </a:r>
            <a:r>
              <a:rPr lang="en-US" altLang="zh-CN" dirty="0">
                <a:latin typeface="Calibri" panose="020F0502020204030204" pitchFamily="34" charset="0"/>
              </a:rPr>
              <a:t>Ci</a:t>
            </a:r>
            <a:endParaRPr lang="zh-CN" altLang="en-US" dirty="0"/>
          </a:p>
        </p:txBody>
      </p:sp>
      <p:pic>
        <p:nvPicPr>
          <p:cNvPr id="20" name="图片 19"/>
          <p:cNvPicPr>
            <a:picLocks noChangeAspect="1"/>
          </p:cNvPicPr>
          <p:nvPr/>
        </p:nvPicPr>
        <p:blipFill rotWithShape="1">
          <a:blip r:embed="rId5"/>
          <a:srcRect t="41338" b="39186"/>
          <a:stretch/>
        </p:blipFill>
        <p:spPr>
          <a:xfrm>
            <a:off x="962441" y="5158245"/>
            <a:ext cx="6666667" cy="352426"/>
          </a:xfrm>
          <a:prstGeom prst="rect">
            <a:avLst/>
          </a:prstGeom>
        </p:spPr>
      </p:pic>
      <p:pic>
        <p:nvPicPr>
          <p:cNvPr id="21" name="图片 20"/>
          <p:cNvPicPr>
            <a:picLocks noChangeAspect="1"/>
          </p:cNvPicPr>
          <p:nvPr/>
        </p:nvPicPr>
        <p:blipFill rotWithShape="1">
          <a:blip r:embed="rId5"/>
          <a:srcRect t="78185"/>
          <a:stretch/>
        </p:blipFill>
        <p:spPr>
          <a:xfrm>
            <a:off x="924341" y="5553116"/>
            <a:ext cx="6666667" cy="394757"/>
          </a:xfrm>
          <a:prstGeom prst="rect">
            <a:avLst/>
          </a:prstGeom>
        </p:spPr>
      </p:pic>
    </p:spTree>
    <p:extLst>
      <p:ext uri="{BB962C8B-B14F-4D97-AF65-F5344CB8AC3E}">
        <p14:creationId xmlns:p14="http://schemas.microsoft.com/office/powerpoint/2010/main" val="1731302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07554" y="449970"/>
            <a:ext cx="5670014" cy="369332"/>
          </a:xfrm>
          <a:prstGeom prst="rect">
            <a:avLst/>
          </a:prstGeom>
        </p:spPr>
        <p:txBody>
          <a:bodyPr wrap="none">
            <a:spAutoFit/>
          </a:bodyPr>
          <a:lstStyle/>
          <a:p>
            <a:pPr>
              <a:defRPr/>
            </a:pPr>
            <a:r>
              <a:rPr lang="en-US" altLang="zh-CN" dirty="0"/>
              <a:t>Tom chase Jerry </a:t>
            </a:r>
            <a:r>
              <a:rPr lang="en-US" altLang="zh-CN" dirty="0" smtClean="0"/>
              <a:t>     =&gt;    </a:t>
            </a:r>
            <a:r>
              <a:rPr lang="zh-CN" altLang="en-US" dirty="0" smtClean="0"/>
              <a:t>“</a:t>
            </a:r>
            <a:r>
              <a:rPr lang="zh-CN" altLang="en-US" dirty="0"/>
              <a:t>汤姆”，“追逐”，“杰瑞”</a:t>
            </a:r>
          </a:p>
        </p:txBody>
      </p:sp>
      <p:pic>
        <p:nvPicPr>
          <p:cNvPr id="3" name="图片 2"/>
          <p:cNvPicPr>
            <a:picLocks noChangeAspect="1"/>
          </p:cNvPicPr>
          <p:nvPr/>
        </p:nvPicPr>
        <p:blipFill>
          <a:blip r:embed="rId3"/>
          <a:stretch>
            <a:fillRect/>
          </a:stretch>
        </p:blipFill>
        <p:spPr>
          <a:xfrm>
            <a:off x="6840792" y="2869023"/>
            <a:ext cx="2428683" cy="1221884"/>
          </a:xfrm>
          <a:prstGeom prst="rect">
            <a:avLst/>
          </a:prstGeom>
        </p:spPr>
      </p:pic>
      <p:pic>
        <p:nvPicPr>
          <p:cNvPr id="4" name="图片 3"/>
          <p:cNvPicPr>
            <a:picLocks noChangeAspect="1"/>
          </p:cNvPicPr>
          <p:nvPr/>
        </p:nvPicPr>
        <p:blipFill>
          <a:blip r:embed="rId4"/>
          <a:stretch>
            <a:fillRect/>
          </a:stretch>
        </p:blipFill>
        <p:spPr>
          <a:xfrm>
            <a:off x="2425646" y="2869023"/>
            <a:ext cx="3033829" cy="3040072"/>
          </a:xfrm>
          <a:prstGeom prst="rect">
            <a:avLst/>
          </a:prstGeom>
        </p:spPr>
      </p:pic>
      <p:pic>
        <p:nvPicPr>
          <p:cNvPr id="14" name="图片 13"/>
          <p:cNvPicPr>
            <a:picLocks noChangeAspect="1"/>
          </p:cNvPicPr>
          <p:nvPr/>
        </p:nvPicPr>
        <p:blipFill rotWithShape="1">
          <a:blip r:embed="rId5"/>
          <a:srcRect b="78545"/>
          <a:stretch/>
        </p:blipFill>
        <p:spPr>
          <a:xfrm>
            <a:off x="952916" y="1394317"/>
            <a:ext cx="6666667" cy="388238"/>
          </a:xfrm>
          <a:prstGeom prst="rect">
            <a:avLst/>
          </a:prstGeom>
        </p:spPr>
      </p:pic>
      <p:sp>
        <p:nvSpPr>
          <p:cNvPr id="6" name="下箭头 5"/>
          <p:cNvSpPr/>
          <p:nvPr/>
        </p:nvSpPr>
        <p:spPr>
          <a:xfrm>
            <a:off x="3704435" y="2102962"/>
            <a:ext cx="47625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endCxn id="3" idx="1"/>
          </p:cNvCxnSpPr>
          <p:nvPr/>
        </p:nvCxnSpPr>
        <p:spPr>
          <a:xfrm>
            <a:off x="5219700" y="3190875"/>
            <a:ext cx="1621092" cy="28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168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5040" y="1423559"/>
            <a:ext cx="7157495" cy="2433982"/>
          </a:xfrm>
          <a:prstGeom prst="rect">
            <a:avLst/>
          </a:prstGeom>
        </p:spPr>
      </p:pic>
      <p:sp>
        <p:nvSpPr>
          <p:cNvPr id="7" name="文本框 6"/>
          <p:cNvSpPr txBox="1"/>
          <p:nvPr/>
        </p:nvSpPr>
        <p:spPr>
          <a:xfrm>
            <a:off x="1791570" y="820543"/>
            <a:ext cx="607859" cy="369332"/>
          </a:xfrm>
          <a:prstGeom prst="rect">
            <a:avLst/>
          </a:prstGeom>
          <a:noFill/>
        </p:spPr>
        <p:txBody>
          <a:bodyPr wrap="none" rtlCol="0">
            <a:spAutoFit/>
          </a:bodyPr>
          <a:lstStyle/>
          <a:p>
            <a:r>
              <a:rPr lang="en-US" altLang="zh-CN" dirty="0" smtClean="0"/>
              <a:t>RNN</a:t>
            </a:r>
            <a:endParaRPr lang="zh-CN" altLang="en-US" dirty="0"/>
          </a:p>
        </p:txBody>
      </p:sp>
      <p:sp>
        <p:nvSpPr>
          <p:cNvPr id="11" name="文本框 10"/>
          <p:cNvSpPr txBox="1"/>
          <p:nvPr/>
        </p:nvSpPr>
        <p:spPr>
          <a:xfrm>
            <a:off x="5234857" y="820543"/>
            <a:ext cx="607859" cy="369332"/>
          </a:xfrm>
          <a:prstGeom prst="rect">
            <a:avLst/>
          </a:prstGeom>
          <a:noFill/>
        </p:spPr>
        <p:txBody>
          <a:bodyPr wrap="none" rtlCol="0">
            <a:spAutoFit/>
          </a:bodyPr>
          <a:lstStyle/>
          <a:p>
            <a:r>
              <a:rPr lang="en-US" altLang="zh-CN" dirty="0" smtClean="0"/>
              <a:t>RNN</a:t>
            </a:r>
            <a:endParaRPr lang="zh-CN" altLang="en-US" dirty="0"/>
          </a:p>
        </p:txBody>
      </p:sp>
      <p:sp>
        <p:nvSpPr>
          <p:cNvPr id="9" name="右大括号 8"/>
          <p:cNvSpPr/>
          <p:nvPr/>
        </p:nvSpPr>
        <p:spPr>
          <a:xfrm rot="16200000">
            <a:off x="1928813" y="-423798"/>
            <a:ext cx="333375" cy="3695700"/>
          </a:xfrm>
          <a:prstGeom prst="rightBrace">
            <a:avLst>
              <a:gd name="adj1" fmla="val 4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rot="16200000">
            <a:off x="5372100" y="-57087"/>
            <a:ext cx="333375" cy="2962275"/>
          </a:xfrm>
          <a:prstGeom prst="rightBrace">
            <a:avLst>
              <a:gd name="adj1" fmla="val 4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446722" y="586859"/>
            <a:ext cx="4570482" cy="369332"/>
          </a:xfrm>
          <a:prstGeom prst="rect">
            <a:avLst/>
          </a:prstGeom>
        </p:spPr>
        <p:txBody>
          <a:bodyPr wrap="none">
            <a:spAutoFit/>
          </a:bodyPr>
          <a:lstStyle/>
          <a:p>
            <a:r>
              <a:rPr lang="zh-CN" altLang="en-US" dirty="0">
                <a:latin typeface="宋体" panose="02010600030101010101" pitchFamily="2" charset="-122"/>
              </a:rPr>
              <a:t>单词注意力分配概率分布</a:t>
            </a:r>
            <a:r>
              <a:rPr lang="zh-CN" altLang="en-US" dirty="0" smtClean="0">
                <a:latin typeface="宋体" panose="02010600030101010101" pitchFamily="2" charset="-122"/>
              </a:rPr>
              <a:t>值是如何得到的？</a:t>
            </a:r>
            <a:endParaRPr lang="zh-CN" altLang="en-US" dirty="0"/>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145" y="407819"/>
            <a:ext cx="4627295" cy="3690807"/>
          </a:xfrm>
          <a:prstGeom prst="rect">
            <a:avLst/>
          </a:prstGeom>
        </p:spPr>
      </p:pic>
      <p:sp>
        <p:nvSpPr>
          <p:cNvPr id="3" name="矩形 2"/>
          <p:cNvSpPr/>
          <p:nvPr/>
        </p:nvSpPr>
        <p:spPr>
          <a:xfrm>
            <a:off x="821722" y="4692476"/>
            <a:ext cx="10041987" cy="156966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对于采用</a:t>
            </a: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Decoder</a:t>
            </a:r>
            <a:r>
              <a:rPr lang="zh-CN" altLang="en-US" sz="1600" dirty="0">
                <a:latin typeface="微软雅黑" panose="020B0503020204020204" pitchFamily="34" charset="-122"/>
                <a:ea typeface="微软雅黑" panose="020B0503020204020204" pitchFamily="34" charset="-122"/>
              </a:rPr>
              <a:t>来说，在时刻</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，如果要生成</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单词，我们是可以知道</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在生成</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之前的时刻</a:t>
            </a:r>
            <a:r>
              <a:rPr lang="en-US" altLang="zh-CN" sz="1600" dirty="0">
                <a:latin typeface="微软雅黑" panose="020B0503020204020204" pitchFamily="34" charset="-122"/>
                <a:ea typeface="微软雅黑" panose="020B0503020204020204" pitchFamily="34" charset="-122"/>
              </a:rPr>
              <a:t>i-1</a:t>
            </a:r>
            <a:r>
              <a:rPr lang="zh-CN" altLang="en-US" sz="1600" dirty="0">
                <a:latin typeface="微软雅黑" panose="020B0503020204020204" pitchFamily="34" charset="-122"/>
                <a:ea typeface="微软雅黑" panose="020B0503020204020204" pitchFamily="34" charset="-122"/>
              </a:rPr>
              <a:t>时，隐层节点</a:t>
            </a:r>
            <a:r>
              <a:rPr lang="en-US" altLang="zh-CN" sz="1600" dirty="0">
                <a:latin typeface="微软雅黑" panose="020B0503020204020204" pitchFamily="34" charset="-122"/>
                <a:ea typeface="微软雅黑" panose="020B0503020204020204" pitchFamily="34" charset="-122"/>
              </a:rPr>
              <a:t>i-1</a:t>
            </a:r>
            <a:r>
              <a:rPr lang="zh-CN" altLang="en-US" sz="1600" dirty="0">
                <a:latin typeface="微软雅黑" panose="020B0503020204020204" pitchFamily="34" charset="-122"/>
                <a:ea typeface="微软雅黑" panose="020B0503020204020204" pitchFamily="34" charset="-122"/>
              </a:rPr>
              <a:t>时刻的输出值</a:t>
            </a:r>
            <a:r>
              <a:rPr lang="en-US" altLang="zh-CN" sz="1600" dirty="0">
                <a:latin typeface="微软雅黑" panose="020B0503020204020204" pitchFamily="34" charset="-122"/>
                <a:ea typeface="微软雅黑" panose="020B0503020204020204" pitchFamily="34" charset="-122"/>
              </a:rPr>
              <a:t>Hi-1</a:t>
            </a:r>
            <a:r>
              <a:rPr lang="zh-CN" altLang="en-US" sz="1600" dirty="0">
                <a:latin typeface="微软雅黑" panose="020B0503020204020204" pitchFamily="34" charset="-122"/>
                <a:ea typeface="微软雅黑" panose="020B0503020204020204" pitchFamily="34" charset="-122"/>
              </a:rPr>
              <a:t>的，而我们的目的是要计算生成</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时输入句子中的单词“</a:t>
            </a:r>
            <a:r>
              <a:rPr lang="en-US" altLang="zh-CN" sz="1600" dirty="0">
                <a:latin typeface="微软雅黑" panose="020B0503020204020204" pitchFamily="34" charset="-122"/>
                <a:ea typeface="微软雅黑" panose="020B0503020204020204" pitchFamily="34" charset="-122"/>
              </a:rPr>
              <a:t>Tom”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Chase”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Jerry”</a:t>
            </a: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来说的注意力分配概率分布，那么可以用</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输出句子</a:t>
            </a:r>
            <a:r>
              <a:rPr lang="en-US" altLang="zh-CN" sz="1600" dirty="0">
                <a:latin typeface="微软雅黑" panose="020B0503020204020204" pitchFamily="34" charset="-122"/>
                <a:ea typeface="微软雅黑" panose="020B0503020204020204" pitchFamily="34" charset="-122"/>
              </a:rPr>
              <a:t>i-1</a:t>
            </a:r>
            <a:r>
              <a:rPr lang="zh-CN" altLang="en-US" sz="1600" dirty="0">
                <a:latin typeface="微软雅黑" panose="020B0503020204020204" pitchFamily="34" charset="-122"/>
                <a:ea typeface="微软雅黑" panose="020B0503020204020204" pitchFamily="34" charset="-122"/>
              </a:rPr>
              <a:t>时刻的隐层节点状态</a:t>
            </a:r>
            <a:r>
              <a:rPr lang="en-US" altLang="zh-CN" sz="1600" dirty="0">
                <a:latin typeface="微软雅黑" panose="020B0503020204020204" pitchFamily="34" charset="-122"/>
                <a:ea typeface="微软雅黑" panose="020B0503020204020204" pitchFamily="34" charset="-122"/>
              </a:rPr>
              <a:t>Hi-1</a:t>
            </a:r>
            <a:r>
              <a:rPr lang="zh-CN" altLang="en-US" sz="1600" dirty="0">
                <a:latin typeface="微软雅黑" panose="020B0503020204020204" pitchFamily="34" charset="-122"/>
                <a:ea typeface="微软雅黑" panose="020B0503020204020204" pitchFamily="34" charset="-122"/>
              </a:rPr>
              <a:t>去一一和输入句子</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中每个单词对应的</a:t>
            </a: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隐层节点状态</a:t>
            </a:r>
            <a:r>
              <a:rPr lang="en-US" altLang="zh-CN" sz="1600" dirty="0">
                <a:latin typeface="微软雅黑" panose="020B0503020204020204" pitchFamily="34" charset="-122"/>
                <a:ea typeface="微软雅黑" panose="020B0503020204020204" pitchFamily="34" charset="-122"/>
              </a:rPr>
              <a:t>hj</a:t>
            </a:r>
            <a:r>
              <a:rPr lang="zh-CN" altLang="en-US" sz="1600" dirty="0">
                <a:latin typeface="微软雅黑" panose="020B0503020204020204" pitchFamily="34" charset="-122"/>
                <a:ea typeface="微软雅黑" panose="020B0503020204020204" pitchFamily="34" charset="-122"/>
              </a:rPr>
              <a:t>进行对比，即通过函数</a:t>
            </a:r>
            <a:r>
              <a:rPr lang="en-US" altLang="zh-CN" sz="1600" dirty="0">
                <a:latin typeface="微软雅黑" panose="020B0503020204020204" pitchFamily="34" charset="-122"/>
                <a:ea typeface="微软雅黑" panose="020B0503020204020204" pitchFamily="34" charset="-122"/>
              </a:rPr>
              <a:t>F(hj,Hi-1)</a:t>
            </a:r>
            <a:r>
              <a:rPr lang="zh-CN" altLang="en-US" sz="1600" dirty="0">
                <a:latin typeface="微软雅黑" panose="020B0503020204020204" pitchFamily="34" charset="-122"/>
                <a:ea typeface="微软雅黑" panose="020B0503020204020204" pitchFamily="34" charset="-122"/>
              </a:rPr>
              <a:t>来获得目标单词</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和每个输入单词对应的对齐可能性，这个</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函数在不同论文里可能会采取不同的方法，然后函数</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的输出经过</a:t>
            </a:r>
            <a:r>
              <a:rPr lang="en-US" altLang="zh-CN" sz="1600" dirty="0">
                <a:latin typeface="微软雅黑" panose="020B0503020204020204" pitchFamily="34" charset="-122"/>
                <a:ea typeface="微软雅黑" panose="020B0503020204020204" pitchFamily="34" charset="-122"/>
              </a:rPr>
              <a:t>Softmax</a:t>
            </a:r>
            <a:r>
              <a:rPr lang="zh-CN" altLang="en-US" sz="1600" dirty="0">
                <a:latin typeface="微软雅黑" panose="020B0503020204020204" pitchFamily="34" charset="-122"/>
                <a:ea typeface="微软雅黑" panose="020B0503020204020204" pitchFamily="34" charset="-122"/>
              </a:rPr>
              <a:t>进行归一化就得到了符合概率分布取值区间的注意力分配概率分布数值</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7923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2482" y="451211"/>
            <a:ext cx="16530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F(hj,Hi</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的选取</a:t>
            </a:r>
            <a:endParaRPr lang="zh-CN" altLang="en-US" dirty="0"/>
          </a:p>
        </p:txBody>
      </p:sp>
      <p:sp>
        <p:nvSpPr>
          <p:cNvPr id="3" name="矩形 2"/>
          <p:cNvSpPr/>
          <p:nvPr/>
        </p:nvSpPr>
        <p:spPr>
          <a:xfrm>
            <a:off x="6029780" y="1695178"/>
            <a:ext cx="5854671" cy="923330"/>
          </a:xfrm>
          <a:prstGeom prst="rect">
            <a:avLst/>
          </a:prstGeom>
        </p:spPr>
        <p:txBody>
          <a:bodyPr wrap="square">
            <a:spAutoFit/>
          </a:bodyPr>
          <a:lstStyle/>
          <a:p>
            <a:pPr marL="285750" indent="-285750">
              <a:buFont typeface="Arial" panose="020B0604020202020204" pitchFamily="34" charset="0"/>
              <a:buChar char="•"/>
              <a:defRPr/>
            </a:pPr>
            <a:r>
              <a:rPr lang="zh-CN" altLang="en-US" dirty="0"/>
              <a:t>余弦相似度</a:t>
            </a:r>
          </a:p>
          <a:p>
            <a:pPr marL="285750" indent="-285750">
              <a:buFont typeface="Arial" panose="020B0604020202020204" pitchFamily="34" charset="0"/>
              <a:buChar char="•"/>
              <a:defRPr/>
            </a:pPr>
            <a:r>
              <a:rPr lang="zh-CN" altLang="en-US" dirty="0"/>
              <a:t>一个简单的 神经网络，输入为</a:t>
            </a:r>
            <a:r>
              <a:rPr lang="en-US" altLang="zh-CN" dirty="0"/>
              <a:t>h</a:t>
            </a:r>
            <a:r>
              <a:rPr lang="zh-CN" altLang="en-US" dirty="0"/>
              <a:t>和</a:t>
            </a:r>
            <a:r>
              <a:rPr lang="en-US" altLang="zh-CN" dirty="0"/>
              <a:t>w</a:t>
            </a:r>
            <a:r>
              <a:rPr lang="zh-CN" altLang="en-US" dirty="0"/>
              <a:t>，输出为</a:t>
            </a:r>
            <a:r>
              <a:rPr lang="el-GR" altLang="zh-CN" dirty="0"/>
              <a:t>α</a:t>
            </a:r>
          </a:p>
          <a:p>
            <a:pPr marL="285750" indent="-285750">
              <a:buFont typeface="Arial" panose="020B0604020202020204" pitchFamily="34" charset="0"/>
              <a:buChar char="•"/>
              <a:defRPr/>
            </a:pPr>
            <a:r>
              <a:rPr lang="zh-CN" altLang="en-US" dirty="0"/>
              <a:t>或者矩阵变换</a:t>
            </a:r>
            <a:r>
              <a:rPr lang="el-GR" altLang="zh-CN" dirty="0"/>
              <a:t>α=</a:t>
            </a:r>
            <a:r>
              <a:rPr lang="en-US" altLang="zh-CN" dirty="0" smtClean="0"/>
              <a:t>hWz</a:t>
            </a:r>
            <a:endParaRPr lang="zh-CN" altLang="en-US" dirty="0"/>
          </a:p>
        </p:txBody>
      </p:sp>
      <p:pic>
        <p:nvPicPr>
          <p:cNvPr id="4" name="图片 3"/>
          <p:cNvPicPr>
            <a:picLocks noChangeAspect="1"/>
          </p:cNvPicPr>
          <p:nvPr/>
        </p:nvPicPr>
        <p:blipFill>
          <a:blip r:embed="rId3"/>
          <a:stretch>
            <a:fillRect/>
          </a:stretch>
        </p:blipFill>
        <p:spPr>
          <a:xfrm>
            <a:off x="6029780" y="3170929"/>
            <a:ext cx="2639456" cy="1567459"/>
          </a:xfrm>
          <a:prstGeom prst="rect">
            <a:avLst/>
          </a:prstGeom>
        </p:spPr>
      </p:pic>
      <p:pic>
        <p:nvPicPr>
          <p:cNvPr id="6" name="图片 5"/>
          <p:cNvPicPr>
            <a:picLocks noChangeAspect="1"/>
          </p:cNvPicPr>
          <p:nvPr/>
        </p:nvPicPr>
        <p:blipFill>
          <a:blip r:embed="rId4"/>
          <a:stretch>
            <a:fillRect/>
          </a:stretch>
        </p:blipFill>
        <p:spPr>
          <a:xfrm>
            <a:off x="9433645" y="3170928"/>
            <a:ext cx="2069397" cy="1567459"/>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87" y="1316334"/>
            <a:ext cx="5940593" cy="4483291"/>
          </a:xfrm>
          <a:prstGeom prst="rect">
            <a:avLst/>
          </a:prstGeom>
        </p:spPr>
      </p:pic>
    </p:spTree>
    <p:extLst>
      <p:ext uri="{BB962C8B-B14F-4D97-AF65-F5344CB8AC3E}">
        <p14:creationId xmlns:p14="http://schemas.microsoft.com/office/powerpoint/2010/main" val="320460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430" y="1859011"/>
            <a:ext cx="8323175" cy="4627059"/>
          </a:xfrm>
          <a:prstGeom prst="rect">
            <a:avLst/>
          </a:prstGeom>
        </p:spPr>
      </p:pic>
      <p:pic>
        <p:nvPicPr>
          <p:cNvPr id="9" name="图片 8"/>
          <p:cNvPicPr>
            <a:picLocks noChangeAspect="1"/>
          </p:cNvPicPr>
          <p:nvPr/>
        </p:nvPicPr>
        <p:blipFill>
          <a:blip r:embed="rId4"/>
          <a:stretch>
            <a:fillRect/>
          </a:stretch>
        </p:blipFill>
        <p:spPr>
          <a:xfrm>
            <a:off x="431712" y="806641"/>
            <a:ext cx="11630025" cy="923925"/>
          </a:xfrm>
          <a:prstGeom prst="rect">
            <a:avLst/>
          </a:prstGeom>
        </p:spPr>
      </p:pic>
    </p:spTree>
    <p:extLst>
      <p:ext uri="{BB962C8B-B14F-4D97-AF65-F5344CB8AC3E}">
        <p14:creationId xmlns:p14="http://schemas.microsoft.com/office/powerpoint/2010/main" val="3923325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2038" y="397296"/>
            <a:ext cx="9981371" cy="830997"/>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怎么理解</a:t>
            </a:r>
            <a:r>
              <a:rPr lang="en-US" altLang="zh-CN" sz="1600" dirty="0">
                <a:latin typeface="微软雅黑" panose="020B0503020204020204" pitchFamily="34" charset="-122"/>
                <a:ea typeface="微软雅黑" panose="020B0503020204020204" pitchFamily="34" charset="-122"/>
              </a:rPr>
              <a:t>AM</a:t>
            </a:r>
            <a:r>
              <a:rPr lang="zh-CN" altLang="en-US" sz="1600" dirty="0">
                <a:latin typeface="微软雅黑" panose="020B0503020204020204" pitchFamily="34" charset="-122"/>
                <a:ea typeface="微软雅黑" panose="020B0503020204020204" pitchFamily="34" charset="-122"/>
              </a:rPr>
              <a:t>模型的物理含义呢？一般文献里会把</a:t>
            </a:r>
            <a:r>
              <a:rPr lang="en-US" altLang="zh-CN" sz="1600" dirty="0">
                <a:latin typeface="微软雅黑" panose="020B0503020204020204" pitchFamily="34" charset="-122"/>
                <a:ea typeface="微软雅黑" panose="020B0503020204020204" pitchFamily="34" charset="-122"/>
              </a:rPr>
              <a:t>AM</a:t>
            </a:r>
            <a:r>
              <a:rPr lang="zh-CN" altLang="en-US" sz="1600" dirty="0">
                <a:latin typeface="微软雅黑" panose="020B0503020204020204" pitchFamily="34" charset="-122"/>
                <a:ea typeface="微软雅黑" panose="020B0503020204020204" pitchFamily="34" charset="-122"/>
              </a:rPr>
              <a:t>模型看作是单词</a:t>
            </a:r>
            <a:r>
              <a:rPr lang="zh-CN" altLang="en-US" sz="1600" b="1" dirty="0">
                <a:latin typeface="微软雅黑" panose="020B0503020204020204" pitchFamily="34" charset="-122"/>
                <a:ea typeface="微软雅黑" panose="020B0503020204020204" pitchFamily="34" charset="-122"/>
              </a:rPr>
              <a:t>对齐模型</a:t>
            </a:r>
            <a:r>
              <a:rPr lang="zh-CN" altLang="en-US" sz="1600" dirty="0">
                <a:latin typeface="微软雅黑" panose="020B0503020204020204" pitchFamily="34" charset="-122"/>
                <a:ea typeface="微软雅黑" panose="020B0503020204020204" pitchFamily="34" charset="-122"/>
              </a:rPr>
              <a:t>，这是非常有道理的</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目</a:t>
            </a:r>
            <a:r>
              <a:rPr lang="zh-CN" altLang="en-US" sz="1600" dirty="0">
                <a:latin typeface="微软雅黑" panose="020B0503020204020204" pitchFamily="34" charset="-122"/>
                <a:ea typeface="微软雅黑" panose="020B0503020204020204" pitchFamily="34" charset="-122"/>
              </a:rPr>
              <a:t>标句子生成的每个单词对应输入句子单词的概率分布可以理解为</a:t>
            </a:r>
            <a:r>
              <a:rPr lang="zh-CN" altLang="en-US" sz="1600" b="1" dirty="0">
                <a:latin typeface="微软雅黑" panose="020B0503020204020204" pitchFamily="34" charset="-122"/>
                <a:ea typeface="微软雅黑" panose="020B0503020204020204" pitchFamily="34" charset="-122"/>
              </a:rPr>
              <a:t>输入句子单词和这个目标生成单词的对齐概率</a:t>
            </a:r>
            <a:r>
              <a:rPr lang="zh-CN" altLang="en-US" sz="1600" dirty="0">
                <a:latin typeface="微软雅黑" panose="020B0503020204020204" pitchFamily="34" charset="-122"/>
                <a:ea typeface="微软雅黑" panose="020B0503020204020204" pitchFamily="34" charset="-122"/>
              </a:rPr>
              <a:t>，这在机器翻译语境下是非常直观的</a:t>
            </a:r>
          </a:p>
        </p:txBody>
      </p:sp>
      <p:pic>
        <p:nvPicPr>
          <p:cNvPr id="4" name="图片 3"/>
          <p:cNvPicPr>
            <a:picLocks noChangeAspect="1"/>
          </p:cNvPicPr>
          <p:nvPr/>
        </p:nvPicPr>
        <p:blipFill>
          <a:blip r:embed="rId3"/>
          <a:stretch>
            <a:fillRect/>
          </a:stretch>
        </p:blipFill>
        <p:spPr>
          <a:xfrm>
            <a:off x="971901" y="1386215"/>
            <a:ext cx="5619048" cy="5247619"/>
          </a:xfrm>
          <a:prstGeom prst="rect">
            <a:avLst/>
          </a:prstGeom>
        </p:spPr>
      </p:pic>
      <p:sp>
        <p:nvSpPr>
          <p:cNvPr id="6" name="矩形 5"/>
          <p:cNvSpPr/>
          <p:nvPr/>
        </p:nvSpPr>
        <p:spPr>
          <a:xfrm>
            <a:off x="7515225" y="2994361"/>
            <a:ext cx="3686175" cy="2031325"/>
          </a:xfrm>
          <a:prstGeom prst="rect">
            <a:avLst/>
          </a:prstGeom>
        </p:spPr>
        <p:txBody>
          <a:bodyPr wrap="square">
            <a:spAutoFit/>
          </a:bodyPr>
          <a:lstStyle/>
          <a:p>
            <a:r>
              <a:rPr lang="zh-CN" altLang="en-US" dirty="0">
                <a:latin typeface="宋体" panose="02010600030101010101" pitchFamily="2" charset="-122"/>
              </a:rPr>
              <a:t>输入句子是：“</a:t>
            </a:r>
            <a:r>
              <a:rPr lang="en-US" altLang="zh-CN" dirty="0"/>
              <a:t>russian defense minister ivanov called sunday for the creation of a joint front for combating global terrorism</a:t>
            </a:r>
            <a:r>
              <a:rPr lang="en-US" altLang="zh-CN" dirty="0">
                <a:latin typeface="宋体" panose="02010600030101010101" pitchFamily="2" charset="-122"/>
              </a:rPr>
              <a: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endParaRPr lang="en-US" altLang="zh-CN" dirty="0">
              <a:latin typeface="宋体" panose="02010600030101010101" pitchFamily="2" charset="-122"/>
            </a:endParaRPr>
          </a:p>
          <a:p>
            <a:r>
              <a:rPr lang="zh-CN" altLang="en-US" dirty="0" smtClean="0">
                <a:latin typeface="宋体" panose="02010600030101010101" pitchFamily="2" charset="-122"/>
              </a:rPr>
              <a:t>系</a:t>
            </a:r>
            <a:r>
              <a:rPr lang="zh-CN" altLang="en-US" dirty="0">
                <a:latin typeface="宋体" panose="02010600030101010101" pitchFamily="2" charset="-122"/>
              </a:rPr>
              <a:t>统生成的摘要句子是：“</a:t>
            </a:r>
            <a:r>
              <a:rPr lang="en-US" altLang="zh-CN" dirty="0"/>
              <a:t>russia calls for joint front against terrorism</a:t>
            </a:r>
            <a:r>
              <a:rPr lang="en-US" altLang="zh-CN" dirty="0">
                <a:latin typeface="宋体" panose="02010600030101010101" pitchFamily="2" charset="-122"/>
              </a:rPr>
              <a:t>”</a:t>
            </a:r>
            <a:endParaRPr lang="zh-CN" altLang="en-US" dirty="0"/>
          </a:p>
        </p:txBody>
      </p:sp>
    </p:spTree>
    <p:extLst>
      <p:ext uri="{BB962C8B-B14F-4D97-AF65-F5344CB8AC3E}">
        <p14:creationId xmlns:p14="http://schemas.microsoft.com/office/powerpoint/2010/main" val="3860990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717" y="1681370"/>
            <a:ext cx="6185866" cy="2939288"/>
          </a:xfrm>
          <a:prstGeom prst="rect">
            <a:avLst/>
          </a:prstGeom>
        </p:spPr>
      </p:pic>
      <p:sp>
        <p:nvSpPr>
          <p:cNvPr id="5" name="矩形 4"/>
          <p:cNvSpPr/>
          <p:nvPr/>
        </p:nvSpPr>
        <p:spPr>
          <a:xfrm>
            <a:off x="6993834" y="1500491"/>
            <a:ext cx="4217505" cy="3970318"/>
          </a:xfrm>
          <a:prstGeom prst="rect">
            <a:avLst/>
          </a:prstGeom>
        </p:spPr>
        <p:txBody>
          <a:bodyPr wrap="square">
            <a:spAutoFit/>
          </a:bodyPr>
          <a:lstStyle/>
          <a:p>
            <a:r>
              <a:rPr lang="zh-CN" altLang="en-US" dirty="0"/>
              <a:t>可以将</a:t>
            </a:r>
            <a:r>
              <a:rPr lang="en-US" altLang="zh-CN" dirty="0"/>
              <a:t>Attention</a:t>
            </a:r>
            <a:r>
              <a:rPr lang="zh-CN" altLang="en-US" dirty="0"/>
              <a:t>机制看作一种</a:t>
            </a:r>
            <a:r>
              <a:rPr lang="zh-CN" altLang="en-US" b="1" dirty="0"/>
              <a:t>软寻址</a:t>
            </a:r>
            <a:r>
              <a:rPr lang="zh-CN" altLang="en-US" dirty="0"/>
              <a:t>（</a:t>
            </a:r>
            <a:r>
              <a:rPr lang="en-US" altLang="zh-CN" dirty="0"/>
              <a:t>Soft Addressing</a:t>
            </a:r>
            <a:r>
              <a:rPr lang="zh-CN" altLang="en-US" dirty="0"/>
              <a:t>）</a:t>
            </a:r>
            <a:r>
              <a:rPr lang="en-US" altLang="zh-CN" dirty="0"/>
              <a:t>:Source</a:t>
            </a:r>
            <a:r>
              <a:rPr lang="zh-CN" altLang="en-US" dirty="0"/>
              <a:t>可以看作存储器内存储的内容，元素由地址</a:t>
            </a:r>
            <a:r>
              <a:rPr lang="en-US" altLang="zh-CN" dirty="0"/>
              <a:t>Key</a:t>
            </a:r>
            <a:r>
              <a:rPr lang="zh-CN" altLang="en-US" dirty="0"/>
              <a:t>和值</a:t>
            </a:r>
            <a:r>
              <a:rPr lang="en-US" altLang="zh-CN" dirty="0"/>
              <a:t>Value</a:t>
            </a:r>
            <a:r>
              <a:rPr lang="zh-CN" altLang="en-US" dirty="0"/>
              <a:t>组成，当前有个</a:t>
            </a:r>
            <a:r>
              <a:rPr lang="en-US" altLang="zh-CN" dirty="0"/>
              <a:t>Key=Query</a:t>
            </a:r>
            <a:r>
              <a:rPr lang="zh-CN" altLang="en-US" dirty="0"/>
              <a:t>的查询，目的是取出存储器中对应的</a:t>
            </a:r>
            <a:r>
              <a:rPr lang="en-US" altLang="zh-CN" dirty="0"/>
              <a:t>Value</a:t>
            </a:r>
            <a:r>
              <a:rPr lang="zh-CN" altLang="en-US" dirty="0"/>
              <a:t>值，即</a:t>
            </a:r>
            <a:r>
              <a:rPr lang="en-US" altLang="zh-CN" dirty="0"/>
              <a:t>Attention</a:t>
            </a:r>
            <a:r>
              <a:rPr lang="zh-CN" altLang="en-US" dirty="0"/>
              <a:t>数值。通过</a:t>
            </a:r>
            <a:r>
              <a:rPr lang="en-US" altLang="zh-CN" dirty="0"/>
              <a:t>Query</a:t>
            </a:r>
            <a:r>
              <a:rPr lang="zh-CN" altLang="en-US" dirty="0"/>
              <a:t>和存储器内元素</a:t>
            </a:r>
            <a:r>
              <a:rPr lang="en-US" altLang="zh-CN" dirty="0"/>
              <a:t>Key</a:t>
            </a:r>
            <a:r>
              <a:rPr lang="zh-CN" altLang="en-US" dirty="0"/>
              <a:t>的地址进行相似性比较来寻址，之所以说是软寻址，指的不像一般寻址只从存储内容里面找出一条内容，而是可能从每个</a:t>
            </a:r>
            <a:r>
              <a:rPr lang="en-US" altLang="zh-CN" dirty="0"/>
              <a:t>Key</a:t>
            </a:r>
            <a:r>
              <a:rPr lang="zh-CN" altLang="en-US" dirty="0"/>
              <a:t>地址都会取出内容，取出内容的重要性根据</a:t>
            </a:r>
            <a:r>
              <a:rPr lang="en-US" altLang="zh-CN" dirty="0"/>
              <a:t>Query</a:t>
            </a:r>
            <a:r>
              <a:rPr lang="zh-CN" altLang="en-US" dirty="0"/>
              <a:t>和</a:t>
            </a:r>
            <a:r>
              <a:rPr lang="en-US" altLang="zh-CN" dirty="0"/>
              <a:t>Key</a:t>
            </a:r>
            <a:r>
              <a:rPr lang="zh-CN" altLang="en-US" dirty="0"/>
              <a:t>的相似性来决定，之后对</a:t>
            </a:r>
            <a:r>
              <a:rPr lang="en-US" altLang="zh-CN" dirty="0"/>
              <a:t>Value</a:t>
            </a:r>
            <a:r>
              <a:rPr lang="zh-CN" altLang="en-US" dirty="0"/>
              <a:t>进行加权求和，这样就可以取出最终的</a:t>
            </a:r>
            <a:r>
              <a:rPr lang="en-US" altLang="zh-CN" dirty="0"/>
              <a:t>Value</a:t>
            </a:r>
            <a:r>
              <a:rPr lang="zh-CN" altLang="en-US" dirty="0"/>
              <a:t>值，也即</a:t>
            </a:r>
            <a:r>
              <a:rPr lang="en-US" altLang="zh-CN" dirty="0"/>
              <a:t>Attention</a:t>
            </a:r>
            <a:r>
              <a:rPr lang="zh-CN" altLang="en-US" dirty="0"/>
              <a:t>值</a:t>
            </a:r>
            <a:r>
              <a:rPr lang="zh-CN" altLang="en-US" dirty="0" smtClean="0"/>
              <a:t>。</a:t>
            </a:r>
            <a:endParaRPr lang="zh-CN" altLang="en-US" dirty="0"/>
          </a:p>
        </p:txBody>
      </p:sp>
    </p:spTree>
    <p:extLst>
      <p:ext uri="{BB962C8B-B14F-4D97-AF65-F5344CB8AC3E}">
        <p14:creationId xmlns:p14="http://schemas.microsoft.com/office/powerpoint/2010/main" val="570741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31279" y="586408"/>
            <a:ext cx="4104861" cy="2308324"/>
          </a:xfrm>
          <a:prstGeom prst="rect">
            <a:avLst/>
          </a:prstGeom>
        </p:spPr>
        <p:txBody>
          <a:bodyPr wrap="square">
            <a:spAutoFit/>
          </a:bodyPr>
          <a:lstStyle/>
          <a:p>
            <a:r>
              <a:rPr lang="zh-CN" altLang="en-US" dirty="0"/>
              <a:t>至于</a:t>
            </a:r>
            <a:r>
              <a:rPr lang="en-US" altLang="zh-CN" dirty="0"/>
              <a:t>Attention</a:t>
            </a:r>
            <a:r>
              <a:rPr lang="zh-CN" altLang="en-US" dirty="0"/>
              <a:t>机制的具体计算过程，如果对目前大多数方法进行抽象的话，可以将其归纳为两个过程</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1</a:t>
            </a:r>
            <a:r>
              <a:rPr lang="zh-CN" altLang="en-US" dirty="0" smtClean="0"/>
              <a:t>根</a:t>
            </a:r>
            <a:r>
              <a:rPr lang="zh-CN" altLang="en-US" dirty="0"/>
              <a:t>据</a:t>
            </a:r>
            <a:r>
              <a:rPr lang="en-US" altLang="zh-CN" dirty="0"/>
              <a:t>Query</a:t>
            </a:r>
            <a:r>
              <a:rPr lang="zh-CN" altLang="en-US" dirty="0"/>
              <a:t>和</a:t>
            </a:r>
            <a:r>
              <a:rPr lang="en-US" altLang="zh-CN" dirty="0"/>
              <a:t>Key</a:t>
            </a:r>
            <a:r>
              <a:rPr lang="zh-CN" altLang="en-US" dirty="0"/>
              <a:t>计算两者的相似性或者相关性</a:t>
            </a:r>
            <a:endParaRPr lang="en-US" altLang="zh-CN" dirty="0" smtClean="0"/>
          </a:p>
          <a:p>
            <a:pPr marL="285750" indent="-285750">
              <a:buFont typeface="Arial" panose="020B0604020202020204" pitchFamily="34" charset="0"/>
              <a:buChar char="•"/>
            </a:pPr>
            <a:r>
              <a:rPr lang="en-US" altLang="zh-CN" dirty="0" smtClean="0"/>
              <a:t>2</a:t>
            </a:r>
            <a:r>
              <a:rPr lang="zh-CN" altLang="en-US" dirty="0" smtClean="0"/>
              <a:t>对</a:t>
            </a:r>
            <a:r>
              <a:rPr lang="en-US" altLang="zh-CN" dirty="0" smtClean="0"/>
              <a:t>1</a:t>
            </a:r>
            <a:r>
              <a:rPr lang="zh-CN" altLang="en-US" dirty="0" smtClean="0"/>
              <a:t>的</a:t>
            </a:r>
            <a:r>
              <a:rPr lang="zh-CN" altLang="en-US" dirty="0"/>
              <a:t>原始分值进行归一</a:t>
            </a:r>
            <a:r>
              <a:rPr lang="zh-CN" altLang="en-US" dirty="0" smtClean="0"/>
              <a:t>化</a:t>
            </a:r>
            <a:r>
              <a:rPr lang="en-US" altLang="zh-CN" dirty="0" smtClean="0"/>
              <a:t>softmax</a:t>
            </a:r>
            <a:r>
              <a:rPr lang="zh-CN" altLang="en-US" dirty="0" smtClean="0"/>
              <a:t>处</a:t>
            </a:r>
            <a:r>
              <a:rPr lang="zh-CN" altLang="en-US" dirty="0"/>
              <a:t>理</a:t>
            </a:r>
            <a:endParaRPr lang="en-US" altLang="zh-CN" dirty="0" smtClean="0"/>
          </a:p>
          <a:p>
            <a:pPr marL="285750" indent="-285750">
              <a:buFont typeface="Arial" panose="020B0604020202020204" pitchFamily="34" charset="0"/>
              <a:buChar char="•"/>
            </a:pPr>
            <a:r>
              <a:rPr lang="en-US" altLang="zh-CN" dirty="0" smtClean="0"/>
              <a:t>3</a:t>
            </a:r>
            <a:r>
              <a:rPr lang="zh-CN" altLang="en-US" dirty="0" smtClean="0"/>
              <a:t>根</a:t>
            </a:r>
            <a:r>
              <a:rPr lang="zh-CN" altLang="en-US" dirty="0"/>
              <a:t>据权重系数对</a:t>
            </a:r>
            <a:r>
              <a:rPr lang="en-US" altLang="zh-CN" dirty="0"/>
              <a:t>Value</a:t>
            </a:r>
            <a:r>
              <a:rPr lang="zh-CN" altLang="en-US" dirty="0"/>
              <a:t>进行加权求</a:t>
            </a:r>
            <a:r>
              <a:rPr lang="zh-CN" altLang="en-US" dirty="0" smtClean="0"/>
              <a:t>和</a:t>
            </a:r>
            <a:endParaRPr lang="zh-CN" altLang="en-US" dirty="0"/>
          </a:p>
        </p:txBody>
      </p:sp>
      <p:pic>
        <p:nvPicPr>
          <p:cNvPr id="4" name="图片 3"/>
          <p:cNvPicPr>
            <a:picLocks noChangeAspect="1"/>
          </p:cNvPicPr>
          <p:nvPr/>
        </p:nvPicPr>
        <p:blipFill>
          <a:blip r:embed="rId3"/>
          <a:stretch>
            <a:fillRect/>
          </a:stretch>
        </p:blipFill>
        <p:spPr>
          <a:xfrm>
            <a:off x="425632" y="513140"/>
            <a:ext cx="6115927" cy="5519912"/>
          </a:xfrm>
          <a:prstGeom prst="rect">
            <a:avLst/>
          </a:prstGeom>
        </p:spPr>
      </p:pic>
      <p:pic>
        <p:nvPicPr>
          <p:cNvPr id="8" name="图片 7"/>
          <p:cNvPicPr>
            <a:picLocks noChangeAspect="1"/>
          </p:cNvPicPr>
          <p:nvPr/>
        </p:nvPicPr>
        <p:blipFill>
          <a:blip r:embed="rId4"/>
          <a:stretch>
            <a:fillRect/>
          </a:stretch>
        </p:blipFill>
        <p:spPr>
          <a:xfrm>
            <a:off x="6772253" y="3169683"/>
            <a:ext cx="5104589" cy="1104144"/>
          </a:xfrm>
          <a:prstGeom prst="rect">
            <a:avLst/>
          </a:prstGeom>
        </p:spPr>
      </p:pic>
      <p:sp>
        <p:nvSpPr>
          <p:cNvPr id="2" name="矩形 1"/>
          <p:cNvSpPr/>
          <p:nvPr/>
        </p:nvSpPr>
        <p:spPr>
          <a:xfrm>
            <a:off x="6772253" y="4669927"/>
            <a:ext cx="5104589" cy="1754326"/>
          </a:xfrm>
          <a:prstGeom prst="rect">
            <a:avLst/>
          </a:prstGeom>
        </p:spPr>
        <p:txBody>
          <a:bodyPr wrap="square">
            <a:spAutoFit/>
          </a:bodyPr>
          <a:lstStyle/>
          <a:p>
            <a:r>
              <a:rPr lang="en-US" altLang="zh-CN" dirty="0"/>
              <a:t>NLP</a:t>
            </a:r>
            <a:r>
              <a:rPr lang="zh-CN" altLang="en-US" dirty="0"/>
              <a:t>中有个非常常见的一个三元组概念：</a:t>
            </a:r>
            <a:r>
              <a:rPr lang="en-US" altLang="zh-CN" dirty="0"/>
              <a:t>Query</a:t>
            </a:r>
            <a:r>
              <a:rPr lang="zh-CN" altLang="en-US" dirty="0"/>
              <a:t>、</a:t>
            </a:r>
            <a:r>
              <a:rPr lang="en-US" altLang="zh-CN" dirty="0"/>
              <a:t>Key</a:t>
            </a:r>
            <a:r>
              <a:rPr lang="zh-CN" altLang="en-US" dirty="0"/>
              <a:t>、</a:t>
            </a:r>
            <a:r>
              <a:rPr lang="en-US" altLang="zh-CN" dirty="0"/>
              <a:t>Value</a:t>
            </a:r>
            <a:r>
              <a:rPr lang="zh-CN" altLang="en-US" dirty="0"/>
              <a:t>，</a:t>
            </a:r>
            <a:r>
              <a:rPr lang="en-US" altLang="zh-CN" dirty="0"/>
              <a:t>Key</a:t>
            </a:r>
            <a:r>
              <a:rPr lang="zh-CN" altLang="en-US" dirty="0"/>
              <a:t>和</a:t>
            </a:r>
            <a:r>
              <a:rPr lang="en-US" altLang="zh-CN" dirty="0"/>
              <a:t>Value</a:t>
            </a:r>
            <a:r>
              <a:rPr lang="zh-CN" altLang="en-US" dirty="0"/>
              <a:t>是源语言中每个词的表达（编码</a:t>
            </a:r>
            <a:r>
              <a:rPr lang="en-US" altLang="zh-CN" dirty="0"/>
              <a:t>/</a:t>
            </a:r>
            <a:r>
              <a:rPr lang="zh-CN" altLang="en-US" dirty="0"/>
              <a:t>向量）</a:t>
            </a:r>
            <a:r>
              <a:rPr lang="en-US" altLang="zh-CN" dirty="0"/>
              <a:t>,</a:t>
            </a:r>
            <a:r>
              <a:rPr lang="zh-CN" altLang="en-US" dirty="0"/>
              <a:t>其中绝大部分情况</a:t>
            </a:r>
            <a:r>
              <a:rPr lang="en-US" altLang="zh-CN" dirty="0"/>
              <a:t>Key=Value,</a:t>
            </a:r>
            <a:r>
              <a:rPr lang="zh-CN" altLang="en-US" dirty="0"/>
              <a:t>没有注意力时直接拿</a:t>
            </a:r>
            <a:r>
              <a:rPr lang="en-US" altLang="zh-CN" dirty="0"/>
              <a:t>Query</a:t>
            </a:r>
            <a:r>
              <a:rPr lang="zh-CN" altLang="en-US" dirty="0"/>
              <a:t>就去预测下一个词，注意力机制的计算就是用</a:t>
            </a:r>
            <a:r>
              <a:rPr lang="en-US" altLang="zh-CN" dirty="0"/>
              <a:t>Query</a:t>
            </a:r>
            <a:r>
              <a:rPr lang="zh-CN" altLang="en-US" dirty="0"/>
              <a:t>和</a:t>
            </a:r>
            <a:r>
              <a:rPr lang="en-US" altLang="zh-CN" dirty="0"/>
              <a:t>Key</a:t>
            </a:r>
            <a:r>
              <a:rPr lang="zh-CN" altLang="en-US" dirty="0"/>
              <a:t>计算出一组权重，赋权到</a:t>
            </a:r>
            <a:r>
              <a:rPr lang="en-US" altLang="zh-CN" dirty="0"/>
              <a:t>Value</a:t>
            </a:r>
            <a:r>
              <a:rPr lang="zh-CN" altLang="en-US" dirty="0"/>
              <a:t>上，拿</a:t>
            </a:r>
            <a:r>
              <a:rPr lang="en-US" altLang="zh-CN" dirty="0"/>
              <a:t>Value</a:t>
            </a:r>
            <a:r>
              <a:rPr lang="zh-CN" altLang="en-US" dirty="0"/>
              <a:t>去预测下一词。</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632" y="5828264"/>
            <a:ext cx="6096000" cy="409575"/>
          </a:xfrm>
          <a:prstGeom prst="rect">
            <a:avLst/>
          </a:prstGeom>
        </p:spPr>
      </p:pic>
      <p:sp>
        <p:nvSpPr>
          <p:cNvPr id="6" name="文本框 5"/>
          <p:cNvSpPr txBox="1"/>
          <p:nvPr/>
        </p:nvSpPr>
        <p:spPr>
          <a:xfrm>
            <a:off x="561032" y="6239587"/>
            <a:ext cx="5845126" cy="369332"/>
          </a:xfrm>
          <a:prstGeom prst="rect">
            <a:avLst/>
          </a:prstGeom>
          <a:noFill/>
        </p:spPr>
        <p:txBody>
          <a:bodyPr wrap="none" rtlCol="0">
            <a:spAutoFit/>
          </a:bodyPr>
          <a:lstStyle/>
          <a:p>
            <a:r>
              <a:rPr lang="en-US" altLang="zh-CN" dirty="0" smtClean="0"/>
              <a:t>Attention(Q,&lt;K,V&gt;) = sum_i(    softmax[similarity(Q,K)]*V     )</a:t>
            </a:r>
            <a:endParaRPr lang="zh-CN" altLang="en-US" dirty="0"/>
          </a:p>
        </p:txBody>
      </p:sp>
    </p:spTree>
    <p:extLst>
      <p:ext uri="{BB962C8B-B14F-4D97-AF65-F5344CB8AC3E}">
        <p14:creationId xmlns:p14="http://schemas.microsoft.com/office/powerpoint/2010/main" val="866620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0685" y="298097"/>
            <a:ext cx="5564525" cy="369332"/>
          </a:xfrm>
          <a:prstGeom prst="rect">
            <a:avLst/>
          </a:prstGeom>
        </p:spPr>
        <p:txBody>
          <a:bodyPr wrap="square">
            <a:spAutoFit/>
          </a:bodyPr>
          <a:lstStyle/>
          <a:p>
            <a:r>
              <a:rPr lang="en-US" altLang="zh-CN" dirty="0"/>
              <a:t>Transformer</a:t>
            </a:r>
            <a:r>
              <a:rPr lang="zh-CN" altLang="en-US" dirty="0"/>
              <a:t>模型来自论文 </a:t>
            </a:r>
            <a:r>
              <a:rPr lang="en-US" altLang="zh-CN" dirty="0"/>
              <a:t>Attention Is All You </a:t>
            </a:r>
            <a:r>
              <a:rPr lang="en-US" altLang="zh-CN" dirty="0" smtClean="0"/>
              <a:t>Need</a:t>
            </a:r>
            <a:endParaRPr lang="zh-CN" altLang="en-US" dirty="0"/>
          </a:p>
        </p:txBody>
      </p:sp>
      <p:pic>
        <p:nvPicPr>
          <p:cNvPr id="9" name="图片 8"/>
          <p:cNvPicPr>
            <a:picLocks noChangeAspect="1"/>
          </p:cNvPicPr>
          <p:nvPr/>
        </p:nvPicPr>
        <p:blipFill rotWithShape="1">
          <a:blip r:embed="rId3"/>
          <a:srcRect l="2095"/>
          <a:stretch/>
        </p:blipFill>
        <p:spPr>
          <a:xfrm>
            <a:off x="892172" y="805782"/>
            <a:ext cx="5268979" cy="3760390"/>
          </a:xfrm>
          <a:prstGeom prst="rect">
            <a:avLst/>
          </a:prstGeom>
        </p:spPr>
      </p:pic>
      <p:sp>
        <p:nvSpPr>
          <p:cNvPr id="11" name="矩形 10"/>
          <p:cNvSpPr/>
          <p:nvPr/>
        </p:nvSpPr>
        <p:spPr>
          <a:xfrm>
            <a:off x="6927574" y="1555630"/>
            <a:ext cx="4214191" cy="2031325"/>
          </a:xfrm>
          <a:prstGeom prst="rect">
            <a:avLst/>
          </a:prstGeom>
        </p:spPr>
        <p:txBody>
          <a:bodyPr wrap="square">
            <a:spAutoFit/>
          </a:bodyPr>
          <a:lstStyle/>
          <a:p>
            <a:r>
              <a:rPr lang="zh-CN" altLang="en-US" dirty="0"/>
              <a:t>这个模型最初是为了提高机器翻译的效率，它的</a:t>
            </a:r>
            <a:r>
              <a:rPr lang="en-US" altLang="zh-CN" dirty="0"/>
              <a:t>Self-Attention</a:t>
            </a:r>
            <a:r>
              <a:rPr lang="zh-CN" altLang="en-US" dirty="0"/>
              <a:t>机制和</a:t>
            </a:r>
            <a:r>
              <a:rPr lang="en-US" altLang="zh-CN" dirty="0"/>
              <a:t>Position Encoding</a:t>
            </a:r>
            <a:r>
              <a:rPr lang="zh-CN" altLang="en-US" dirty="0"/>
              <a:t>可以替代</a:t>
            </a:r>
            <a:r>
              <a:rPr lang="en-US" altLang="zh-CN" dirty="0"/>
              <a:t>RNN</a:t>
            </a:r>
            <a:r>
              <a:rPr lang="zh-CN" altLang="en-US" dirty="0"/>
              <a:t>。因为</a:t>
            </a:r>
            <a:r>
              <a:rPr lang="en-US" altLang="zh-CN" dirty="0"/>
              <a:t>RNN</a:t>
            </a:r>
            <a:r>
              <a:rPr lang="zh-CN" altLang="en-US" dirty="0"/>
              <a:t>是顺序执行的，</a:t>
            </a:r>
            <a:r>
              <a:rPr lang="en-US" altLang="zh-CN" dirty="0"/>
              <a:t>t</a:t>
            </a:r>
            <a:r>
              <a:rPr lang="zh-CN" altLang="en-US" dirty="0"/>
              <a:t>时刻没有完成就不能处理</a:t>
            </a:r>
            <a:r>
              <a:rPr lang="en-US" altLang="zh-CN" dirty="0"/>
              <a:t>t+1</a:t>
            </a:r>
            <a:r>
              <a:rPr lang="zh-CN" altLang="en-US" dirty="0"/>
              <a:t>时刻，因此很难并行。但是后来发现</a:t>
            </a:r>
            <a:r>
              <a:rPr lang="en-US" altLang="zh-CN" dirty="0"/>
              <a:t>Self-Attention</a:t>
            </a:r>
            <a:r>
              <a:rPr lang="zh-CN" altLang="en-US" dirty="0"/>
              <a:t>效果很好，在很多其它的地方也可以使用</a:t>
            </a:r>
            <a:r>
              <a:rPr lang="en-US" altLang="zh-CN" dirty="0"/>
              <a:t>Transformer</a:t>
            </a:r>
            <a:r>
              <a:rPr lang="zh-CN" altLang="en-US" dirty="0"/>
              <a:t>模型。</a:t>
            </a:r>
          </a:p>
        </p:txBody>
      </p:sp>
      <p:sp>
        <p:nvSpPr>
          <p:cNvPr id="12" name="矩形 11"/>
          <p:cNvSpPr/>
          <p:nvPr/>
        </p:nvSpPr>
        <p:spPr>
          <a:xfrm>
            <a:off x="1371601" y="4704525"/>
            <a:ext cx="8110330" cy="1754326"/>
          </a:xfrm>
          <a:prstGeom prst="rect">
            <a:avLst/>
          </a:prstGeom>
        </p:spPr>
        <p:txBody>
          <a:bodyPr wrap="square">
            <a:spAutoFit/>
          </a:bodyPr>
          <a:lstStyle/>
          <a:p>
            <a:pPr marL="285750" indent="-285750">
              <a:buFont typeface="Arial" panose="020B0604020202020204" pitchFamily="34" charset="0"/>
              <a:buChar char="•"/>
            </a:pPr>
            <a:r>
              <a:rPr lang="en-US" altLang="zh-CN" dirty="0"/>
              <a:t>1. </a:t>
            </a:r>
            <a:r>
              <a:rPr lang="zh-CN" altLang="en-US" dirty="0"/>
              <a:t>这篇论文达到了 </a:t>
            </a:r>
            <a:r>
              <a:rPr lang="en-US" altLang="zh-CN" dirty="0"/>
              <a:t>new the state-of-the-art result,  </a:t>
            </a:r>
            <a:r>
              <a:rPr lang="zh-CN" altLang="en-US" dirty="0"/>
              <a:t>应该是现在做神经翻译里最好的</a:t>
            </a:r>
            <a:r>
              <a:rPr lang="en-US" altLang="zh-CN" dirty="0"/>
              <a:t>BLUE</a:t>
            </a:r>
            <a:r>
              <a:rPr lang="zh-CN" altLang="en-US" dirty="0"/>
              <a:t>结果。</a:t>
            </a:r>
          </a:p>
          <a:p>
            <a:pPr marL="285750" indent="-285750">
              <a:buFont typeface="Arial" panose="020B0604020202020204" pitchFamily="34" charset="0"/>
              <a:buChar char="•"/>
            </a:pPr>
            <a:r>
              <a:rPr lang="en-US" altLang="zh-CN" dirty="0"/>
              <a:t>2. </a:t>
            </a:r>
            <a:r>
              <a:rPr lang="zh-CN" altLang="en-US" dirty="0"/>
              <a:t>这篇文章提出的算法另辟蹊径，没有采取大热的</a:t>
            </a:r>
            <a:r>
              <a:rPr lang="en-US" altLang="zh-CN" dirty="0"/>
              <a:t>RNN/LSTM/GRU</a:t>
            </a:r>
            <a:r>
              <a:rPr lang="zh-CN" altLang="en-US" dirty="0"/>
              <a:t>的结构，而是使用</a:t>
            </a:r>
            <a:r>
              <a:rPr lang="en-US" altLang="zh-CN" dirty="0"/>
              <a:t>attention layer </a:t>
            </a:r>
            <a:r>
              <a:rPr lang="zh-CN" altLang="en-US" dirty="0"/>
              <a:t>和全连接层，达到了较好的效果，并且解决了 </a:t>
            </a:r>
            <a:r>
              <a:rPr lang="en-US" altLang="zh-CN" dirty="0"/>
              <a:t>RNN/LSTM/GRU </a:t>
            </a:r>
            <a:r>
              <a:rPr lang="zh-CN" altLang="en-US" dirty="0"/>
              <a:t>里的</a:t>
            </a:r>
            <a:r>
              <a:rPr lang="en-US" altLang="zh-CN" dirty="0"/>
              <a:t>long dependency problem </a:t>
            </a:r>
            <a:r>
              <a:rPr lang="zh-CN" altLang="en-US" dirty="0"/>
              <a:t>。</a:t>
            </a:r>
          </a:p>
          <a:p>
            <a:pPr marL="285750" indent="-285750">
              <a:buFont typeface="Arial" panose="020B0604020202020204" pitchFamily="34" charset="0"/>
              <a:buChar char="•"/>
            </a:pPr>
            <a:r>
              <a:rPr lang="en-US" altLang="zh-CN" dirty="0"/>
              <a:t>3. </a:t>
            </a:r>
            <a:r>
              <a:rPr lang="zh-CN" altLang="en-US" dirty="0"/>
              <a:t>这篇文章的算法解决了传统</a:t>
            </a:r>
            <a:r>
              <a:rPr lang="en-US" altLang="zh-CN" dirty="0"/>
              <a:t>RNN </a:t>
            </a:r>
            <a:r>
              <a:rPr lang="zh-CN" altLang="en-US" dirty="0"/>
              <a:t>训练并行度的问题，并降低了计算复杂度</a:t>
            </a:r>
            <a:r>
              <a:rPr lang="zh-CN" altLang="en-US" dirty="0" smtClean="0"/>
              <a:t>。</a:t>
            </a:r>
            <a:endParaRPr lang="zh-CN" altLang="en-US" dirty="0"/>
          </a:p>
        </p:txBody>
      </p:sp>
    </p:spTree>
    <p:extLst>
      <p:ext uri="{BB962C8B-B14F-4D97-AF65-F5344CB8AC3E}">
        <p14:creationId xmlns:p14="http://schemas.microsoft.com/office/powerpoint/2010/main" val="4264154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53469" y="2077563"/>
            <a:ext cx="3750366" cy="2585323"/>
          </a:xfrm>
          <a:prstGeom prst="rect">
            <a:avLst/>
          </a:prstGeom>
        </p:spPr>
        <p:txBody>
          <a:bodyPr wrap="square">
            <a:spAutoFit/>
          </a:bodyPr>
          <a:lstStyle/>
          <a:p>
            <a:pPr marL="285750" indent="-285750">
              <a:buFont typeface="Arial" panose="020B0604020202020204" pitchFamily="34" charset="0"/>
              <a:buChar char="•"/>
            </a:pPr>
            <a:r>
              <a:rPr lang="en-US" altLang="zh-CN" dirty="0"/>
              <a:t>Encoder</a:t>
            </a:r>
            <a:r>
              <a:rPr lang="zh-CN" altLang="en-US" dirty="0"/>
              <a:t>由很多</a:t>
            </a:r>
            <a:r>
              <a:rPr lang="en-US" altLang="zh-CN" dirty="0"/>
              <a:t>(6</a:t>
            </a:r>
            <a:r>
              <a:rPr lang="zh-CN" altLang="en-US" dirty="0"/>
              <a:t>个</a:t>
            </a:r>
            <a:r>
              <a:rPr lang="en-US" altLang="zh-CN" dirty="0"/>
              <a:t>)</a:t>
            </a:r>
            <a:r>
              <a:rPr lang="zh-CN" altLang="en-US" dirty="0"/>
              <a:t>结构一样的</a:t>
            </a:r>
            <a:r>
              <a:rPr lang="en-US" altLang="zh-CN" dirty="0"/>
              <a:t>Encoder</a:t>
            </a:r>
            <a:r>
              <a:rPr lang="zh-CN" altLang="en-US" dirty="0"/>
              <a:t>堆叠</a:t>
            </a:r>
            <a:r>
              <a:rPr lang="en-US" altLang="zh-CN" dirty="0"/>
              <a:t>(stack)</a:t>
            </a:r>
            <a:r>
              <a:rPr lang="zh-CN" altLang="en-US" dirty="0"/>
              <a:t>而成，</a:t>
            </a:r>
            <a:r>
              <a:rPr lang="en-US" altLang="zh-CN" dirty="0"/>
              <a:t>Decoder</a:t>
            </a:r>
            <a:r>
              <a:rPr lang="zh-CN" altLang="en-US" dirty="0"/>
              <a:t>也是一</a:t>
            </a:r>
            <a:r>
              <a:rPr lang="zh-CN" altLang="en-US" dirty="0" smtClean="0"/>
              <a:t>样</a:t>
            </a:r>
            <a:endParaRPr lang="en-US" altLang="zh-CN" dirty="0" smtClean="0"/>
          </a:p>
          <a:p>
            <a:pPr marL="285750" indent="-285750">
              <a:buFont typeface="Arial" panose="020B0604020202020204" pitchFamily="34" charset="0"/>
              <a:buChar char="•"/>
            </a:pPr>
            <a:r>
              <a:rPr lang="zh-CN" altLang="en-US" dirty="0" smtClean="0"/>
              <a:t>每</a:t>
            </a:r>
            <a:r>
              <a:rPr lang="zh-CN" altLang="en-US" dirty="0"/>
              <a:t>一个</a:t>
            </a:r>
            <a:r>
              <a:rPr lang="en-US" altLang="zh-CN" dirty="0"/>
              <a:t>Encoder</a:t>
            </a:r>
            <a:r>
              <a:rPr lang="zh-CN" altLang="en-US" dirty="0"/>
              <a:t>的输入是下一层</a:t>
            </a:r>
            <a:r>
              <a:rPr lang="en-US" altLang="zh-CN" dirty="0"/>
              <a:t>Encoder</a:t>
            </a:r>
            <a:r>
              <a:rPr lang="zh-CN" altLang="en-US" dirty="0"/>
              <a:t>输出，最底层</a:t>
            </a:r>
            <a:r>
              <a:rPr lang="en-US" altLang="zh-CN" dirty="0"/>
              <a:t>Encoder</a:t>
            </a:r>
            <a:r>
              <a:rPr lang="zh-CN" altLang="en-US" dirty="0"/>
              <a:t>的输入是原始的输入</a:t>
            </a:r>
            <a:r>
              <a:rPr lang="en-US" altLang="zh-CN" dirty="0"/>
              <a:t>(</a:t>
            </a:r>
            <a:r>
              <a:rPr lang="zh-CN" altLang="en-US" dirty="0"/>
              <a:t>法语句子</a:t>
            </a:r>
            <a:r>
              <a:rPr lang="en-US" altLang="zh-CN" dirty="0" smtClean="0"/>
              <a:t>)</a:t>
            </a:r>
          </a:p>
          <a:p>
            <a:pPr marL="285750" indent="-285750">
              <a:buFont typeface="Arial" panose="020B0604020202020204" pitchFamily="34" charset="0"/>
              <a:buChar char="•"/>
            </a:pPr>
            <a:r>
              <a:rPr lang="en-US" altLang="zh-CN" dirty="0" smtClean="0"/>
              <a:t>Decoder</a:t>
            </a:r>
            <a:r>
              <a:rPr lang="zh-CN" altLang="en-US" dirty="0"/>
              <a:t>也是类似，但是最后一层</a:t>
            </a:r>
            <a:r>
              <a:rPr lang="en-US" altLang="zh-CN" dirty="0"/>
              <a:t>Encoder</a:t>
            </a:r>
            <a:r>
              <a:rPr lang="zh-CN" altLang="en-US" dirty="0"/>
              <a:t>的输出会输入给每一个</a:t>
            </a:r>
            <a:r>
              <a:rPr lang="en-US" altLang="zh-CN" dirty="0"/>
              <a:t>Decoder</a:t>
            </a:r>
            <a:r>
              <a:rPr lang="zh-CN" altLang="en-US" dirty="0" smtClean="0"/>
              <a:t>层</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08" y="1302027"/>
            <a:ext cx="6829961" cy="4446764"/>
          </a:xfrm>
          <a:prstGeom prst="rect">
            <a:avLst/>
          </a:prstGeom>
        </p:spPr>
      </p:pic>
    </p:spTree>
    <p:extLst>
      <p:ext uri="{BB962C8B-B14F-4D97-AF65-F5344CB8AC3E}">
        <p14:creationId xmlns:p14="http://schemas.microsoft.com/office/powerpoint/2010/main" val="2678775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3" name="矩形 2"/>
          <p:cNvSpPr/>
          <p:nvPr/>
        </p:nvSpPr>
        <p:spPr>
          <a:xfrm>
            <a:off x="6781341" y="946646"/>
            <a:ext cx="4529751" cy="2585323"/>
          </a:xfrm>
          <a:prstGeom prst="rect">
            <a:avLst/>
          </a:prstGeom>
        </p:spPr>
        <p:txBody>
          <a:bodyPr wrap="square">
            <a:spAutoFit/>
          </a:bodyPr>
          <a:lstStyle/>
          <a:p>
            <a:r>
              <a:rPr lang="en-US" altLang="zh-CN" dirty="0" smtClean="0"/>
              <a:t>since documents have a hierarchical structure (words form sentences, sentences form a document), we likewise construct a document representation by first building representations of sentences and then aggregating those into a document representation.</a:t>
            </a:r>
          </a:p>
          <a:p>
            <a:r>
              <a:rPr lang="zh-CN" altLang="en-US" dirty="0"/>
              <a:t>因</a:t>
            </a:r>
            <a:r>
              <a:rPr lang="zh-CN" altLang="en-US" dirty="0" smtClean="0"/>
              <a:t>为文档有层级结构，所以我们建立文档表示时先建立句子表示再聚合到文档表示</a:t>
            </a:r>
            <a:endParaRPr lang="zh-CN" altLang="en-US" dirty="0"/>
          </a:p>
        </p:txBody>
      </p:sp>
      <p:sp>
        <p:nvSpPr>
          <p:cNvPr id="7" name="矩形 6"/>
          <p:cNvSpPr/>
          <p:nvPr/>
        </p:nvSpPr>
        <p:spPr>
          <a:xfrm>
            <a:off x="6781341" y="3758367"/>
            <a:ext cx="4194772" cy="2031325"/>
          </a:xfrm>
          <a:prstGeom prst="rect">
            <a:avLst/>
          </a:prstGeom>
        </p:spPr>
        <p:txBody>
          <a:bodyPr wrap="square">
            <a:spAutoFit/>
          </a:bodyPr>
          <a:lstStyle/>
          <a:p>
            <a:r>
              <a:rPr lang="en-US" altLang="zh-CN" dirty="0" smtClean="0"/>
              <a:t>different words and sentences in a documents are differentially informative. Moreover, the importance of words and sentences are highly context dependent</a:t>
            </a:r>
          </a:p>
          <a:p>
            <a:r>
              <a:rPr lang="zh-CN" altLang="en-US" dirty="0"/>
              <a:t>不</a:t>
            </a:r>
            <a:r>
              <a:rPr lang="zh-CN" altLang="en-US" dirty="0" smtClean="0"/>
              <a:t>同的词和句的重要性不同，并且其重要性也高度的依赖语境</a:t>
            </a:r>
            <a:endParaRPr lang="en-US" altLang="zh-CN" dirty="0" smtClean="0"/>
          </a:p>
          <a:p>
            <a:endParaRPr lang="zh-CN" altLang="en-US" dirty="0"/>
          </a:p>
        </p:txBody>
      </p:sp>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Tree>
    <p:extLst>
      <p:ext uri="{BB962C8B-B14F-4D97-AF65-F5344CB8AC3E}">
        <p14:creationId xmlns:p14="http://schemas.microsoft.com/office/powerpoint/2010/main" val="2848796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97" y="572742"/>
            <a:ext cx="8372475" cy="2657475"/>
          </a:xfrm>
          <a:prstGeom prst="rect">
            <a:avLst/>
          </a:prstGeom>
        </p:spPr>
      </p:pic>
      <p:sp>
        <p:nvSpPr>
          <p:cNvPr id="4" name="矩形 3"/>
          <p:cNvSpPr/>
          <p:nvPr/>
        </p:nvSpPr>
        <p:spPr>
          <a:xfrm>
            <a:off x="1837822" y="3420644"/>
            <a:ext cx="3501886" cy="1200329"/>
          </a:xfrm>
          <a:prstGeom prst="rect">
            <a:avLst/>
          </a:prstGeom>
        </p:spPr>
        <p:txBody>
          <a:bodyPr wrap="square">
            <a:spAutoFit/>
          </a:bodyPr>
          <a:lstStyle/>
          <a:p>
            <a:pPr marL="285750" indent="-285750">
              <a:buFont typeface="Arial" panose="020B0604020202020204" pitchFamily="34" charset="0"/>
              <a:buChar char="•"/>
            </a:pPr>
            <a:r>
              <a:rPr lang="zh-CN" altLang="en-US" dirty="0"/>
              <a:t>每一层的</a:t>
            </a:r>
            <a:r>
              <a:rPr lang="en-US" altLang="zh-CN" dirty="0"/>
              <a:t>Encoder</a:t>
            </a:r>
            <a:r>
              <a:rPr lang="zh-CN" altLang="en-US" dirty="0"/>
              <a:t>都是相同的结构，它由一个</a:t>
            </a:r>
            <a:r>
              <a:rPr lang="en-US" altLang="zh-CN" dirty="0"/>
              <a:t>Self-Attention</a:t>
            </a:r>
            <a:r>
              <a:rPr lang="zh-CN" altLang="en-US" dirty="0"/>
              <a:t>层和一个前馈网络</a:t>
            </a:r>
            <a:r>
              <a:rPr lang="en-US" altLang="zh-CN" dirty="0"/>
              <a:t>(</a:t>
            </a:r>
            <a:r>
              <a:rPr lang="zh-CN" altLang="en-US" dirty="0"/>
              <a:t>全连接网络</a:t>
            </a:r>
            <a:r>
              <a:rPr lang="en-US" altLang="zh-CN" dirty="0"/>
              <a:t>)</a:t>
            </a:r>
            <a:r>
              <a:rPr lang="zh-CN" altLang="en-US" dirty="0"/>
              <a:t>组成</a:t>
            </a:r>
          </a:p>
        </p:txBody>
      </p:sp>
      <p:sp>
        <p:nvSpPr>
          <p:cNvPr id="5" name="矩形 4"/>
          <p:cNvSpPr/>
          <p:nvPr/>
        </p:nvSpPr>
        <p:spPr>
          <a:xfrm>
            <a:off x="6011223" y="3420644"/>
            <a:ext cx="3697355" cy="1754326"/>
          </a:xfrm>
          <a:prstGeom prst="rect">
            <a:avLst/>
          </a:prstGeom>
        </p:spPr>
        <p:txBody>
          <a:bodyPr wrap="square">
            <a:spAutoFit/>
          </a:bodyPr>
          <a:lstStyle/>
          <a:p>
            <a:pPr marL="285750" indent="-285750">
              <a:buFont typeface="Arial" panose="020B0604020202020204" pitchFamily="34" charset="0"/>
              <a:buChar char="•"/>
            </a:pPr>
            <a:r>
              <a:rPr lang="zh-CN" altLang="en-US" dirty="0"/>
              <a:t>每一层的</a:t>
            </a:r>
            <a:r>
              <a:rPr lang="en-US" altLang="zh-CN" dirty="0"/>
              <a:t>Decoder</a:t>
            </a:r>
            <a:r>
              <a:rPr lang="zh-CN" altLang="en-US" dirty="0"/>
              <a:t>也是相同的结构，它除了</a:t>
            </a:r>
            <a:r>
              <a:rPr lang="en-US" altLang="zh-CN" dirty="0"/>
              <a:t>Self-Attention</a:t>
            </a:r>
            <a:r>
              <a:rPr lang="zh-CN" altLang="en-US" dirty="0"/>
              <a:t>层和全连接层之外还多了一个普通的</a:t>
            </a:r>
            <a:r>
              <a:rPr lang="en-US" altLang="zh-CN" dirty="0"/>
              <a:t>Attention</a:t>
            </a:r>
            <a:r>
              <a:rPr lang="zh-CN" altLang="en-US" dirty="0"/>
              <a:t>层，这个</a:t>
            </a:r>
            <a:r>
              <a:rPr lang="en-US" altLang="zh-CN" dirty="0"/>
              <a:t>Attention</a:t>
            </a:r>
            <a:r>
              <a:rPr lang="zh-CN" altLang="en-US" dirty="0"/>
              <a:t>层使得</a:t>
            </a:r>
            <a:r>
              <a:rPr lang="en-US" altLang="zh-CN" dirty="0"/>
              <a:t>Decoder</a:t>
            </a:r>
            <a:r>
              <a:rPr lang="zh-CN" altLang="en-US" dirty="0"/>
              <a:t>在解码时会考虑最后一层</a:t>
            </a:r>
            <a:r>
              <a:rPr lang="en-US" altLang="zh-CN" dirty="0"/>
              <a:t>Encoder</a:t>
            </a:r>
            <a:r>
              <a:rPr lang="zh-CN" altLang="en-US" dirty="0"/>
              <a:t>所有时刻的输出</a:t>
            </a:r>
          </a:p>
        </p:txBody>
      </p:sp>
      <p:sp>
        <p:nvSpPr>
          <p:cNvPr id="6" name="矩形 5"/>
          <p:cNvSpPr/>
          <p:nvPr/>
        </p:nvSpPr>
        <p:spPr>
          <a:xfrm>
            <a:off x="1837822" y="4725191"/>
            <a:ext cx="3737113" cy="923330"/>
          </a:xfrm>
          <a:prstGeom prst="rect">
            <a:avLst/>
          </a:prstGeom>
        </p:spPr>
        <p:txBody>
          <a:bodyPr wrap="square">
            <a:spAutoFit/>
          </a:bodyPr>
          <a:lstStyle/>
          <a:p>
            <a:pPr marL="285750" indent="-285750">
              <a:buFont typeface="Arial" panose="020B0604020202020204" pitchFamily="34" charset="0"/>
              <a:buChar char="•"/>
            </a:pPr>
            <a:r>
              <a:rPr lang="en-US" altLang="zh-CN" dirty="0"/>
              <a:t>Self-Attention</a:t>
            </a:r>
            <a:r>
              <a:rPr lang="zh-CN" altLang="en-US" dirty="0" smtClean="0"/>
              <a:t>层</a:t>
            </a:r>
            <a:r>
              <a:rPr lang="zh-CN" altLang="en-US" dirty="0"/>
              <a:t>帮助编码器在对每个单词编码时关注输入句子的其他单词</a:t>
            </a:r>
          </a:p>
        </p:txBody>
      </p:sp>
    </p:spTree>
    <p:extLst>
      <p:ext uri="{BB962C8B-B14F-4D97-AF65-F5344CB8AC3E}">
        <p14:creationId xmlns:p14="http://schemas.microsoft.com/office/powerpoint/2010/main" val="3513980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224" y="1304609"/>
            <a:ext cx="8467262" cy="5148469"/>
          </a:xfrm>
          <a:prstGeom prst="rect">
            <a:avLst/>
          </a:prstGeom>
        </p:spPr>
      </p:pic>
      <p:sp>
        <p:nvSpPr>
          <p:cNvPr id="3" name="矩形 2"/>
          <p:cNvSpPr/>
          <p:nvPr/>
        </p:nvSpPr>
        <p:spPr>
          <a:xfrm>
            <a:off x="9792757" y="2362617"/>
            <a:ext cx="2009105" cy="1477328"/>
          </a:xfrm>
          <a:prstGeom prst="rect">
            <a:avLst/>
          </a:prstGeom>
        </p:spPr>
        <p:txBody>
          <a:bodyPr wrap="square">
            <a:spAutoFit/>
          </a:bodyPr>
          <a:lstStyle/>
          <a:p>
            <a:r>
              <a:rPr lang="zh-CN" altLang="en-US" dirty="0" smtClean="0"/>
              <a:t>全</a:t>
            </a:r>
            <a:r>
              <a:rPr lang="zh-CN" altLang="en-US" dirty="0"/>
              <a:t>连接层每个时刻是一个方框</a:t>
            </a:r>
            <a:r>
              <a:rPr lang="en-US" altLang="zh-CN" dirty="0"/>
              <a:t>(</a:t>
            </a:r>
            <a:r>
              <a:rPr lang="zh-CN" altLang="en-US" dirty="0"/>
              <a:t>但不同时刻的参数是共享的</a:t>
            </a:r>
            <a:r>
              <a:rPr lang="en-US" altLang="zh-CN" dirty="0"/>
              <a:t>)</a:t>
            </a:r>
            <a:r>
              <a:rPr lang="zh-CN" altLang="en-US" dirty="0"/>
              <a:t>，表示计算</a:t>
            </a:r>
            <a:r>
              <a:rPr lang="en-US" altLang="zh-CN" dirty="0"/>
              <a:t>ri</a:t>
            </a:r>
            <a:r>
              <a:rPr lang="zh-CN" altLang="en-US" dirty="0"/>
              <a:t>只需要</a:t>
            </a:r>
            <a:r>
              <a:rPr lang="en-US" altLang="zh-CN" dirty="0" smtClean="0"/>
              <a:t>zi</a:t>
            </a:r>
          </a:p>
        </p:txBody>
      </p:sp>
      <p:sp>
        <p:nvSpPr>
          <p:cNvPr id="4" name="矩形 3"/>
          <p:cNvSpPr/>
          <p:nvPr/>
        </p:nvSpPr>
        <p:spPr>
          <a:xfrm>
            <a:off x="810793" y="4501634"/>
            <a:ext cx="1380036" cy="1200329"/>
          </a:xfrm>
          <a:prstGeom prst="rect">
            <a:avLst/>
          </a:prstGeom>
        </p:spPr>
        <p:txBody>
          <a:bodyPr wrap="square">
            <a:spAutoFit/>
          </a:bodyPr>
          <a:lstStyle/>
          <a:p>
            <a:r>
              <a:rPr lang="zh-CN" altLang="en-US" dirty="0"/>
              <a:t>计算</a:t>
            </a:r>
            <a:r>
              <a:rPr lang="en-US" altLang="zh-CN" dirty="0"/>
              <a:t>zi</a:t>
            </a:r>
            <a:r>
              <a:rPr lang="zh-CN" altLang="en-US" dirty="0"/>
              <a:t>时需要依赖所有时刻的输入</a:t>
            </a:r>
            <a:r>
              <a:rPr lang="en-US" altLang="zh-CN" dirty="0"/>
              <a:t>x1,…,xn</a:t>
            </a:r>
          </a:p>
        </p:txBody>
      </p:sp>
      <p:sp>
        <p:nvSpPr>
          <p:cNvPr id="5" name="矩形 4"/>
          <p:cNvSpPr/>
          <p:nvPr/>
        </p:nvSpPr>
        <p:spPr>
          <a:xfrm>
            <a:off x="9558968" y="1239263"/>
            <a:ext cx="2044148" cy="923330"/>
          </a:xfrm>
          <a:prstGeom prst="rect">
            <a:avLst/>
          </a:prstGeom>
        </p:spPr>
        <p:txBody>
          <a:bodyPr wrap="square">
            <a:spAutoFit/>
          </a:bodyPr>
          <a:lstStyle/>
          <a:p>
            <a:r>
              <a:rPr lang="zh-CN" altLang="en-US" dirty="0"/>
              <a:t>前一层的输出</a:t>
            </a:r>
            <a:r>
              <a:rPr lang="en-US" altLang="zh-CN" dirty="0"/>
              <a:t>r1,…,rn</a:t>
            </a:r>
            <a:r>
              <a:rPr lang="zh-CN" altLang="en-US" dirty="0"/>
              <a:t>直接输入到下一层。</a:t>
            </a:r>
          </a:p>
        </p:txBody>
      </p:sp>
      <p:sp>
        <p:nvSpPr>
          <p:cNvPr id="6" name="矩形 5"/>
          <p:cNvSpPr/>
          <p:nvPr/>
        </p:nvSpPr>
        <p:spPr>
          <a:xfrm>
            <a:off x="278298" y="2532300"/>
            <a:ext cx="2445026" cy="1477328"/>
          </a:xfrm>
          <a:prstGeom prst="rect">
            <a:avLst/>
          </a:prstGeom>
        </p:spPr>
        <p:txBody>
          <a:bodyPr wrap="square">
            <a:spAutoFit/>
          </a:bodyPr>
          <a:lstStyle/>
          <a:p>
            <a:r>
              <a:rPr lang="zh-CN" altLang="en-US" dirty="0" smtClean="0"/>
              <a:t>全</a:t>
            </a:r>
            <a:r>
              <a:rPr lang="zh-CN" altLang="en-US" dirty="0"/>
              <a:t>连接网络的计算则完全是独立的，计算</a:t>
            </a:r>
            <a:r>
              <a:rPr lang="en-US" altLang="zh-CN" dirty="0"/>
              <a:t>i</a:t>
            </a:r>
            <a:r>
              <a:rPr lang="zh-CN" altLang="en-US" dirty="0"/>
              <a:t>时刻的输出只需要输入</a:t>
            </a:r>
            <a:r>
              <a:rPr lang="en-US" altLang="zh-CN" dirty="0"/>
              <a:t>zi</a:t>
            </a:r>
            <a:r>
              <a:rPr lang="zh-CN" altLang="en-US" dirty="0"/>
              <a:t>就足够了，因此很容易并行计算。</a:t>
            </a:r>
            <a:endParaRPr lang="en-US" altLang="zh-CN" dirty="0"/>
          </a:p>
        </p:txBody>
      </p:sp>
      <p:sp>
        <p:nvSpPr>
          <p:cNvPr id="7" name="矩形 6"/>
          <p:cNvSpPr/>
          <p:nvPr/>
        </p:nvSpPr>
        <p:spPr>
          <a:xfrm>
            <a:off x="9710486" y="4501634"/>
            <a:ext cx="1971260" cy="1477328"/>
          </a:xfrm>
          <a:prstGeom prst="rect">
            <a:avLst/>
          </a:prstGeom>
        </p:spPr>
        <p:txBody>
          <a:bodyPr wrap="square">
            <a:spAutoFit/>
          </a:bodyPr>
          <a:lstStyle/>
          <a:p>
            <a:r>
              <a:rPr lang="en-US" altLang="zh-CN" dirty="0"/>
              <a:t>Self-Attention</a:t>
            </a:r>
            <a:r>
              <a:rPr lang="zh-CN" altLang="en-US" dirty="0"/>
              <a:t>层是一个大的方框，表示它的输入是所有的</a:t>
            </a:r>
            <a:r>
              <a:rPr lang="en-US" altLang="zh-CN" dirty="0"/>
              <a:t>x1,…,xn</a:t>
            </a:r>
            <a:r>
              <a:rPr lang="zh-CN" altLang="en-US" dirty="0"/>
              <a:t>，输出是</a:t>
            </a:r>
            <a:r>
              <a:rPr lang="en-US" altLang="zh-CN" dirty="0"/>
              <a:t>z1,…,zn</a:t>
            </a:r>
          </a:p>
        </p:txBody>
      </p:sp>
      <p:sp>
        <p:nvSpPr>
          <p:cNvPr id="9" name="矩形 8"/>
          <p:cNvSpPr/>
          <p:nvPr/>
        </p:nvSpPr>
        <p:spPr>
          <a:xfrm>
            <a:off x="5115264" y="5978962"/>
            <a:ext cx="1814920" cy="369332"/>
          </a:xfrm>
          <a:prstGeom prst="rect">
            <a:avLst/>
          </a:prstGeom>
        </p:spPr>
        <p:txBody>
          <a:bodyPr wrap="none">
            <a:spAutoFit/>
          </a:bodyPr>
          <a:lstStyle/>
          <a:p>
            <a:r>
              <a:rPr lang="en-US" altLang="zh-CN" dirty="0" smtClean="0"/>
              <a:t>Word Embedding</a:t>
            </a:r>
            <a:endParaRPr lang="zh-CN" altLang="en-US" dirty="0"/>
          </a:p>
        </p:txBody>
      </p:sp>
    </p:spTree>
    <p:extLst>
      <p:ext uri="{BB962C8B-B14F-4D97-AF65-F5344CB8AC3E}">
        <p14:creationId xmlns:p14="http://schemas.microsoft.com/office/powerpoint/2010/main" val="3292984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66062" y="4104387"/>
            <a:ext cx="5097117" cy="1877437"/>
          </a:xfrm>
          <a:prstGeom prst="rect">
            <a:avLst/>
          </a:prstGeom>
        </p:spPr>
        <p:txBody>
          <a:bodyPr wrap="square">
            <a:spAutoFit/>
          </a:bodyPr>
          <a:lstStyle/>
          <a:p>
            <a:pPr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会将它已经处理过的前面的所有单词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向量的表示与它正在处理的当前单词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向量结合起来</a:t>
            </a:r>
            <a:r>
              <a:rPr lang="zh-CN" altLang="en-US" sz="1600" dirty="0" smtClean="0">
                <a:latin typeface="微软雅黑" panose="020B0503020204020204" pitchFamily="34" charset="-122"/>
                <a:ea typeface="微软雅黑" panose="020B0503020204020204" pitchFamily="34" charset="-122"/>
              </a:rPr>
              <a:t>。而</a:t>
            </a:r>
            <a:r>
              <a:rPr lang="zh-CN" altLang="en-US" sz="1600" dirty="0">
                <a:latin typeface="微软雅黑" panose="020B0503020204020204" pitchFamily="34" charset="-122"/>
                <a:ea typeface="微软雅黑" panose="020B0503020204020204" pitchFamily="34" charset="-122"/>
              </a:rPr>
              <a:t>自注意力机制会将所有相关单词的理解融入到我们正在处理的单词中</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引入</a:t>
            </a:r>
            <a:r>
              <a:rPr lang="en-US" altLang="zh-CN" sz="1600" dirty="0">
                <a:latin typeface="微软雅黑" panose="020B0503020204020204" pitchFamily="34" charset="-122"/>
                <a:ea typeface="微软雅黑" panose="020B0503020204020204" pitchFamily="34" charset="-122"/>
              </a:rPr>
              <a:t>Self Attention</a:t>
            </a:r>
            <a:r>
              <a:rPr lang="zh-CN" altLang="en-US" sz="1600" dirty="0">
                <a:latin typeface="微软雅黑" panose="020B0503020204020204" pitchFamily="34" charset="-122"/>
                <a:ea typeface="微软雅黑" panose="020B0503020204020204" pitchFamily="34" charset="-122"/>
              </a:rPr>
              <a:t>后会更容易捕获句子中长距离的相互依赖的特征</a:t>
            </a:r>
          </a:p>
          <a:p>
            <a:pPr indent="-285750">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sp>
        <p:nvSpPr>
          <p:cNvPr id="3" name="矩形 2"/>
          <p:cNvSpPr/>
          <p:nvPr/>
        </p:nvSpPr>
        <p:spPr>
          <a:xfrm>
            <a:off x="1019229" y="934185"/>
            <a:ext cx="5606599" cy="369332"/>
          </a:xfrm>
          <a:prstGeom prst="rect">
            <a:avLst/>
          </a:prstGeom>
        </p:spPr>
        <p:txBody>
          <a:bodyPr wrap="none">
            <a:spAutoFit/>
          </a:bodyPr>
          <a:lstStyle/>
          <a:p>
            <a:r>
              <a:rPr lang="en-US" altLang="zh-CN" dirty="0"/>
              <a:t>The animal didn't cross the street because </a:t>
            </a:r>
            <a:r>
              <a:rPr lang="en-US" altLang="zh-CN" b="1" dirty="0">
                <a:solidFill>
                  <a:srgbClr val="FF0000"/>
                </a:solidFill>
              </a:rPr>
              <a:t>it</a:t>
            </a:r>
            <a:r>
              <a:rPr lang="en-US" altLang="zh-CN" dirty="0"/>
              <a:t> was too tired</a:t>
            </a:r>
            <a:endParaRPr lang="zh-CN" altLang="en-US" dirty="0"/>
          </a:p>
        </p:txBody>
      </p:sp>
      <p:sp>
        <p:nvSpPr>
          <p:cNvPr id="4" name="矩形 3"/>
          <p:cNvSpPr/>
          <p:nvPr/>
        </p:nvSpPr>
        <p:spPr>
          <a:xfrm>
            <a:off x="1019229" y="511073"/>
            <a:ext cx="2034211" cy="369332"/>
          </a:xfrm>
          <a:prstGeom prst="rect">
            <a:avLst/>
          </a:prstGeom>
        </p:spPr>
        <p:txBody>
          <a:bodyPr wrap="none">
            <a:spAutoFit/>
          </a:bodyPr>
          <a:lstStyle/>
          <a:p>
            <a:r>
              <a:rPr lang="en-US" altLang="zh-CN" b="1" dirty="0" smtClean="0"/>
              <a:t>Self-Attention</a:t>
            </a:r>
            <a:r>
              <a:rPr lang="zh-CN" altLang="en-US" b="1" dirty="0" smtClean="0"/>
              <a:t>机制</a:t>
            </a:r>
            <a:r>
              <a:rPr lang="en-US" altLang="zh-CN" b="1" dirty="0" smtClean="0"/>
              <a:t> </a:t>
            </a:r>
            <a:endParaRPr lang="zh-CN" altLang="en-US" b="1" dirty="0"/>
          </a:p>
        </p:txBody>
      </p:sp>
      <p:pic>
        <p:nvPicPr>
          <p:cNvPr id="5" name="图片 4"/>
          <p:cNvPicPr>
            <a:picLocks noChangeAspect="1"/>
          </p:cNvPicPr>
          <p:nvPr/>
        </p:nvPicPr>
        <p:blipFill>
          <a:blip r:embed="rId3"/>
          <a:stretch>
            <a:fillRect/>
          </a:stretch>
        </p:blipFill>
        <p:spPr>
          <a:xfrm>
            <a:off x="878995" y="1271932"/>
            <a:ext cx="4632257" cy="4377854"/>
          </a:xfrm>
          <a:prstGeom prst="rect">
            <a:avLst/>
          </a:prstGeom>
        </p:spPr>
      </p:pic>
      <p:sp>
        <p:nvSpPr>
          <p:cNvPr id="6" name="矩形 5"/>
          <p:cNvSpPr/>
          <p:nvPr/>
        </p:nvSpPr>
        <p:spPr>
          <a:xfrm>
            <a:off x="1019229" y="5802867"/>
            <a:ext cx="4834919" cy="738664"/>
          </a:xfrm>
          <a:prstGeom prst="rect">
            <a:avLst/>
          </a:prstGeom>
        </p:spPr>
        <p:txBody>
          <a:bodyPr wrap="square">
            <a:spAutoFit/>
          </a:bodyPr>
          <a:lstStyle/>
          <a:p>
            <a:r>
              <a:rPr lang="zh-CN" altLang="en-US" sz="1400" dirty="0"/>
              <a:t>当我们在编码器</a:t>
            </a:r>
            <a:r>
              <a:rPr lang="en-US" altLang="zh-CN" sz="1400" dirty="0"/>
              <a:t>#5</a:t>
            </a:r>
            <a:r>
              <a:rPr lang="zh-CN" altLang="en-US" sz="1400" dirty="0"/>
              <a:t>（栈中最上层编码器）中编码“</a:t>
            </a:r>
            <a:r>
              <a:rPr lang="en-US" altLang="zh-CN" sz="1400" dirty="0"/>
              <a:t>it”</a:t>
            </a:r>
            <a:r>
              <a:rPr lang="zh-CN" altLang="en-US" sz="1400" dirty="0"/>
              <a:t>这个单词的时，注意力机制的部分会去关注“</a:t>
            </a:r>
            <a:r>
              <a:rPr lang="en-US" altLang="zh-CN" sz="1400" dirty="0"/>
              <a:t>The Animal”</a:t>
            </a:r>
            <a:r>
              <a:rPr lang="zh-CN" altLang="en-US" sz="1400" dirty="0"/>
              <a:t>，将它的表示的一部分编入“</a:t>
            </a:r>
            <a:r>
              <a:rPr lang="en-US" altLang="zh-CN" sz="1400" dirty="0"/>
              <a:t>it”</a:t>
            </a:r>
            <a:r>
              <a:rPr lang="zh-CN" altLang="en-US" sz="1400" dirty="0"/>
              <a:t>的编码中。</a:t>
            </a:r>
          </a:p>
        </p:txBody>
      </p:sp>
      <p:sp>
        <p:nvSpPr>
          <p:cNvPr id="8" name="矩形 7"/>
          <p:cNvSpPr/>
          <p:nvPr/>
        </p:nvSpPr>
        <p:spPr>
          <a:xfrm>
            <a:off x="6766062" y="1158607"/>
            <a:ext cx="5061503" cy="255454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在一般任务的</a:t>
            </a:r>
            <a:r>
              <a:rPr lang="en-US" altLang="zh-CN" sz="1600" dirty="0">
                <a:latin typeface="微软雅黑" panose="020B0503020204020204" pitchFamily="34" charset="-122"/>
                <a:ea typeface="微软雅黑" panose="020B0503020204020204" pitchFamily="34" charset="-122"/>
              </a:rPr>
              <a:t>Encoder-Decoder</a:t>
            </a:r>
            <a:r>
              <a:rPr lang="zh-CN" altLang="en-US" sz="1600" dirty="0">
                <a:latin typeface="微软雅黑" panose="020B0503020204020204" pitchFamily="34" charset="-122"/>
                <a:ea typeface="微软雅黑" panose="020B0503020204020204" pitchFamily="34" charset="-122"/>
              </a:rPr>
              <a:t>框架中，输入</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和输出</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内容是不一样的，比如对于英</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中机器翻译来说，</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是英文句子，</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是对应的翻译出的中文句子，</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机制发生在</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的元素</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中的所有元素之间。而</a:t>
            </a:r>
            <a:r>
              <a:rPr lang="en-US" altLang="zh-CN" sz="1600" dirty="0">
                <a:latin typeface="微软雅黑" panose="020B0503020204020204" pitchFamily="34" charset="-122"/>
                <a:ea typeface="微软雅黑" panose="020B0503020204020204" pitchFamily="34" charset="-122"/>
              </a:rPr>
              <a:t>Self Attention</a:t>
            </a:r>
            <a:r>
              <a:rPr lang="zh-CN" altLang="en-US" sz="1600" dirty="0">
                <a:latin typeface="微软雅黑" panose="020B0503020204020204" pitchFamily="34" charset="-122"/>
                <a:ea typeface="微软雅黑" panose="020B0503020204020204" pitchFamily="34" charset="-122"/>
              </a:rPr>
              <a:t>顾名思义，指的不是</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之间的</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机制，而是</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内部元素之间或者</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内部元素之间发生的</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机制，也可以理解为</a:t>
            </a:r>
            <a:r>
              <a:rPr lang="en-US" altLang="zh-CN" sz="1600" dirty="0">
                <a:latin typeface="微软雅黑" panose="020B0503020204020204" pitchFamily="34" charset="-122"/>
                <a:ea typeface="微软雅黑" panose="020B0503020204020204" pitchFamily="34" charset="-122"/>
              </a:rPr>
              <a:t>Target=Source</a:t>
            </a:r>
            <a:r>
              <a:rPr lang="zh-CN" altLang="en-US" sz="1600" dirty="0">
                <a:latin typeface="微软雅黑" panose="020B0503020204020204" pitchFamily="34" charset="-122"/>
                <a:ea typeface="微软雅黑" panose="020B0503020204020204" pitchFamily="34" charset="-122"/>
              </a:rPr>
              <a:t>这种特殊情况下的注意力计算机制。其具体计算过程是一样的，只是计算对象发生了变化而已</a:t>
            </a:r>
          </a:p>
        </p:txBody>
      </p:sp>
    </p:spTree>
    <p:extLst>
      <p:ext uri="{BB962C8B-B14F-4D97-AF65-F5344CB8AC3E}">
        <p14:creationId xmlns:p14="http://schemas.microsoft.com/office/powerpoint/2010/main" val="582125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0" y="858170"/>
            <a:ext cx="2403984" cy="255454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计算自注意力的第一步就是从每个编码器的输入向量（每个单词的词向量）中生成三个向量。也就是说对于每个单词，我们创造一个</a:t>
            </a:r>
            <a:r>
              <a:rPr lang="zh-CN" altLang="en-US" sz="1600" b="1" dirty="0">
                <a:latin typeface="微软雅黑" panose="020B0503020204020204" pitchFamily="34" charset="-122"/>
                <a:ea typeface="微软雅黑" panose="020B0503020204020204" pitchFamily="34" charset="-122"/>
              </a:rPr>
              <a:t>查询向</a:t>
            </a:r>
            <a:r>
              <a:rPr lang="zh-CN" altLang="en-US" sz="1600" b="1" dirty="0" smtClean="0">
                <a:latin typeface="微软雅黑" panose="020B0503020204020204" pitchFamily="34" charset="-122"/>
                <a:ea typeface="微软雅黑" panose="020B0503020204020204" pitchFamily="34" charset="-122"/>
              </a:rPr>
              <a:t>量</a:t>
            </a:r>
            <a:r>
              <a:rPr lang="en-US" altLang="zh-CN" sz="1600" b="1" dirty="0" smtClean="0">
                <a:latin typeface="微软雅黑" panose="020B0503020204020204" pitchFamily="34" charset="-122"/>
                <a:ea typeface="微软雅黑" panose="020B0503020204020204" pitchFamily="34" charset="-122"/>
              </a:rPr>
              <a:t>Q</a:t>
            </a:r>
            <a:r>
              <a:rPr lang="zh-CN" altLang="en-US" sz="1600" b="1" dirty="0" smtClean="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一个键向</a:t>
            </a:r>
            <a:r>
              <a:rPr lang="zh-CN" altLang="en-US" sz="1600" b="1" dirty="0" smtClean="0">
                <a:latin typeface="微软雅黑" panose="020B0503020204020204" pitchFamily="34" charset="-122"/>
                <a:ea typeface="微软雅黑" panose="020B0503020204020204" pitchFamily="34" charset="-122"/>
              </a:rPr>
              <a:t>量</a:t>
            </a:r>
            <a:r>
              <a:rPr lang="en-US" altLang="zh-CN" sz="1600" b="1" dirty="0" smtClean="0">
                <a:latin typeface="微软雅黑" panose="020B0503020204020204" pitchFamily="34" charset="-122"/>
                <a:ea typeface="微软雅黑" panose="020B0503020204020204" pitchFamily="34" charset="-122"/>
              </a:rPr>
              <a:t>K</a:t>
            </a:r>
            <a:r>
              <a:rPr lang="zh-CN" altLang="en-US" sz="1600" b="1" dirty="0" smtClean="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一个值向</a:t>
            </a:r>
            <a:r>
              <a:rPr lang="zh-CN" altLang="en-US" sz="1600" b="1" dirty="0" smtClean="0">
                <a:latin typeface="微软雅黑" panose="020B0503020204020204" pitchFamily="34" charset="-122"/>
                <a:ea typeface="微软雅黑" panose="020B0503020204020204" pitchFamily="34" charset="-122"/>
              </a:rPr>
              <a:t>量</a:t>
            </a:r>
            <a:r>
              <a:rPr lang="en-US" altLang="zh-CN" sz="1600" b="1" dirty="0" smtClean="0">
                <a:latin typeface="微软雅黑" panose="020B0503020204020204" pitchFamily="34" charset="-122"/>
                <a:ea typeface="微软雅黑" panose="020B0503020204020204" pitchFamily="34" charset="-122"/>
              </a:rPr>
              <a:t>V</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这三个向量是通过词嵌入与三个权重矩阵后相乘创建的。</a:t>
            </a:r>
          </a:p>
        </p:txBody>
      </p:sp>
      <p:sp>
        <p:nvSpPr>
          <p:cNvPr id="3" name="矩形 2"/>
          <p:cNvSpPr/>
          <p:nvPr/>
        </p:nvSpPr>
        <p:spPr>
          <a:xfrm>
            <a:off x="9144000" y="3703553"/>
            <a:ext cx="2361364" cy="230832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Self-Attention</a:t>
            </a:r>
            <a:r>
              <a:rPr lang="zh-CN" altLang="en-US" sz="1600" dirty="0">
                <a:latin typeface="微软雅黑" panose="020B0503020204020204" pitchFamily="34" charset="-122"/>
                <a:ea typeface="微软雅黑" panose="020B0503020204020204" pitchFamily="34" charset="-122"/>
              </a:rPr>
              <a:t>里的</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不是隐状</a:t>
            </a:r>
            <a:r>
              <a:rPr lang="zh-CN" altLang="en-US" sz="1600" dirty="0" smtClean="0">
                <a:latin typeface="微软雅黑" panose="020B0503020204020204" pitchFamily="34" charset="-122"/>
                <a:ea typeface="微软雅黑" panose="020B0503020204020204" pitchFamily="34" charset="-122"/>
              </a:rPr>
              <a:t>态</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普通</a:t>
            </a:r>
            <a:r>
              <a:rPr lang="en-US" altLang="zh-CN" sz="1600" dirty="0" smtClean="0">
                <a:latin typeface="微软雅黑" panose="020B0503020204020204" pitchFamily="34" charset="-122"/>
                <a:ea typeface="微软雅黑" panose="020B0503020204020204" pitchFamily="34" charset="-122"/>
              </a:rPr>
              <a:t>attention</a:t>
            </a:r>
            <a:r>
              <a:rPr lang="zh-CN" altLang="en-US" sz="1600" dirty="0" smtClean="0">
                <a:latin typeface="微软雅黑" panose="020B0503020204020204" pitchFamily="34" charset="-122"/>
                <a:ea typeface="微软雅黑" panose="020B0503020204020204" pitchFamily="34" charset="-122"/>
              </a:rPr>
              <a:t>里的是隐状态</a:t>
            </a:r>
            <a:r>
              <a:rPr lang="en-US" altLang="zh-CN" sz="1600" dirty="0" smtClean="0">
                <a:latin typeface="微软雅黑" panose="020B0503020204020204" pitchFamily="34" charset="-122"/>
                <a:ea typeface="微软雅黑" panose="020B0503020204020204" pitchFamily="34" charset="-122"/>
              </a:rPr>
              <a:t>hi)</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并且来自当前输入向量本身，因此叫作</a:t>
            </a:r>
            <a:r>
              <a:rPr lang="en-US" altLang="zh-CN" sz="1600" dirty="0">
                <a:latin typeface="微软雅黑" panose="020B0503020204020204" pitchFamily="34" charset="-122"/>
                <a:ea typeface="微软雅黑" panose="020B0503020204020204" pitchFamily="34" charset="-122"/>
              </a:rPr>
              <a:t>Self-Attention</a:t>
            </a:r>
            <a:r>
              <a:rPr lang="zh-CN" altLang="en-US" sz="1600" dirty="0">
                <a:latin typeface="微软雅黑" panose="020B0503020204020204" pitchFamily="34" charset="-122"/>
                <a:ea typeface="微软雅黑" panose="020B0503020204020204" pitchFamily="34" charset="-122"/>
              </a:rPr>
              <a:t>。另外</a:t>
            </a: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Value</a:t>
            </a:r>
            <a:r>
              <a:rPr lang="zh-CN" altLang="en-US" sz="1600" dirty="0">
                <a:latin typeface="微软雅黑" panose="020B0503020204020204" pitchFamily="34" charset="-122"/>
                <a:ea typeface="微软雅黑" panose="020B0503020204020204" pitchFamily="34" charset="-122"/>
              </a:rPr>
              <a:t>都不是输入向量，而是输入向量做了一下线性变换。</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63" y="859736"/>
            <a:ext cx="8334375" cy="5257800"/>
          </a:xfrm>
          <a:prstGeom prst="rect">
            <a:avLst/>
          </a:prstGeom>
        </p:spPr>
      </p:pic>
      <p:sp>
        <p:nvSpPr>
          <p:cNvPr id="6" name="矩形 5"/>
          <p:cNvSpPr/>
          <p:nvPr/>
        </p:nvSpPr>
        <p:spPr>
          <a:xfrm>
            <a:off x="6410739" y="1489112"/>
            <a:ext cx="1928192" cy="646331"/>
          </a:xfrm>
          <a:prstGeom prst="rect">
            <a:avLst/>
          </a:prstGeom>
        </p:spPr>
        <p:txBody>
          <a:bodyPr wrap="square">
            <a:spAutoFit/>
          </a:bodyPr>
          <a:lstStyle/>
          <a:p>
            <a:r>
              <a:rPr lang="zh-CN" altLang="en-US" dirty="0"/>
              <a:t>随机初始化</a:t>
            </a:r>
            <a:r>
              <a:rPr lang="zh-CN" altLang="en-US" dirty="0" smtClean="0"/>
              <a:t>的维</a:t>
            </a:r>
            <a:r>
              <a:rPr lang="zh-CN" altLang="en-US" dirty="0"/>
              <a:t>度为（</a:t>
            </a:r>
            <a:r>
              <a:rPr lang="en-US" altLang="zh-CN" dirty="0"/>
              <a:t>64</a:t>
            </a:r>
            <a:r>
              <a:rPr lang="zh-CN" altLang="en-US" dirty="0"/>
              <a:t>，</a:t>
            </a:r>
            <a:r>
              <a:rPr lang="en-US" altLang="zh-CN" dirty="0"/>
              <a:t>512</a:t>
            </a:r>
            <a:r>
              <a:rPr lang="zh-CN" altLang="en-US" dirty="0"/>
              <a:t>）</a:t>
            </a:r>
          </a:p>
        </p:txBody>
      </p:sp>
    </p:spTree>
    <p:extLst>
      <p:ext uri="{BB962C8B-B14F-4D97-AF65-F5344CB8AC3E}">
        <p14:creationId xmlns:p14="http://schemas.microsoft.com/office/powerpoint/2010/main" val="691111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40146" y="3127032"/>
            <a:ext cx="3501151" cy="369332"/>
          </a:xfrm>
          <a:prstGeom prst="rect">
            <a:avLst/>
          </a:prstGeom>
        </p:spPr>
        <p:txBody>
          <a:bodyPr wrap="none">
            <a:spAutoFit/>
          </a:bodyPr>
          <a:lstStyle/>
          <a:p>
            <a:r>
              <a:rPr lang="zh-CN" altLang="en-US" dirty="0"/>
              <a:t>计算</a:t>
            </a:r>
            <a:r>
              <a:rPr lang="en-US" altLang="zh-CN" dirty="0"/>
              <a:t>q1</a:t>
            </a:r>
            <a:r>
              <a:rPr lang="zh-CN" altLang="en-US" dirty="0"/>
              <a:t>和</a:t>
            </a:r>
            <a:r>
              <a:rPr lang="en-US" altLang="zh-CN" dirty="0"/>
              <a:t>k1,k2</a:t>
            </a:r>
            <a:r>
              <a:rPr lang="zh-CN" altLang="en-US" dirty="0"/>
              <a:t>的内积，得到</a:t>
            </a:r>
            <a:r>
              <a:rPr lang="en-US" altLang="zh-CN" dirty="0"/>
              <a:t>score</a:t>
            </a:r>
            <a:endParaRPr lang="zh-CN" altLang="en-US" dirty="0"/>
          </a:p>
        </p:txBody>
      </p:sp>
      <p:sp>
        <p:nvSpPr>
          <p:cNvPr id="4" name="矩形 3"/>
          <p:cNvSpPr/>
          <p:nvPr/>
        </p:nvSpPr>
        <p:spPr>
          <a:xfrm>
            <a:off x="6840146" y="4097663"/>
            <a:ext cx="3013454" cy="369332"/>
          </a:xfrm>
          <a:prstGeom prst="rect">
            <a:avLst/>
          </a:prstGeom>
        </p:spPr>
        <p:txBody>
          <a:bodyPr wrap="none">
            <a:spAutoFit/>
          </a:bodyPr>
          <a:lstStyle/>
          <a:p>
            <a:r>
              <a:rPr lang="zh-CN" altLang="en-US" dirty="0"/>
              <a:t>使用</a:t>
            </a:r>
            <a:r>
              <a:rPr lang="en-US" altLang="zh-CN" dirty="0"/>
              <a:t>softmax</a:t>
            </a:r>
            <a:r>
              <a:rPr lang="zh-CN" altLang="en-US" dirty="0"/>
              <a:t>把得分变成概率</a:t>
            </a:r>
          </a:p>
        </p:txBody>
      </p:sp>
      <p:sp>
        <p:nvSpPr>
          <p:cNvPr id="5" name="矩形 4"/>
          <p:cNvSpPr/>
          <p:nvPr/>
        </p:nvSpPr>
        <p:spPr>
          <a:xfrm>
            <a:off x="6840146" y="4872384"/>
            <a:ext cx="4102837" cy="1477328"/>
          </a:xfrm>
          <a:prstGeom prst="rect">
            <a:avLst/>
          </a:prstGeom>
        </p:spPr>
        <p:txBody>
          <a:bodyPr wrap="square">
            <a:spAutoFit/>
          </a:bodyPr>
          <a:lstStyle/>
          <a:p>
            <a:r>
              <a:rPr lang="en-US" altLang="zh-CN" smtClean="0"/>
              <a:t>z1  </a:t>
            </a:r>
            <a:r>
              <a:rPr lang="en-US" altLang="zh-CN" dirty="0" smtClean="0"/>
              <a:t>= 0.88*v1 + 0.12*v2</a:t>
            </a:r>
            <a:endParaRPr lang="en-US" altLang="zh-CN" dirty="0"/>
          </a:p>
          <a:p>
            <a:r>
              <a:rPr lang="zh-CN" altLang="en-US" dirty="0" smtClean="0"/>
              <a:t>用</a:t>
            </a:r>
            <a:r>
              <a:rPr lang="en-US" altLang="zh-CN" dirty="0"/>
              <a:t>softmax</a:t>
            </a:r>
            <a:r>
              <a:rPr lang="zh-CN" altLang="en-US" dirty="0"/>
              <a:t>得到的概率对所有时刻的</a:t>
            </a:r>
            <a:r>
              <a:rPr lang="en-US" altLang="zh-CN" dirty="0"/>
              <a:t>V</a:t>
            </a:r>
            <a:r>
              <a:rPr lang="zh-CN" altLang="en-US" dirty="0"/>
              <a:t>求加权平均，这样就可以认为得到的向量根据</a:t>
            </a:r>
            <a:r>
              <a:rPr lang="en-US" altLang="zh-CN" dirty="0"/>
              <a:t>Self-Attention</a:t>
            </a:r>
            <a:r>
              <a:rPr lang="zh-CN" altLang="en-US" dirty="0"/>
              <a:t>的概率综合考虑了所有时刻的输入信息</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45" y="295963"/>
            <a:ext cx="6504901" cy="6182139"/>
          </a:xfrm>
          <a:prstGeom prst="rect">
            <a:avLst/>
          </a:prstGeom>
        </p:spPr>
      </p:pic>
    </p:spTree>
    <p:extLst>
      <p:ext uri="{BB962C8B-B14F-4D97-AF65-F5344CB8AC3E}">
        <p14:creationId xmlns:p14="http://schemas.microsoft.com/office/powerpoint/2010/main" val="732430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38" y="770179"/>
            <a:ext cx="5238750" cy="5934075"/>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11803"/>
          <a:stretch/>
        </p:blipFill>
        <p:spPr>
          <a:xfrm>
            <a:off x="6474699" y="2087218"/>
            <a:ext cx="5023632" cy="2226572"/>
          </a:xfrm>
          <a:prstGeom prst="rect">
            <a:avLst/>
          </a:prstGeom>
        </p:spPr>
      </p:pic>
      <p:sp>
        <p:nvSpPr>
          <p:cNvPr id="4" name="右箭头 3"/>
          <p:cNvSpPr/>
          <p:nvPr/>
        </p:nvSpPr>
        <p:spPr>
          <a:xfrm>
            <a:off x="5892662" y="3200504"/>
            <a:ext cx="448503" cy="536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74674" y="400847"/>
            <a:ext cx="3080908" cy="369332"/>
          </a:xfrm>
          <a:prstGeom prst="rect">
            <a:avLst/>
          </a:prstGeom>
        </p:spPr>
        <p:txBody>
          <a:bodyPr wrap="none">
            <a:spAutoFit/>
          </a:bodyPr>
          <a:lstStyle/>
          <a:p>
            <a:r>
              <a:rPr lang="en-US" altLang="zh-CN" dirty="0" smtClean="0"/>
              <a:t>Self-attention</a:t>
            </a:r>
            <a:r>
              <a:rPr lang="zh-CN" altLang="en-US" dirty="0" smtClean="0"/>
              <a:t>矩阵形式的计算</a:t>
            </a:r>
            <a:endParaRPr lang="zh-CN" altLang="en-US" dirty="0"/>
          </a:p>
        </p:txBody>
      </p:sp>
    </p:spTree>
    <p:extLst>
      <p:ext uri="{BB962C8B-B14F-4D97-AF65-F5344CB8AC3E}">
        <p14:creationId xmlns:p14="http://schemas.microsoft.com/office/powerpoint/2010/main" val="2300687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9808" y="414925"/>
            <a:ext cx="8729870" cy="1200329"/>
          </a:xfrm>
          <a:prstGeom prst="rect">
            <a:avLst/>
          </a:prstGeom>
        </p:spPr>
        <p:txBody>
          <a:bodyPr wrap="square">
            <a:spAutoFit/>
          </a:bodyPr>
          <a:lstStyle/>
          <a:p>
            <a:r>
              <a:rPr lang="en-US" altLang="zh-CN" b="1" dirty="0"/>
              <a:t>Multi-Head </a:t>
            </a:r>
            <a:r>
              <a:rPr lang="en-US" altLang="zh-CN" b="1" dirty="0" smtClean="0"/>
              <a:t>Attention</a:t>
            </a:r>
          </a:p>
          <a:p>
            <a:r>
              <a:rPr lang="zh-CN" altLang="en-US" dirty="0" smtClean="0"/>
              <a:t>前</a:t>
            </a:r>
            <a:r>
              <a:rPr lang="zh-CN" altLang="en-US" dirty="0"/>
              <a:t>面定义的一组</a:t>
            </a:r>
            <a:r>
              <a:rPr lang="en-US" altLang="zh-CN" dirty="0"/>
              <a:t>Q</a:t>
            </a:r>
            <a:r>
              <a:rPr lang="zh-CN" altLang="en-US" dirty="0"/>
              <a:t>、</a:t>
            </a:r>
            <a:r>
              <a:rPr lang="en-US" altLang="zh-CN" dirty="0"/>
              <a:t>K</a:t>
            </a:r>
            <a:r>
              <a:rPr lang="zh-CN" altLang="en-US" dirty="0"/>
              <a:t>和</a:t>
            </a:r>
            <a:r>
              <a:rPr lang="en-US" altLang="zh-CN" dirty="0"/>
              <a:t>V</a:t>
            </a:r>
            <a:r>
              <a:rPr lang="zh-CN" altLang="en-US" dirty="0"/>
              <a:t>可以让一个词</a:t>
            </a:r>
            <a:r>
              <a:rPr lang="en-US" altLang="zh-CN" dirty="0"/>
              <a:t>attend to</a:t>
            </a:r>
            <a:r>
              <a:rPr lang="zh-CN" altLang="en-US" dirty="0"/>
              <a:t>相关的词，我们可以定义多组</a:t>
            </a:r>
            <a:r>
              <a:rPr lang="en-US" altLang="zh-CN" dirty="0"/>
              <a:t>Q</a:t>
            </a:r>
            <a:r>
              <a:rPr lang="zh-CN" altLang="en-US" dirty="0"/>
              <a:t>、</a:t>
            </a:r>
            <a:r>
              <a:rPr lang="en-US" altLang="zh-CN" dirty="0"/>
              <a:t>K</a:t>
            </a:r>
            <a:r>
              <a:rPr lang="zh-CN" altLang="en-US" dirty="0"/>
              <a:t>和</a:t>
            </a:r>
            <a:r>
              <a:rPr lang="en-US" altLang="zh-CN" dirty="0"/>
              <a:t>V</a:t>
            </a:r>
            <a:r>
              <a:rPr lang="zh-CN" altLang="en-US" dirty="0"/>
              <a:t>，它们分别可以关注不同的上下文。计算</a:t>
            </a:r>
            <a:r>
              <a:rPr lang="en-US" altLang="zh-CN" dirty="0"/>
              <a:t>Q</a:t>
            </a:r>
            <a:r>
              <a:rPr lang="zh-CN" altLang="en-US" dirty="0"/>
              <a:t>、</a:t>
            </a:r>
            <a:r>
              <a:rPr lang="en-US" altLang="zh-CN" dirty="0"/>
              <a:t>K</a:t>
            </a:r>
            <a:r>
              <a:rPr lang="zh-CN" altLang="en-US" dirty="0"/>
              <a:t>和</a:t>
            </a:r>
            <a:r>
              <a:rPr lang="en-US" altLang="zh-CN" dirty="0"/>
              <a:t>V</a:t>
            </a:r>
            <a:r>
              <a:rPr lang="zh-CN" altLang="en-US" dirty="0"/>
              <a:t>的过程还是一样，这不过现在变换矩阵从一组</a:t>
            </a:r>
            <a:r>
              <a:rPr lang="en-US" altLang="zh-CN" dirty="0"/>
              <a:t>(WQ,WK,WV)</a:t>
            </a:r>
            <a:r>
              <a:rPr lang="zh-CN" altLang="en-US" dirty="0"/>
              <a:t>变成了多组</a:t>
            </a:r>
            <a:r>
              <a:rPr lang="en-US" altLang="zh-CN" dirty="0"/>
              <a:t>(WQ0,WK0,WV0) </a:t>
            </a:r>
            <a:r>
              <a:rPr lang="zh-CN" altLang="en-US" dirty="0"/>
              <a:t>，</a:t>
            </a:r>
            <a:r>
              <a:rPr lang="en-US" altLang="zh-CN" dirty="0"/>
              <a:t>(WQ1,WK1,WV1)</a:t>
            </a:r>
            <a:r>
              <a:rPr lang="zh-CN" altLang="en-US" dirty="0"/>
              <a:t>，</a:t>
            </a:r>
            <a:r>
              <a:rPr lang="en-US" altLang="zh-CN" dirty="0"/>
              <a:t>…</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67" y="2047460"/>
            <a:ext cx="6106403" cy="360790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9703" y="2865019"/>
            <a:ext cx="5483087" cy="2601503"/>
          </a:xfrm>
          <a:prstGeom prst="rect">
            <a:avLst/>
          </a:prstGeom>
        </p:spPr>
      </p:pic>
      <p:cxnSp>
        <p:nvCxnSpPr>
          <p:cNvPr id="7" name="直接连接符 6"/>
          <p:cNvCxnSpPr/>
          <p:nvPr/>
        </p:nvCxnSpPr>
        <p:spPr>
          <a:xfrm>
            <a:off x="6728792" y="1759226"/>
            <a:ext cx="0" cy="458193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778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83" y="469404"/>
            <a:ext cx="10611678" cy="5870455"/>
          </a:xfrm>
          <a:prstGeom prst="rect">
            <a:avLst/>
          </a:prstGeom>
        </p:spPr>
      </p:pic>
      <p:sp>
        <p:nvSpPr>
          <p:cNvPr id="3" name="矩形 2"/>
          <p:cNvSpPr/>
          <p:nvPr/>
        </p:nvSpPr>
        <p:spPr>
          <a:xfrm>
            <a:off x="1171223" y="5582778"/>
            <a:ext cx="7676322" cy="646331"/>
          </a:xfrm>
          <a:prstGeom prst="rect">
            <a:avLst/>
          </a:prstGeom>
        </p:spPr>
        <p:txBody>
          <a:bodyPr wrap="square">
            <a:spAutoFit/>
          </a:bodyPr>
          <a:lstStyle/>
          <a:p>
            <a:r>
              <a:rPr lang="zh-CN" altLang="en-US" dirty="0"/>
              <a:t>把多个</a:t>
            </a:r>
            <a:r>
              <a:rPr lang="en-US" altLang="zh-CN" dirty="0"/>
              <a:t>head</a:t>
            </a:r>
            <a:r>
              <a:rPr lang="zh-CN" altLang="en-US" dirty="0"/>
              <a:t>输出的</a:t>
            </a:r>
            <a:r>
              <a:rPr lang="en-US" altLang="zh-CN" dirty="0"/>
              <a:t>Z</a:t>
            </a:r>
            <a:r>
              <a:rPr lang="zh-CN" altLang="en-US" dirty="0"/>
              <a:t>按照第二个维度拼接起来，但是这样的特征有一些多，因此</a:t>
            </a:r>
            <a:r>
              <a:rPr lang="en-US" altLang="zh-CN" dirty="0"/>
              <a:t>Transformer</a:t>
            </a:r>
            <a:r>
              <a:rPr lang="zh-CN" altLang="en-US" dirty="0"/>
              <a:t>又用了一个线性变换</a:t>
            </a:r>
            <a:r>
              <a:rPr lang="en-US" altLang="zh-CN" dirty="0"/>
              <a:t>(</a:t>
            </a:r>
            <a:r>
              <a:rPr lang="zh-CN" altLang="en-US" dirty="0"/>
              <a:t>矩阵</a:t>
            </a:r>
            <a:r>
              <a:rPr lang="en-US" altLang="zh-CN" dirty="0"/>
              <a:t>WO)</a:t>
            </a:r>
            <a:r>
              <a:rPr lang="zh-CN" altLang="en-US" dirty="0"/>
              <a:t>对它进行了压缩。</a:t>
            </a:r>
          </a:p>
        </p:txBody>
      </p:sp>
      <p:sp>
        <p:nvSpPr>
          <p:cNvPr id="4" name="文本框 3"/>
          <p:cNvSpPr txBox="1"/>
          <p:nvPr/>
        </p:nvSpPr>
        <p:spPr>
          <a:xfrm>
            <a:off x="9064487" y="3219965"/>
            <a:ext cx="651140" cy="369332"/>
          </a:xfrm>
          <a:prstGeom prst="rect">
            <a:avLst/>
          </a:prstGeom>
          <a:noFill/>
        </p:spPr>
        <p:txBody>
          <a:bodyPr wrap="none" rtlCol="0">
            <a:spAutoFit/>
          </a:bodyPr>
          <a:lstStyle/>
          <a:p>
            <a:r>
              <a:rPr lang="en-US" altLang="zh-CN" dirty="0" smtClean="0"/>
              <a:t>24*4</a:t>
            </a:r>
            <a:endParaRPr lang="zh-CN" altLang="en-US" dirty="0"/>
          </a:p>
        </p:txBody>
      </p:sp>
      <p:sp>
        <p:nvSpPr>
          <p:cNvPr id="5" name="文本框 4"/>
          <p:cNvSpPr txBox="1"/>
          <p:nvPr/>
        </p:nvSpPr>
        <p:spPr>
          <a:xfrm>
            <a:off x="3044688" y="2114275"/>
            <a:ext cx="651140" cy="369332"/>
          </a:xfrm>
          <a:prstGeom prst="rect">
            <a:avLst/>
          </a:prstGeom>
          <a:noFill/>
        </p:spPr>
        <p:txBody>
          <a:bodyPr wrap="none" rtlCol="0">
            <a:spAutoFit/>
          </a:bodyPr>
          <a:lstStyle/>
          <a:p>
            <a:r>
              <a:rPr lang="en-US" altLang="zh-CN" dirty="0" smtClean="0"/>
              <a:t>2*24</a:t>
            </a:r>
            <a:endParaRPr lang="zh-CN" altLang="en-US" dirty="0"/>
          </a:p>
        </p:txBody>
      </p:sp>
    </p:spTree>
    <p:extLst>
      <p:ext uri="{BB962C8B-B14F-4D97-AF65-F5344CB8AC3E}">
        <p14:creationId xmlns:p14="http://schemas.microsoft.com/office/powerpoint/2010/main" val="1352273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43" y="178903"/>
            <a:ext cx="11492602" cy="6434577"/>
          </a:xfrm>
          <a:prstGeom prst="rect">
            <a:avLst/>
          </a:prstGeom>
        </p:spPr>
      </p:pic>
    </p:spTree>
    <p:extLst>
      <p:ext uri="{BB962C8B-B14F-4D97-AF65-F5344CB8AC3E}">
        <p14:creationId xmlns:p14="http://schemas.microsoft.com/office/powerpoint/2010/main" val="1905880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55" y="1448421"/>
            <a:ext cx="4863297" cy="43858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474" y="1539219"/>
            <a:ext cx="4267945" cy="4165841"/>
          </a:xfrm>
          <a:prstGeom prst="rect">
            <a:avLst/>
          </a:prstGeom>
        </p:spPr>
      </p:pic>
      <p:sp>
        <p:nvSpPr>
          <p:cNvPr id="5" name="矩形 4"/>
          <p:cNvSpPr/>
          <p:nvPr/>
        </p:nvSpPr>
        <p:spPr>
          <a:xfrm>
            <a:off x="3472785" y="779429"/>
            <a:ext cx="5183535" cy="369332"/>
          </a:xfrm>
          <a:prstGeom prst="rect">
            <a:avLst/>
          </a:prstGeom>
        </p:spPr>
        <p:txBody>
          <a:bodyPr wrap="none">
            <a:spAutoFit/>
          </a:bodyPr>
          <a:lstStyle/>
          <a:p>
            <a:r>
              <a:rPr lang="zh-CN" altLang="en-US" dirty="0"/>
              <a:t>不同的</a:t>
            </a:r>
            <a:r>
              <a:rPr lang="en-US" altLang="zh-CN" dirty="0"/>
              <a:t>Attention Head</a:t>
            </a:r>
            <a:r>
              <a:rPr lang="zh-CN" altLang="en-US" dirty="0"/>
              <a:t>到底学习到了什么样的语</a:t>
            </a:r>
            <a:r>
              <a:rPr lang="zh-CN" altLang="en-US" dirty="0" smtClean="0"/>
              <a:t>义</a:t>
            </a:r>
            <a:r>
              <a:rPr lang="en-US" altLang="zh-CN" dirty="0" smtClean="0"/>
              <a:t>?</a:t>
            </a:r>
            <a:endParaRPr lang="zh-CN" altLang="en-US" dirty="0"/>
          </a:p>
        </p:txBody>
      </p:sp>
    </p:spTree>
    <p:extLst>
      <p:ext uri="{BB962C8B-B14F-4D97-AF65-F5344CB8AC3E}">
        <p14:creationId xmlns:p14="http://schemas.microsoft.com/office/powerpoint/2010/main" val="409508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t="1061"/>
          <a:stretch/>
        </p:blipFill>
        <p:spPr>
          <a:xfrm>
            <a:off x="373596" y="959667"/>
            <a:ext cx="6791325" cy="4589494"/>
          </a:xfrm>
          <a:prstGeom prst="rect">
            <a:avLst/>
          </a:prstGeom>
        </p:spPr>
      </p:pic>
      <p:sp>
        <p:nvSpPr>
          <p:cNvPr id="6" name="矩形 5"/>
          <p:cNvSpPr/>
          <p:nvPr/>
        </p:nvSpPr>
        <p:spPr>
          <a:xfrm>
            <a:off x="9773218" y="2476039"/>
            <a:ext cx="1786550" cy="1200329"/>
          </a:xfrm>
          <a:prstGeom prst="rect">
            <a:avLst/>
          </a:prstGeom>
        </p:spPr>
        <p:txBody>
          <a:bodyPr wrap="square">
            <a:spAutoFit/>
          </a:bodyPr>
          <a:lstStyle/>
          <a:p>
            <a:r>
              <a:rPr lang="en-US" altLang="zh-CN" sz="1200" dirty="0"/>
              <a:t>z</a:t>
            </a:r>
            <a:r>
              <a:rPr lang="zh-CN" altLang="en-US" sz="1200" dirty="0" smtClean="0"/>
              <a:t>更新门用于控制前一时刻的状态信息被带入到当前状态中的程度，更新门的值越大说明前一时刻的状态信息带入越多</a:t>
            </a:r>
            <a:endParaRPr lang="zh-CN" altLang="en-US" sz="1200" dirty="0"/>
          </a:p>
        </p:txBody>
      </p:sp>
      <p:sp>
        <p:nvSpPr>
          <p:cNvPr id="8" name="矩形 7"/>
          <p:cNvSpPr/>
          <p:nvPr/>
        </p:nvSpPr>
        <p:spPr>
          <a:xfrm>
            <a:off x="9494068" y="1645042"/>
            <a:ext cx="1949513" cy="830997"/>
          </a:xfrm>
          <a:prstGeom prst="rect">
            <a:avLst/>
          </a:prstGeom>
        </p:spPr>
        <p:txBody>
          <a:bodyPr wrap="square">
            <a:spAutoFit/>
          </a:bodyPr>
          <a:lstStyle/>
          <a:p>
            <a:r>
              <a:rPr lang="en-US" altLang="zh-CN" sz="1200" dirty="0" smtClean="0"/>
              <a:t>r</a:t>
            </a:r>
            <a:r>
              <a:rPr lang="zh-CN" altLang="en-US" sz="1200" dirty="0" smtClean="0"/>
              <a:t>重置门用于控制忽略前一时刻的状态信息的程度，重置门的值越小说明忽略得越多。</a:t>
            </a:r>
            <a:endParaRPr lang="zh-CN" altLang="en-US" sz="1200" dirty="0"/>
          </a:p>
        </p:txBody>
      </p:sp>
      <p:pic>
        <p:nvPicPr>
          <p:cNvPr id="2" name="图片 1"/>
          <p:cNvPicPr>
            <a:picLocks noChangeAspect="1"/>
          </p:cNvPicPr>
          <p:nvPr/>
        </p:nvPicPr>
        <p:blipFill>
          <a:blip r:embed="rId3"/>
          <a:stretch>
            <a:fillRect/>
          </a:stretch>
        </p:blipFill>
        <p:spPr>
          <a:xfrm>
            <a:off x="6969943" y="1717640"/>
            <a:ext cx="2524125" cy="342900"/>
          </a:xfrm>
          <a:prstGeom prst="rect">
            <a:avLst/>
          </a:prstGeom>
        </p:spPr>
      </p:pic>
      <p:pic>
        <p:nvPicPr>
          <p:cNvPr id="3" name="图片 2"/>
          <p:cNvPicPr>
            <a:picLocks noChangeAspect="1"/>
          </p:cNvPicPr>
          <p:nvPr/>
        </p:nvPicPr>
        <p:blipFill>
          <a:blip r:embed="rId4"/>
          <a:stretch>
            <a:fillRect/>
          </a:stretch>
        </p:blipFill>
        <p:spPr>
          <a:xfrm>
            <a:off x="6625205" y="2425511"/>
            <a:ext cx="2647950" cy="342900"/>
          </a:xfrm>
          <a:prstGeom prst="rect">
            <a:avLst/>
          </a:prstGeom>
        </p:spPr>
      </p:pic>
      <p:pic>
        <p:nvPicPr>
          <p:cNvPr id="7" name="图片 6"/>
          <p:cNvPicPr>
            <a:picLocks noChangeAspect="1"/>
          </p:cNvPicPr>
          <p:nvPr/>
        </p:nvPicPr>
        <p:blipFill>
          <a:blip r:embed="rId5"/>
          <a:stretch>
            <a:fillRect/>
          </a:stretch>
        </p:blipFill>
        <p:spPr>
          <a:xfrm>
            <a:off x="6125143" y="3035573"/>
            <a:ext cx="3648075" cy="542925"/>
          </a:xfrm>
          <a:prstGeom prst="rect">
            <a:avLst/>
          </a:prstGeom>
        </p:spPr>
      </p:pic>
      <p:pic>
        <p:nvPicPr>
          <p:cNvPr id="9" name="图片 8"/>
          <p:cNvPicPr>
            <a:picLocks noChangeAspect="1"/>
          </p:cNvPicPr>
          <p:nvPr/>
        </p:nvPicPr>
        <p:blipFill>
          <a:blip r:embed="rId6"/>
          <a:stretch>
            <a:fillRect/>
          </a:stretch>
        </p:blipFill>
        <p:spPr>
          <a:xfrm>
            <a:off x="6539480" y="3775463"/>
            <a:ext cx="2733675" cy="438150"/>
          </a:xfrm>
          <a:prstGeom prst="rect">
            <a:avLst/>
          </a:prstGeom>
        </p:spPr>
      </p:pic>
      <p:pic>
        <p:nvPicPr>
          <p:cNvPr id="10" name="图片 9"/>
          <p:cNvPicPr>
            <a:picLocks noChangeAspect="1"/>
          </p:cNvPicPr>
          <p:nvPr/>
        </p:nvPicPr>
        <p:blipFill rotWithShape="1">
          <a:blip r:embed="rId7"/>
          <a:srcRect b="16511"/>
          <a:stretch/>
        </p:blipFill>
        <p:spPr>
          <a:xfrm>
            <a:off x="9192474" y="4234255"/>
            <a:ext cx="2552700" cy="1654079"/>
          </a:xfrm>
          <a:prstGeom prst="rect">
            <a:avLst/>
          </a:prstGeom>
        </p:spPr>
      </p:pic>
    </p:spTree>
    <p:extLst>
      <p:ext uri="{BB962C8B-B14F-4D97-AF65-F5344CB8AC3E}">
        <p14:creationId xmlns:p14="http://schemas.microsoft.com/office/powerpoint/2010/main" val="313637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0660" y="1184127"/>
            <a:ext cx="9266583" cy="2308324"/>
          </a:xfrm>
          <a:prstGeom prst="rect">
            <a:avLst/>
          </a:prstGeom>
        </p:spPr>
        <p:txBody>
          <a:bodyPr wrap="square">
            <a:spAutoFit/>
          </a:bodyPr>
          <a:lstStyle/>
          <a:p>
            <a:r>
              <a:rPr lang="zh-CN" altLang="en-US" dirty="0"/>
              <a:t>我们的目的是用</a:t>
            </a:r>
            <a:r>
              <a:rPr lang="en-US" altLang="zh-CN" dirty="0"/>
              <a:t>Self-Attention</a:t>
            </a:r>
            <a:r>
              <a:rPr lang="zh-CN" altLang="en-US" dirty="0"/>
              <a:t>替代</a:t>
            </a:r>
            <a:r>
              <a:rPr lang="en-US" altLang="zh-CN" dirty="0"/>
              <a:t>RNN</a:t>
            </a:r>
            <a:r>
              <a:rPr lang="zh-CN" altLang="en-US" dirty="0"/>
              <a:t>，</a:t>
            </a:r>
            <a:r>
              <a:rPr lang="en-US" altLang="zh-CN" dirty="0"/>
              <a:t>RNN</a:t>
            </a:r>
            <a:r>
              <a:rPr lang="zh-CN" altLang="en-US" dirty="0"/>
              <a:t>能够记住过去的信息，这可以通过</a:t>
            </a:r>
            <a:r>
              <a:rPr lang="en-US" altLang="zh-CN" dirty="0"/>
              <a:t>Self-Attention“</a:t>
            </a:r>
            <a:r>
              <a:rPr lang="zh-CN" altLang="en-US" b="1" dirty="0">
                <a:solidFill>
                  <a:srgbClr val="FF0000"/>
                </a:solidFill>
              </a:rPr>
              <a:t>实时</a:t>
            </a:r>
            <a:r>
              <a:rPr lang="zh-CN" altLang="en-US" dirty="0"/>
              <a:t>”的注意相关的任何词来实现等价</a:t>
            </a:r>
            <a:r>
              <a:rPr lang="en-US" altLang="zh-CN" dirty="0"/>
              <a:t>(</a:t>
            </a:r>
            <a:r>
              <a:rPr lang="zh-CN" altLang="en-US" dirty="0"/>
              <a:t>甚至更好</a:t>
            </a:r>
            <a:r>
              <a:rPr lang="en-US" altLang="zh-CN" dirty="0"/>
              <a:t>)</a:t>
            </a:r>
            <a:r>
              <a:rPr lang="zh-CN" altLang="en-US" dirty="0"/>
              <a:t>的效果。</a:t>
            </a:r>
            <a:r>
              <a:rPr lang="en-US" altLang="zh-CN" dirty="0"/>
              <a:t>RNN</a:t>
            </a:r>
            <a:r>
              <a:rPr lang="zh-CN" altLang="en-US" dirty="0"/>
              <a:t>还有一个特定就是能考虑词的顺序</a:t>
            </a:r>
            <a:r>
              <a:rPr lang="en-US" altLang="zh-CN" dirty="0"/>
              <a:t>(</a:t>
            </a:r>
            <a:r>
              <a:rPr lang="zh-CN" altLang="en-US" dirty="0"/>
              <a:t>位置</a:t>
            </a:r>
            <a:r>
              <a:rPr lang="en-US" altLang="zh-CN" dirty="0"/>
              <a:t>)</a:t>
            </a:r>
            <a:r>
              <a:rPr lang="zh-CN" altLang="en-US" dirty="0"/>
              <a:t>关系，一个句子即使词完全是相同的但是语义可能完全不同，比如”北京到上海的机票”与”上海到北京的机票”，它们的语义就有很大的差别。我们上面的介绍的</a:t>
            </a:r>
            <a:r>
              <a:rPr lang="en-US" altLang="zh-CN" b="1" dirty="0">
                <a:solidFill>
                  <a:srgbClr val="FF0000"/>
                </a:solidFill>
              </a:rPr>
              <a:t>Self-Attention</a:t>
            </a:r>
            <a:r>
              <a:rPr lang="zh-CN" altLang="en-US" b="1" dirty="0">
                <a:solidFill>
                  <a:srgbClr val="FF0000"/>
                </a:solidFill>
              </a:rPr>
              <a:t>是不考虑词的顺序的</a:t>
            </a:r>
            <a:r>
              <a:rPr lang="zh-CN" altLang="en-US" dirty="0"/>
              <a:t>，</a:t>
            </a:r>
            <a:r>
              <a:rPr lang="zh-CN" altLang="en-US" b="1" dirty="0">
                <a:solidFill>
                  <a:srgbClr val="FF0000"/>
                </a:solidFill>
              </a:rPr>
              <a:t>如果模型参数固定了，上面两个句子的北京都会被编码成相同的向量。</a:t>
            </a:r>
            <a:r>
              <a:rPr lang="zh-CN" altLang="en-US" dirty="0"/>
              <a:t>但是实际上我们可以期望这两个北京编码的结果不同，前者可能需要编码出发城市的语义，而后者需要包含目的城市的语义。而</a:t>
            </a:r>
            <a:r>
              <a:rPr lang="en-US" altLang="zh-CN" dirty="0"/>
              <a:t>RNN</a:t>
            </a:r>
            <a:r>
              <a:rPr lang="zh-CN" altLang="en-US" dirty="0"/>
              <a:t>是可以</a:t>
            </a:r>
            <a:r>
              <a:rPr lang="en-US" altLang="zh-CN" dirty="0"/>
              <a:t>(</a:t>
            </a:r>
            <a:r>
              <a:rPr lang="zh-CN" altLang="en-US" dirty="0"/>
              <a:t>至少是可能</a:t>
            </a:r>
            <a:r>
              <a:rPr lang="en-US" altLang="zh-CN" dirty="0"/>
              <a:t>)</a:t>
            </a:r>
            <a:r>
              <a:rPr lang="zh-CN" altLang="en-US" dirty="0"/>
              <a:t>学到这一点的。当然</a:t>
            </a:r>
            <a:r>
              <a:rPr lang="en-US" altLang="zh-CN" dirty="0"/>
              <a:t>RNN</a:t>
            </a:r>
            <a:r>
              <a:rPr lang="zh-CN" altLang="en-US" dirty="0"/>
              <a:t>为了实现这一点的代价就是顺序处理，很难并行。</a:t>
            </a:r>
          </a:p>
        </p:txBody>
      </p:sp>
      <p:sp>
        <p:nvSpPr>
          <p:cNvPr id="3" name="矩形 2"/>
          <p:cNvSpPr/>
          <p:nvPr/>
        </p:nvSpPr>
        <p:spPr>
          <a:xfrm>
            <a:off x="882139" y="521012"/>
            <a:ext cx="3121304" cy="369332"/>
          </a:xfrm>
          <a:prstGeom prst="rect">
            <a:avLst/>
          </a:prstGeom>
        </p:spPr>
        <p:txBody>
          <a:bodyPr wrap="none">
            <a:spAutoFit/>
          </a:bodyPr>
          <a:lstStyle/>
          <a:p>
            <a:r>
              <a:rPr lang="zh-CN" altLang="en-US" b="1" dirty="0" smtClean="0"/>
              <a:t>位</a:t>
            </a:r>
            <a:r>
              <a:rPr lang="zh-CN" altLang="en-US" b="1" dirty="0"/>
              <a:t>置编码</a:t>
            </a:r>
            <a:r>
              <a:rPr lang="en-US" altLang="zh-CN" b="1" dirty="0"/>
              <a:t>(Positional Encoding)</a:t>
            </a:r>
            <a:endParaRPr lang="zh-CN" altLang="en-US" b="1" dirty="0"/>
          </a:p>
        </p:txBody>
      </p:sp>
      <p:sp>
        <p:nvSpPr>
          <p:cNvPr id="4" name="矩形 3"/>
          <p:cNvSpPr/>
          <p:nvPr/>
        </p:nvSpPr>
        <p:spPr>
          <a:xfrm>
            <a:off x="980660" y="3786234"/>
            <a:ext cx="9415670" cy="1477328"/>
          </a:xfrm>
          <a:prstGeom prst="rect">
            <a:avLst/>
          </a:prstGeom>
        </p:spPr>
        <p:txBody>
          <a:bodyPr wrap="square">
            <a:spAutoFit/>
          </a:bodyPr>
          <a:lstStyle/>
          <a:p>
            <a:r>
              <a:rPr lang="zh-CN" altLang="en-US" dirty="0"/>
              <a:t>为了解决这个问题，我们需要引入</a:t>
            </a:r>
            <a:r>
              <a:rPr lang="zh-CN" altLang="en-US" b="1" dirty="0">
                <a:solidFill>
                  <a:srgbClr val="FF0000"/>
                </a:solidFill>
              </a:rPr>
              <a:t>位置编码</a:t>
            </a:r>
            <a:r>
              <a:rPr lang="zh-CN" altLang="en-US" dirty="0"/>
              <a:t>，也就是</a:t>
            </a:r>
            <a:r>
              <a:rPr lang="en-US" altLang="zh-CN" dirty="0"/>
              <a:t>t</a:t>
            </a:r>
            <a:r>
              <a:rPr lang="zh-CN" altLang="en-US" dirty="0"/>
              <a:t>时刻的输</a:t>
            </a:r>
            <a:r>
              <a:rPr lang="zh-CN" altLang="en-US" dirty="0" smtClean="0"/>
              <a:t>入</a:t>
            </a:r>
            <a:r>
              <a:rPr lang="en-US" altLang="zh-CN" dirty="0" smtClean="0"/>
              <a:t>.</a:t>
            </a:r>
          </a:p>
          <a:p>
            <a:r>
              <a:rPr lang="zh-CN" altLang="en-US" dirty="0" smtClean="0"/>
              <a:t>除</a:t>
            </a:r>
            <a:r>
              <a:rPr lang="zh-CN" altLang="en-US" dirty="0"/>
              <a:t>了</a:t>
            </a:r>
            <a:r>
              <a:rPr lang="en-US" altLang="zh-CN" dirty="0"/>
              <a:t>Embedding</a:t>
            </a:r>
            <a:r>
              <a:rPr lang="zh-CN" altLang="en-US" dirty="0"/>
              <a:t>之外</a:t>
            </a:r>
            <a:r>
              <a:rPr lang="en-US" altLang="zh-CN" dirty="0"/>
              <a:t>(</a:t>
            </a:r>
            <a:r>
              <a:rPr lang="zh-CN" altLang="en-US" dirty="0"/>
              <a:t>这是与位置无关的</a:t>
            </a:r>
            <a:r>
              <a:rPr lang="en-US" altLang="zh-CN" dirty="0"/>
              <a:t>)</a:t>
            </a:r>
            <a:r>
              <a:rPr lang="zh-CN" altLang="en-US" dirty="0"/>
              <a:t>，我们还引入一个向量，</a:t>
            </a:r>
            <a:r>
              <a:rPr lang="zh-CN" altLang="en-US" b="1" dirty="0">
                <a:solidFill>
                  <a:srgbClr val="FF0000"/>
                </a:solidFill>
              </a:rPr>
              <a:t>这个向量是与</a:t>
            </a:r>
            <a:r>
              <a:rPr lang="en-US" altLang="zh-CN" b="1" dirty="0">
                <a:solidFill>
                  <a:srgbClr val="FF0000"/>
                </a:solidFill>
              </a:rPr>
              <a:t>t</a:t>
            </a:r>
            <a:r>
              <a:rPr lang="zh-CN" altLang="en-US" b="1" dirty="0">
                <a:solidFill>
                  <a:srgbClr val="FF0000"/>
                </a:solidFill>
              </a:rPr>
              <a:t>有关的</a:t>
            </a:r>
            <a:r>
              <a:rPr lang="zh-CN" altLang="en-US" dirty="0"/>
              <a:t>，我们把</a:t>
            </a:r>
            <a:r>
              <a:rPr lang="en-US" altLang="zh-CN" b="1" dirty="0">
                <a:solidFill>
                  <a:srgbClr val="FF0000"/>
                </a:solidFill>
              </a:rPr>
              <a:t>Embedding</a:t>
            </a:r>
            <a:r>
              <a:rPr lang="zh-CN" altLang="en-US" b="1" dirty="0">
                <a:solidFill>
                  <a:srgbClr val="FF0000"/>
                </a:solidFill>
              </a:rPr>
              <a:t>和位置编码向量加起来作为模型的输入</a:t>
            </a:r>
            <a:r>
              <a:rPr lang="zh-CN" altLang="en-US" dirty="0"/>
              <a:t>。这样的话如果两个词在不同的位置出现了，虽然它们的</a:t>
            </a:r>
            <a:r>
              <a:rPr lang="en-US" altLang="zh-CN" dirty="0"/>
              <a:t>Embedding</a:t>
            </a:r>
            <a:r>
              <a:rPr lang="zh-CN" altLang="en-US" dirty="0"/>
              <a:t>是相同的，但是由于位置编码不同，最终得到的向量也是不同的。</a:t>
            </a:r>
          </a:p>
        </p:txBody>
      </p:sp>
    </p:spTree>
    <p:extLst>
      <p:ext uri="{BB962C8B-B14F-4D97-AF65-F5344CB8AC3E}">
        <p14:creationId xmlns:p14="http://schemas.microsoft.com/office/powerpoint/2010/main" val="1435054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72" y="582830"/>
            <a:ext cx="9076846" cy="5005521"/>
          </a:xfrm>
          <a:prstGeom prst="rect">
            <a:avLst/>
          </a:prstGeom>
        </p:spPr>
      </p:pic>
      <p:sp>
        <p:nvSpPr>
          <p:cNvPr id="4" name="矩形 3"/>
          <p:cNvSpPr/>
          <p:nvPr/>
        </p:nvSpPr>
        <p:spPr>
          <a:xfrm>
            <a:off x="6778264" y="3194274"/>
            <a:ext cx="4397076" cy="523220"/>
          </a:xfrm>
          <a:prstGeom prst="rect">
            <a:avLst/>
          </a:prstGeom>
        </p:spPr>
        <p:txBody>
          <a:bodyPr wrap="square">
            <a:spAutoFit/>
          </a:bodyPr>
          <a:lstStyle/>
          <a:p>
            <a:r>
              <a:rPr lang="zh-CN" altLang="en-US" sz="1400" dirty="0" smtClean="0"/>
              <a:t>位置向量的维</a:t>
            </a:r>
            <a:r>
              <a:rPr lang="zh-CN" altLang="en-US" sz="1400" dirty="0"/>
              <a:t>度和</a:t>
            </a:r>
            <a:r>
              <a:rPr lang="en-US" altLang="zh-CN" sz="1400" dirty="0"/>
              <a:t>embedding</a:t>
            </a:r>
            <a:r>
              <a:rPr lang="zh-CN" altLang="en-US" sz="1400" dirty="0"/>
              <a:t>的维度一</a:t>
            </a:r>
            <a:r>
              <a:rPr lang="zh-CN" altLang="en-US" sz="1400" dirty="0" smtClean="0"/>
              <a:t>样，计算公式如下：</a:t>
            </a:r>
            <a:endParaRPr lang="zh-CN" altLang="en-US" sz="1400" dirty="0"/>
          </a:p>
        </p:txBody>
      </p:sp>
      <p:pic>
        <p:nvPicPr>
          <p:cNvPr id="3" name="图片 2"/>
          <p:cNvPicPr>
            <a:picLocks noChangeAspect="1"/>
          </p:cNvPicPr>
          <p:nvPr/>
        </p:nvPicPr>
        <p:blipFill rotWithShape="1">
          <a:blip r:embed="rId4"/>
          <a:srcRect l="4613" t="20120"/>
          <a:stretch/>
        </p:blipFill>
        <p:spPr>
          <a:xfrm>
            <a:off x="6778264" y="3752138"/>
            <a:ext cx="4762659" cy="978052"/>
          </a:xfrm>
          <a:prstGeom prst="rect">
            <a:avLst/>
          </a:prstGeom>
        </p:spPr>
      </p:pic>
      <p:sp>
        <p:nvSpPr>
          <p:cNvPr id="8" name="矩形 7"/>
          <p:cNvSpPr/>
          <p:nvPr/>
        </p:nvSpPr>
        <p:spPr>
          <a:xfrm>
            <a:off x="6615983" y="5019029"/>
            <a:ext cx="5263070" cy="1384995"/>
          </a:xfrm>
          <a:prstGeom prst="rect">
            <a:avLst/>
          </a:prstGeom>
        </p:spPr>
        <p:txBody>
          <a:bodyPr wrap="square">
            <a:spAutoFit/>
          </a:bodyPr>
          <a:lstStyle/>
          <a:p>
            <a:r>
              <a:rPr lang="en-US" altLang="zh-CN" sz="1400" dirty="0" err="1">
                <a:latin typeface="微软雅黑" panose="020B0503020204020204" pitchFamily="34" charset="-122"/>
                <a:ea typeface="微软雅黑" panose="020B0503020204020204" pitchFamily="34" charset="-122"/>
              </a:rPr>
              <a:t>pos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用来表示单词的位置信息， 比如 第一个单</a:t>
            </a:r>
            <a:r>
              <a:rPr lang="zh-CN" altLang="en-US" sz="1400" dirty="0" smtClean="0">
                <a:latin typeface="微软雅黑" panose="020B0503020204020204" pitchFamily="34" charset="-122"/>
                <a:ea typeface="微软雅黑" panose="020B0503020204020204" pitchFamily="34" charset="-122"/>
              </a:rPr>
              <a:t>词， </a:t>
            </a:r>
            <a:r>
              <a:rPr lang="zh-CN" altLang="en-US" sz="1400" dirty="0">
                <a:latin typeface="微软雅黑" panose="020B0503020204020204" pitchFamily="34" charset="-122"/>
                <a:ea typeface="微软雅黑" panose="020B0503020204020204" pitchFamily="34" charset="-122"/>
              </a:rPr>
              <a:t>第二个单</a:t>
            </a:r>
            <a:r>
              <a:rPr lang="zh-CN" altLang="en-US" sz="1400" dirty="0" smtClean="0">
                <a:latin typeface="微软雅黑" panose="020B0503020204020204" pitchFamily="34" charset="-122"/>
                <a:ea typeface="微软雅黑" panose="020B0503020204020204" pitchFamily="34" charset="-122"/>
              </a:rPr>
              <a:t>词。 </a:t>
            </a:r>
            <a:r>
              <a:rPr lang="zh-CN" altLang="en-US" sz="1400" dirty="0">
                <a:latin typeface="微软雅黑" panose="020B0503020204020204" pitchFamily="34" charset="-122"/>
                <a:ea typeface="微软雅黑" panose="020B0503020204020204" pitchFamily="34" charset="-122"/>
              </a:rPr>
              <a:t>而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用来表达</a:t>
            </a:r>
            <a:r>
              <a:rPr lang="en-US" altLang="zh-CN" sz="1400" dirty="0">
                <a:latin typeface="微软雅黑" panose="020B0503020204020204" pitchFamily="34" charset="-122"/>
                <a:ea typeface="微软雅黑" panose="020B0503020204020204" pitchFamily="34" charset="-122"/>
              </a:rPr>
              <a:t>dimension</a:t>
            </a:r>
            <a:r>
              <a:rPr lang="zh-CN" altLang="en-US" sz="1400" dirty="0">
                <a:latin typeface="微软雅黑" panose="020B0503020204020204" pitchFamily="34" charset="-122"/>
                <a:ea typeface="微软雅黑" panose="020B0503020204020204" pitchFamily="34" charset="-122"/>
              </a:rPr>
              <a:t>。 现在的例子里， </a:t>
            </a:r>
            <a:r>
              <a:rPr lang="en-US" altLang="zh-CN" sz="1400" dirty="0">
                <a:latin typeface="微软雅黑" panose="020B0503020204020204" pitchFamily="34" charset="-122"/>
                <a:ea typeface="微软雅黑" panose="020B0503020204020204" pitchFamily="34" charset="-122"/>
              </a:rPr>
              <a:t>d_{model} </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512</a:t>
            </a:r>
            <a:r>
              <a:rPr lang="zh-CN" altLang="en-US" sz="1400" dirty="0">
                <a:latin typeface="微软雅黑" panose="020B0503020204020204" pitchFamily="34" charset="-122"/>
                <a:ea typeface="微软雅黑" panose="020B0503020204020204" pitchFamily="34" charset="-122"/>
              </a:rPr>
              <a:t>， 那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应该是 </a:t>
            </a:r>
            <a:r>
              <a:rPr lang="en-US" altLang="zh-CN" sz="1400" dirty="0">
                <a:latin typeface="微软雅黑" panose="020B0503020204020204" pitchFamily="34" charset="-122"/>
                <a:ea typeface="微软雅黑" panose="020B0503020204020204" pitchFamily="34" charset="-122"/>
              </a:rPr>
              <a:t>0 </a:t>
            </a:r>
            <a:r>
              <a:rPr lang="zh-CN" altLang="en-US" sz="1400" dirty="0">
                <a:latin typeface="微软雅黑" panose="020B0503020204020204" pitchFamily="34" charset="-122"/>
                <a:ea typeface="微软雅黑" panose="020B0503020204020204" pitchFamily="34" charset="-122"/>
              </a:rPr>
              <a:t>到</a:t>
            </a:r>
            <a:r>
              <a:rPr lang="en-US" altLang="zh-CN" sz="1400" dirty="0">
                <a:latin typeface="微软雅黑" panose="020B0503020204020204" pitchFamily="34" charset="-122"/>
                <a:ea typeface="微软雅黑" panose="020B0503020204020204" pitchFamily="34" charset="-122"/>
              </a:rPr>
              <a:t>255.  </a:t>
            </a:r>
            <a:r>
              <a:rPr lang="zh-CN" altLang="en-US" sz="1400" dirty="0" smtClean="0">
                <a:latin typeface="微软雅黑" panose="020B0503020204020204" pitchFamily="34" charset="-122"/>
                <a:ea typeface="微软雅黑" panose="020B0503020204020204" pitchFamily="34" charset="-122"/>
              </a:rPr>
              <a:t>为</a:t>
            </a:r>
            <a:r>
              <a:rPr lang="zh-CN" altLang="en-US" sz="1400" dirty="0">
                <a:latin typeface="微软雅黑" panose="020B0503020204020204" pitchFamily="34" charset="-122"/>
                <a:ea typeface="微软雅黑" panose="020B0503020204020204" pitchFamily="34" charset="-122"/>
              </a:rPr>
              <a:t>了好说明， 如果</a:t>
            </a:r>
            <a:r>
              <a:rPr lang="en-US" altLang="zh-CN" sz="1400" dirty="0">
                <a:latin typeface="微软雅黑" panose="020B0503020204020204" pitchFamily="34" charset="-122"/>
                <a:ea typeface="微软雅黑" panose="020B0503020204020204" pitchFamily="34" charset="-122"/>
              </a:rPr>
              <a:t>2i= d_{model}, PE </a:t>
            </a:r>
            <a:r>
              <a:rPr lang="zh-CN" altLang="en-US" sz="1400" dirty="0">
                <a:latin typeface="微软雅黑" panose="020B0503020204020204" pitchFamily="34" charset="-122"/>
                <a:ea typeface="微软雅黑" panose="020B0503020204020204" pitchFamily="34" charset="-122"/>
              </a:rPr>
              <a:t>的函数就是</a:t>
            </a:r>
            <a:r>
              <a:rPr lang="en-US" altLang="zh-CN" sz="1400" dirty="0">
                <a:latin typeface="微软雅黑" panose="020B0503020204020204" pitchFamily="34" charset="-122"/>
                <a:ea typeface="微软雅黑" panose="020B0503020204020204" pitchFamily="34" charset="-122"/>
              </a:rPr>
              <a:t>sin</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pos</a:t>
            </a:r>
            <a:r>
              <a:rPr lang="en-US" altLang="zh-CN" sz="1400" dirty="0">
                <a:latin typeface="微软雅黑" panose="020B0503020204020204" pitchFamily="34" charset="-122"/>
                <a:ea typeface="微软雅黑" panose="020B0503020204020204" pitchFamily="34" charset="-122"/>
              </a:rPr>
              <a:t>/10000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那它的波长就是</a:t>
            </a:r>
            <a:r>
              <a:rPr lang="en-US" altLang="zh-CN" sz="1400" dirty="0">
                <a:latin typeface="微软雅黑" panose="020B0503020204020204" pitchFamily="34" charset="-122"/>
                <a:ea typeface="微软雅黑" panose="020B0503020204020204" pitchFamily="34" charset="-122"/>
              </a:rPr>
              <a:t>10000*2pi,  </a:t>
            </a: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=0, </a:t>
            </a:r>
            <a:r>
              <a:rPr lang="zh-CN" altLang="en-US" sz="1400" dirty="0">
                <a:latin typeface="微软雅黑" panose="020B0503020204020204" pitchFamily="34" charset="-122"/>
                <a:ea typeface="微软雅黑" panose="020B0503020204020204" pitchFamily="34" charset="-122"/>
              </a:rPr>
              <a:t>那么他的波长 就是</a:t>
            </a:r>
            <a:r>
              <a:rPr lang="en-US" altLang="zh-CN" sz="1400" dirty="0">
                <a:latin typeface="微软雅黑" panose="020B0503020204020204" pitchFamily="34" charset="-122"/>
                <a:ea typeface="微软雅黑" panose="020B0503020204020204" pitchFamily="34" charset="-122"/>
              </a:rPr>
              <a:t>2pi.  </a:t>
            </a:r>
            <a:r>
              <a:rPr lang="zh-CN" altLang="en-US" sz="1400" dirty="0">
                <a:latin typeface="微软雅黑" panose="020B0503020204020204" pitchFamily="34" charset="-122"/>
                <a:ea typeface="微软雅黑" panose="020B0503020204020204" pitchFamily="34" charset="-122"/>
              </a:rPr>
              <a:t>这样的</a:t>
            </a:r>
            <a:r>
              <a:rPr lang="en-US" altLang="zh-CN" sz="1400" dirty="0">
                <a:latin typeface="微软雅黑" panose="020B0503020204020204" pitchFamily="34" charset="-122"/>
                <a:ea typeface="微软雅黑" panose="020B0503020204020204" pitchFamily="34" charset="-122"/>
              </a:rPr>
              <a:t>sin, </a:t>
            </a:r>
            <a:r>
              <a:rPr lang="en-US" altLang="zh-CN" sz="1400" dirty="0" err="1">
                <a:latin typeface="微软雅黑" panose="020B0503020204020204" pitchFamily="34" charset="-122"/>
                <a:ea typeface="微软雅黑" panose="020B0503020204020204" pitchFamily="34" charset="-122"/>
              </a:rPr>
              <a:t>cosin</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的函数 是可以通过线性关系互相表达的</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406400" y="5785229"/>
            <a:ext cx="6096000" cy="646331"/>
          </a:xfrm>
          <a:prstGeom prst="rect">
            <a:avLst/>
          </a:prstGeom>
        </p:spPr>
        <p:txBody>
          <a:bodyPr>
            <a:spAutoFit/>
          </a:bodyPr>
          <a:lstStyle/>
          <a:p>
            <a:r>
              <a:rPr lang="zh-CN" altLang="en-US" dirty="0"/>
              <a:t>即奇数位置用余弦编码，偶数位置用正弦编码，最终得到一个</a:t>
            </a:r>
            <a:r>
              <a:rPr lang="en-US" altLang="zh-CN" dirty="0"/>
              <a:t>512</a:t>
            </a:r>
            <a:r>
              <a:rPr lang="zh-CN" altLang="en-US" dirty="0"/>
              <a:t>维的位置向量。</a:t>
            </a:r>
          </a:p>
        </p:txBody>
      </p:sp>
      <p:cxnSp>
        <p:nvCxnSpPr>
          <p:cNvPr id="13" name="直接箭头连接符 12"/>
          <p:cNvCxnSpPr/>
          <p:nvPr/>
        </p:nvCxnSpPr>
        <p:spPr>
          <a:xfrm>
            <a:off x="928914" y="4241164"/>
            <a:ext cx="769257" cy="1544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997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72" y="1280421"/>
            <a:ext cx="10055579" cy="3216626"/>
          </a:xfrm>
          <a:prstGeom prst="rect">
            <a:avLst/>
          </a:prstGeom>
        </p:spPr>
      </p:pic>
    </p:spTree>
    <p:extLst>
      <p:ext uri="{BB962C8B-B14F-4D97-AF65-F5344CB8AC3E}">
        <p14:creationId xmlns:p14="http://schemas.microsoft.com/office/powerpoint/2010/main" val="918756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537" y="191124"/>
            <a:ext cx="6781800" cy="6343650"/>
          </a:xfrm>
          <a:prstGeom prst="rect">
            <a:avLst/>
          </a:prstGeom>
        </p:spPr>
      </p:pic>
      <p:sp>
        <p:nvSpPr>
          <p:cNvPr id="3" name="矩形 2"/>
          <p:cNvSpPr/>
          <p:nvPr/>
        </p:nvSpPr>
        <p:spPr>
          <a:xfrm>
            <a:off x="482815" y="1430761"/>
            <a:ext cx="4134157" cy="646331"/>
          </a:xfrm>
          <a:prstGeom prst="rect">
            <a:avLst/>
          </a:prstGeom>
        </p:spPr>
        <p:txBody>
          <a:bodyPr wrap="square">
            <a:spAutoFit/>
          </a:bodyPr>
          <a:lstStyle/>
          <a:p>
            <a:r>
              <a:rPr lang="en-US" altLang="zh-CN" b="1" dirty="0"/>
              <a:t>normalization</a:t>
            </a:r>
            <a:r>
              <a:rPr lang="zh-CN" altLang="en-US" dirty="0" smtClean="0"/>
              <a:t>把</a:t>
            </a:r>
            <a:r>
              <a:rPr lang="zh-CN" altLang="en-US" dirty="0"/>
              <a:t>输入转化成均值为</a:t>
            </a:r>
            <a:r>
              <a:rPr lang="en-US" altLang="zh-CN" dirty="0"/>
              <a:t>0</a:t>
            </a:r>
            <a:r>
              <a:rPr lang="zh-CN" altLang="en-US" dirty="0"/>
              <a:t>方差为</a:t>
            </a:r>
            <a:r>
              <a:rPr lang="en-US" altLang="zh-CN" dirty="0"/>
              <a:t>1</a:t>
            </a:r>
            <a:r>
              <a:rPr lang="zh-CN" altLang="en-US" dirty="0"/>
              <a:t>的数据</a:t>
            </a:r>
          </a:p>
        </p:txBody>
      </p:sp>
      <p:sp>
        <p:nvSpPr>
          <p:cNvPr id="4" name="矩形 3"/>
          <p:cNvSpPr/>
          <p:nvPr/>
        </p:nvSpPr>
        <p:spPr>
          <a:xfrm>
            <a:off x="482815" y="2077092"/>
            <a:ext cx="4134157" cy="2031325"/>
          </a:xfrm>
          <a:prstGeom prst="rect">
            <a:avLst/>
          </a:prstGeom>
        </p:spPr>
        <p:txBody>
          <a:bodyPr wrap="square">
            <a:spAutoFit/>
          </a:bodyPr>
          <a:lstStyle/>
          <a:p>
            <a:r>
              <a:rPr lang="zh-CN" altLang="en-US" dirty="0"/>
              <a:t>我们可能会对</a:t>
            </a:r>
            <a:r>
              <a:rPr lang="zh-CN" altLang="en-US" b="1" dirty="0"/>
              <a:t>输入数据</a:t>
            </a:r>
            <a:r>
              <a:rPr lang="zh-CN" altLang="en-US" dirty="0"/>
              <a:t>进行归一化，但是经过该网络层的作用后，我们的数据已经不再是归一化的了。随着这种情况的发展，数据的偏差越来越大，我的反向传播需要考虑到这些大的偏差，这就迫使我们</a:t>
            </a:r>
            <a:r>
              <a:rPr lang="zh-CN" altLang="en-US" b="1" dirty="0"/>
              <a:t>只能使用较小的学习率来防止梯度消失或者梯度爆炸</a:t>
            </a:r>
            <a:r>
              <a:rPr lang="zh-CN" altLang="en-US" dirty="0"/>
              <a:t>。</a:t>
            </a:r>
          </a:p>
        </p:txBody>
      </p:sp>
      <p:sp>
        <p:nvSpPr>
          <p:cNvPr id="5" name="矩形 4"/>
          <p:cNvSpPr/>
          <p:nvPr/>
        </p:nvSpPr>
        <p:spPr>
          <a:xfrm>
            <a:off x="381215" y="749904"/>
            <a:ext cx="4613186" cy="400110"/>
          </a:xfrm>
          <a:prstGeom prst="rect">
            <a:avLst/>
          </a:prstGeom>
        </p:spPr>
        <p:txBody>
          <a:bodyPr wrap="none">
            <a:spAutoFit/>
          </a:bodyPr>
          <a:lstStyle/>
          <a:p>
            <a:r>
              <a:rPr lang="en-US" altLang="zh-CN" sz="2000" b="1" dirty="0"/>
              <a:t>Layer </a:t>
            </a:r>
            <a:r>
              <a:rPr lang="en-US" altLang="zh-CN" sz="2000" b="1" dirty="0" err="1" smtClean="0"/>
              <a:t>normalization&amp;</a:t>
            </a:r>
            <a:r>
              <a:rPr lang="en-US" altLang="zh-CN" sz="2000" b="1" dirty="0" err="1"/>
              <a:t>Residual</a:t>
            </a:r>
            <a:r>
              <a:rPr lang="en-US" altLang="zh-CN" sz="2000" b="1" dirty="0"/>
              <a:t> connection</a:t>
            </a:r>
          </a:p>
        </p:txBody>
      </p:sp>
      <p:sp>
        <p:nvSpPr>
          <p:cNvPr id="6" name="矩形 5"/>
          <p:cNvSpPr/>
          <p:nvPr/>
        </p:nvSpPr>
        <p:spPr>
          <a:xfrm>
            <a:off x="482815" y="4212337"/>
            <a:ext cx="4511586" cy="2031325"/>
          </a:xfrm>
          <a:prstGeom prst="rect">
            <a:avLst/>
          </a:prstGeom>
        </p:spPr>
        <p:txBody>
          <a:bodyPr wrap="square">
            <a:spAutoFit/>
          </a:bodyPr>
          <a:lstStyle/>
          <a:p>
            <a:r>
              <a:rPr lang="zh-CN" altLang="en-US" b="1" dirty="0"/>
              <a:t>残差连接</a:t>
            </a:r>
            <a:r>
              <a:rPr lang="zh-CN" altLang="en-US" dirty="0"/>
              <a:t>其实在很多网络机构中都有用到。原理很简单，假设一个输入向量</a:t>
            </a:r>
            <a:r>
              <a:rPr lang="en-US" altLang="zh-CN" dirty="0"/>
              <a:t>x</a:t>
            </a:r>
            <a:r>
              <a:rPr lang="zh-CN" altLang="en-US" dirty="0"/>
              <a:t>，经过一个网络结构，得到输出向量</a:t>
            </a:r>
            <a:r>
              <a:rPr lang="en-US" altLang="zh-CN" dirty="0"/>
              <a:t>f(x)</a:t>
            </a:r>
            <a:r>
              <a:rPr lang="zh-CN" altLang="en-US" dirty="0"/>
              <a:t>，加上残差连接，相当于在输出向量中加入输入向量，即输出结构变为</a:t>
            </a:r>
            <a:r>
              <a:rPr lang="en-US" altLang="zh-CN" b="1" dirty="0"/>
              <a:t>f(x)+x</a:t>
            </a:r>
            <a:r>
              <a:rPr lang="zh-CN" altLang="en-US" dirty="0"/>
              <a:t>，这样做的好处是在对</a:t>
            </a:r>
            <a:r>
              <a:rPr lang="en-US" altLang="zh-CN" dirty="0"/>
              <a:t>x</a:t>
            </a:r>
            <a:r>
              <a:rPr lang="zh-CN" altLang="en-US" dirty="0"/>
              <a:t>求偏导时，加入一项常数项</a:t>
            </a:r>
            <a:r>
              <a:rPr lang="en-US" altLang="zh-CN" dirty="0"/>
              <a:t>1</a:t>
            </a:r>
            <a:r>
              <a:rPr lang="zh-CN" altLang="en-US" dirty="0"/>
              <a:t>，避免了</a:t>
            </a:r>
            <a:r>
              <a:rPr lang="zh-CN" altLang="en-US" b="1" dirty="0"/>
              <a:t>梯度消失</a:t>
            </a:r>
            <a:r>
              <a:rPr lang="zh-CN" altLang="en-US" dirty="0"/>
              <a:t>的问题。</a:t>
            </a:r>
          </a:p>
        </p:txBody>
      </p:sp>
    </p:spTree>
    <p:extLst>
      <p:ext uri="{BB962C8B-B14F-4D97-AF65-F5344CB8AC3E}">
        <p14:creationId xmlns:p14="http://schemas.microsoft.com/office/powerpoint/2010/main" val="378520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31" y="1365138"/>
            <a:ext cx="4001721" cy="395231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7052" y="1365138"/>
            <a:ext cx="4317167" cy="4717862"/>
          </a:xfrm>
          <a:prstGeom prst="rect">
            <a:avLst/>
          </a:prstGeom>
        </p:spPr>
      </p:pic>
      <p:pic>
        <p:nvPicPr>
          <p:cNvPr id="4" name="图片 3"/>
          <p:cNvPicPr>
            <a:picLocks noChangeAspect="1"/>
          </p:cNvPicPr>
          <p:nvPr/>
        </p:nvPicPr>
        <p:blipFill>
          <a:blip r:embed="rId5"/>
          <a:stretch>
            <a:fillRect/>
          </a:stretch>
        </p:blipFill>
        <p:spPr>
          <a:xfrm>
            <a:off x="1284941" y="5317454"/>
            <a:ext cx="3099834" cy="765546"/>
          </a:xfrm>
          <a:prstGeom prst="rect">
            <a:avLst/>
          </a:prstGeom>
        </p:spPr>
      </p:pic>
      <p:pic>
        <p:nvPicPr>
          <p:cNvPr id="5" name="图片 4"/>
          <p:cNvPicPr>
            <a:picLocks noChangeAspect="1"/>
          </p:cNvPicPr>
          <p:nvPr/>
        </p:nvPicPr>
        <p:blipFill>
          <a:blip r:embed="rId6"/>
          <a:stretch>
            <a:fillRect/>
          </a:stretch>
        </p:blipFill>
        <p:spPr>
          <a:xfrm>
            <a:off x="4920983" y="5925914"/>
            <a:ext cx="2919795" cy="612215"/>
          </a:xfrm>
          <a:prstGeom prst="rect">
            <a:avLst/>
          </a:prstGeom>
        </p:spPr>
      </p:pic>
      <p:sp>
        <p:nvSpPr>
          <p:cNvPr id="7" name="矩形 6"/>
          <p:cNvSpPr/>
          <p:nvPr/>
        </p:nvSpPr>
        <p:spPr>
          <a:xfrm>
            <a:off x="922346" y="586843"/>
            <a:ext cx="9701662" cy="646331"/>
          </a:xfrm>
          <a:prstGeom prst="rect">
            <a:avLst/>
          </a:prstGeom>
        </p:spPr>
        <p:txBody>
          <a:bodyPr wrap="square">
            <a:spAutoFit/>
          </a:bodyPr>
          <a:lstStyle/>
          <a:p>
            <a:r>
              <a:rPr lang="en-US" altLang="zh-CN" dirty="0" smtClean="0"/>
              <a:t>BatchNorm</a:t>
            </a:r>
            <a:r>
              <a:rPr lang="zh-CN" altLang="en-US" dirty="0"/>
              <a:t>是对每个特征进行</a:t>
            </a:r>
            <a:r>
              <a:rPr lang="en-US" altLang="zh-CN" dirty="0"/>
              <a:t>Normalization</a:t>
            </a:r>
            <a:r>
              <a:rPr lang="zh-CN" altLang="en-US" dirty="0" smtClean="0"/>
              <a:t>，当</a:t>
            </a:r>
            <a:r>
              <a:rPr lang="en-US" altLang="zh-CN" dirty="0" smtClean="0"/>
              <a:t>batchsize=1,</a:t>
            </a:r>
            <a:r>
              <a:rPr lang="zh-CN" altLang="en-US" dirty="0" smtClean="0"/>
              <a:t>求</a:t>
            </a:r>
            <a:r>
              <a:rPr lang="en-US" altLang="zh-CN" dirty="0" smtClean="0"/>
              <a:t>std</a:t>
            </a:r>
            <a:r>
              <a:rPr lang="zh-CN" altLang="en-US" dirty="0" smtClean="0"/>
              <a:t>和</a:t>
            </a:r>
            <a:r>
              <a:rPr lang="en-US" altLang="zh-CN" dirty="0" smtClean="0"/>
              <a:t>mean</a:t>
            </a:r>
            <a:r>
              <a:rPr lang="zh-CN" altLang="en-US" dirty="0" smtClean="0"/>
              <a:t>就没意义了</a:t>
            </a:r>
            <a:endParaRPr lang="en-US" altLang="zh-CN" dirty="0" smtClean="0"/>
          </a:p>
          <a:p>
            <a:r>
              <a:rPr lang="zh-CN" altLang="en-US" dirty="0" smtClean="0"/>
              <a:t>而</a:t>
            </a:r>
            <a:r>
              <a:rPr lang="en-US" altLang="zh-CN" dirty="0"/>
              <a:t>LayerNorm</a:t>
            </a:r>
            <a:r>
              <a:rPr lang="zh-CN" altLang="en-US" dirty="0"/>
              <a:t>是对每个样</a:t>
            </a:r>
            <a:r>
              <a:rPr lang="zh-CN" altLang="en-US" dirty="0" smtClean="0"/>
              <a:t>本进</a:t>
            </a:r>
            <a:r>
              <a:rPr lang="zh-CN" altLang="en-US" dirty="0"/>
              <a:t>行</a:t>
            </a:r>
            <a:r>
              <a:rPr lang="en-US" altLang="zh-CN" dirty="0"/>
              <a:t>Normalization</a:t>
            </a:r>
            <a:r>
              <a:rPr lang="zh-CN" altLang="en-US" dirty="0" smtClean="0"/>
              <a:t>，因</a:t>
            </a:r>
            <a:r>
              <a:rPr lang="zh-CN" altLang="en-US" dirty="0"/>
              <a:t>此</a:t>
            </a:r>
            <a:r>
              <a:rPr lang="en-US" altLang="zh-CN" dirty="0"/>
              <a:t>LayerNorm</a:t>
            </a:r>
            <a:r>
              <a:rPr lang="zh-CN" altLang="en-US" dirty="0"/>
              <a:t>的输入可以是一行</a:t>
            </a:r>
            <a:r>
              <a:rPr lang="en-US" altLang="zh-CN" dirty="0"/>
              <a:t>(</a:t>
            </a:r>
            <a:r>
              <a:rPr lang="zh-CN" altLang="en-US" dirty="0"/>
              <a:t>一个样本</a:t>
            </a:r>
            <a:r>
              <a:rPr lang="en-US" altLang="zh-CN" dirty="0"/>
              <a:t>)</a:t>
            </a:r>
            <a:r>
              <a:rPr lang="zh-CN" altLang="en-US" dirty="0"/>
              <a:t>。</a:t>
            </a:r>
          </a:p>
        </p:txBody>
      </p:sp>
      <p:sp>
        <p:nvSpPr>
          <p:cNvPr id="8" name="矩形 7"/>
          <p:cNvSpPr/>
          <p:nvPr/>
        </p:nvSpPr>
        <p:spPr>
          <a:xfrm>
            <a:off x="7840778" y="1771635"/>
            <a:ext cx="3543300" cy="3139321"/>
          </a:xfrm>
          <a:prstGeom prst="rect">
            <a:avLst/>
          </a:prstGeom>
        </p:spPr>
        <p:txBody>
          <a:bodyPr wrap="square">
            <a:spAutoFit/>
          </a:bodyPr>
          <a:lstStyle/>
          <a:p>
            <a:r>
              <a:rPr lang="zh-CN" altLang="en-US" dirty="0"/>
              <a:t>输入是</a:t>
            </a:r>
            <a:r>
              <a:rPr lang="en-US" altLang="zh-CN" dirty="0"/>
              <a:t>(3,6)</a:t>
            </a:r>
            <a:r>
              <a:rPr lang="zh-CN" altLang="en-US" dirty="0"/>
              <a:t>的矩阵，</a:t>
            </a:r>
            <a:r>
              <a:rPr lang="en-US" altLang="zh-CN" dirty="0"/>
              <a:t>minibatch</a:t>
            </a:r>
            <a:r>
              <a:rPr lang="zh-CN" altLang="en-US" dirty="0"/>
              <a:t>的大小是</a:t>
            </a:r>
            <a:r>
              <a:rPr lang="en-US" altLang="zh-CN" dirty="0"/>
              <a:t>3</a:t>
            </a:r>
            <a:r>
              <a:rPr lang="zh-CN" altLang="en-US" dirty="0"/>
              <a:t>，每个样本有</a:t>
            </a:r>
            <a:r>
              <a:rPr lang="en-US" altLang="zh-CN" dirty="0"/>
              <a:t>6</a:t>
            </a:r>
            <a:r>
              <a:rPr lang="zh-CN" altLang="en-US" dirty="0"/>
              <a:t>个特征。</a:t>
            </a:r>
            <a:r>
              <a:rPr lang="en-US" altLang="zh-CN" dirty="0"/>
              <a:t>BatchNorm</a:t>
            </a:r>
            <a:r>
              <a:rPr lang="zh-CN" altLang="en-US" dirty="0"/>
              <a:t>会对</a:t>
            </a:r>
            <a:r>
              <a:rPr lang="en-US" altLang="zh-CN" dirty="0"/>
              <a:t>6</a:t>
            </a:r>
            <a:r>
              <a:rPr lang="zh-CN" altLang="en-US" dirty="0"/>
              <a:t>个特征维度分别计算出</a:t>
            </a:r>
            <a:r>
              <a:rPr lang="en-US" altLang="zh-CN" dirty="0"/>
              <a:t>6</a:t>
            </a:r>
            <a:r>
              <a:rPr lang="zh-CN" altLang="en-US" dirty="0"/>
              <a:t>个均值和方差，然后用这两个均值和方差来分别对</a:t>
            </a:r>
            <a:r>
              <a:rPr lang="en-US" altLang="zh-CN" dirty="0"/>
              <a:t>6</a:t>
            </a:r>
            <a:r>
              <a:rPr lang="zh-CN" altLang="en-US" dirty="0"/>
              <a:t>个特征进行</a:t>
            </a:r>
            <a:r>
              <a:rPr lang="en-US" altLang="zh-CN" dirty="0" smtClean="0"/>
              <a:t>Normalization</a:t>
            </a:r>
            <a:endParaRPr lang="zh-CN" altLang="en-US" dirty="0"/>
          </a:p>
          <a:p>
            <a:r>
              <a:rPr lang="zh-CN" altLang="en-US" dirty="0"/>
              <a:t>而</a:t>
            </a:r>
            <a:r>
              <a:rPr lang="en-US" altLang="zh-CN" dirty="0"/>
              <a:t>LayerNorm</a:t>
            </a:r>
            <a:r>
              <a:rPr lang="zh-CN" altLang="en-US" dirty="0"/>
              <a:t>是分别对</a:t>
            </a:r>
            <a:r>
              <a:rPr lang="en-US" altLang="zh-CN" dirty="0"/>
              <a:t>3</a:t>
            </a:r>
            <a:r>
              <a:rPr lang="zh-CN" altLang="en-US" dirty="0"/>
              <a:t>个样本的</a:t>
            </a:r>
            <a:r>
              <a:rPr lang="en-US" altLang="zh-CN" dirty="0"/>
              <a:t>6</a:t>
            </a:r>
            <a:r>
              <a:rPr lang="zh-CN" altLang="en-US" dirty="0"/>
              <a:t>个特征求均值和方差，因此可以得到</a:t>
            </a:r>
            <a:r>
              <a:rPr lang="en-US" altLang="zh-CN" dirty="0"/>
              <a:t>3</a:t>
            </a:r>
            <a:r>
              <a:rPr lang="zh-CN" altLang="en-US" dirty="0"/>
              <a:t>个均值和方差，然后用这</a:t>
            </a:r>
            <a:r>
              <a:rPr lang="en-US" altLang="zh-CN" dirty="0"/>
              <a:t>3</a:t>
            </a:r>
            <a:r>
              <a:rPr lang="zh-CN" altLang="en-US" dirty="0"/>
              <a:t>个均值和方差对</a:t>
            </a:r>
            <a:r>
              <a:rPr lang="en-US" altLang="zh-CN" dirty="0"/>
              <a:t>3</a:t>
            </a:r>
            <a:r>
              <a:rPr lang="zh-CN" altLang="en-US" dirty="0"/>
              <a:t>个样本来做</a:t>
            </a:r>
            <a:r>
              <a:rPr lang="en-US" altLang="zh-CN" dirty="0" smtClean="0"/>
              <a:t>Normalization</a:t>
            </a:r>
            <a:endParaRPr lang="zh-CN" altLang="en-US" dirty="0"/>
          </a:p>
        </p:txBody>
      </p:sp>
    </p:spTree>
    <p:extLst>
      <p:ext uri="{BB962C8B-B14F-4D97-AF65-F5344CB8AC3E}">
        <p14:creationId xmlns:p14="http://schemas.microsoft.com/office/powerpoint/2010/main" val="95022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298"/>
          <a:stretch/>
        </p:blipFill>
        <p:spPr>
          <a:xfrm>
            <a:off x="164894" y="97443"/>
            <a:ext cx="11470132" cy="6670617"/>
          </a:xfrm>
          <a:prstGeom prst="rect">
            <a:avLst/>
          </a:prstGeom>
        </p:spPr>
      </p:pic>
    </p:spTree>
    <p:extLst>
      <p:ext uri="{BB962C8B-B14F-4D97-AF65-F5344CB8AC3E}">
        <p14:creationId xmlns:p14="http://schemas.microsoft.com/office/powerpoint/2010/main" val="729735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2414" y="1293039"/>
            <a:ext cx="8254738" cy="4247317"/>
          </a:xfrm>
          <a:prstGeom prst="rect">
            <a:avLst/>
          </a:prstGeom>
        </p:spPr>
        <p:txBody>
          <a:bodyPr wrap="square">
            <a:spAutoFit/>
          </a:bodyPr>
          <a:lstStyle/>
          <a:p>
            <a:r>
              <a:rPr lang="en-US" altLang="zh-CN" dirty="0" smtClean="0"/>
              <a:t>mask</a:t>
            </a:r>
            <a:r>
              <a:rPr lang="zh-CN" altLang="en-US" dirty="0"/>
              <a:t>的思想非常简单：就是对输入序列中没某些值进行掩盖，使其不起作用。在论文中，做</a:t>
            </a:r>
            <a:r>
              <a:rPr lang="en-US" altLang="zh-CN" dirty="0"/>
              <a:t>multi-head attention</a:t>
            </a:r>
            <a:r>
              <a:rPr lang="zh-CN" altLang="en-US" dirty="0"/>
              <a:t>的地方用到了</a:t>
            </a:r>
            <a:r>
              <a:rPr lang="en-US" altLang="zh-CN" dirty="0"/>
              <a:t>padding mask</a:t>
            </a:r>
            <a:r>
              <a:rPr lang="zh-CN" altLang="en-US" dirty="0"/>
              <a:t>，在</a:t>
            </a:r>
            <a:r>
              <a:rPr lang="en-US" altLang="zh-CN" dirty="0"/>
              <a:t>decode</a:t>
            </a:r>
            <a:r>
              <a:rPr lang="zh-CN" altLang="en-US" dirty="0"/>
              <a:t>输入数据中用到了</a:t>
            </a:r>
            <a:r>
              <a:rPr lang="en-US" altLang="zh-CN" dirty="0"/>
              <a:t>sequence mask</a:t>
            </a:r>
            <a:r>
              <a:rPr lang="zh-CN" altLang="en-US" dirty="0"/>
              <a:t>。</a:t>
            </a:r>
          </a:p>
          <a:p>
            <a:r>
              <a:rPr lang="zh-CN" altLang="en-US" dirty="0"/>
              <a:t>（</a:t>
            </a:r>
            <a:r>
              <a:rPr lang="en-US" altLang="zh-CN" dirty="0"/>
              <a:t>1</a:t>
            </a:r>
            <a:r>
              <a:rPr lang="zh-CN" altLang="en-US" dirty="0"/>
              <a:t>）、</a:t>
            </a:r>
            <a:r>
              <a:rPr lang="en-US" altLang="zh-CN" dirty="0"/>
              <a:t>padding mask</a:t>
            </a:r>
          </a:p>
          <a:p>
            <a:r>
              <a:rPr lang="zh-CN" altLang="en-US" dirty="0"/>
              <a:t>在我们输入的数据中，因为每句话的长度不同，所以要对较短的数据进行填充补齐长度。而这些填充值并没有什么作用，为了减少填充数据对</a:t>
            </a:r>
            <a:r>
              <a:rPr lang="en-US" altLang="zh-CN" dirty="0"/>
              <a:t>attention</a:t>
            </a:r>
            <a:r>
              <a:rPr lang="zh-CN" altLang="en-US" dirty="0"/>
              <a:t>计算的影响，采用</a:t>
            </a:r>
            <a:r>
              <a:rPr lang="en-US" altLang="zh-CN" dirty="0"/>
              <a:t>padding mask</a:t>
            </a:r>
            <a:r>
              <a:rPr lang="zh-CN" altLang="en-US" dirty="0"/>
              <a:t>的机制，即在填充物的位置上加上一个趋紧于负无穷的负数，这样经过</a:t>
            </a:r>
            <a:r>
              <a:rPr lang="en-US" altLang="zh-CN" dirty="0"/>
              <a:t>softmax</a:t>
            </a:r>
            <a:r>
              <a:rPr lang="zh-CN" altLang="en-US" dirty="0"/>
              <a:t>计算后这些位置的概率会趋近于</a:t>
            </a:r>
            <a:r>
              <a:rPr lang="en-US" altLang="zh-CN" dirty="0" smtClean="0"/>
              <a:t>0</a:t>
            </a:r>
            <a:r>
              <a:rPr lang="zh-CN" altLang="en-US" dirty="0" smtClean="0"/>
              <a:t>。</a:t>
            </a:r>
            <a:r>
              <a:rPr lang="en-US" altLang="zh-CN" dirty="0" smtClean="0"/>
              <a:t>(</a:t>
            </a:r>
            <a:r>
              <a:rPr lang="zh-CN" altLang="en-US" dirty="0" smtClean="0"/>
              <a:t>对于较长的句子直接截取规定长度</a:t>
            </a:r>
            <a:r>
              <a:rPr lang="en-US" altLang="zh-CN" dirty="0" smtClean="0"/>
              <a:t>)</a:t>
            </a:r>
            <a:endParaRPr lang="en-US" altLang="zh-CN" dirty="0"/>
          </a:p>
          <a:p>
            <a:r>
              <a:rPr lang="zh-CN" altLang="en-US" dirty="0"/>
              <a:t>（</a:t>
            </a:r>
            <a:r>
              <a:rPr lang="en-US" altLang="zh-CN" dirty="0"/>
              <a:t>2</a:t>
            </a:r>
            <a:r>
              <a:rPr lang="zh-CN" altLang="en-US" dirty="0"/>
              <a:t>）、</a:t>
            </a:r>
            <a:r>
              <a:rPr lang="en-US" altLang="zh-CN" dirty="0"/>
              <a:t>sequence mask</a:t>
            </a:r>
          </a:p>
          <a:p>
            <a:r>
              <a:rPr lang="zh-CN" altLang="en-US" dirty="0" smtClean="0"/>
              <a:t>预</a:t>
            </a:r>
            <a:r>
              <a:rPr lang="zh-CN" altLang="en-US" dirty="0"/>
              <a:t>测</a:t>
            </a:r>
            <a:r>
              <a:rPr lang="en-US" altLang="zh-CN" dirty="0"/>
              <a:t>t</a:t>
            </a:r>
            <a:r>
              <a:rPr lang="zh-CN" altLang="en-US" dirty="0"/>
              <a:t>时刻的输出值</a:t>
            </a:r>
            <a:r>
              <a:rPr lang="en-US" altLang="zh-CN" dirty="0"/>
              <a:t>yt</a:t>
            </a:r>
            <a:r>
              <a:rPr lang="zh-CN" altLang="en-US" dirty="0"/>
              <a:t>，应该使用全部的输入序列</a:t>
            </a:r>
            <a:r>
              <a:rPr lang="en-US" altLang="zh-CN" dirty="0"/>
              <a:t>X</a:t>
            </a:r>
            <a:r>
              <a:rPr lang="zh-CN" altLang="en-US" dirty="0"/>
              <a:t>，和</a:t>
            </a:r>
            <a:r>
              <a:rPr lang="en-US" altLang="zh-CN" dirty="0"/>
              <a:t>t</a:t>
            </a:r>
            <a:r>
              <a:rPr lang="zh-CN" altLang="en-US" dirty="0"/>
              <a:t>时刻之前的输出序列</a:t>
            </a:r>
            <a:r>
              <a:rPr lang="en-US" altLang="zh-CN" dirty="0"/>
              <a:t>(y1,y2,……,yt-1)</a:t>
            </a:r>
            <a:r>
              <a:rPr lang="zh-CN" altLang="en-US" dirty="0"/>
              <a:t>进行预测。所以在训练时，应该将</a:t>
            </a:r>
            <a:r>
              <a:rPr lang="en-US" altLang="zh-CN" dirty="0"/>
              <a:t>t-1</a:t>
            </a:r>
            <a:r>
              <a:rPr lang="zh-CN" altLang="en-US" dirty="0"/>
              <a:t>时刻之后的信息全部隐藏掉。所以需要用到</a:t>
            </a:r>
            <a:r>
              <a:rPr lang="en-US" altLang="zh-CN" dirty="0"/>
              <a:t>sequence mask</a:t>
            </a:r>
            <a:r>
              <a:rPr lang="zh-CN" altLang="en-US" dirty="0"/>
              <a:t>。</a:t>
            </a:r>
          </a:p>
          <a:p>
            <a:r>
              <a:rPr lang="zh-CN" altLang="en-US" dirty="0"/>
              <a:t>实现也很简单，就是用一个上三角矩阵，上三角值均为</a:t>
            </a:r>
            <a:r>
              <a:rPr lang="en-US" altLang="zh-CN" dirty="0"/>
              <a:t>1</a:t>
            </a:r>
            <a:r>
              <a:rPr lang="zh-CN" altLang="en-US" dirty="0"/>
              <a:t>，下三角值均为</a:t>
            </a:r>
            <a:r>
              <a:rPr lang="en-US" altLang="zh-CN" dirty="0"/>
              <a:t>0</a:t>
            </a:r>
            <a:r>
              <a:rPr lang="zh-CN" altLang="en-US" dirty="0"/>
              <a:t>，对角线值为</a:t>
            </a:r>
            <a:r>
              <a:rPr lang="en-US" altLang="zh-CN" dirty="0"/>
              <a:t>0</a:t>
            </a:r>
            <a:r>
              <a:rPr lang="zh-CN" altLang="en-US" dirty="0"/>
              <a:t>，与输入序列相乘，就达到了目的</a:t>
            </a:r>
            <a:r>
              <a:rPr lang="zh-CN" altLang="en-US" dirty="0" smtClean="0"/>
              <a:t>。</a:t>
            </a:r>
            <a:endParaRPr lang="zh-CN" altLang="en-US" dirty="0"/>
          </a:p>
        </p:txBody>
      </p:sp>
      <p:sp>
        <p:nvSpPr>
          <p:cNvPr id="3" name="矩形 2"/>
          <p:cNvSpPr/>
          <p:nvPr/>
        </p:nvSpPr>
        <p:spPr>
          <a:xfrm>
            <a:off x="1032414" y="603196"/>
            <a:ext cx="686406" cy="369332"/>
          </a:xfrm>
          <a:prstGeom prst="rect">
            <a:avLst/>
          </a:prstGeom>
        </p:spPr>
        <p:txBody>
          <a:bodyPr wrap="none">
            <a:spAutoFit/>
          </a:bodyPr>
          <a:lstStyle/>
          <a:p>
            <a:r>
              <a:rPr lang="en-US" altLang="zh-CN" dirty="0"/>
              <a:t>Mask</a:t>
            </a:r>
          </a:p>
        </p:txBody>
      </p:sp>
    </p:spTree>
    <p:extLst>
      <p:ext uri="{BB962C8B-B14F-4D97-AF65-F5344CB8AC3E}">
        <p14:creationId xmlns:p14="http://schemas.microsoft.com/office/powerpoint/2010/main" val="3540032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43" y="626608"/>
            <a:ext cx="8277225" cy="5343525"/>
          </a:xfrm>
          <a:prstGeom prst="rect">
            <a:avLst/>
          </a:prstGeom>
        </p:spPr>
      </p:pic>
    </p:spTree>
    <p:extLst>
      <p:ext uri="{BB962C8B-B14F-4D97-AF65-F5344CB8AC3E}">
        <p14:creationId xmlns:p14="http://schemas.microsoft.com/office/powerpoint/2010/main" val="821532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8429" y="2450514"/>
            <a:ext cx="4225259" cy="369332"/>
          </a:xfrm>
          <a:prstGeom prst="rect">
            <a:avLst/>
          </a:prstGeom>
        </p:spPr>
        <p:txBody>
          <a:bodyPr wrap="none">
            <a:spAutoFit/>
          </a:bodyPr>
          <a:lstStyle/>
          <a:p>
            <a:r>
              <a:rPr lang="zh-CN" altLang="en-US" dirty="0"/>
              <a:t>https://www.jianshu.com/p/0c196df57323</a:t>
            </a:r>
          </a:p>
        </p:txBody>
      </p:sp>
      <p:sp>
        <p:nvSpPr>
          <p:cNvPr id="3" name="文本框 2"/>
          <p:cNvSpPr txBox="1"/>
          <p:nvPr/>
        </p:nvSpPr>
        <p:spPr>
          <a:xfrm>
            <a:off x="878429" y="1969477"/>
            <a:ext cx="3287438" cy="369332"/>
          </a:xfrm>
          <a:prstGeom prst="rect">
            <a:avLst/>
          </a:prstGeom>
          <a:noFill/>
        </p:spPr>
        <p:txBody>
          <a:bodyPr wrap="none" rtlCol="0">
            <a:spAutoFit/>
          </a:bodyPr>
          <a:lstStyle/>
          <a:p>
            <a:r>
              <a:rPr lang="en-US" altLang="zh-CN" dirty="0" smtClean="0"/>
              <a:t>Encoding</a:t>
            </a:r>
            <a:r>
              <a:rPr lang="zh-CN" altLang="en-US" dirty="0" smtClean="0"/>
              <a:t>和</a:t>
            </a:r>
            <a:r>
              <a:rPr lang="en-US" altLang="zh-CN" dirty="0" smtClean="0"/>
              <a:t>decoding</a:t>
            </a:r>
            <a:r>
              <a:rPr lang="zh-CN" altLang="en-US" dirty="0"/>
              <a:t>过</a:t>
            </a:r>
            <a:r>
              <a:rPr lang="zh-CN" altLang="en-US" dirty="0" smtClean="0"/>
              <a:t>程的动图</a:t>
            </a:r>
            <a:endParaRPr lang="zh-CN" altLang="en-US" dirty="0"/>
          </a:p>
        </p:txBody>
      </p:sp>
      <p:sp>
        <p:nvSpPr>
          <p:cNvPr id="4" name="矩形 3"/>
          <p:cNvSpPr/>
          <p:nvPr/>
        </p:nvSpPr>
        <p:spPr>
          <a:xfrm>
            <a:off x="878429" y="3736704"/>
            <a:ext cx="3681905" cy="369332"/>
          </a:xfrm>
          <a:prstGeom prst="rect">
            <a:avLst/>
          </a:prstGeom>
        </p:spPr>
        <p:txBody>
          <a:bodyPr wrap="none">
            <a:spAutoFit/>
          </a:bodyPr>
          <a:lstStyle/>
          <a:p>
            <a:r>
              <a:rPr lang="zh-CN" altLang="en-US" dirty="0"/>
              <a:t>https://arxiv.org/pdf/1706.03762.pdf</a:t>
            </a:r>
          </a:p>
        </p:txBody>
      </p:sp>
      <p:sp>
        <p:nvSpPr>
          <p:cNvPr id="5" name="文本框 4"/>
          <p:cNvSpPr txBox="1"/>
          <p:nvPr/>
        </p:nvSpPr>
        <p:spPr>
          <a:xfrm>
            <a:off x="878429" y="3255667"/>
            <a:ext cx="1107996" cy="369332"/>
          </a:xfrm>
          <a:prstGeom prst="rect">
            <a:avLst/>
          </a:prstGeom>
          <a:noFill/>
        </p:spPr>
        <p:txBody>
          <a:bodyPr wrap="none" rtlCol="0">
            <a:spAutoFit/>
          </a:bodyPr>
          <a:lstStyle/>
          <a:p>
            <a:r>
              <a:rPr lang="zh-CN" altLang="en-US" dirty="0" smtClean="0"/>
              <a:t>论文原文</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511" y="0"/>
            <a:ext cx="4821908" cy="6858000"/>
          </a:xfrm>
          <a:prstGeom prst="rect">
            <a:avLst/>
          </a:prstGeom>
        </p:spPr>
      </p:pic>
    </p:spTree>
    <p:extLst>
      <p:ext uri="{BB962C8B-B14F-4D97-AF65-F5344CB8AC3E}">
        <p14:creationId xmlns:p14="http://schemas.microsoft.com/office/powerpoint/2010/main" val="2755266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pic>
        <p:nvPicPr>
          <p:cNvPr id="4" name="图片 3"/>
          <p:cNvPicPr>
            <a:picLocks noChangeAspect="1"/>
          </p:cNvPicPr>
          <p:nvPr/>
        </p:nvPicPr>
        <p:blipFill rotWithShape="1">
          <a:blip r:embed="rId4"/>
          <a:srcRect t="9564" b="63403"/>
          <a:stretch/>
        </p:blipFill>
        <p:spPr>
          <a:xfrm>
            <a:off x="6180255" y="6430610"/>
            <a:ext cx="3133725" cy="411983"/>
          </a:xfrm>
          <a:prstGeom prst="rect">
            <a:avLst/>
          </a:prstGeom>
        </p:spPr>
      </p:pic>
      <p:sp>
        <p:nvSpPr>
          <p:cNvPr id="5" name="文本框 4"/>
          <p:cNvSpPr txBox="1"/>
          <p:nvPr/>
        </p:nvSpPr>
        <p:spPr>
          <a:xfrm>
            <a:off x="9710673" y="5493901"/>
            <a:ext cx="2249917" cy="923330"/>
          </a:xfrm>
          <a:prstGeom prst="rect">
            <a:avLst/>
          </a:prstGeom>
          <a:noFill/>
        </p:spPr>
        <p:txBody>
          <a:bodyPr wrap="square" rtlCol="0">
            <a:spAutoFit/>
          </a:bodyPr>
          <a:lstStyle/>
          <a:p>
            <a:r>
              <a:rPr lang="en-US" altLang="zh-CN" i="1" dirty="0" smtClean="0"/>
              <a:t>xit</a:t>
            </a:r>
            <a:r>
              <a:rPr lang="zh-CN" altLang="en-US" dirty="0" smtClean="0"/>
              <a:t>第</a:t>
            </a:r>
            <a:r>
              <a:rPr lang="en-US" altLang="zh-CN" dirty="0" smtClean="0"/>
              <a:t>i</a:t>
            </a:r>
            <a:r>
              <a:rPr lang="zh-CN" altLang="en-US" dirty="0" smtClean="0"/>
              <a:t>个句子的第</a:t>
            </a:r>
            <a:r>
              <a:rPr lang="en-US" altLang="zh-CN" dirty="0" smtClean="0"/>
              <a:t>t</a:t>
            </a:r>
            <a:r>
              <a:rPr lang="zh-CN" altLang="en-US" dirty="0" smtClean="0"/>
              <a:t>个单词的</a:t>
            </a:r>
            <a:r>
              <a:rPr lang="en-US" altLang="zh-CN" dirty="0" smtClean="0"/>
              <a:t>word embeding</a:t>
            </a:r>
            <a:endParaRPr lang="zh-CN" altLang="en-US" dirty="0"/>
          </a:p>
        </p:txBody>
      </p:sp>
      <p:sp>
        <p:nvSpPr>
          <p:cNvPr id="12" name="文本框 11"/>
          <p:cNvSpPr txBox="1"/>
          <p:nvPr/>
        </p:nvSpPr>
        <p:spPr>
          <a:xfrm>
            <a:off x="9533987" y="6417231"/>
            <a:ext cx="2431115" cy="369332"/>
          </a:xfrm>
          <a:prstGeom prst="rect">
            <a:avLst/>
          </a:prstGeom>
          <a:noFill/>
        </p:spPr>
        <p:txBody>
          <a:bodyPr wrap="none" rtlCol="0">
            <a:spAutoFit/>
          </a:bodyPr>
          <a:lstStyle/>
          <a:p>
            <a:r>
              <a:rPr lang="en-US" altLang="zh-CN" i="1" dirty="0" smtClean="0"/>
              <a:t>We</a:t>
            </a:r>
            <a:r>
              <a:rPr lang="en-US" altLang="zh-CN" dirty="0" smtClean="0"/>
              <a:t>  </a:t>
            </a:r>
            <a:r>
              <a:rPr lang="zh-CN" altLang="en-US" dirty="0" smtClean="0"/>
              <a:t>是</a:t>
            </a:r>
            <a:r>
              <a:rPr lang="en-US" altLang="zh-CN" dirty="0" smtClean="0"/>
              <a:t>embeding matrix</a:t>
            </a:r>
            <a:endParaRPr lang="zh-CN" altLang="en-US" dirty="0"/>
          </a:p>
        </p:txBody>
      </p:sp>
      <p:pic>
        <p:nvPicPr>
          <p:cNvPr id="6" name="图片 5"/>
          <p:cNvPicPr>
            <a:picLocks noChangeAspect="1"/>
          </p:cNvPicPr>
          <p:nvPr/>
        </p:nvPicPr>
        <p:blipFill rotWithShape="1">
          <a:blip r:embed="rId5"/>
          <a:srcRect t="6662"/>
          <a:stretch/>
        </p:blipFill>
        <p:spPr>
          <a:xfrm>
            <a:off x="6814021" y="4813159"/>
            <a:ext cx="1733550" cy="391175"/>
          </a:xfrm>
          <a:prstGeom prst="rect">
            <a:avLst/>
          </a:prstGeom>
        </p:spPr>
      </p:pic>
      <p:sp>
        <p:nvSpPr>
          <p:cNvPr id="13" name="文本框 12"/>
          <p:cNvSpPr txBox="1"/>
          <p:nvPr/>
        </p:nvSpPr>
        <p:spPr>
          <a:xfrm>
            <a:off x="9624585" y="4346604"/>
            <a:ext cx="2477763" cy="1077218"/>
          </a:xfrm>
          <a:prstGeom prst="rect">
            <a:avLst/>
          </a:prstGeom>
          <a:noFill/>
        </p:spPr>
        <p:txBody>
          <a:bodyPr wrap="square" rtlCol="0">
            <a:spAutoFit/>
          </a:bodyPr>
          <a:lstStyle/>
          <a:p>
            <a:r>
              <a:rPr lang="zh-CN" altLang="en-US" sz="1600" dirty="0" smtClean="0"/>
              <a:t>最后的</a:t>
            </a:r>
            <a:r>
              <a:rPr lang="en-US" altLang="zh-CN" sz="1600" i="1" dirty="0" smtClean="0"/>
              <a:t>hit</a:t>
            </a:r>
            <a:r>
              <a:rPr lang="zh-CN" altLang="en-US" sz="1600" dirty="0" smtClean="0"/>
              <a:t>是把</a:t>
            </a:r>
            <a:r>
              <a:rPr lang="zh-CN" altLang="en-US" sz="1600" dirty="0"/>
              <a:t>两</a:t>
            </a:r>
            <a:r>
              <a:rPr lang="zh-CN" altLang="en-US" sz="1600" dirty="0" smtClean="0"/>
              <a:t>个方向的</a:t>
            </a:r>
            <a:r>
              <a:rPr lang="en-US" altLang="zh-CN" sz="1600" i="1" dirty="0" smtClean="0"/>
              <a:t>hit</a:t>
            </a:r>
            <a:r>
              <a:rPr lang="en-US" altLang="zh-CN" sz="1600" dirty="0" smtClean="0"/>
              <a:t> concatenate</a:t>
            </a:r>
            <a:r>
              <a:rPr lang="zh-CN" altLang="en-US" sz="1600" dirty="0" smtClean="0"/>
              <a:t>，除了包含本单词的信息外 还含有来自上下文的信息</a:t>
            </a:r>
            <a:endParaRPr lang="zh-CN" altLang="en-US" sz="1600" dirty="0"/>
          </a:p>
        </p:txBody>
      </p:sp>
      <p:pic>
        <p:nvPicPr>
          <p:cNvPr id="14" name="图片 13"/>
          <p:cNvPicPr>
            <a:picLocks noChangeAspect="1"/>
          </p:cNvPicPr>
          <p:nvPr/>
        </p:nvPicPr>
        <p:blipFill>
          <a:blip r:embed="rId6"/>
          <a:stretch>
            <a:fillRect/>
          </a:stretch>
        </p:blipFill>
        <p:spPr>
          <a:xfrm>
            <a:off x="6716378" y="2859422"/>
            <a:ext cx="2752725" cy="1809750"/>
          </a:xfrm>
          <a:prstGeom prst="rect">
            <a:avLst/>
          </a:prstGeom>
        </p:spPr>
      </p:pic>
      <p:sp>
        <p:nvSpPr>
          <p:cNvPr id="15" name="矩形 14"/>
          <p:cNvSpPr/>
          <p:nvPr/>
        </p:nvSpPr>
        <p:spPr>
          <a:xfrm>
            <a:off x="9866240" y="2413337"/>
            <a:ext cx="2098862" cy="2031325"/>
          </a:xfrm>
          <a:prstGeom prst="rect">
            <a:avLst/>
          </a:prstGeom>
        </p:spPr>
        <p:txBody>
          <a:bodyPr wrap="square">
            <a:spAutoFit/>
          </a:bodyPr>
          <a:lstStyle/>
          <a:p>
            <a:r>
              <a:rPr lang="en-US" altLang="zh-CN" dirty="0" smtClean="0"/>
              <a:t>The </a:t>
            </a:r>
            <a:r>
              <a:rPr lang="en-US" altLang="zh-CN" b="1" i="1" dirty="0" smtClean="0"/>
              <a:t>word Level context vector </a:t>
            </a:r>
            <a:r>
              <a:rPr lang="en-US" altLang="zh-CN" dirty="0" smtClean="0"/>
              <a:t>Uw is randomly initialized and jointly learned during the training process. </a:t>
            </a:r>
          </a:p>
          <a:p>
            <a:endParaRPr lang="zh-CN" altLang="en-US" dirty="0"/>
          </a:p>
        </p:txBody>
      </p:sp>
      <p:cxnSp>
        <p:nvCxnSpPr>
          <p:cNvPr id="17" name="直接箭头连接符 16"/>
          <p:cNvCxnSpPr/>
          <p:nvPr/>
        </p:nvCxnSpPr>
        <p:spPr>
          <a:xfrm flipV="1">
            <a:off x="8858250" y="3350974"/>
            <a:ext cx="942320" cy="59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53085" y="3943350"/>
            <a:ext cx="6152490" cy="291465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endCxn id="12" idx="1"/>
          </p:cNvCxnSpPr>
          <p:nvPr/>
        </p:nvCxnSpPr>
        <p:spPr>
          <a:xfrm>
            <a:off x="7425732" y="6582193"/>
            <a:ext cx="2108255" cy="1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rotWithShape="1">
          <a:blip r:embed="rId4"/>
          <a:srcRect t="34466" b="7512"/>
          <a:stretch/>
        </p:blipFill>
        <p:spPr>
          <a:xfrm>
            <a:off x="6566127" y="5321208"/>
            <a:ext cx="3133725" cy="884256"/>
          </a:xfrm>
          <a:prstGeom prst="rect">
            <a:avLst/>
          </a:prstGeom>
        </p:spPr>
      </p:pic>
      <p:cxnSp>
        <p:nvCxnSpPr>
          <p:cNvPr id="21" name="直接箭头连接符 20"/>
          <p:cNvCxnSpPr/>
          <p:nvPr/>
        </p:nvCxnSpPr>
        <p:spPr>
          <a:xfrm flipV="1">
            <a:off x="6706630" y="5974359"/>
            <a:ext cx="2982528" cy="61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3" idx="1"/>
          </p:cNvCxnSpPr>
          <p:nvPr/>
        </p:nvCxnSpPr>
        <p:spPr>
          <a:xfrm flipV="1">
            <a:off x="7074040" y="4885213"/>
            <a:ext cx="2550545" cy="91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867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pic>
        <p:nvPicPr>
          <p:cNvPr id="4" name="图片 3"/>
          <p:cNvPicPr>
            <a:picLocks noChangeAspect="1"/>
          </p:cNvPicPr>
          <p:nvPr/>
        </p:nvPicPr>
        <p:blipFill rotWithShape="1">
          <a:blip r:embed="rId4"/>
          <a:srcRect t="9564" b="63403"/>
          <a:stretch/>
        </p:blipFill>
        <p:spPr>
          <a:xfrm>
            <a:off x="6180255" y="6430610"/>
            <a:ext cx="3133725" cy="411983"/>
          </a:xfrm>
          <a:prstGeom prst="rect">
            <a:avLst/>
          </a:prstGeom>
        </p:spPr>
      </p:pic>
      <p:sp>
        <p:nvSpPr>
          <p:cNvPr id="5" name="文本框 4"/>
          <p:cNvSpPr txBox="1"/>
          <p:nvPr/>
        </p:nvSpPr>
        <p:spPr>
          <a:xfrm>
            <a:off x="9710673" y="5493901"/>
            <a:ext cx="2249917" cy="923330"/>
          </a:xfrm>
          <a:prstGeom prst="rect">
            <a:avLst/>
          </a:prstGeom>
          <a:noFill/>
        </p:spPr>
        <p:txBody>
          <a:bodyPr wrap="square" rtlCol="0">
            <a:spAutoFit/>
          </a:bodyPr>
          <a:lstStyle/>
          <a:p>
            <a:r>
              <a:rPr lang="en-US" altLang="zh-CN" i="1" dirty="0" smtClean="0"/>
              <a:t>xit</a:t>
            </a:r>
            <a:r>
              <a:rPr lang="zh-CN" altLang="en-US" dirty="0" smtClean="0"/>
              <a:t>第</a:t>
            </a:r>
            <a:r>
              <a:rPr lang="en-US" altLang="zh-CN" dirty="0" smtClean="0"/>
              <a:t>i</a:t>
            </a:r>
            <a:r>
              <a:rPr lang="zh-CN" altLang="en-US" dirty="0" smtClean="0"/>
              <a:t>个句子的第</a:t>
            </a:r>
            <a:r>
              <a:rPr lang="en-US" altLang="zh-CN" dirty="0" smtClean="0"/>
              <a:t>t</a:t>
            </a:r>
            <a:r>
              <a:rPr lang="zh-CN" altLang="en-US" dirty="0" smtClean="0"/>
              <a:t>个单词的</a:t>
            </a:r>
            <a:r>
              <a:rPr lang="en-US" altLang="zh-CN" dirty="0" smtClean="0"/>
              <a:t>word embeding</a:t>
            </a:r>
            <a:endParaRPr lang="zh-CN" altLang="en-US" dirty="0"/>
          </a:p>
        </p:txBody>
      </p:sp>
      <p:sp>
        <p:nvSpPr>
          <p:cNvPr id="12" name="文本框 11"/>
          <p:cNvSpPr txBox="1"/>
          <p:nvPr/>
        </p:nvSpPr>
        <p:spPr>
          <a:xfrm>
            <a:off x="9533987" y="6417231"/>
            <a:ext cx="2431115" cy="369332"/>
          </a:xfrm>
          <a:prstGeom prst="rect">
            <a:avLst/>
          </a:prstGeom>
          <a:noFill/>
        </p:spPr>
        <p:txBody>
          <a:bodyPr wrap="none" rtlCol="0">
            <a:spAutoFit/>
          </a:bodyPr>
          <a:lstStyle/>
          <a:p>
            <a:r>
              <a:rPr lang="en-US" altLang="zh-CN" i="1" dirty="0" smtClean="0"/>
              <a:t>We</a:t>
            </a:r>
            <a:r>
              <a:rPr lang="en-US" altLang="zh-CN" dirty="0" smtClean="0"/>
              <a:t>  </a:t>
            </a:r>
            <a:r>
              <a:rPr lang="zh-CN" altLang="en-US" dirty="0" smtClean="0"/>
              <a:t>是</a:t>
            </a:r>
            <a:r>
              <a:rPr lang="en-US" altLang="zh-CN" dirty="0" smtClean="0"/>
              <a:t>embeding matrix</a:t>
            </a:r>
            <a:endParaRPr lang="zh-CN" altLang="en-US" dirty="0"/>
          </a:p>
        </p:txBody>
      </p:sp>
      <p:pic>
        <p:nvPicPr>
          <p:cNvPr id="6" name="图片 5"/>
          <p:cNvPicPr>
            <a:picLocks noChangeAspect="1"/>
          </p:cNvPicPr>
          <p:nvPr/>
        </p:nvPicPr>
        <p:blipFill rotWithShape="1">
          <a:blip r:embed="rId5"/>
          <a:srcRect t="6662"/>
          <a:stretch/>
        </p:blipFill>
        <p:spPr>
          <a:xfrm>
            <a:off x="6814021" y="4813159"/>
            <a:ext cx="1733550" cy="391175"/>
          </a:xfrm>
          <a:prstGeom prst="rect">
            <a:avLst/>
          </a:prstGeom>
        </p:spPr>
      </p:pic>
      <p:sp>
        <p:nvSpPr>
          <p:cNvPr id="13" name="文本框 12"/>
          <p:cNvSpPr txBox="1"/>
          <p:nvPr/>
        </p:nvSpPr>
        <p:spPr>
          <a:xfrm>
            <a:off x="9624585" y="4346604"/>
            <a:ext cx="2477763" cy="1077218"/>
          </a:xfrm>
          <a:prstGeom prst="rect">
            <a:avLst/>
          </a:prstGeom>
          <a:noFill/>
        </p:spPr>
        <p:txBody>
          <a:bodyPr wrap="square" rtlCol="0">
            <a:spAutoFit/>
          </a:bodyPr>
          <a:lstStyle/>
          <a:p>
            <a:r>
              <a:rPr lang="zh-CN" altLang="en-US" sz="1600" dirty="0" smtClean="0"/>
              <a:t>最后的</a:t>
            </a:r>
            <a:r>
              <a:rPr lang="en-US" altLang="zh-CN" sz="1600" i="1" dirty="0" smtClean="0"/>
              <a:t>hit</a:t>
            </a:r>
            <a:r>
              <a:rPr lang="zh-CN" altLang="en-US" sz="1600" dirty="0" smtClean="0"/>
              <a:t>是把</a:t>
            </a:r>
            <a:r>
              <a:rPr lang="zh-CN" altLang="en-US" sz="1600" dirty="0"/>
              <a:t>两</a:t>
            </a:r>
            <a:r>
              <a:rPr lang="zh-CN" altLang="en-US" sz="1600" dirty="0" smtClean="0"/>
              <a:t>个方向的</a:t>
            </a:r>
            <a:r>
              <a:rPr lang="en-US" altLang="zh-CN" sz="1600" i="1" dirty="0" smtClean="0"/>
              <a:t>hit</a:t>
            </a:r>
            <a:r>
              <a:rPr lang="en-US" altLang="zh-CN" sz="1600" dirty="0" smtClean="0"/>
              <a:t> concatenate</a:t>
            </a:r>
            <a:r>
              <a:rPr lang="zh-CN" altLang="en-US" sz="1600" dirty="0" smtClean="0"/>
              <a:t>，除了包含本单词的信息外 还含有来自上下文的信息</a:t>
            </a:r>
            <a:endParaRPr lang="zh-CN" altLang="en-US" sz="1600" dirty="0"/>
          </a:p>
        </p:txBody>
      </p:sp>
      <p:pic>
        <p:nvPicPr>
          <p:cNvPr id="14" name="图片 13"/>
          <p:cNvPicPr>
            <a:picLocks noChangeAspect="1"/>
          </p:cNvPicPr>
          <p:nvPr/>
        </p:nvPicPr>
        <p:blipFill>
          <a:blip r:embed="rId6"/>
          <a:stretch>
            <a:fillRect/>
          </a:stretch>
        </p:blipFill>
        <p:spPr>
          <a:xfrm>
            <a:off x="6716378" y="2859422"/>
            <a:ext cx="2752725" cy="1809750"/>
          </a:xfrm>
          <a:prstGeom prst="rect">
            <a:avLst/>
          </a:prstGeom>
        </p:spPr>
      </p:pic>
      <p:sp>
        <p:nvSpPr>
          <p:cNvPr id="15" name="矩形 14"/>
          <p:cNvSpPr/>
          <p:nvPr/>
        </p:nvSpPr>
        <p:spPr>
          <a:xfrm>
            <a:off x="9866240" y="2413337"/>
            <a:ext cx="2098862" cy="2031325"/>
          </a:xfrm>
          <a:prstGeom prst="rect">
            <a:avLst/>
          </a:prstGeom>
        </p:spPr>
        <p:txBody>
          <a:bodyPr wrap="square">
            <a:spAutoFit/>
          </a:bodyPr>
          <a:lstStyle/>
          <a:p>
            <a:r>
              <a:rPr lang="en-US" altLang="zh-CN" dirty="0" smtClean="0"/>
              <a:t>The </a:t>
            </a:r>
            <a:r>
              <a:rPr lang="en-US" altLang="zh-CN" b="1" i="1" dirty="0" smtClean="0"/>
              <a:t>word Level context vector </a:t>
            </a:r>
            <a:r>
              <a:rPr lang="en-US" altLang="zh-CN" dirty="0" smtClean="0"/>
              <a:t>Uw is randomly initialized and jointly learned during the training process. </a:t>
            </a:r>
          </a:p>
          <a:p>
            <a:endParaRPr lang="zh-CN" altLang="en-US" dirty="0"/>
          </a:p>
        </p:txBody>
      </p:sp>
      <p:cxnSp>
        <p:nvCxnSpPr>
          <p:cNvPr id="17" name="直接箭头连接符 16"/>
          <p:cNvCxnSpPr/>
          <p:nvPr/>
        </p:nvCxnSpPr>
        <p:spPr>
          <a:xfrm flipV="1">
            <a:off x="8858250" y="3350974"/>
            <a:ext cx="942320" cy="59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53085" y="3943350"/>
            <a:ext cx="6152490" cy="291465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endCxn id="12" idx="1"/>
          </p:cNvCxnSpPr>
          <p:nvPr/>
        </p:nvCxnSpPr>
        <p:spPr>
          <a:xfrm>
            <a:off x="7425732" y="6582193"/>
            <a:ext cx="2108255" cy="1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rotWithShape="1">
          <a:blip r:embed="rId4"/>
          <a:srcRect t="34466" b="7512"/>
          <a:stretch/>
        </p:blipFill>
        <p:spPr>
          <a:xfrm>
            <a:off x="6566127" y="5321208"/>
            <a:ext cx="3133725" cy="884256"/>
          </a:xfrm>
          <a:prstGeom prst="rect">
            <a:avLst/>
          </a:prstGeom>
        </p:spPr>
      </p:pic>
      <p:cxnSp>
        <p:nvCxnSpPr>
          <p:cNvPr id="21" name="直接箭头连接符 20"/>
          <p:cNvCxnSpPr/>
          <p:nvPr/>
        </p:nvCxnSpPr>
        <p:spPr>
          <a:xfrm flipV="1">
            <a:off x="6706630" y="5974359"/>
            <a:ext cx="2982528" cy="61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3" idx="1"/>
          </p:cNvCxnSpPr>
          <p:nvPr/>
        </p:nvCxnSpPr>
        <p:spPr>
          <a:xfrm flipV="1">
            <a:off x="7074040" y="4885213"/>
            <a:ext cx="2550545" cy="91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14716" y="316230"/>
            <a:ext cx="4252190" cy="2092881"/>
          </a:xfrm>
          <a:prstGeom prst="rect">
            <a:avLst/>
          </a:prstGeom>
          <a:noFill/>
        </p:spPr>
        <p:txBody>
          <a:bodyPr wrap="none" rtlCol="0">
            <a:spAutoFit/>
          </a:bodyPr>
          <a:lstStyle/>
          <a:p>
            <a:r>
              <a:rPr lang="zh-CN" altLang="en-US" sz="1600" dirty="0" smtClean="0"/>
              <a:t>这个</a:t>
            </a:r>
            <a:r>
              <a:rPr lang="en-US" altLang="zh-CN" sz="1600" dirty="0" smtClean="0"/>
              <a:t>paper</a:t>
            </a:r>
            <a:r>
              <a:rPr lang="zh-CN" altLang="en-US" sz="1600" dirty="0" smtClean="0"/>
              <a:t>里的论文  回回看都觉得别扭</a:t>
            </a:r>
            <a:endParaRPr lang="en-US" altLang="zh-CN" sz="1600" dirty="0" smtClean="0"/>
          </a:p>
          <a:p>
            <a:r>
              <a:rPr lang="zh-CN" altLang="en-US" sz="1600" dirty="0" smtClean="0"/>
              <a:t>这里应该这么写</a:t>
            </a:r>
            <a:endParaRPr lang="en-US" altLang="zh-CN" sz="1600" dirty="0" smtClean="0"/>
          </a:p>
          <a:p>
            <a:endParaRPr lang="en-US" altLang="zh-CN" sz="1600" dirty="0" smtClean="0"/>
          </a:p>
          <a:p>
            <a:r>
              <a:rPr lang="en-US" altLang="zh-CN" sz="1600" dirty="0" smtClean="0"/>
              <a:t>H </a:t>
            </a:r>
            <a:r>
              <a:rPr lang="zh-CN" altLang="en-US" sz="1600" dirty="0" smtClean="0"/>
              <a:t>是</a:t>
            </a:r>
            <a:r>
              <a:rPr lang="en-US" altLang="zh-CN" sz="1600" dirty="0" smtClean="0"/>
              <a:t>[64,128,768*2]</a:t>
            </a:r>
            <a:endParaRPr lang="en-US" altLang="zh-CN" sz="1600" dirty="0"/>
          </a:p>
          <a:p>
            <a:r>
              <a:rPr lang="en-US" altLang="zh-CN" sz="1600" dirty="0" smtClean="0"/>
              <a:t>U = </a:t>
            </a:r>
            <a:r>
              <a:rPr lang="en-US" altLang="zh-CN" sz="1600" dirty="0" smtClean="0"/>
              <a:t>Dense_1( tanh( Dense_x(H)))   </a:t>
            </a:r>
            <a:r>
              <a:rPr lang="en-US" altLang="zh-CN" sz="1600" dirty="0" smtClean="0"/>
              <a:t>U</a:t>
            </a:r>
            <a:r>
              <a:rPr lang="zh-CN" altLang="en-US" sz="1600" dirty="0" smtClean="0"/>
              <a:t>是</a:t>
            </a:r>
            <a:r>
              <a:rPr lang="en-US" altLang="zh-CN" sz="1600" dirty="0" smtClean="0"/>
              <a:t>[64,128,1]</a:t>
            </a:r>
          </a:p>
          <a:p>
            <a:r>
              <a:rPr lang="en-US" altLang="zh-CN" sz="1600" dirty="0" smtClean="0"/>
              <a:t>A = </a:t>
            </a:r>
            <a:r>
              <a:rPr lang="en-US" altLang="zh-CN" sz="1600" dirty="0" smtClean="0"/>
              <a:t>Softmax(U,axis=1)   </a:t>
            </a:r>
            <a:r>
              <a:rPr lang="en-US" altLang="zh-CN" sz="1600" dirty="0" smtClean="0"/>
              <a:t>A</a:t>
            </a:r>
            <a:r>
              <a:rPr lang="zh-CN" altLang="en-US" sz="1600" dirty="0" smtClean="0"/>
              <a:t>是</a:t>
            </a:r>
            <a:r>
              <a:rPr lang="en-US" altLang="zh-CN" sz="1600" dirty="0" smtClean="0"/>
              <a:t>[64,128,1]</a:t>
            </a:r>
          </a:p>
          <a:p>
            <a:r>
              <a:rPr lang="en-US" altLang="zh-CN" sz="1600" dirty="0" smtClean="0"/>
              <a:t>S = reduce_sum(A*H,axis=1) S</a:t>
            </a:r>
            <a:r>
              <a:rPr lang="zh-CN" altLang="en-US" sz="1600" dirty="0" smtClean="0"/>
              <a:t>是</a:t>
            </a:r>
            <a:r>
              <a:rPr lang="en-US" altLang="zh-CN" sz="1600" dirty="0" smtClean="0"/>
              <a:t>[64,768*2]</a:t>
            </a:r>
          </a:p>
          <a:p>
            <a:endParaRPr lang="zh-CN" altLang="en-US" dirty="0"/>
          </a:p>
        </p:txBody>
      </p:sp>
    </p:spTree>
    <p:extLst>
      <p:ext uri="{BB962C8B-B14F-4D97-AF65-F5344CB8AC3E}">
        <p14:creationId xmlns:p14="http://schemas.microsoft.com/office/powerpoint/2010/main" val="2553841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3" name="圆角矩形 2"/>
          <p:cNvSpPr/>
          <p:nvPr/>
        </p:nvSpPr>
        <p:spPr>
          <a:xfrm>
            <a:off x="353085" y="76200"/>
            <a:ext cx="6152490" cy="3971901"/>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6885781" y="3079512"/>
            <a:ext cx="2371429" cy="866667"/>
          </a:xfrm>
          <a:prstGeom prst="rect">
            <a:avLst/>
          </a:prstGeom>
        </p:spPr>
      </p:pic>
      <p:pic>
        <p:nvPicPr>
          <p:cNvPr id="5" name="图片 4"/>
          <p:cNvPicPr>
            <a:picLocks noChangeAspect="1"/>
          </p:cNvPicPr>
          <p:nvPr/>
        </p:nvPicPr>
        <p:blipFill rotWithShape="1">
          <a:blip r:embed="rId5"/>
          <a:srcRect t="8747"/>
          <a:stretch/>
        </p:blipFill>
        <p:spPr>
          <a:xfrm>
            <a:off x="6972328" y="2809176"/>
            <a:ext cx="1418957" cy="309636"/>
          </a:xfrm>
          <a:prstGeom prst="rect">
            <a:avLst/>
          </a:prstGeom>
        </p:spPr>
      </p:pic>
      <p:pic>
        <p:nvPicPr>
          <p:cNvPr id="6" name="图片 5"/>
          <p:cNvPicPr>
            <a:picLocks noChangeAspect="1"/>
          </p:cNvPicPr>
          <p:nvPr/>
        </p:nvPicPr>
        <p:blipFill>
          <a:blip r:embed="rId6"/>
          <a:stretch>
            <a:fillRect/>
          </a:stretch>
        </p:blipFill>
        <p:spPr>
          <a:xfrm>
            <a:off x="7038947" y="1181832"/>
            <a:ext cx="2057143" cy="1409524"/>
          </a:xfrm>
          <a:prstGeom prst="rect">
            <a:avLst/>
          </a:prstGeom>
        </p:spPr>
      </p:pic>
      <p:sp>
        <p:nvSpPr>
          <p:cNvPr id="7" name="矩形 6"/>
          <p:cNvSpPr/>
          <p:nvPr/>
        </p:nvSpPr>
        <p:spPr>
          <a:xfrm>
            <a:off x="9487625" y="1575957"/>
            <a:ext cx="2606603" cy="1477328"/>
          </a:xfrm>
          <a:prstGeom prst="rect">
            <a:avLst/>
          </a:prstGeom>
        </p:spPr>
        <p:txBody>
          <a:bodyPr wrap="square">
            <a:spAutoFit/>
          </a:bodyPr>
          <a:lstStyle/>
          <a:p>
            <a:r>
              <a:rPr lang="en-US" altLang="zh-CN" b="1" dirty="0"/>
              <a:t>sentence level context vector </a:t>
            </a:r>
            <a:r>
              <a:rPr lang="en-US" altLang="zh-CN" i="1" dirty="0" smtClean="0"/>
              <a:t>Us</a:t>
            </a:r>
          </a:p>
          <a:p>
            <a:r>
              <a:rPr lang="en-US" altLang="zh-CN" dirty="0" smtClean="0"/>
              <a:t>use </a:t>
            </a:r>
            <a:r>
              <a:rPr lang="en-US" altLang="zh-CN" i="1" dirty="0" smtClean="0"/>
              <a:t>Us</a:t>
            </a:r>
            <a:r>
              <a:rPr lang="en-US" altLang="zh-CN" dirty="0" smtClean="0"/>
              <a:t> to </a:t>
            </a:r>
            <a:r>
              <a:rPr lang="en-US" altLang="zh-CN" dirty="0"/>
              <a:t>measure the importance of the sentences</a:t>
            </a:r>
            <a:endParaRPr lang="zh-CN" altLang="en-US" dirty="0"/>
          </a:p>
        </p:txBody>
      </p:sp>
      <p:cxnSp>
        <p:nvCxnSpPr>
          <p:cNvPr id="13" name="直接箭头连接符 12"/>
          <p:cNvCxnSpPr/>
          <p:nvPr/>
        </p:nvCxnSpPr>
        <p:spPr>
          <a:xfrm flipV="1">
            <a:off x="8582025" y="1954635"/>
            <a:ext cx="905600" cy="4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7"/>
          <a:stretch>
            <a:fillRect/>
          </a:stretch>
        </p:blipFill>
        <p:spPr>
          <a:xfrm>
            <a:off x="6900851" y="318093"/>
            <a:ext cx="2333333" cy="485714"/>
          </a:xfrm>
          <a:prstGeom prst="rect">
            <a:avLst/>
          </a:prstGeom>
        </p:spPr>
      </p:pic>
      <p:pic>
        <p:nvPicPr>
          <p:cNvPr id="15" name="图片 14"/>
          <p:cNvPicPr>
            <a:picLocks noChangeAspect="1"/>
          </p:cNvPicPr>
          <p:nvPr/>
        </p:nvPicPr>
        <p:blipFill>
          <a:blip r:embed="rId8"/>
          <a:stretch>
            <a:fillRect/>
          </a:stretch>
        </p:blipFill>
        <p:spPr>
          <a:xfrm>
            <a:off x="9180508" y="318093"/>
            <a:ext cx="1876190" cy="657143"/>
          </a:xfrm>
          <a:prstGeom prst="rect">
            <a:avLst/>
          </a:prstGeom>
        </p:spPr>
      </p:pic>
      <p:sp>
        <p:nvSpPr>
          <p:cNvPr id="20" name="右大括号 19"/>
          <p:cNvSpPr/>
          <p:nvPr/>
        </p:nvSpPr>
        <p:spPr>
          <a:xfrm>
            <a:off x="6544337" y="2357292"/>
            <a:ext cx="237003" cy="1690809"/>
          </a:xfrm>
          <a:prstGeom prst="rightBrace">
            <a:avLst>
              <a:gd name="adj1" fmla="val 56289"/>
              <a:gd name="adj2" fmla="val 50541"/>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大括号 20"/>
          <p:cNvSpPr/>
          <p:nvPr/>
        </p:nvSpPr>
        <p:spPr>
          <a:xfrm>
            <a:off x="6505575" y="990601"/>
            <a:ext cx="333403" cy="1366692"/>
          </a:xfrm>
          <a:prstGeom prst="rightBrace">
            <a:avLst>
              <a:gd name="adj1" fmla="val 61375"/>
              <a:gd name="adj2" fmla="val 50541"/>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p:cNvSpPr/>
          <p:nvPr/>
        </p:nvSpPr>
        <p:spPr>
          <a:xfrm>
            <a:off x="6505575" y="265042"/>
            <a:ext cx="275765" cy="621266"/>
          </a:xfrm>
          <a:prstGeom prst="rightBrace">
            <a:avLst>
              <a:gd name="adj1" fmla="val 32176"/>
              <a:gd name="adj2" fmla="val 49008"/>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6781340" y="4404698"/>
            <a:ext cx="6096000" cy="1754326"/>
          </a:xfrm>
          <a:prstGeom prst="rect">
            <a:avLst/>
          </a:prstGeom>
        </p:spPr>
        <p:txBody>
          <a:bodyPr>
            <a:spAutoFit/>
          </a:bodyPr>
          <a:lstStyle/>
          <a:p>
            <a:r>
              <a:rPr lang="en-US" altLang="zh-CN" b="1" dirty="0"/>
              <a:t>hyper </a:t>
            </a:r>
            <a:r>
              <a:rPr lang="en-US" altLang="zh-CN" b="1" dirty="0" smtClean="0"/>
              <a:t>parameters:</a:t>
            </a:r>
            <a:endParaRPr lang="en-US" altLang="zh-CN" b="1" dirty="0"/>
          </a:p>
          <a:p>
            <a:pPr marL="285750" indent="-285750">
              <a:buFont typeface="Arial" panose="020B0604020202020204" pitchFamily="34" charset="0"/>
              <a:buChar char="•"/>
            </a:pPr>
            <a:r>
              <a:rPr lang="en-US" altLang="zh-CN" dirty="0" smtClean="0"/>
              <a:t>word </a:t>
            </a:r>
            <a:r>
              <a:rPr lang="en-US" altLang="zh-CN" dirty="0"/>
              <a:t>embedding dimension to be 200 </a:t>
            </a:r>
            <a:endParaRPr lang="en-US" altLang="zh-CN" dirty="0" smtClean="0"/>
          </a:p>
          <a:p>
            <a:pPr marL="285750" indent="-285750">
              <a:buFont typeface="Arial" panose="020B0604020202020204" pitchFamily="34" charset="0"/>
              <a:buChar char="•"/>
            </a:pPr>
            <a:r>
              <a:rPr lang="en-US" altLang="zh-CN" dirty="0" smtClean="0"/>
              <a:t>the </a:t>
            </a:r>
            <a:r>
              <a:rPr lang="en-US" altLang="zh-CN" dirty="0"/>
              <a:t>GRU dimension to be </a:t>
            </a:r>
            <a:r>
              <a:rPr lang="en-US" altLang="zh-CN" dirty="0" smtClean="0"/>
              <a:t>50</a:t>
            </a:r>
          </a:p>
          <a:p>
            <a:pPr marL="285750" indent="-285750">
              <a:buFont typeface="Arial" panose="020B0604020202020204" pitchFamily="34" charset="0"/>
              <a:buChar char="•"/>
            </a:pPr>
            <a:r>
              <a:rPr lang="en-US" altLang="zh-CN" dirty="0"/>
              <a:t>mini-batch size of </a:t>
            </a:r>
            <a:r>
              <a:rPr lang="en-US" altLang="zh-CN" dirty="0" smtClean="0"/>
              <a:t>64</a:t>
            </a:r>
          </a:p>
          <a:p>
            <a:pPr marL="285750" indent="-285750">
              <a:buFont typeface="Arial" panose="020B0604020202020204" pitchFamily="34" charset="0"/>
              <a:buChar char="•"/>
            </a:pPr>
            <a:r>
              <a:rPr lang="en-US" altLang="zh-CN" dirty="0" smtClean="0"/>
              <a:t>stochastic </a:t>
            </a:r>
            <a:r>
              <a:rPr lang="en-US" altLang="zh-CN" dirty="0"/>
              <a:t>gradient descent </a:t>
            </a:r>
            <a:r>
              <a:rPr lang="en-US" altLang="zh-CN" dirty="0" smtClean="0"/>
              <a:t>with </a:t>
            </a:r>
            <a:r>
              <a:rPr lang="en-US" altLang="zh-CN" dirty="0"/>
              <a:t>momentum of </a:t>
            </a:r>
            <a:r>
              <a:rPr lang="en-US" altLang="zh-CN" dirty="0" smtClean="0"/>
              <a:t>0.9</a:t>
            </a:r>
          </a:p>
          <a:p>
            <a:pPr marL="285750" indent="-285750">
              <a:buFont typeface="Arial" panose="020B0604020202020204" pitchFamily="34" charset="0"/>
              <a:buChar char="•"/>
            </a:pPr>
            <a:r>
              <a:rPr lang="zh-CN" altLang="en-US" dirty="0"/>
              <a:t>训</a:t>
            </a:r>
            <a:r>
              <a:rPr lang="zh-CN" altLang="en-US" dirty="0" smtClean="0"/>
              <a:t>练：验证：测试</a:t>
            </a:r>
            <a:r>
              <a:rPr lang="en-US" altLang="zh-CN" dirty="0" smtClean="0"/>
              <a:t>=8:1:1</a:t>
            </a:r>
            <a:endParaRPr lang="zh-CN" altLang="en-US" dirty="0"/>
          </a:p>
        </p:txBody>
      </p:sp>
    </p:spTree>
    <p:extLst>
      <p:ext uri="{BB962C8B-B14F-4D97-AF65-F5344CB8AC3E}">
        <p14:creationId xmlns:p14="http://schemas.microsoft.com/office/powerpoint/2010/main" val="3130180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3" name="圆角矩形 2"/>
          <p:cNvSpPr/>
          <p:nvPr/>
        </p:nvSpPr>
        <p:spPr>
          <a:xfrm>
            <a:off x="353085" y="76200"/>
            <a:ext cx="6152490" cy="3971901"/>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35296" y="1376624"/>
            <a:ext cx="3979147"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Attention</a:t>
            </a:r>
            <a:r>
              <a:rPr lang="zh-CN" altLang="en-US" dirty="0" smtClean="0"/>
              <a:t>的一般理解是对齐模型，用</a:t>
            </a:r>
            <a:r>
              <a:rPr lang="en-US" altLang="zh-CN" dirty="0" smtClean="0"/>
              <a:t>decoder</a:t>
            </a:r>
            <a:r>
              <a:rPr lang="zh-CN" altLang="en-US" dirty="0" smtClean="0"/>
              <a:t>的某个时刻的</a:t>
            </a:r>
            <a:r>
              <a:rPr lang="en-US" altLang="zh-CN" dirty="0" smtClean="0"/>
              <a:t>hd</a:t>
            </a:r>
            <a:r>
              <a:rPr lang="zh-CN" altLang="en-US" dirty="0" smtClean="0"/>
              <a:t>和</a:t>
            </a:r>
            <a:r>
              <a:rPr lang="en-US" altLang="zh-CN" dirty="0" smtClean="0"/>
              <a:t>encode</a:t>
            </a:r>
            <a:r>
              <a:rPr lang="zh-CN" altLang="en-US" dirty="0" smtClean="0"/>
              <a:t>一个句子每个时刻的</a:t>
            </a:r>
            <a:r>
              <a:rPr lang="en-US" altLang="zh-CN" dirty="0" smtClean="0"/>
              <a:t>he</a:t>
            </a:r>
            <a:r>
              <a:rPr lang="zh-CN" altLang="en-US" dirty="0" smtClean="0"/>
              <a:t>进行对齐</a:t>
            </a:r>
            <a:r>
              <a:rPr lang="zh-CN" altLang="en-US" dirty="0"/>
              <a:t>。</a:t>
            </a:r>
            <a:endParaRPr lang="en-US" altLang="zh-CN" dirty="0" smtClean="0"/>
          </a:p>
          <a:p>
            <a:pPr marL="285750" indent="-285750">
              <a:buFont typeface="Arial" panose="020B0604020202020204" pitchFamily="34" charset="0"/>
              <a:buChar char="•"/>
            </a:pPr>
            <a:r>
              <a:rPr lang="zh-CN" altLang="en-US" dirty="0" smtClean="0"/>
              <a:t>但对于文本分类，</a:t>
            </a:r>
            <a:r>
              <a:rPr lang="zh-CN" altLang="en-US" dirty="0" smtClean="0">
                <a:solidFill>
                  <a:srgbClr val="FF0000"/>
                </a:solidFill>
              </a:rPr>
              <a:t>一般不用输出每个时间步的</a:t>
            </a:r>
            <a:r>
              <a:rPr lang="en-US" altLang="zh-CN" dirty="0" smtClean="0">
                <a:solidFill>
                  <a:srgbClr val="FF0000"/>
                </a:solidFill>
              </a:rPr>
              <a:t>h</a:t>
            </a:r>
            <a:r>
              <a:rPr lang="zh-CN" altLang="en-US" dirty="0" smtClean="0">
                <a:solidFill>
                  <a:srgbClr val="FF0000"/>
                </a:solidFill>
              </a:rPr>
              <a:t>，只用最后一个时刻的</a:t>
            </a:r>
            <a:r>
              <a:rPr lang="en-US" altLang="zh-CN" dirty="0" smtClean="0">
                <a:solidFill>
                  <a:srgbClr val="FF0000"/>
                </a:solidFill>
              </a:rPr>
              <a:t>h</a:t>
            </a:r>
            <a:r>
              <a:rPr lang="zh-CN" altLang="en-US" dirty="0" smtClean="0">
                <a:solidFill>
                  <a:srgbClr val="FF0000"/>
                </a:solidFill>
              </a:rPr>
              <a:t>做</a:t>
            </a:r>
            <a:r>
              <a:rPr lang="en-US" altLang="zh-CN" dirty="0" smtClean="0">
                <a:solidFill>
                  <a:srgbClr val="FF0000"/>
                </a:solidFill>
              </a:rPr>
              <a:t>softmax</a:t>
            </a:r>
            <a:r>
              <a:rPr lang="zh-CN" altLang="en-US" dirty="0" smtClean="0">
                <a:solidFill>
                  <a:srgbClr val="FF0000"/>
                </a:solidFill>
              </a:rPr>
              <a:t>。所以隐层输出是</a:t>
            </a:r>
            <a:r>
              <a:rPr lang="en-US" altLang="zh-CN" dirty="0" smtClean="0">
                <a:solidFill>
                  <a:srgbClr val="FF0000"/>
                </a:solidFill>
              </a:rPr>
              <a:t>2</a:t>
            </a:r>
            <a:r>
              <a:rPr lang="zh-CN" altLang="en-US" dirty="0" smtClean="0">
                <a:solidFill>
                  <a:srgbClr val="FF0000"/>
                </a:solidFill>
              </a:rPr>
              <a:t>维的，并不是</a:t>
            </a:r>
            <a:r>
              <a:rPr lang="en-US" altLang="zh-CN" dirty="0" smtClean="0">
                <a:solidFill>
                  <a:srgbClr val="FF0000"/>
                </a:solidFill>
              </a:rPr>
              <a:t>3</a:t>
            </a:r>
            <a:r>
              <a:rPr lang="zh-CN" altLang="en-US" dirty="0" smtClean="0">
                <a:solidFill>
                  <a:srgbClr val="FF0000"/>
                </a:solidFill>
              </a:rPr>
              <a:t>维。</a:t>
            </a:r>
            <a:endParaRPr lang="en-US" altLang="zh-CN" dirty="0" smtClean="0">
              <a:solidFill>
                <a:srgbClr val="FF0000"/>
              </a:solidFill>
            </a:endParaRPr>
          </a:p>
          <a:p>
            <a:pPr marL="285750" indent="-285750">
              <a:buFont typeface="Arial" panose="020B0604020202020204" pitchFamily="34" charset="0"/>
              <a:buChar char="•"/>
            </a:pPr>
            <a:r>
              <a:rPr lang="zh-CN" altLang="en-US" dirty="0"/>
              <a:t>这</a:t>
            </a:r>
            <a:r>
              <a:rPr lang="zh-CN" altLang="en-US" dirty="0" smtClean="0"/>
              <a:t>里他用的</a:t>
            </a:r>
            <a:r>
              <a:rPr lang="en-US" altLang="zh-CN" dirty="0" smtClean="0"/>
              <a:t>HAN</a:t>
            </a:r>
            <a:r>
              <a:rPr lang="zh-CN" altLang="en-US" dirty="0" smtClean="0"/>
              <a:t>模型，并不拿</a:t>
            </a:r>
            <a:r>
              <a:rPr lang="en-US" altLang="zh-CN" dirty="0" smtClean="0"/>
              <a:t>cls</a:t>
            </a:r>
            <a:r>
              <a:rPr lang="zh-CN" altLang="en-US" dirty="0" smtClean="0"/>
              <a:t>和每个时刻的</a:t>
            </a:r>
            <a:r>
              <a:rPr lang="en-US" altLang="zh-CN" dirty="0" smtClean="0"/>
              <a:t>h</a:t>
            </a:r>
            <a:r>
              <a:rPr lang="zh-CN" altLang="en-US" dirty="0" smtClean="0"/>
              <a:t>进行对齐，而是把每个时刻的</a:t>
            </a:r>
            <a:r>
              <a:rPr lang="en-US" altLang="zh-CN" dirty="0" smtClean="0"/>
              <a:t>h</a:t>
            </a:r>
            <a:r>
              <a:rPr lang="zh-CN" altLang="en-US" dirty="0" smtClean="0"/>
              <a:t>都输出出来</a:t>
            </a:r>
            <a:r>
              <a:rPr lang="en-US" altLang="zh-CN" dirty="0" smtClean="0"/>
              <a:t>(3</a:t>
            </a:r>
            <a:r>
              <a:rPr lang="zh-CN" altLang="en-US" dirty="0" smtClean="0"/>
              <a:t>维，</a:t>
            </a:r>
            <a:r>
              <a:rPr lang="en-US" altLang="zh-CN" dirty="0" smtClean="0"/>
              <a:t>batch_size,seq_len,word_emb)</a:t>
            </a:r>
            <a:r>
              <a:rPr lang="zh-CN" altLang="en-US" dirty="0" smtClean="0"/>
              <a:t>，引入几组权重学习每个时刻</a:t>
            </a:r>
            <a:r>
              <a:rPr lang="en-US" altLang="zh-CN" dirty="0" smtClean="0"/>
              <a:t>h</a:t>
            </a:r>
            <a:r>
              <a:rPr lang="zh-CN" altLang="en-US" dirty="0" smtClean="0"/>
              <a:t>对于最后分类贡献的系数，将每个时刻的</a:t>
            </a:r>
            <a:r>
              <a:rPr lang="en-US" altLang="zh-CN" dirty="0" smtClean="0"/>
              <a:t>h*</a:t>
            </a:r>
            <a:r>
              <a:rPr lang="zh-CN" altLang="en-US" dirty="0" smtClean="0"/>
              <a:t>该时刻的权重系数，最后还是输出</a:t>
            </a:r>
            <a:r>
              <a:rPr lang="en-US" altLang="zh-CN" dirty="0" smtClean="0"/>
              <a:t>2</a:t>
            </a:r>
            <a:r>
              <a:rPr lang="zh-CN" altLang="en-US" dirty="0" smtClean="0"/>
              <a:t>维</a:t>
            </a:r>
            <a:r>
              <a:rPr lang="en-US" altLang="zh-CN" dirty="0" smtClean="0"/>
              <a:t>(batch_size,</a:t>
            </a:r>
            <a:r>
              <a:rPr lang="zh-CN" altLang="en-US" dirty="0"/>
              <a:t>加</a:t>
            </a:r>
            <a:r>
              <a:rPr lang="zh-CN" altLang="en-US" dirty="0" smtClean="0"/>
              <a:t>权后的</a:t>
            </a:r>
            <a:r>
              <a:rPr lang="en-US" altLang="zh-CN" dirty="0" smtClean="0"/>
              <a:t>_h_size)</a:t>
            </a:r>
          </a:p>
          <a:p>
            <a:endParaRPr lang="zh-CN" altLang="en-US" dirty="0"/>
          </a:p>
        </p:txBody>
      </p:sp>
    </p:spTree>
    <p:extLst>
      <p:ext uri="{BB962C8B-B14F-4D97-AF65-F5344CB8AC3E}">
        <p14:creationId xmlns:p14="http://schemas.microsoft.com/office/powerpoint/2010/main" val="369712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72174" y="238952"/>
            <a:ext cx="9780952" cy="6619048"/>
          </a:xfrm>
          <a:prstGeom prst="rect">
            <a:avLst/>
          </a:prstGeom>
        </p:spPr>
      </p:pic>
    </p:spTree>
    <p:extLst>
      <p:ext uri="{BB962C8B-B14F-4D97-AF65-F5344CB8AC3E}">
        <p14:creationId xmlns:p14="http://schemas.microsoft.com/office/powerpoint/2010/main" val="28108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71524" y="2385424"/>
            <a:ext cx="8828571" cy="2771429"/>
          </a:xfrm>
          <a:prstGeom prst="rect">
            <a:avLst/>
          </a:prstGeom>
        </p:spPr>
      </p:pic>
      <p:sp>
        <p:nvSpPr>
          <p:cNvPr id="4" name="矩形 3"/>
          <p:cNvSpPr/>
          <p:nvPr/>
        </p:nvSpPr>
        <p:spPr>
          <a:xfrm>
            <a:off x="768286" y="1248910"/>
            <a:ext cx="7343775" cy="369332"/>
          </a:xfrm>
          <a:prstGeom prst="rect">
            <a:avLst/>
          </a:prstGeom>
        </p:spPr>
        <p:txBody>
          <a:bodyPr wrap="square">
            <a:spAutoFit/>
          </a:bodyPr>
          <a:lstStyle/>
          <a:p>
            <a:r>
              <a:rPr lang="zh-CN" altLang="en-US" dirty="0">
                <a:latin typeface="宋体" panose="02010600030101010101" pitchFamily="2" charset="-122"/>
              </a:rPr>
              <a:t>目前绝大多数文献中出现的</a:t>
            </a:r>
            <a:r>
              <a:rPr lang="en-US" altLang="zh-CN" dirty="0"/>
              <a:t>AM</a:t>
            </a:r>
            <a:r>
              <a:rPr lang="zh-CN" altLang="en-US" dirty="0">
                <a:latin typeface="宋体" panose="02010600030101010101" pitchFamily="2" charset="-122"/>
              </a:rPr>
              <a:t>模型是附着在</a:t>
            </a:r>
            <a:r>
              <a:rPr lang="en-US" altLang="zh-CN" dirty="0"/>
              <a:t>Encoder-Decoder</a:t>
            </a:r>
            <a:r>
              <a:rPr lang="zh-CN" altLang="en-US" dirty="0">
                <a:latin typeface="宋体" panose="02010600030101010101" pitchFamily="2" charset="-122"/>
              </a:rPr>
              <a:t>框架下的</a:t>
            </a:r>
            <a:endParaRPr lang="zh-CN" altLang="en-US" dirty="0"/>
          </a:p>
        </p:txBody>
      </p:sp>
      <p:sp>
        <p:nvSpPr>
          <p:cNvPr id="5" name="矩形 4"/>
          <p:cNvSpPr/>
          <p:nvPr/>
        </p:nvSpPr>
        <p:spPr>
          <a:xfrm>
            <a:off x="771524" y="1608006"/>
            <a:ext cx="9091061" cy="646331"/>
          </a:xfrm>
          <a:prstGeom prst="rect">
            <a:avLst/>
          </a:prstGeom>
        </p:spPr>
        <p:txBody>
          <a:bodyPr wrap="square">
            <a:spAutoFit/>
          </a:bodyPr>
          <a:lstStyle/>
          <a:p>
            <a:r>
              <a:rPr lang="zh-CN" altLang="en-US" dirty="0">
                <a:latin typeface="宋体" panose="02010600030101010101" pitchFamily="2" charset="-122"/>
              </a:rPr>
              <a:t>对于句子对</a:t>
            </a:r>
            <a:r>
              <a:rPr lang="en-US" altLang="zh-CN" dirty="0">
                <a:latin typeface="Calibri" panose="020F0502020204030204" pitchFamily="34" charset="0"/>
              </a:rPr>
              <a:t>&lt;X,Y&gt;</a:t>
            </a:r>
            <a:r>
              <a:rPr lang="zh-CN" altLang="en-US" dirty="0">
                <a:latin typeface="宋体" panose="02010600030101010101" pitchFamily="2" charset="-122"/>
              </a:rPr>
              <a:t>，我们的目标是给定输入句子</a:t>
            </a:r>
            <a:r>
              <a:rPr lang="en-US" altLang="zh-CN" dirty="0">
                <a:latin typeface="Calibri" panose="020F0502020204030204" pitchFamily="34" charset="0"/>
              </a:rPr>
              <a:t>X</a:t>
            </a:r>
            <a:r>
              <a:rPr lang="zh-CN" altLang="en-US" dirty="0">
                <a:latin typeface="宋体" panose="02010600030101010101" pitchFamily="2" charset="-122"/>
              </a:rPr>
              <a:t>，期待通过</a:t>
            </a:r>
            <a:r>
              <a:rPr lang="en-US" altLang="zh-CN" dirty="0">
                <a:latin typeface="Calibri" panose="020F0502020204030204" pitchFamily="34" charset="0"/>
              </a:rPr>
              <a:t>Encoder-Decoder</a:t>
            </a:r>
            <a:r>
              <a:rPr lang="zh-CN" altLang="en-US" dirty="0">
                <a:latin typeface="宋体" panose="02010600030101010101" pitchFamily="2" charset="-122"/>
              </a:rPr>
              <a:t>框架来生成目标句子</a:t>
            </a:r>
            <a:r>
              <a:rPr lang="en-US" altLang="zh-CN" dirty="0">
                <a:latin typeface="Calibri" panose="020F0502020204030204" pitchFamily="34" charset="0"/>
              </a:rPr>
              <a:t>Y</a:t>
            </a:r>
            <a:r>
              <a:rPr lang="zh-CN" altLang="en-US" dirty="0">
                <a:latin typeface="宋体" panose="02010600030101010101" pitchFamily="2" charset="-122"/>
              </a:rPr>
              <a:t>。</a:t>
            </a:r>
            <a:r>
              <a:rPr lang="en-US" altLang="zh-CN" dirty="0">
                <a:latin typeface="Calibri" panose="020F0502020204030204" pitchFamily="34" charset="0"/>
              </a:rPr>
              <a:t>X</a:t>
            </a:r>
            <a:r>
              <a:rPr lang="zh-CN" altLang="en-US" dirty="0">
                <a:latin typeface="宋体" panose="02010600030101010101" pitchFamily="2" charset="-122"/>
              </a:rPr>
              <a:t>和</a:t>
            </a:r>
            <a:r>
              <a:rPr lang="en-US" altLang="zh-CN" dirty="0">
                <a:latin typeface="Calibri" panose="020F0502020204030204" pitchFamily="34" charset="0"/>
              </a:rPr>
              <a:t>Y</a:t>
            </a:r>
            <a:r>
              <a:rPr lang="zh-CN" altLang="en-US" dirty="0">
                <a:latin typeface="宋体" panose="02010600030101010101" pitchFamily="2" charset="-122"/>
              </a:rPr>
              <a:t>可以是同一种语言，也可以是两种不同的语言。</a:t>
            </a:r>
            <a:endParaRPr lang="zh-CN" altLang="en-US" dirty="0"/>
          </a:p>
        </p:txBody>
      </p:sp>
      <p:pic>
        <p:nvPicPr>
          <p:cNvPr id="6" name="图片 5"/>
          <p:cNvPicPr>
            <a:picLocks noChangeAspect="1"/>
          </p:cNvPicPr>
          <p:nvPr/>
        </p:nvPicPr>
        <p:blipFill>
          <a:blip r:embed="rId4"/>
          <a:stretch>
            <a:fillRect/>
          </a:stretch>
        </p:blipFill>
        <p:spPr>
          <a:xfrm>
            <a:off x="1583942" y="5288851"/>
            <a:ext cx="2180952" cy="476190"/>
          </a:xfrm>
          <a:prstGeom prst="rect">
            <a:avLst/>
          </a:prstGeom>
        </p:spPr>
      </p:pic>
      <p:pic>
        <p:nvPicPr>
          <p:cNvPr id="7" name="图片 6"/>
          <p:cNvPicPr>
            <a:picLocks noChangeAspect="1"/>
          </p:cNvPicPr>
          <p:nvPr/>
        </p:nvPicPr>
        <p:blipFill>
          <a:blip r:embed="rId5"/>
          <a:stretch>
            <a:fillRect/>
          </a:stretch>
        </p:blipFill>
        <p:spPr>
          <a:xfrm>
            <a:off x="6053294" y="5014629"/>
            <a:ext cx="2504762" cy="504762"/>
          </a:xfrm>
          <a:prstGeom prst="rect">
            <a:avLst/>
          </a:prstGeom>
        </p:spPr>
      </p:pic>
      <p:pic>
        <p:nvPicPr>
          <p:cNvPr id="8" name="图片 7"/>
          <p:cNvPicPr>
            <a:picLocks noChangeAspect="1"/>
          </p:cNvPicPr>
          <p:nvPr/>
        </p:nvPicPr>
        <p:blipFill>
          <a:blip r:embed="rId6"/>
          <a:stretch>
            <a:fillRect/>
          </a:stretch>
        </p:blipFill>
        <p:spPr>
          <a:xfrm>
            <a:off x="8786384" y="5020101"/>
            <a:ext cx="1980952" cy="1085714"/>
          </a:xfrm>
          <a:prstGeom prst="rect">
            <a:avLst/>
          </a:prstGeom>
        </p:spPr>
      </p:pic>
      <p:sp>
        <p:nvSpPr>
          <p:cNvPr id="9" name="矩形 8"/>
          <p:cNvSpPr/>
          <p:nvPr/>
        </p:nvSpPr>
        <p:spPr>
          <a:xfrm>
            <a:off x="2669654" y="5900545"/>
            <a:ext cx="5670014" cy="369332"/>
          </a:xfrm>
          <a:prstGeom prst="rect">
            <a:avLst/>
          </a:prstGeom>
        </p:spPr>
        <p:txBody>
          <a:bodyPr wrap="none">
            <a:spAutoFit/>
          </a:bodyPr>
          <a:lstStyle/>
          <a:p>
            <a:pPr>
              <a:defRPr/>
            </a:pPr>
            <a:r>
              <a:rPr lang="en-US" altLang="zh-CN" dirty="0"/>
              <a:t>Tom chase Jerry </a:t>
            </a:r>
            <a:r>
              <a:rPr lang="en-US" altLang="zh-CN" dirty="0" smtClean="0"/>
              <a:t>     =&gt;    </a:t>
            </a:r>
            <a:r>
              <a:rPr lang="zh-CN" altLang="en-US" dirty="0" smtClean="0"/>
              <a:t>“</a:t>
            </a:r>
            <a:r>
              <a:rPr lang="zh-CN" altLang="en-US" dirty="0"/>
              <a:t>汤姆”，“追逐”，“杰瑞”</a:t>
            </a:r>
          </a:p>
        </p:txBody>
      </p:sp>
      <p:sp>
        <p:nvSpPr>
          <p:cNvPr id="2" name="矩形 1"/>
          <p:cNvSpPr/>
          <p:nvPr/>
        </p:nvSpPr>
        <p:spPr>
          <a:xfrm>
            <a:off x="1037190" y="392723"/>
            <a:ext cx="7244652" cy="369332"/>
          </a:xfrm>
          <a:prstGeom prst="rect">
            <a:avLst/>
          </a:prstGeom>
        </p:spPr>
        <p:txBody>
          <a:bodyPr wrap="square">
            <a:spAutoFit/>
          </a:bodyPr>
          <a:lstStyle/>
          <a:p>
            <a:r>
              <a:rPr lang="zh-CN" altLang="en-US" dirty="0"/>
              <a:t>https://www.zhihu.com/question/68482809/answer/264632289</a:t>
            </a:r>
          </a:p>
        </p:txBody>
      </p:sp>
      <p:sp>
        <p:nvSpPr>
          <p:cNvPr id="10" name="矩形 9"/>
          <p:cNvSpPr/>
          <p:nvPr/>
        </p:nvSpPr>
        <p:spPr>
          <a:xfrm>
            <a:off x="1037190" y="705714"/>
            <a:ext cx="6805966" cy="369332"/>
          </a:xfrm>
          <a:prstGeom prst="rect">
            <a:avLst/>
          </a:prstGeom>
        </p:spPr>
        <p:txBody>
          <a:bodyPr wrap="none">
            <a:spAutoFit/>
          </a:bodyPr>
          <a:lstStyle/>
          <a:p>
            <a:r>
              <a:rPr lang="zh-CN" altLang="en-US" dirty="0">
                <a:hlinkClick r:id="rId7"/>
              </a:rPr>
              <a:t>https://</a:t>
            </a:r>
            <a:r>
              <a:rPr lang="zh-CN" altLang="en-US" dirty="0" smtClean="0">
                <a:hlinkClick r:id="rId7"/>
              </a:rPr>
              <a:t>blog.csdn.net/songbinxu/article/details/80739447</a:t>
            </a:r>
            <a:r>
              <a:rPr lang="zh-CN" altLang="en-US" dirty="0" smtClean="0"/>
              <a:t>     这篇更好</a:t>
            </a:r>
            <a:endParaRPr lang="zh-CN" altLang="en-US" dirty="0"/>
          </a:p>
        </p:txBody>
      </p:sp>
    </p:spTree>
    <p:extLst>
      <p:ext uri="{BB962C8B-B14F-4D97-AF65-F5344CB8AC3E}">
        <p14:creationId xmlns:p14="http://schemas.microsoft.com/office/powerpoint/2010/main" val="1394617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TotalTime>
  <Words>5741</Words>
  <Application>Microsoft Office PowerPoint</Application>
  <PresentationFormat>宽屏</PresentationFormat>
  <Paragraphs>198</Paragraphs>
  <Slides>38</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shen</dc:creator>
  <cp:lastModifiedBy>shen z</cp:lastModifiedBy>
  <cp:revision>518</cp:revision>
  <dcterms:created xsi:type="dcterms:W3CDTF">2019-07-12T03:35:58Z</dcterms:created>
  <dcterms:modified xsi:type="dcterms:W3CDTF">2021-02-23T16:12:54Z</dcterms:modified>
</cp:coreProperties>
</file>