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0" r:id="rId4"/>
    <p:sldId id="257" r:id="rId5"/>
    <p:sldId id="258" r:id="rId6"/>
    <p:sldId id="261" r:id="rId7"/>
    <p:sldId id="259" r:id="rId8"/>
    <p:sldId id="262" r:id="rId9"/>
    <p:sldId id="267" r:id="rId10"/>
    <p:sldId id="293" r:id="rId11"/>
    <p:sldId id="295" r:id="rId12"/>
    <p:sldId id="265" r:id="rId13"/>
    <p:sldId id="264" r:id="rId14"/>
    <p:sldId id="266" r:id="rId15"/>
    <p:sldId id="273" r:id="rId16"/>
    <p:sldId id="275" r:id="rId17"/>
    <p:sldId id="274" r:id="rId18"/>
    <p:sldId id="269" r:id="rId19"/>
    <p:sldId id="276" r:id="rId20"/>
    <p:sldId id="270" r:id="rId21"/>
    <p:sldId id="271" r:id="rId22"/>
    <p:sldId id="272" r:id="rId23"/>
    <p:sldId id="277" r:id="rId24"/>
    <p:sldId id="278" r:id="rId25"/>
    <p:sldId id="279" r:id="rId26"/>
    <p:sldId id="280" r:id="rId27"/>
    <p:sldId id="297" r:id="rId28"/>
    <p:sldId id="29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3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7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3CC9-6D72-444B-A0D3-AD4AC0D644C1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504D-4066-4534-B104-B79BF9244D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0916" y="1743161"/>
            <a:ext cx="39231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贪</a:t>
            </a:r>
            <a:r>
              <a:rPr lang="zh-CN" altLang="en-US" sz="3200" dirty="0"/>
              <a:t>婪算法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动</a:t>
            </a:r>
            <a:r>
              <a:rPr lang="zh-CN" altLang="en-US" sz="3200" b="1" dirty="0">
                <a:solidFill>
                  <a:srgbClr val="FF0000"/>
                </a:solidFill>
              </a:rPr>
              <a:t>态规划算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法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</a:rPr>
              <a:t>回溯算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法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分</a:t>
            </a:r>
            <a:r>
              <a:rPr lang="zh-CN" altLang="en-US" sz="3200" b="1" dirty="0">
                <a:solidFill>
                  <a:srgbClr val="FF0000"/>
                </a:solidFill>
              </a:rPr>
              <a:t>治算法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分</a:t>
            </a:r>
            <a:r>
              <a:rPr lang="zh-CN" altLang="en-US" sz="3200" dirty="0"/>
              <a:t>支限界算法</a:t>
            </a:r>
          </a:p>
        </p:txBody>
      </p:sp>
    </p:spTree>
    <p:extLst>
      <p:ext uri="{BB962C8B-B14F-4D97-AF65-F5344CB8AC3E}">
        <p14:creationId xmlns:p14="http://schemas.microsoft.com/office/powerpoint/2010/main" val="14525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8" y="1131729"/>
            <a:ext cx="11869507" cy="45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0972" y="106437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不同路径</a:t>
            </a:r>
            <a:endParaRPr lang="en-US" altLang="zh-CN" b="1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个机器人位于一个 </a:t>
            </a:r>
            <a:r>
              <a:rPr lang="en-US" altLang="zh-CN" dirty="0"/>
              <a:t>m x n </a:t>
            </a:r>
            <a:r>
              <a:rPr lang="zh-CN" altLang="en-US" dirty="0"/>
              <a:t>网格的左上角 （起始点在下图中标记为 “</a:t>
            </a:r>
            <a:r>
              <a:rPr lang="en-US" altLang="zh-CN" dirty="0"/>
              <a:t>Start” 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机器人每次只能向下或者向右移动一步。机器人试图达到网格的右下角（在下图中标记为 “</a:t>
            </a:r>
            <a:r>
              <a:rPr lang="en-US" altLang="zh-CN" dirty="0"/>
              <a:t>Finish” 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  <a:p>
            <a:r>
              <a:rPr lang="zh-CN" altLang="en-US" dirty="0"/>
              <a:t>问总共有多少条不同的路径？</a:t>
            </a:r>
          </a:p>
        </p:txBody>
      </p:sp>
    </p:spTree>
    <p:extLst>
      <p:ext uri="{BB962C8B-B14F-4D97-AF65-F5344CB8AC3E}">
        <p14:creationId xmlns:p14="http://schemas.microsoft.com/office/powerpoint/2010/main" val="31215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7018" y="723224"/>
            <a:ext cx="79881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给定一个仅包含数字 2-9 的字符串，返回所有它能表示的字母组合。答案可以按 任意顺序 返回。</a:t>
            </a:r>
          </a:p>
          <a:p>
            <a:endParaRPr lang="zh-CN" altLang="en-US" dirty="0"/>
          </a:p>
          <a:p>
            <a:r>
              <a:rPr lang="zh-CN" altLang="en-US" dirty="0"/>
              <a:t>给出数字到字母的映射如下（与电话按键相同）。注意 1 不对应任何字母。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示</a:t>
            </a:r>
            <a:r>
              <a:rPr lang="zh-CN" altLang="en-US" dirty="0"/>
              <a:t>例 1：</a:t>
            </a:r>
          </a:p>
          <a:p>
            <a:endParaRPr lang="zh-CN" altLang="en-US" dirty="0"/>
          </a:p>
          <a:p>
            <a:r>
              <a:rPr lang="zh-CN" altLang="en-US" dirty="0"/>
              <a:t>输入：digits = "23"</a:t>
            </a:r>
          </a:p>
          <a:p>
            <a:r>
              <a:rPr lang="zh-CN" altLang="en-US" dirty="0"/>
              <a:t>输出：["ad","ae","af","bd","be","bf","cd","ce","cf</a:t>
            </a:r>
            <a:r>
              <a:rPr lang="zh-CN" altLang="en-US" dirty="0" smtClean="0"/>
              <a:t>"]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7" y="2037030"/>
            <a:ext cx="2983676" cy="27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6528" y="5438930"/>
            <a:ext cx="10423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 回溯法思路的简单描述是：把问题的解空间转化成了图或者树的结构表示，然后使用深度优先搜索策略进行遍历，遍历的过程中记录和寻找所有可行解或者最优解。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26" y="541557"/>
            <a:ext cx="7524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8598" y="504389"/>
            <a:ext cx="81662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letterCombinations(digits):</a:t>
            </a:r>
          </a:p>
          <a:p>
            <a:r>
              <a:rPr lang="zh-CN" altLang="en-US" dirty="0"/>
              <a:t>        if not digits:</a:t>
            </a:r>
          </a:p>
          <a:p>
            <a:r>
              <a:rPr lang="zh-CN" altLang="en-US" dirty="0"/>
              <a:t>            return []</a:t>
            </a:r>
          </a:p>
          <a:p>
            <a:endParaRPr lang="zh-CN" altLang="en-US" dirty="0"/>
          </a:p>
          <a:p>
            <a:r>
              <a:rPr lang="zh-CN" altLang="en-US" dirty="0"/>
              <a:t>        phoneMap </a:t>
            </a:r>
            <a:r>
              <a:rPr lang="zh-CN" altLang="en-US" dirty="0" smtClean="0"/>
              <a:t>=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    tmp = []</a:t>
            </a:r>
          </a:p>
          <a:p>
            <a:r>
              <a:rPr lang="zh-CN" altLang="en-US" dirty="0"/>
              <a:t>        res = []</a:t>
            </a:r>
          </a:p>
          <a:p>
            <a:endParaRPr lang="zh-CN" altLang="en-US" dirty="0"/>
          </a:p>
          <a:p>
            <a:r>
              <a:rPr lang="zh-CN" altLang="en-US" dirty="0"/>
              <a:t>        def backtrack(index):</a:t>
            </a:r>
          </a:p>
          <a:p>
            <a:r>
              <a:rPr lang="zh-CN" altLang="en-US" dirty="0"/>
              <a:t>            if index == len(digits):</a:t>
            </a:r>
          </a:p>
          <a:p>
            <a:r>
              <a:rPr lang="zh-CN" altLang="en-US" dirty="0"/>
              <a:t>                res.append("".join(tmp))</a:t>
            </a:r>
          </a:p>
          <a:p>
            <a:r>
              <a:rPr lang="zh-CN" altLang="en-US" dirty="0"/>
              <a:t>            else:</a:t>
            </a:r>
          </a:p>
          <a:p>
            <a:r>
              <a:rPr lang="zh-CN" altLang="en-US" dirty="0"/>
              <a:t>                digit = digits[index]</a:t>
            </a:r>
          </a:p>
          <a:p>
            <a:r>
              <a:rPr lang="zh-CN" altLang="en-US" dirty="0"/>
              <a:t>                for letter in phoneMap[digit]:</a:t>
            </a:r>
          </a:p>
          <a:p>
            <a:r>
              <a:rPr lang="zh-CN" altLang="en-US" dirty="0"/>
              <a:t>                    tmp.append(letter)</a:t>
            </a:r>
          </a:p>
          <a:p>
            <a:r>
              <a:rPr lang="zh-CN" altLang="en-US" dirty="0"/>
              <a:t>                    backtrack(index + 1)</a:t>
            </a:r>
          </a:p>
          <a:p>
            <a:r>
              <a:rPr lang="zh-CN" altLang="en-US" dirty="0"/>
              <a:t>                    tmp.pop()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backtrack(0)</a:t>
            </a:r>
          </a:p>
          <a:p>
            <a:r>
              <a:rPr lang="zh-CN" altLang="en-US" dirty="0"/>
              <a:t>        return res</a:t>
            </a:r>
          </a:p>
        </p:txBody>
      </p:sp>
      <p:sp>
        <p:nvSpPr>
          <p:cNvPr id="4" name="矩形 3"/>
          <p:cNvSpPr/>
          <p:nvPr/>
        </p:nvSpPr>
        <p:spPr>
          <a:xfrm>
            <a:off x="4931121" y="829942"/>
            <a:ext cx="3207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        "2": "abc",</a:t>
            </a:r>
          </a:p>
          <a:p>
            <a:r>
              <a:rPr lang="zh-CN" altLang="en-US" dirty="0"/>
              <a:t>            "3": "def",</a:t>
            </a:r>
          </a:p>
          <a:p>
            <a:r>
              <a:rPr lang="zh-CN" altLang="en-US" dirty="0"/>
              <a:t>            "4": "ghi",</a:t>
            </a:r>
          </a:p>
          <a:p>
            <a:r>
              <a:rPr lang="zh-CN" altLang="en-US" dirty="0"/>
              <a:t>            "5": "jkl",</a:t>
            </a:r>
          </a:p>
          <a:p>
            <a:r>
              <a:rPr lang="zh-CN" altLang="en-US" dirty="0"/>
              <a:t>            "6": "mno",</a:t>
            </a:r>
          </a:p>
          <a:p>
            <a:r>
              <a:rPr lang="zh-CN" altLang="en-US" dirty="0"/>
              <a:t>            "7": "pqrs",</a:t>
            </a:r>
          </a:p>
          <a:p>
            <a:r>
              <a:rPr lang="zh-CN" altLang="en-US" dirty="0"/>
              <a:t>            "8": "tuv",</a:t>
            </a:r>
          </a:p>
          <a:p>
            <a:r>
              <a:rPr lang="zh-CN" altLang="en-US" dirty="0"/>
              <a:t>            "9": "wxyz",</a:t>
            </a:r>
          </a:p>
          <a:p>
            <a:r>
              <a:rPr lang="zh-CN" altLang="en-US" dirty="0"/>
              <a:t>        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788467" y="1095469"/>
            <a:ext cx="2000816" cy="71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788" y="621800"/>
            <a:ext cx="4883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输入：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3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输出：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["((()))","(()())","(())()","()(())","()()()"]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775" y="1246402"/>
            <a:ext cx="3630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</a:t>
            </a:r>
            <a:r>
              <a:rPr lang="zh-CN" altLang="en-US" dirty="0" smtClean="0"/>
              <a:t>=[]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def f():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if </a:t>
            </a:r>
            <a:r>
              <a:rPr lang="zh-CN" altLang="en-US" dirty="0" smtClean="0"/>
              <a:t>is_good(</a:t>
            </a:r>
            <a:r>
              <a:rPr lang="en-US" altLang="zh-CN" dirty="0" smtClean="0"/>
              <a:t>tmp</a:t>
            </a:r>
            <a:r>
              <a:rPr lang="zh-CN" altLang="en-US" dirty="0" smtClean="0"/>
              <a:t>):</a:t>
            </a:r>
            <a:endParaRPr lang="zh-CN" altLang="en-US" dirty="0"/>
          </a:p>
          <a:p>
            <a:r>
              <a:rPr lang="zh-CN" altLang="en-US" dirty="0"/>
              <a:t>    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for i in ["(",")"]:</a:t>
            </a:r>
          </a:p>
          <a:p>
            <a:r>
              <a:rPr lang="zh-CN" altLang="en-US" dirty="0"/>
              <a:t>            tmp.append(i)</a:t>
            </a:r>
          </a:p>
          <a:p>
            <a:r>
              <a:rPr lang="zh-CN" altLang="en-US" dirty="0"/>
              <a:t>            f()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f</a:t>
            </a:r>
            <a:r>
              <a:rPr lang="zh-CN" altLang="en-US" dirty="0"/>
              <a:t>()</a:t>
            </a:r>
          </a:p>
          <a:p>
            <a:r>
              <a:rPr lang="zh-CN" altLang="en-US" dirty="0"/>
              <a:t>    return res</a:t>
            </a:r>
          </a:p>
        </p:txBody>
      </p:sp>
      <p:sp>
        <p:nvSpPr>
          <p:cNvPr id="3" name="矩形 2"/>
          <p:cNvSpPr/>
          <p:nvPr/>
        </p:nvSpPr>
        <p:spPr>
          <a:xfrm>
            <a:off x="5705200" y="2220481"/>
            <a:ext cx="35881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def </a:t>
            </a:r>
            <a:r>
              <a:rPr lang="zh-CN" altLang="en-US" dirty="0" smtClean="0"/>
              <a:t>is_good(</a:t>
            </a:r>
            <a:r>
              <a:rPr lang="en-US" altLang="zh-CN" dirty="0" smtClean="0"/>
              <a:t>tmp</a:t>
            </a:r>
            <a:r>
              <a:rPr lang="zh-CN" altLang="en-US" dirty="0" smtClean="0"/>
              <a:t>):</a:t>
            </a:r>
            <a:endParaRPr lang="zh-CN" altLang="en-US" dirty="0"/>
          </a:p>
          <a:p>
            <a:r>
              <a:rPr lang="zh-CN" altLang="en-US" dirty="0"/>
              <a:t>        k=0</a:t>
            </a:r>
          </a:p>
          <a:p>
            <a:r>
              <a:rPr lang="zh-CN" altLang="en-US" dirty="0"/>
              <a:t>        for i in tmp:</a:t>
            </a:r>
          </a:p>
          <a:p>
            <a:r>
              <a:rPr lang="zh-CN" altLang="en-US" dirty="0"/>
              <a:t>            if k&lt;0:</a:t>
            </a:r>
          </a:p>
          <a:p>
            <a:r>
              <a:rPr lang="zh-CN" altLang="en-US" dirty="0"/>
              <a:t>                return False</a:t>
            </a:r>
          </a:p>
          <a:p>
            <a:r>
              <a:rPr lang="zh-CN" altLang="en-US" dirty="0"/>
              <a:t>            if i=="(":</a:t>
            </a:r>
          </a:p>
          <a:p>
            <a:r>
              <a:rPr lang="zh-CN" altLang="en-US" dirty="0"/>
              <a:t>                k+=1</a:t>
            </a:r>
          </a:p>
          <a:p>
            <a:r>
              <a:rPr lang="zh-CN" altLang="en-US" dirty="0"/>
              <a:t>            if i==")":</a:t>
            </a:r>
          </a:p>
          <a:p>
            <a:r>
              <a:rPr lang="zh-CN" altLang="en-US" dirty="0"/>
              <a:t>                k-=1</a:t>
            </a:r>
          </a:p>
          <a:p>
            <a:r>
              <a:rPr lang="zh-CN" altLang="en-US" dirty="0"/>
              <a:t>        return k==0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159668" y="2408222"/>
            <a:ext cx="2545532" cy="151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788" y="621800"/>
            <a:ext cx="4883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输入：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3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输出：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["((()))","(()())","(())()","()(())","()()()"]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775" y="1246402"/>
            <a:ext cx="3630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</a:t>
            </a:r>
            <a:r>
              <a:rPr lang="zh-CN" altLang="en-US" dirty="0" smtClean="0"/>
              <a:t>=[]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    def f():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if </a:t>
            </a:r>
            <a:r>
              <a:rPr lang="zh-CN" altLang="en-US" dirty="0" smtClean="0"/>
              <a:t>is_good(</a:t>
            </a:r>
            <a:r>
              <a:rPr lang="en-US" altLang="zh-CN" dirty="0" smtClean="0"/>
              <a:t>tmp</a:t>
            </a:r>
            <a:r>
              <a:rPr lang="zh-CN" altLang="en-US" dirty="0" smtClean="0"/>
              <a:t>):</a:t>
            </a:r>
            <a:endParaRPr lang="zh-CN" altLang="en-US" dirty="0"/>
          </a:p>
          <a:p>
            <a:r>
              <a:rPr lang="zh-CN" altLang="en-US" dirty="0"/>
              <a:t>    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for i in ["(",")"]:</a:t>
            </a:r>
          </a:p>
          <a:p>
            <a:r>
              <a:rPr lang="zh-CN" altLang="en-US" dirty="0"/>
              <a:t>            tmp.append(i)</a:t>
            </a:r>
          </a:p>
          <a:p>
            <a:r>
              <a:rPr lang="zh-CN" altLang="en-US" dirty="0"/>
              <a:t>            f()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f</a:t>
            </a:r>
            <a:r>
              <a:rPr lang="zh-CN" altLang="en-US" dirty="0"/>
              <a:t>()</a:t>
            </a:r>
          </a:p>
          <a:p>
            <a:r>
              <a:rPr lang="zh-CN" altLang="en-US" dirty="0"/>
              <a:t>    return res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1788" y="621800"/>
            <a:ext cx="4883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输入：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3 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输出：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["((()))","(()())","(())()","()(())","()()()"]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89284" y="2346206"/>
            <a:ext cx="6349815" cy="3970318"/>
            <a:chOff x="4734963" y="1566249"/>
            <a:chExt cx="6349815" cy="4746214"/>
          </a:xfrm>
        </p:grpSpPr>
        <p:sp>
          <p:nvSpPr>
            <p:cNvPr id="8" name="文本框 7"/>
            <p:cNvSpPr txBox="1"/>
            <p:nvPr/>
          </p:nvSpPr>
          <p:spPr>
            <a:xfrm>
              <a:off x="4734963" y="1566249"/>
              <a:ext cx="6349815" cy="4746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 smtClean="0"/>
            </a:p>
            <a:p>
              <a:r>
                <a:rPr lang="en-US" altLang="zh-CN" dirty="0" smtClean="0"/>
                <a:t>                                                                  “</a:t>
              </a:r>
              <a:r>
                <a:rPr lang="zh-CN" altLang="en-US" dirty="0" smtClean="0"/>
                <a:t>空串</a:t>
              </a:r>
              <a:r>
                <a:rPr lang="en-US" altLang="zh-CN" dirty="0" smtClean="0"/>
                <a:t>”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                                 (                                                                            )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              ((                                   ()                      </a:t>
              </a:r>
            </a:p>
            <a:p>
              <a:r>
                <a:rPr lang="en-US" altLang="zh-CN" dirty="0" smtClean="0"/>
                <a:t>        </a:t>
              </a:r>
              <a:endParaRPr lang="en-US" altLang="zh-CN" dirty="0"/>
            </a:p>
            <a:p>
              <a:r>
                <a:rPr lang="en-US" altLang="zh-CN" dirty="0" smtClean="0"/>
                <a:t>      (((             (()               ()(               ())                                             ... ...</a:t>
              </a:r>
            </a:p>
            <a:p>
              <a:endParaRPr lang="en-US" altLang="zh-CN" dirty="0" smtClean="0"/>
            </a:p>
            <a:p>
              <a:r>
                <a:rPr lang="en-US" altLang="zh-CN" dirty="0" smtClean="0"/>
                <a:t>((((    ((()    (()(    (())    ()((    ()()     ())(   ()))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6690511" y="2046083"/>
              <a:ext cx="1339912" cy="31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062519" y="2046083"/>
              <a:ext cx="1358020" cy="3802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0628768" y="2906162"/>
              <a:ext cx="72428" cy="561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3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885" y="272471"/>
            <a:ext cx="4393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tmp=[]</a:t>
            </a:r>
          </a:p>
          <a:p>
            <a:r>
              <a:rPr lang="zh-CN" altLang="en-US" dirty="0"/>
              <a:t>    def f(l,r):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if l&lt;n:</a:t>
            </a:r>
          </a:p>
          <a:p>
            <a:r>
              <a:rPr lang="zh-CN" altLang="en-US" dirty="0"/>
              <a:t>            tmp.append("(")</a:t>
            </a:r>
          </a:p>
          <a:p>
            <a:r>
              <a:rPr lang="zh-CN" altLang="en-US" dirty="0"/>
              <a:t>            f(l+1,r)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if r&lt;l:</a:t>
            </a:r>
          </a:p>
          <a:p>
            <a:r>
              <a:rPr lang="zh-CN" altLang="en-US" dirty="0"/>
              <a:t>            tmp.append(")")</a:t>
            </a:r>
          </a:p>
          <a:p>
            <a:r>
              <a:rPr lang="zh-CN" altLang="en-US" dirty="0"/>
              <a:t>            f(l,r+1)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f(0,0)</a:t>
            </a:r>
          </a:p>
          <a:p>
            <a:r>
              <a:rPr lang="zh-CN" altLang="en-US" dirty="0"/>
              <a:t>    return </a:t>
            </a:r>
            <a:r>
              <a:rPr lang="zh-CN" altLang="en-US" dirty="0" smtClean="0"/>
              <a:t>   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885" y="272471"/>
            <a:ext cx="4393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def func(n):</a:t>
            </a:r>
          </a:p>
          <a:p>
            <a:r>
              <a:rPr lang="zh-CN" altLang="en-US" dirty="0"/>
              <a:t>    if n&lt;=0:</a:t>
            </a:r>
          </a:p>
          <a:p>
            <a:r>
              <a:rPr lang="zh-CN" altLang="en-US" dirty="0"/>
              <a:t>        return []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res=[]</a:t>
            </a:r>
          </a:p>
          <a:p>
            <a:r>
              <a:rPr lang="zh-CN" altLang="en-US" dirty="0"/>
              <a:t>    tmp=[]</a:t>
            </a:r>
          </a:p>
          <a:p>
            <a:r>
              <a:rPr lang="zh-CN" altLang="en-US" dirty="0"/>
              <a:t>    def f(l,r):</a:t>
            </a:r>
          </a:p>
          <a:p>
            <a:r>
              <a:rPr lang="zh-CN" altLang="en-US" dirty="0"/>
              <a:t>        if len(tmp)==2*n:</a:t>
            </a:r>
          </a:p>
          <a:p>
            <a:r>
              <a:rPr lang="zh-CN" altLang="en-US" dirty="0"/>
              <a:t>            res.append("".join(tmp))</a:t>
            </a:r>
          </a:p>
          <a:p>
            <a:r>
              <a:rPr lang="zh-CN" altLang="en-US" dirty="0"/>
              <a:t>            return</a:t>
            </a:r>
          </a:p>
          <a:p>
            <a:r>
              <a:rPr lang="zh-CN" altLang="en-US" dirty="0"/>
              <a:t>        if l&lt;n:</a:t>
            </a:r>
          </a:p>
          <a:p>
            <a:r>
              <a:rPr lang="zh-CN" altLang="en-US" dirty="0"/>
              <a:t>            tmp.append("(")</a:t>
            </a:r>
          </a:p>
          <a:p>
            <a:r>
              <a:rPr lang="zh-CN" altLang="en-US" dirty="0"/>
              <a:t>            f(l+1,r)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if r&lt;l:</a:t>
            </a:r>
          </a:p>
          <a:p>
            <a:r>
              <a:rPr lang="zh-CN" altLang="en-US" dirty="0"/>
              <a:t>            tmp.append(")")</a:t>
            </a:r>
          </a:p>
          <a:p>
            <a:r>
              <a:rPr lang="zh-CN" altLang="en-US" dirty="0"/>
              <a:t>            f(l,r+1)</a:t>
            </a:r>
          </a:p>
          <a:p>
            <a:r>
              <a:rPr lang="zh-CN" altLang="en-US" dirty="0"/>
              <a:t>            tmp.pop()</a:t>
            </a:r>
          </a:p>
          <a:p>
            <a:r>
              <a:rPr lang="zh-CN" altLang="en-US" dirty="0"/>
              <a:t>            </a:t>
            </a:r>
          </a:p>
          <a:p>
            <a:r>
              <a:rPr lang="zh-CN" altLang="en-US" dirty="0"/>
              <a:t>  </a:t>
            </a:r>
          </a:p>
          <a:p>
            <a:r>
              <a:rPr lang="zh-CN" altLang="en-US" dirty="0"/>
              <a:t>    f(0,0)</a:t>
            </a:r>
          </a:p>
          <a:p>
            <a:r>
              <a:rPr lang="zh-CN" altLang="en-US" dirty="0"/>
              <a:t>    return </a:t>
            </a:r>
            <a:r>
              <a:rPr lang="zh-CN" altLang="en-US" dirty="0" smtClean="0"/>
              <a:t>   res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61711" y="1004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剪</a:t>
            </a:r>
            <a:r>
              <a:rPr lang="zh-CN" altLang="en-US" dirty="0" smtClean="0"/>
              <a:t>枝版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789284" y="2346206"/>
            <a:ext cx="6088526" cy="3693319"/>
            <a:chOff x="4789284" y="2346206"/>
            <a:chExt cx="6088526" cy="3693319"/>
          </a:xfrm>
        </p:grpSpPr>
        <p:grpSp>
          <p:nvGrpSpPr>
            <p:cNvPr id="3" name="组合 2"/>
            <p:cNvGrpSpPr/>
            <p:nvPr/>
          </p:nvGrpSpPr>
          <p:grpSpPr>
            <a:xfrm>
              <a:off x="4789284" y="2346206"/>
              <a:ext cx="6088526" cy="3693319"/>
              <a:chOff x="4734963" y="1566249"/>
              <a:chExt cx="6088526" cy="369331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734963" y="1566249"/>
                <a:ext cx="6088526" cy="3693319"/>
              </a:xfrm>
              <a:prstGeom prst="rect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endParaRPr lang="en-US" altLang="zh-CN" dirty="0" smtClean="0"/>
              </a:p>
              <a:p>
                <a:r>
                  <a:rPr lang="en-US" altLang="zh-CN" dirty="0" smtClean="0"/>
                  <a:t>                                                                  “</a:t>
                </a:r>
                <a:r>
                  <a:rPr lang="zh-CN" altLang="en-US" dirty="0" smtClean="0"/>
                  <a:t>空串</a:t>
                </a:r>
                <a:r>
                  <a:rPr lang="en-US" altLang="zh-CN" dirty="0" smtClean="0"/>
                  <a:t>”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                                 (                                                                           X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              ((                                   ()                      </a:t>
                </a:r>
              </a:p>
              <a:p>
                <a:r>
                  <a:rPr lang="en-US" altLang="zh-CN" dirty="0" smtClean="0"/>
                  <a:t>        </a:t>
                </a:r>
                <a:endParaRPr lang="en-US" altLang="zh-CN" dirty="0"/>
              </a:p>
              <a:p>
                <a:r>
                  <a:rPr lang="en-US" altLang="zh-CN" dirty="0" smtClean="0"/>
                  <a:t>        X             (()               ()(               X</a:t>
                </a:r>
              </a:p>
              <a:p>
                <a:r>
                  <a:rPr lang="en-US" altLang="zh-CN" dirty="0" smtClean="0"/>
                  <a:t>                  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X      (())     X       ()()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 flipH="1">
                <a:off x="6690511" y="2046083"/>
                <a:ext cx="1339912" cy="31687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9062519" y="2046083"/>
                <a:ext cx="1358020" cy="3802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/>
          </p:nvCxnSpPr>
          <p:spPr>
            <a:xfrm flipH="1">
              <a:off x="5812325" y="3440317"/>
              <a:ext cx="624689" cy="31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44420" y="3440317"/>
              <a:ext cx="724277" cy="316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395865" y="4028792"/>
              <a:ext cx="199177" cy="2534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812325" y="4028792"/>
              <a:ext cx="325925" cy="25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310265" y="4581053"/>
              <a:ext cx="235390" cy="271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6029608" y="4581053"/>
              <a:ext cx="108642" cy="2716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785980" y="4028792"/>
              <a:ext cx="298764" cy="25349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7260879" y="4028792"/>
              <a:ext cx="307818" cy="253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24253" y="4581053"/>
              <a:ext cx="172016" cy="344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6998329" y="4581053"/>
              <a:ext cx="172016" cy="27160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6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9160" y="3061715"/>
            <a:ext cx="107042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 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r>
              <a:rPr lang="en-US" altLang="zh-CN" sz="4000" dirty="0" smtClean="0"/>
              <a:t>15=1×11+4×1 </a:t>
            </a:r>
            <a:r>
              <a:rPr lang="zh-CN" altLang="en-US" sz="4000" dirty="0" smtClean="0"/>
              <a:t>（贪心策略使用了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张钞票）</a:t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r>
              <a:rPr lang="en-US" altLang="zh-CN" sz="4000" dirty="0" smtClean="0"/>
              <a:t>15=3×5 </a:t>
            </a:r>
            <a:r>
              <a:rPr lang="zh-CN" altLang="en-US" sz="4000" dirty="0" smtClean="0"/>
              <a:t>（正确的策略，只用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张钞票）</a:t>
            </a:r>
            <a:br>
              <a:rPr lang="zh-CN" altLang="en-US" sz="4000" dirty="0" smtClean="0"/>
            </a:b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789160" y="507170"/>
            <a:ext cx="95544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典</a:t>
            </a:r>
            <a:r>
              <a:rPr lang="zh-CN" altLang="en-US" sz="4000" dirty="0" smtClean="0"/>
              <a:t>型的可以用</a:t>
            </a:r>
            <a:r>
              <a:rPr lang="en-US" altLang="zh-CN" sz="4000" dirty="0" smtClean="0"/>
              <a:t>DP</a:t>
            </a:r>
            <a:r>
              <a:rPr lang="zh-CN" altLang="en-US" sz="4000" dirty="0"/>
              <a:t>求</a:t>
            </a:r>
            <a:r>
              <a:rPr lang="zh-CN" altLang="en-US" sz="4000" dirty="0" smtClean="0"/>
              <a:t>解的问题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1 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10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r>
              <a:rPr lang="en-US" altLang="zh-CN" sz="4000" dirty="0" smtClean="0"/>
              <a:t>15= 1×10+1×5   2</a:t>
            </a:r>
            <a:r>
              <a:rPr lang="zh-CN" altLang="en-US" sz="4000" dirty="0" smtClean="0"/>
              <a:t>张  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贪心策略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20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5168" y="5284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给定一个整数数组 nums ，找到一个具有最大和的连续子数组（子数组最少包含一个元素），返回其最大和。</a:t>
            </a:r>
          </a:p>
          <a:p>
            <a:endParaRPr lang="zh-CN" altLang="en-US" dirty="0"/>
          </a:p>
          <a:p>
            <a:r>
              <a:rPr lang="zh-CN" altLang="en-US" dirty="0"/>
              <a:t>示例:</a:t>
            </a:r>
          </a:p>
          <a:p>
            <a:endParaRPr lang="zh-CN" altLang="en-US" dirty="0"/>
          </a:p>
          <a:p>
            <a:r>
              <a:rPr lang="zh-CN" altLang="en-US" dirty="0"/>
              <a:t>输入: [-2,1,-3,4,-1,2,1,-5,4]</a:t>
            </a:r>
          </a:p>
          <a:p>
            <a:r>
              <a:rPr lang="zh-CN" altLang="en-US" dirty="0"/>
              <a:t>输出: 6</a:t>
            </a:r>
          </a:p>
          <a:p>
            <a:r>
              <a:rPr lang="zh-CN" altLang="en-US" dirty="0"/>
              <a:t>解释: 连续子数组 [4,-1,2,1] 的和最大，为 6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5457" y="892356"/>
            <a:ext cx="7933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def </a:t>
            </a:r>
            <a:r>
              <a:rPr lang="en-US" altLang="zh-CN" dirty="0"/>
              <a:t>maxSubArray(self, num) -&gt; int:</a:t>
            </a:r>
          </a:p>
          <a:p>
            <a:r>
              <a:rPr lang="en-US" altLang="zh-CN" dirty="0"/>
              <a:t>        if len(num)&lt;=1:</a:t>
            </a:r>
          </a:p>
          <a:p>
            <a:r>
              <a:rPr lang="en-US" altLang="zh-CN" dirty="0"/>
              <a:t>            return sum(num)</a:t>
            </a:r>
          </a:p>
          <a:p>
            <a:r>
              <a:rPr lang="en-US" altLang="zh-CN" dirty="0"/>
              <a:t>        res = sum(num)</a:t>
            </a:r>
          </a:p>
          <a:p>
            <a:r>
              <a:rPr lang="en-US" altLang="zh-CN" dirty="0"/>
              <a:t>        return max(res, </a:t>
            </a:r>
            <a:r>
              <a:rPr lang="en-US" altLang="zh-CN" dirty="0" smtClean="0"/>
              <a:t>maxSubArray(num[1</a:t>
            </a:r>
            <a:r>
              <a:rPr lang="en-US" altLang="zh-CN" dirty="0"/>
              <a:t>:]), </a:t>
            </a:r>
            <a:r>
              <a:rPr lang="en-US" altLang="zh-CN" dirty="0" smtClean="0"/>
              <a:t>maxSubArray(num</a:t>
            </a:r>
            <a:r>
              <a:rPr lang="en-US" altLang="zh-CN" dirty="0"/>
              <a:t>[:-1]))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5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851" y="664097"/>
            <a:ext cx="52774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f(i) </a:t>
            </a:r>
            <a:r>
              <a:rPr lang="zh-CN" altLang="en-US" dirty="0" smtClean="0"/>
              <a:t>代表以第 </a:t>
            </a:r>
            <a:r>
              <a:rPr lang="en-US" altLang="zh-CN" dirty="0" smtClean="0"/>
              <a:t>i </a:t>
            </a:r>
            <a:r>
              <a:rPr lang="zh-CN" altLang="en-US" dirty="0" smtClean="0"/>
              <a:t>个数结尾的「连续子数组的最大和」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ax{ f(0), f(1), f(2),  ...  , f(i), ...  , f(n-1) }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何求</a:t>
            </a:r>
            <a:r>
              <a:rPr lang="en-US" altLang="zh-CN" dirty="0" smtClean="0"/>
              <a:t>f(i)  </a:t>
            </a:r>
            <a:r>
              <a:rPr lang="zh-CN" altLang="en-US" dirty="0" smtClean="0"/>
              <a:t>按照如下转移方程：</a:t>
            </a:r>
            <a:endParaRPr lang="en-US" altLang="zh-CN" dirty="0" smtClean="0"/>
          </a:p>
          <a:p>
            <a:r>
              <a:rPr lang="en-US" altLang="zh-CN" dirty="0" smtClean="0"/>
              <a:t>f(i)=max{f(i−1)+nums[i],nums[i]}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7851" y="293939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def maxSubArray(self, num) -&gt; int:</a:t>
            </a:r>
          </a:p>
          <a:p>
            <a:r>
              <a:rPr lang="en-US" altLang="zh-CN" dirty="0"/>
              <a:t>        if len(num)&lt;=1:</a:t>
            </a:r>
          </a:p>
          <a:p>
            <a:r>
              <a:rPr lang="en-US" altLang="zh-CN" dirty="0"/>
              <a:t>            return sum(num)</a:t>
            </a:r>
          </a:p>
          <a:p>
            <a:r>
              <a:rPr lang="en-US" altLang="zh-CN" dirty="0"/>
              <a:t>        res = num[0]</a:t>
            </a:r>
          </a:p>
          <a:p>
            <a:r>
              <a:rPr lang="en-US" altLang="zh-CN" dirty="0"/>
              <a:t>        pre = 0</a:t>
            </a:r>
          </a:p>
          <a:p>
            <a:endParaRPr lang="en-US" altLang="zh-CN" dirty="0"/>
          </a:p>
          <a:p>
            <a:r>
              <a:rPr lang="en-US" altLang="zh-CN" dirty="0"/>
              <a:t>        for i in range(len(num)):</a:t>
            </a:r>
          </a:p>
          <a:p>
            <a:r>
              <a:rPr lang="en-US" altLang="zh-CN" dirty="0"/>
              <a:t>            pre = max(pre+num[i],num[i])</a:t>
            </a:r>
          </a:p>
          <a:p>
            <a:r>
              <a:rPr lang="en-US" altLang="zh-CN" dirty="0"/>
              <a:t>            res = max(res,pre)</a:t>
            </a:r>
          </a:p>
          <a:p>
            <a:r>
              <a:rPr lang="en-US" altLang="zh-CN" dirty="0"/>
              <a:t>        return res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70622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def maxSubArray(self, num) -&gt; int:</a:t>
            </a:r>
          </a:p>
          <a:p>
            <a:r>
              <a:rPr lang="en-US" altLang="zh-CN" dirty="0"/>
              <a:t>        if len(num)&lt;=1:</a:t>
            </a:r>
          </a:p>
          <a:p>
            <a:r>
              <a:rPr lang="en-US" altLang="zh-CN" dirty="0"/>
              <a:t>            return sum(num)</a:t>
            </a:r>
          </a:p>
          <a:p>
            <a:endParaRPr lang="en-US" altLang="zh-CN" dirty="0"/>
          </a:p>
          <a:p>
            <a:r>
              <a:rPr lang="en-US" altLang="zh-CN" dirty="0"/>
              <a:t>        tmp = []</a:t>
            </a:r>
          </a:p>
          <a:p>
            <a:r>
              <a:rPr lang="en-US" altLang="zh-CN" dirty="0"/>
              <a:t>        tmp.append(num[0])</a:t>
            </a:r>
          </a:p>
          <a:p>
            <a:endParaRPr lang="en-US" altLang="zh-CN" dirty="0"/>
          </a:p>
          <a:p>
            <a:r>
              <a:rPr lang="en-US" altLang="zh-CN" dirty="0"/>
              <a:t>        arr_arr = []</a:t>
            </a:r>
          </a:p>
          <a:p>
            <a:r>
              <a:rPr lang="en-US" altLang="zh-CN" dirty="0"/>
              <a:t>        arr_arr.append([num[0]])</a:t>
            </a:r>
          </a:p>
          <a:p>
            <a:endParaRPr lang="en-US" altLang="zh-CN" dirty="0"/>
          </a:p>
          <a:p>
            <a:r>
              <a:rPr lang="en-US" altLang="zh-CN" dirty="0"/>
              <a:t>        for i in range(1, len(num)):</a:t>
            </a:r>
          </a:p>
          <a:p>
            <a:r>
              <a:rPr lang="en-US" altLang="zh-CN" dirty="0"/>
              <a:t>            if tmp[i-1]+num[i]&gt;num[i]:</a:t>
            </a:r>
          </a:p>
          <a:p>
            <a:r>
              <a:rPr lang="en-US" altLang="zh-CN" dirty="0"/>
              <a:t>                tmp.append(tmp[i-1]+num[i])</a:t>
            </a:r>
          </a:p>
          <a:p>
            <a:r>
              <a:rPr lang="en-US" altLang="zh-CN" dirty="0"/>
              <a:t>                tl = arr_arr[i-1][:]</a:t>
            </a:r>
          </a:p>
          <a:p>
            <a:r>
              <a:rPr lang="en-US" altLang="zh-CN" dirty="0"/>
              <a:t>                tl.append(num[i])</a:t>
            </a:r>
          </a:p>
          <a:p>
            <a:r>
              <a:rPr lang="en-US" altLang="zh-CN" dirty="0"/>
              <a:t>                arr_arr.append(tl)</a:t>
            </a:r>
          </a:p>
          <a:p>
            <a:r>
              <a:rPr lang="en-US" altLang="zh-CN" dirty="0"/>
              <a:t>            else:</a:t>
            </a:r>
          </a:p>
          <a:p>
            <a:r>
              <a:rPr lang="en-US" altLang="zh-CN" dirty="0"/>
              <a:t>                tmp.append(num[i])</a:t>
            </a:r>
          </a:p>
          <a:p>
            <a:r>
              <a:rPr lang="en-US" altLang="zh-CN" dirty="0"/>
              <a:t>                arr_arr.append([num[i]])</a:t>
            </a:r>
          </a:p>
          <a:p>
            <a:endParaRPr lang="en-US" altLang="zh-CN" dirty="0"/>
          </a:p>
          <a:p>
            <a:r>
              <a:rPr lang="en-US" altLang="zh-CN" dirty="0"/>
              <a:t>        print(tmp)</a:t>
            </a:r>
          </a:p>
          <a:p>
            <a:r>
              <a:rPr lang="en-US" altLang="zh-CN" dirty="0"/>
              <a:t>        print(arr_arr)</a:t>
            </a:r>
          </a:p>
          <a:p>
            <a:endParaRPr lang="en-US" altLang="zh-CN" dirty="0"/>
          </a:p>
          <a:p>
            <a:r>
              <a:rPr lang="en-US" altLang="zh-CN" dirty="0"/>
              <a:t>        return max(tmp)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552" y="166363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-2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-2   [-</a:t>
            </a:r>
            <a:r>
              <a:rPr lang="zh-CN" altLang="en-US" dirty="0"/>
              <a:t>2], </a:t>
            </a:r>
            <a:endParaRPr lang="en-US" altLang="zh-CN" dirty="0" smtClean="0"/>
          </a:p>
          <a:p>
            <a:r>
              <a:rPr lang="en-US" altLang="zh-CN" dirty="0" smtClean="0"/>
              <a:t>1     </a:t>
            </a:r>
            <a:r>
              <a:rPr lang="zh-CN" altLang="en-US" dirty="0" smtClean="0"/>
              <a:t>1     [1</a:t>
            </a:r>
            <a:r>
              <a:rPr lang="zh-CN" altLang="en-US" dirty="0"/>
              <a:t>], </a:t>
            </a:r>
            <a:endParaRPr lang="en-US" altLang="zh-CN" dirty="0" smtClean="0"/>
          </a:p>
          <a:p>
            <a:r>
              <a:rPr lang="en-US" altLang="zh-CN" dirty="0" smtClean="0"/>
              <a:t>-3   </a:t>
            </a:r>
            <a:r>
              <a:rPr lang="zh-CN" altLang="en-US" dirty="0" smtClean="0"/>
              <a:t>-2    [1</a:t>
            </a:r>
            <a:r>
              <a:rPr lang="zh-CN" altLang="en-US" dirty="0"/>
              <a:t>, -3], </a:t>
            </a:r>
            <a:endParaRPr lang="en-US" altLang="zh-CN" dirty="0" smtClean="0"/>
          </a:p>
          <a:p>
            <a:r>
              <a:rPr lang="en-US" altLang="zh-CN" dirty="0" smtClean="0"/>
              <a:t>4     </a:t>
            </a:r>
            <a:r>
              <a:rPr lang="zh-CN" altLang="en-US" dirty="0" smtClean="0"/>
              <a:t>4     [4</a:t>
            </a:r>
            <a:r>
              <a:rPr lang="zh-CN" altLang="en-US" dirty="0"/>
              <a:t>], </a:t>
            </a:r>
            <a:endParaRPr lang="en-US" altLang="zh-CN" dirty="0" smtClean="0"/>
          </a:p>
          <a:p>
            <a:r>
              <a:rPr lang="en-US" altLang="zh-CN" dirty="0" smtClean="0"/>
              <a:t>-1    </a:t>
            </a:r>
            <a:r>
              <a:rPr lang="zh-CN" altLang="en-US" dirty="0" smtClean="0"/>
              <a:t>3     [4</a:t>
            </a:r>
            <a:r>
              <a:rPr lang="zh-CN" altLang="en-US" dirty="0"/>
              <a:t>, -1], </a:t>
            </a:r>
            <a:endParaRPr lang="en-US" altLang="zh-CN" dirty="0" smtClean="0"/>
          </a:p>
          <a:p>
            <a:r>
              <a:rPr lang="en-US" altLang="zh-CN" dirty="0" smtClean="0"/>
              <a:t>2     </a:t>
            </a:r>
            <a:r>
              <a:rPr lang="zh-CN" altLang="en-US" dirty="0" smtClean="0"/>
              <a:t>5     [4</a:t>
            </a:r>
            <a:r>
              <a:rPr lang="zh-CN" altLang="en-US" dirty="0"/>
              <a:t>, -1, 2], </a:t>
            </a:r>
            <a:endParaRPr lang="en-US" altLang="zh-CN" dirty="0" smtClean="0"/>
          </a:p>
          <a:p>
            <a:r>
              <a:rPr lang="en-US" altLang="zh-CN" dirty="0" smtClean="0"/>
              <a:t>1     </a:t>
            </a:r>
            <a:r>
              <a:rPr lang="zh-CN" altLang="en-US" dirty="0" smtClean="0"/>
              <a:t>6     [4</a:t>
            </a:r>
            <a:r>
              <a:rPr lang="zh-CN" altLang="en-US" dirty="0"/>
              <a:t>, -1, 2, 1], </a:t>
            </a:r>
            <a:endParaRPr lang="en-US" altLang="zh-CN" dirty="0" smtClean="0"/>
          </a:p>
          <a:p>
            <a:r>
              <a:rPr lang="en-US" altLang="zh-CN" dirty="0" smtClean="0"/>
              <a:t>-5    </a:t>
            </a:r>
            <a:r>
              <a:rPr lang="zh-CN" altLang="en-US" dirty="0" smtClean="0"/>
              <a:t>1     [4</a:t>
            </a:r>
            <a:r>
              <a:rPr lang="zh-CN" altLang="en-US" dirty="0"/>
              <a:t>, -1, 2, 1, -5], </a:t>
            </a:r>
            <a:endParaRPr lang="en-US" altLang="zh-CN" dirty="0" smtClean="0"/>
          </a:p>
          <a:p>
            <a:r>
              <a:rPr lang="en-US" altLang="zh-CN" dirty="0" smtClean="0"/>
              <a:t>4     </a:t>
            </a:r>
            <a:r>
              <a:rPr lang="zh-CN" altLang="en-US" dirty="0" smtClean="0"/>
              <a:t>5     [4</a:t>
            </a:r>
            <a:r>
              <a:rPr lang="zh-CN" altLang="en-US" dirty="0"/>
              <a:t>, -1, 2, 1, -5, 4</a:t>
            </a:r>
            <a:r>
              <a:rPr lang="zh-CN" altLang="en-US" dirty="0" smtClean="0"/>
              <a:t>]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37883" y="1008129"/>
            <a:ext cx="392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输入的</a:t>
            </a:r>
            <a:r>
              <a:rPr lang="en-US" altLang="zh-CN" dirty="0" smtClean="0"/>
              <a:t>array    [-</a:t>
            </a:r>
            <a:r>
              <a:rPr lang="en-US" altLang="zh-CN" dirty="0"/>
              <a:t>2, 1, -3, 4, -1, 2, 1, -5, 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1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045" y="951296"/>
            <a:ext cx="103239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分治算法的基本思想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</a:t>
            </a:r>
            <a:r>
              <a:rPr lang="zh-CN" altLang="en-US" dirty="0"/>
              <a:t>一个规模为</a:t>
            </a:r>
            <a:r>
              <a:rPr lang="en-US" altLang="zh-CN" dirty="0"/>
              <a:t>N</a:t>
            </a:r>
            <a:r>
              <a:rPr lang="zh-CN" altLang="en-US" dirty="0"/>
              <a:t>的问题，分解成</a:t>
            </a:r>
            <a:r>
              <a:rPr lang="en-US" altLang="zh-CN" dirty="0"/>
              <a:t>K</a:t>
            </a:r>
            <a:r>
              <a:rPr lang="zh-CN" altLang="en-US" dirty="0"/>
              <a:t>个规模较小的子问题，这些</a:t>
            </a:r>
            <a:r>
              <a:rPr lang="zh-CN" altLang="en-US" b="1" dirty="0">
                <a:solidFill>
                  <a:srgbClr val="FF0000"/>
                </a:solidFill>
              </a:rPr>
              <a:t>子问题相互独立且月原问题性质相同。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求解出子问题的解，合并得到原问题的解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分治算法特征分析</a:t>
            </a:r>
          </a:p>
          <a:p>
            <a:r>
              <a:rPr lang="zh-CN" altLang="en-US" dirty="0"/>
              <a:t>分治法能解决的问题一般具有以下几个特征：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1) </a:t>
            </a:r>
            <a:r>
              <a:rPr lang="zh-CN" altLang="en-US" dirty="0"/>
              <a:t>该问题的规模缩小到一定程度就可以容易的解决；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2) </a:t>
            </a:r>
            <a:r>
              <a:rPr lang="zh-CN" altLang="en-US" dirty="0"/>
              <a:t>该问题可以分解为若干个规模较小的相同问题，即该问题具有</a:t>
            </a:r>
            <a:r>
              <a:rPr lang="zh-CN" altLang="en-US" b="1" dirty="0">
                <a:solidFill>
                  <a:srgbClr val="FF0000"/>
                </a:solidFill>
              </a:rPr>
              <a:t>最优子结构性质；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3) </a:t>
            </a:r>
            <a:r>
              <a:rPr lang="zh-CN" altLang="en-US" dirty="0"/>
              <a:t>利用该问题分解出子问题的解，可以合并为该问题的解；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4) </a:t>
            </a:r>
            <a:r>
              <a:rPr lang="zh-CN" altLang="en-US" dirty="0"/>
              <a:t>该问题所分解出的</a:t>
            </a:r>
            <a:r>
              <a:rPr lang="zh-CN" altLang="en-US" b="1" dirty="0">
                <a:solidFill>
                  <a:srgbClr val="FF0000"/>
                </a:solidFill>
              </a:rPr>
              <a:t>各个子问题是相互独立的</a:t>
            </a:r>
            <a:r>
              <a:rPr lang="zh-CN" altLang="en-US" dirty="0"/>
              <a:t>，即子问题之间不包含公共的子子问题；</a:t>
            </a:r>
          </a:p>
        </p:txBody>
      </p:sp>
    </p:spTree>
    <p:extLst>
      <p:ext uri="{BB962C8B-B14F-4D97-AF65-F5344CB8AC3E}">
        <p14:creationId xmlns:p14="http://schemas.microsoft.com/office/powerpoint/2010/main" val="1518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5581" y="1005617"/>
            <a:ext cx="87667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动态规划算法与分治法类似，其基本思想也是将待求解问题分解成若干个子问题，先求解子问题，然后从这些子问题的解得到原问题的解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</a:t>
            </a:r>
            <a:r>
              <a:rPr lang="zh-CN" altLang="en-US" dirty="0"/>
              <a:t>分治法不同的是，适合于用动态规划求解的问题，</a:t>
            </a:r>
            <a:r>
              <a:rPr lang="zh-CN" altLang="en-US" b="1" dirty="0">
                <a:solidFill>
                  <a:srgbClr val="FF0000"/>
                </a:solidFill>
              </a:rPr>
              <a:t>经分解得到子问题往往不是互相独立的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若</a:t>
            </a:r>
            <a:r>
              <a:rPr lang="zh-CN" altLang="en-US" dirty="0"/>
              <a:t>用分治法来解这类问题，则分解得到的子问题数目太多，有些子问题被重复计算了很多次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</a:t>
            </a:r>
            <a:r>
              <a:rPr lang="zh-CN" altLang="en-US" dirty="0"/>
              <a:t>果我们能够</a:t>
            </a:r>
            <a:r>
              <a:rPr lang="zh-CN" altLang="en-US" b="1" dirty="0">
                <a:solidFill>
                  <a:srgbClr val="FF0000"/>
                </a:solidFill>
              </a:rPr>
              <a:t>保存已解决的子问题的答案</a:t>
            </a:r>
            <a:r>
              <a:rPr lang="zh-CN" altLang="en-US" dirty="0"/>
              <a:t>，而在需要时再找出已求得的答案，这样就可以避免大量的重复计算，节省时间。</a:t>
            </a:r>
            <a:r>
              <a:rPr lang="zh-CN" altLang="en-US" b="1" dirty="0">
                <a:solidFill>
                  <a:srgbClr val="FF0000"/>
                </a:solidFill>
              </a:rPr>
              <a:t>我们可以用一个表来记录所有已解的子问题的答案。不管该子问题以后是否被用到，只要它被计算过，就将其结果填入表中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2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123" y="1004251"/>
            <a:ext cx="5794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Solution {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public class Status {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public int lSum, rSum, mSum, iSum;</a:t>
            </a:r>
          </a:p>
          <a:p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      public Status(int lSum, int rSum, int mSum, int iSum) {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this.lSum = lSum;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this.rSum = rSum;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this.mSum = mSum;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    this.iSum = iSum;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}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}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B0F0"/>
                </a:solidFill>
              </a:rPr>
              <a:t>    public int maxSubArray(int[] nums) {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      return getInfo(nums, 0, nums.length - 1).mSum;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  }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11913" y="811060"/>
            <a:ext cx="5513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public Status getInfo(int[] a, int l, int r) {</a:t>
            </a:r>
          </a:p>
          <a:p>
            <a:r>
              <a:rPr lang="zh-CN" altLang="en-US" dirty="0"/>
              <a:t>        if (l == r) {</a:t>
            </a:r>
          </a:p>
          <a:p>
            <a:r>
              <a:rPr lang="zh-CN" altLang="en-US" dirty="0"/>
              <a:t>            return new Status(a[l], a[l], a[l], a[l]);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    int m = (l + r) &gt;&gt; 1;</a:t>
            </a:r>
          </a:p>
          <a:p>
            <a:r>
              <a:rPr lang="zh-CN" altLang="en-US" dirty="0"/>
              <a:t>        Status lSub = getInfo(a, l, m);</a:t>
            </a:r>
          </a:p>
          <a:p>
            <a:r>
              <a:rPr lang="zh-CN" altLang="en-US" dirty="0"/>
              <a:t>        Status rSub = getInfo(a, m + 1, r);</a:t>
            </a:r>
          </a:p>
          <a:p>
            <a:r>
              <a:rPr lang="zh-CN" altLang="en-US" dirty="0"/>
              <a:t>        return pushUp(lSub, rSub);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public Status pushUp(Status l, Status r) {</a:t>
            </a:r>
          </a:p>
          <a:p>
            <a:r>
              <a:rPr lang="zh-CN" altLang="en-US" dirty="0"/>
              <a:t>        int iSum = l.iSum + r.iSum;</a:t>
            </a:r>
          </a:p>
          <a:p>
            <a:r>
              <a:rPr lang="zh-CN" altLang="en-US" dirty="0"/>
              <a:t>        int lSum = Math.max(l.lSum, l.iSum + r.lSum);</a:t>
            </a:r>
          </a:p>
          <a:p>
            <a:r>
              <a:rPr lang="zh-CN" altLang="en-US" dirty="0"/>
              <a:t>        int rSum = Math.max(r.rSum, r.iSum + l.rSum);</a:t>
            </a:r>
          </a:p>
          <a:p>
            <a:r>
              <a:rPr lang="zh-CN" altLang="en-US" dirty="0"/>
              <a:t>        int mSum = Math.max(Math.max(l.mSum, r.mSum), l.rSum + r.lSum</a:t>
            </a:r>
            <a:r>
              <a:rPr lang="zh-CN" altLang="en-US" dirty="0" smtClean="0"/>
              <a:t>);  </a:t>
            </a:r>
            <a:r>
              <a:rPr lang="en-US" altLang="zh-CN" dirty="0" smtClean="0"/>
              <a:t>// </a:t>
            </a:r>
            <a:r>
              <a:rPr lang="zh-CN" altLang="en-US" dirty="0"/>
              <a:t>三</a:t>
            </a:r>
            <a:r>
              <a:rPr lang="zh-CN" altLang="en-US" dirty="0" smtClean="0"/>
              <a:t>者最大的</a:t>
            </a:r>
            <a:endParaRPr lang="en-US" altLang="zh-CN" dirty="0" smtClean="0"/>
          </a:p>
          <a:p>
            <a:r>
              <a:rPr lang="en-US" altLang="zh-CN" dirty="0"/>
              <a:t>        return new Status(lSum, rSum, mSum, iSum);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82" y="1450888"/>
            <a:ext cx="5490213" cy="20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2820" y="147118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f(nums):</a:t>
            </a:r>
          </a:p>
          <a:p>
            <a:r>
              <a:rPr lang="zh-CN" altLang="en-US" dirty="0"/>
              <a:t>    if not nums or len(nums)&lt;=1:</a:t>
            </a:r>
          </a:p>
          <a:p>
            <a:r>
              <a:rPr lang="zh-CN" altLang="en-US" dirty="0"/>
              <a:t>        return nums</a:t>
            </a:r>
          </a:p>
          <a:p>
            <a:r>
              <a:rPr lang="zh-CN" altLang="en-US" dirty="0"/>
              <a:t>    mid = len(nums)//2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a = f(nums[:mid])</a:t>
            </a:r>
          </a:p>
          <a:p>
            <a:r>
              <a:rPr lang="zh-CN" altLang="en-US" dirty="0"/>
              <a:t>    b = f(nums[mid:])</a:t>
            </a:r>
          </a:p>
          <a:p>
            <a:r>
              <a:rPr lang="zh-CN" altLang="en-US" dirty="0"/>
              <a:t>    return mer(a,b)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08484" y="12238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def mer(a,b):</a:t>
            </a:r>
          </a:p>
          <a:p>
            <a:r>
              <a:rPr lang="zh-CN" altLang="en-US" dirty="0"/>
              <a:t>    i,j=0,0</a:t>
            </a:r>
          </a:p>
          <a:p>
            <a:r>
              <a:rPr lang="zh-CN" altLang="en-US" dirty="0"/>
              <a:t>    res = []</a:t>
            </a:r>
          </a:p>
          <a:p>
            <a:r>
              <a:rPr lang="zh-CN" altLang="en-US" dirty="0"/>
              <a:t>    while i&lt;len(a) and j&lt;len(b):</a:t>
            </a:r>
          </a:p>
          <a:p>
            <a:r>
              <a:rPr lang="zh-CN" altLang="en-US" dirty="0"/>
              <a:t>        if a[i]&lt;=b[j]:</a:t>
            </a:r>
          </a:p>
          <a:p>
            <a:r>
              <a:rPr lang="zh-CN" altLang="en-US" dirty="0"/>
              <a:t>            res.append(a[i])</a:t>
            </a:r>
          </a:p>
          <a:p>
            <a:r>
              <a:rPr lang="zh-CN" altLang="en-US" dirty="0"/>
              <a:t>            i+=1</a:t>
            </a:r>
          </a:p>
          <a:p>
            <a:r>
              <a:rPr lang="zh-CN" altLang="en-US" dirty="0"/>
              <a:t>        else:</a:t>
            </a:r>
          </a:p>
          <a:p>
            <a:r>
              <a:rPr lang="zh-CN" altLang="en-US" dirty="0"/>
              <a:t>            res.append(b[j])</a:t>
            </a:r>
          </a:p>
          <a:p>
            <a:r>
              <a:rPr lang="zh-CN" altLang="en-US" dirty="0"/>
              <a:t>            j+=1</a:t>
            </a:r>
          </a:p>
          <a:p>
            <a:r>
              <a:rPr lang="zh-CN" altLang="en-US" dirty="0"/>
              <a:t>    if i==len(a):</a:t>
            </a:r>
          </a:p>
          <a:p>
            <a:r>
              <a:rPr lang="zh-CN" altLang="en-US" dirty="0"/>
              <a:t>        res=res+b[j:]</a:t>
            </a:r>
          </a:p>
          <a:p>
            <a:r>
              <a:rPr lang="zh-CN" altLang="en-US" dirty="0"/>
              <a:t>    if j==len(b):</a:t>
            </a:r>
          </a:p>
          <a:p>
            <a:r>
              <a:rPr lang="zh-CN" altLang="en-US" dirty="0"/>
              <a:t>        res=res+a[i:]</a:t>
            </a:r>
          </a:p>
          <a:p>
            <a:r>
              <a:rPr lang="zh-CN" altLang="en-US" dirty="0"/>
              <a:t>    return 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1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767" y="818118"/>
            <a:ext cx="107042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1 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　　</a:t>
            </a:r>
            <a:endParaRPr lang="en-US" altLang="zh-CN" sz="4000" dirty="0" smtClean="0"/>
          </a:p>
          <a:p>
            <a:r>
              <a:rPr lang="en-US" altLang="zh-CN" sz="4000" dirty="0" smtClean="0"/>
              <a:t>f(15) = min( f(15-11)+1 , f(15-5)+1 ,f(15-1)+1  )</a:t>
            </a:r>
          </a:p>
          <a:p>
            <a:endParaRPr lang="en-US" altLang="zh-CN" sz="4000" dirty="0" smtClean="0"/>
          </a:p>
          <a:p>
            <a:r>
              <a:rPr lang="zh-CN" altLang="en-US" sz="4000" dirty="0">
                <a:solidFill>
                  <a:srgbClr val="FF0000"/>
                </a:solidFill>
              </a:rPr>
              <a:t>转</a:t>
            </a:r>
            <a:r>
              <a:rPr lang="zh-CN" altLang="en-US" sz="4000" dirty="0" smtClean="0">
                <a:solidFill>
                  <a:srgbClr val="FF0000"/>
                </a:solidFill>
              </a:rPr>
              <a:t>移方程：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en-US" altLang="zh-CN" sz="4000" dirty="0" smtClean="0"/>
              <a:t>f(n) = min( f(n-11)+1 , f(n-5)+1 ,f(n-1)+1  )</a:t>
            </a:r>
          </a:p>
          <a:p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11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708" y="765608"/>
            <a:ext cx="89116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qian = [1,5,11]</a:t>
            </a:r>
          </a:p>
          <a:p>
            <a:r>
              <a:rPr lang="zh-CN" altLang="en-US" sz="3600" dirty="0" smtClean="0"/>
              <a:t>def f(n):</a:t>
            </a:r>
          </a:p>
          <a:p>
            <a:r>
              <a:rPr lang="zh-CN" altLang="en-US" sz="3600" dirty="0" smtClean="0"/>
              <a:t>    if n&lt;0:</a:t>
            </a:r>
          </a:p>
          <a:p>
            <a:r>
              <a:rPr lang="zh-CN" altLang="en-US" sz="3600" dirty="0" smtClean="0"/>
              <a:t>        return </a:t>
            </a:r>
            <a:r>
              <a:rPr lang="en-US" altLang="zh-CN" sz="3600" dirty="0" smtClean="0"/>
              <a:t>sys.maxsize</a:t>
            </a:r>
            <a:endParaRPr lang="zh-CN" altLang="en-US" sz="3600" dirty="0" smtClean="0"/>
          </a:p>
          <a:p>
            <a:r>
              <a:rPr lang="zh-CN" altLang="en-US" sz="3600" dirty="0" smtClean="0"/>
              <a:t>    if n==0:</a:t>
            </a:r>
          </a:p>
          <a:p>
            <a:r>
              <a:rPr lang="zh-CN" altLang="en-US" sz="3600" dirty="0" smtClean="0"/>
              <a:t>        return 0</a:t>
            </a:r>
          </a:p>
          <a:p>
            <a:r>
              <a:rPr lang="zh-CN" altLang="en-US" sz="3600" dirty="0" smtClean="0"/>
              <a:t>    return min(f(n-11)+1,f(n-5)+1,f(n-1)+1)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89" y="186225"/>
            <a:ext cx="2434415" cy="63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620" y="989562"/>
            <a:ext cx="945502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【</a:t>
            </a:r>
            <a:r>
              <a:rPr lang="zh-CN" altLang="en-US" sz="2400" b="1" dirty="0" smtClean="0"/>
              <a:t>无后效性</a:t>
            </a:r>
            <a:r>
              <a:rPr lang="en-US" altLang="zh-CN" sz="2400" b="1" dirty="0" smtClean="0"/>
              <a:t>】</a:t>
            </a:r>
          </a:p>
          <a:p>
            <a:r>
              <a:rPr lang="zh-CN" altLang="en-US" sz="2400" b="1" dirty="0" smtClean="0"/>
              <a:t>　　一旦</a:t>
            </a:r>
            <a:r>
              <a:rPr lang="en-US" altLang="zh-CN" sz="2400" b="1" dirty="0" smtClean="0"/>
              <a:t>f(n)</a:t>
            </a:r>
            <a:r>
              <a:rPr lang="zh-CN" altLang="en-US" sz="2400" b="1" dirty="0" smtClean="0"/>
              <a:t>确定，“我们如何凑出</a:t>
            </a:r>
            <a:r>
              <a:rPr lang="en-US" altLang="zh-CN" sz="2400" b="1" dirty="0" smtClean="0"/>
              <a:t>f(n)”</a:t>
            </a:r>
            <a:r>
              <a:rPr lang="zh-CN" altLang="en-US" sz="2400" b="1" dirty="0" smtClean="0"/>
              <a:t>就再也用不着了。</a:t>
            </a:r>
          </a:p>
          <a:p>
            <a:r>
              <a:rPr lang="zh-CN" altLang="en-US" sz="2400" b="1" dirty="0" smtClean="0"/>
              <a:t>　　要求出</a:t>
            </a:r>
            <a:r>
              <a:rPr lang="en-US" altLang="zh-CN" sz="2400" b="1" dirty="0" smtClean="0"/>
              <a:t>f(15)</a:t>
            </a:r>
            <a:r>
              <a:rPr lang="zh-CN" altLang="en-US" sz="2400" b="1" dirty="0" smtClean="0"/>
              <a:t>，只需要知道</a:t>
            </a:r>
            <a:r>
              <a:rPr lang="en-US" altLang="zh-CN" sz="2400" b="1" dirty="0" smtClean="0"/>
              <a:t>f(14),f(10),f(4)</a:t>
            </a:r>
            <a:r>
              <a:rPr lang="zh-CN" altLang="en-US" sz="2400" b="1" dirty="0" smtClean="0"/>
              <a:t>的值，而</a:t>
            </a:r>
            <a:r>
              <a:rPr lang="en-US" altLang="zh-CN" sz="2400" b="1" dirty="0" smtClean="0"/>
              <a:t>f(14),f(10),f(4)</a:t>
            </a:r>
            <a:r>
              <a:rPr lang="zh-CN" altLang="en-US" sz="2400" b="1" dirty="0" smtClean="0"/>
              <a:t>是如何算出来的，对之后的问题没有影响。</a:t>
            </a:r>
          </a:p>
          <a:p>
            <a:r>
              <a:rPr lang="zh-CN" altLang="en-US" sz="2400" b="1" dirty="0" smtClean="0"/>
              <a:t>　　“未来与过去无关”，这就是无后效性。</a:t>
            </a:r>
          </a:p>
          <a:p>
            <a:r>
              <a:rPr lang="zh-CN" altLang="en-US" sz="2400" b="1" dirty="0" smtClean="0"/>
              <a:t>　　（严格定义：如果给定某一阶段的状态，则在这一阶段以后过程的发展不受这阶段以前各段状态的影响。）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1330" y="4061679"/>
            <a:ext cx="11103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最优子结构</a:t>
            </a:r>
            <a:r>
              <a:rPr lang="en-US" altLang="zh-CN" sz="2000" b="1" dirty="0" smtClean="0"/>
              <a:t>】</a:t>
            </a:r>
          </a:p>
          <a:p>
            <a:r>
              <a:rPr lang="zh-CN" altLang="en-US" sz="2000" b="1" dirty="0" smtClean="0"/>
              <a:t>　　回顾我们对</a:t>
            </a:r>
            <a:r>
              <a:rPr lang="en-US" altLang="zh-CN" sz="2000" b="1" dirty="0" smtClean="0"/>
              <a:t>f(n)</a:t>
            </a:r>
            <a:r>
              <a:rPr lang="zh-CN" altLang="en-US" sz="2000" b="1" dirty="0" smtClean="0"/>
              <a:t>的定义：我们记“凑出</a:t>
            </a:r>
            <a:r>
              <a:rPr lang="en-US" altLang="zh-CN" sz="2000" b="1" dirty="0" smtClean="0"/>
              <a:t>n</a:t>
            </a:r>
            <a:r>
              <a:rPr lang="zh-CN" altLang="en-US" sz="2000" b="1" dirty="0" smtClean="0"/>
              <a:t>所需的最少钞票数量”为</a:t>
            </a:r>
            <a:r>
              <a:rPr lang="en-US" altLang="zh-CN" sz="2000" b="1" dirty="0" smtClean="0"/>
              <a:t>f(n).</a:t>
            </a:r>
          </a:p>
          <a:p>
            <a:r>
              <a:rPr lang="zh-CN" altLang="en-US" sz="2000" b="1" dirty="0" smtClean="0"/>
              <a:t>　　</a:t>
            </a:r>
            <a:r>
              <a:rPr lang="en-US" altLang="zh-CN" sz="2000" b="1" dirty="0" smtClean="0"/>
              <a:t>f(n)</a:t>
            </a:r>
            <a:r>
              <a:rPr lang="zh-CN" altLang="en-US" sz="2000" b="1" dirty="0" smtClean="0"/>
              <a:t>的定义就已经蕴含了“最优”。利用</a:t>
            </a:r>
            <a:r>
              <a:rPr lang="en-US" altLang="zh-CN" sz="2000" b="1" dirty="0"/>
              <a:t>f(14),f(10),f(4)</a:t>
            </a:r>
            <a:r>
              <a:rPr lang="zh-CN" altLang="en-US" sz="2000" b="1" dirty="0" smtClean="0"/>
              <a:t>的最优解，我们即可算出</a:t>
            </a:r>
            <a:r>
              <a:rPr lang="en-US" altLang="zh-CN" sz="2000" b="1" dirty="0"/>
              <a:t>f(15)</a:t>
            </a:r>
            <a:r>
              <a:rPr lang="zh-CN" altLang="en-US" sz="2000" b="1" dirty="0" smtClean="0"/>
              <a:t>的最优解。</a:t>
            </a:r>
          </a:p>
          <a:p>
            <a:r>
              <a:rPr lang="zh-CN" altLang="en-US" sz="2000" b="1" dirty="0" smtClean="0"/>
              <a:t>　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大问题的最优解可以由小问题的最优解推出，这个性质叫做“最优子结构性质”。</a:t>
            </a:r>
          </a:p>
        </p:txBody>
      </p:sp>
    </p:spTree>
    <p:extLst>
      <p:ext uri="{BB962C8B-B14F-4D97-AF65-F5344CB8AC3E}">
        <p14:creationId xmlns:p14="http://schemas.microsoft.com/office/powerpoint/2010/main" val="11402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2617" y="700495"/>
            <a:ext cx="9898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qian = </a:t>
            </a:r>
            <a:r>
              <a:rPr lang="zh-CN" altLang="en-US" sz="2400" dirty="0" smtClean="0"/>
              <a:t>[</a:t>
            </a:r>
            <a:r>
              <a:rPr lang="en-US" altLang="zh-CN" sz="2400" dirty="0" smtClean="0"/>
              <a:t>1,</a:t>
            </a:r>
            <a:r>
              <a:rPr lang="zh-CN" altLang="en-US" sz="2400" dirty="0" smtClean="0"/>
              <a:t>5,11]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def f(n):</a:t>
            </a:r>
          </a:p>
          <a:p>
            <a:r>
              <a:rPr lang="zh-CN" altLang="en-US" sz="2400" dirty="0"/>
              <a:t>    if n&lt;=0:</a:t>
            </a:r>
          </a:p>
          <a:p>
            <a:r>
              <a:rPr lang="zh-CN" altLang="en-US" sz="2400" dirty="0"/>
              <a:t>        return 0</a:t>
            </a:r>
          </a:p>
          <a:p>
            <a:r>
              <a:rPr lang="zh-CN" altLang="en-US" sz="2400" dirty="0"/>
              <a:t>    maxint = </a:t>
            </a:r>
            <a:r>
              <a:rPr lang="en-US" altLang="zh-CN" sz="2400" dirty="0" smtClean="0"/>
              <a:t>sys.maxsize</a:t>
            </a:r>
            <a:endParaRPr lang="zh-CN" altLang="en-US" sz="2400" dirty="0"/>
          </a:p>
          <a:p>
            <a:r>
              <a:rPr lang="zh-CN" altLang="en-US" sz="2400" dirty="0"/>
              <a:t>    cache = [maxint]*(n+1)</a:t>
            </a:r>
          </a:p>
          <a:p>
            <a:r>
              <a:rPr lang="zh-CN" altLang="en-US" sz="2400" dirty="0"/>
              <a:t>    cache[0]=0</a:t>
            </a:r>
          </a:p>
          <a:p>
            <a:r>
              <a:rPr lang="zh-CN" altLang="en-US" sz="2400" dirty="0"/>
              <a:t>    for i in range(1,n+1):</a:t>
            </a:r>
          </a:p>
          <a:p>
            <a:r>
              <a:rPr lang="zh-CN" altLang="en-US" sz="2400" dirty="0"/>
              <a:t>        for j in qian:</a:t>
            </a:r>
          </a:p>
          <a:p>
            <a:r>
              <a:rPr lang="zh-CN" altLang="en-US" sz="2400" dirty="0"/>
              <a:t>            cache[i] = min(cache[i</a:t>
            </a:r>
            <a:r>
              <a:rPr lang="zh-CN" altLang="en-US" sz="2400" dirty="0" smtClean="0"/>
              <a:t>], </a:t>
            </a:r>
            <a:r>
              <a:rPr lang="zh-CN" altLang="en-US" sz="2400" dirty="0" smtClean="0">
                <a:solidFill>
                  <a:srgbClr val="00B0F0"/>
                </a:solidFill>
              </a:rPr>
              <a:t>cache[i-j</a:t>
            </a:r>
            <a:r>
              <a:rPr lang="zh-CN" altLang="en-US" sz="2400" dirty="0">
                <a:solidFill>
                  <a:srgbClr val="00B0F0"/>
                </a:solidFill>
              </a:rPr>
              <a:t>]+1 </a:t>
            </a:r>
            <a:r>
              <a:rPr lang="zh-CN" altLang="en-US" sz="2400" dirty="0"/>
              <a:t>if</a:t>
            </a:r>
            <a:r>
              <a:rPr lang="zh-CN" altLang="en-US" sz="2400" dirty="0">
                <a:solidFill>
                  <a:srgbClr val="C00000"/>
                </a:solidFill>
              </a:rPr>
              <a:t> i-j &gt;=0 </a:t>
            </a:r>
            <a:r>
              <a:rPr lang="zh-CN" altLang="en-US" sz="2400" dirty="0"/>
              <a:t>else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maxint</a:t>
            </a:r>
            <a:r>
              <a:rPr lang="zh-CN" altLang="en-US" sz="2400" dirty="0"/>
              <a:t>)</a:t>
            </a:r>
          </a:p>
          <a:p>
            <a:r>
              <a:rPr lang="zh-CN" altLang="en-US" sz="2400" dirty="0"/>
              <a:t>    return cache[-1] if cache[-1]&lt;maxint else -1</a:t>
            </a:r>
          </a:p>
        </p:txBody>
      </p:sp>
    </p:spTree>
    <p:extLst>
      <p:ext uri="{BB962C8B-B14F-4D97-AF65-F5344CB8AC3E}">
        <p14:creationId xmlns:p14="http://schemas.microsoft.com/office/powerpoint/2010/main" val="33917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3927" y="687175"/>
            <a:ext cx="10518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DP</a:t>
            </a:r>
            <a:r>
              <a:rPr lang="zh-CN" altLang="en-US" sz="3200" b="1" dirty="0"/>
              <a:t>解</a:t>
            </a:r>
            <a:r>
              <a:rPr lang="zh-CN" altLang="en-US" sz="3200" b="1" dirty="0" smtClean="0"/>
              <a:t>决问题的思路</a:t>
            </a:r>
            <a:endParaRPr lang="en-US" altLang="zh-CN" sz="3200" b="1" dirty="0" smtClean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把原始问题划分成一系列子问题；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求解每个子问题仅一次，</a:t>
            </a:r>
            <a:r>
              <a:rPr lang="zh-CN" altLang="en-US" sz="2800" b="1" dirty="0" smtClean="0"/>
              <a:t>并将其结果保存在一个表中，以后用到时直接存取，不重复计算，节省计算时间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自底向上地计算。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 smtClean="0"/>
              <a:t>整体问题最优解取决于子问题的最优解（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状态转移方程</a:t>
            </a:r>
            <a:r>
              <a:rPr lang="zh-CN" altLang="en-US" sz="2800" b="1" dirty="0" smtClean="0"/>
              <a:t>）（将子问题称为状态，最终状态的求解归结为其他状态的求解）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74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3" y="44361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[2,5]  </a:t>
            </a:r>
            <a:r>
              <a:rPr lang="zh-CN" altLang="en-US" dirty="0" smtClean="0"/>
              <a:t>兑</a:t>
            </a:r>
            <a:r>
              <a:rPr lang="en-US" altLang="zh-CN" dirty="0" smtClean="0"/>
              <a:t>6</a:t>
            </a:r>
            <a:r>
              <a:rPr lang="zh-CN" altLang="en-US" dirty="0" smtClean="0"/>
              <a:t>块钱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21" y="443619"/>
            <a:ext cx="6096708" cy="59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583" y="443619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[2,5]  </a:t>
            </a:r>
            <a:r>
              <a:rPr lang="zh-CN" altLang="en-US" dirty="0" smtClean="0"/>
              <a:t>兑</a:t>
            </a:r>
            <a:r>
              <a:rPr lang="en-US" altLang="zh-CN" dirty="0" smtClean="0"/>
              <a:t>6</a:t>
            </a:r>
            <a:r>
              <a:rPr lang="zh-CN" altLang="en-US" dirty="0" smtClean="0"/>
              <a:t>块钱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6284" r="9937"/>
          <a:stretch/>
        </p:blipFill>
        <p:spPr>
          <a:xfrm>
            <a:off x="72427" y="1390650"/>
            <a:ext cx="1197773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2272</Words>
  <Application>Microsoft Office PowerPoint</Application>
  <PresentationFormat>宽屏</PresentationFormat>
  <Paragraphs>363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 Unicode MS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 z</dc:creator>
  <cp:lastModifiedBy>shen z</cp:lastModifiedBy>
  <cp:revision>110</cp:revision>
  <dcterms:created xsi:type="dcterms:W3CDTF">2021-01-29T16:08:46Z</dcterms:created>
  <dcterms:modified xsi:type="dcterms:W3CDTF">2021-02-19T15:27:11Z</dcterms:modified>
</cp:coreProperties>
</file>