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6D97-AD87-4AED-A0F5-5D561F96FEB8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A7DC-C36A-4CBD-99D2-465A8995D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98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6D97-AD87-4AED-A0F5-5D561F96FEB8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A7DC-C36A-4CBD-99D2-465A8995D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52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6D97-AD87-4AED-A0F5-5D561F96FEB8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A7DC-C36A-4CBD-99D2-465A8995D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26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6D97-AD87-4AED-A0F5-5D561F96FEB8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A7DC-C36A-4CBD-99D2-465A8995D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8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6D97-AD87-4AED-A0F5-5D561F96FEB8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A7DC-C36A-4CBD-99D2-465A8995D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14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6D97-AD87-4AED-A0F5-5D561F96FEB8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A7DC-C36A-4CBD-99D2-465A8995D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85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6D97-AD87-4AED-A0F5-5D561F96FEB8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A7DC-C36A-4CBD-99D2-465A8995D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0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6D97-AD87-4AED-A0F5-5D561F96FEB8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A7DC-C36A-4CBD-99D2-465A8995D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97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6D97-AD87-4AED-A0F5-5D561F96FEB8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A7DC-C36A-4CBD-99D2-465A8995D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92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6D97-AD87-4AED-A0F5-5D561F96FEB8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A7DC-C36A-4CBD-99D2-465A8995D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82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6D97-AD87-4AED-A0F5-5D561F96FEB8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AA7DC-C36A-4CBD-99D2-465A8995D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88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A6D97-AD87-4AED-A0F5-5D561F96FEB8}" type="datetimeFigureOut">
              <a:rPr lang="zh-CN" altLang="en-US" smtClean="0"/>
              <a:t>2020/2/5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AA7DC-C36A-4CBD-99D2-465A8995D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44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25757" y="2272516"/>
            <a:ext cx="8667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BERT</a:t>
            </a:r>
            <a:r>
              <a:rPr lang="en-US" altLang="zh-CN" dirty="0" smtClean="0"/>
              <a:t>:  </a:t>
            </a:r>
            <a:r>
              <a:rPr lang="en-US" altLang="zh-CN" dirty="0"/>
              <a:t>Pre-training of Deep Bidirectional Transformers forLanguage Understanding</a:t>
            </a:r>
            <a:endParaRPr lang="zh-CN" altLang="en-US" dirty="0" smtClean="0"/>
          </a:p>
        </p:txBody>
      </p:sp>
      <p:sp>
        <p:nvSpPr>
          <p:cNvPr id="2" name="矩形 1"/>
          <p:cNvSpPr/>
          <p:nvPr/>
        </p:nvSpPr>
        <p:spPr>
          <a:xfrm>
            <a:off x="1780514" y="338649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两个核心机制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en-US" altLang="zh-CN" dirty="0" smtClean="0"/>
              <a:t>Masked </a:t>
            </a:r>
            <a:r>
              <a:rPr lang="en-US" altLang="zh-CN" dirty="0"/>
              <a:t>Language Model</a:t>
            </a:r>
          </a:p>
          <a:p>
            <a:pPr>
              <a:buFont typeface="+mj-lt"/>
              <a:buAutoNum type="arabicPeriod"/>
            </a:pPr>
            <a:r>
              <a:rPr lang="en-US" altLang="zh-CN" dirty="0"/>
              <a:t>Next Sentence Prediction</a:t>
            </a:r>
          </a:p>
        </p:txBody>
      </p:sp>
      <p:sp>
        <p:nvSpPr>
          <p:cNvPr id="5" name="矩形 4"/>
          <p:cNvSpPr/>
          <p:nvPr/>
        </p:nvSpPr>
        <p:spPr>
          <a:xfrm>
            <a:off x="1780514" y="457519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参考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780514" y="4944526"/>
            <a:ext cx="402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https://zhuanlan.zhihu.com/p/46833276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65575" y="5313858"/>
            <a:ext cx="4041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https://github.com/google-research/bert</a:t>
            </a:r>
          </a:p>
        </p:txBody>
      </p:sp>
    </p:spTree>
    <p:extLst>
      <p:ext uri="{BB962C8B-B14F-4D97-AF65-F5344CB8AC3E}">
        <p14:creationId xmlns:p14="http://schemas.microsoft.com/office/powerpoint/2010/main" val="1935188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1314" y="573562"/>
            <a:ext cx="430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RoBERTa </a:t>
            </a:r>
            <a:r>
              <a:rPr lang="zh-CN" altLang="en-US" b="1" dirty="0" smtClean="0"/>
              <a:t>萝卜塔模型对于 </a:t>
            </a:r>
            <a:r>
              <a:rPr lang="en-US" altLang="zh-CN" b="1" dirty="0" smtClean="0"/>
              <a:t>bert</a:t>
            </a:r>
            <a:r>
              <a:rPr lang="zh-CN" altLang="en-US" b="1" dirty="0" smtClean="0"/>
              <a:t>模型的改进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561314" y="124447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4. </a:t>
            </a:r>
            <a:r>
              <a:rPr lang="zh-CN" altLang="en-US" b="1" dirty="0"/>
              <a:t>更多的数据，更长时间的训练</a:t>
            </a:r>
            <a:endParaRPr lang="zh-CN" altLang="en-US" dirty="0"/>
          </a:p>
          <a:p>
            <a:r>
              <a:rPr lang="zh-CN" altLang="en-US" dirty="0"/>
              <a:t>借鉴</a:t>
            </a:r>
            <a:r>
              <a:rPr lang="en-US" altLang="zh-CN" dirty="0"/>
              <a:t>XLNet</a:t>
            </a:r>
            <a:r>
              <a:rPr lang="zh-CN" altLang="en-US" dirty="0"/>
              <a:t>用了比</a:t>
            </a:r>
            <a:r>
              <a:rPr lang="en-US" altLang="zh-CN" dirty="0"/>
              <a:t>Bert</a:t>
            </a:r>
            <a:r>
              <a:rPr lang="zh-CN" altLang="en-US" dirty="0"/>
              <a:t>多</a:t>
            </a:r>
            <a:r>
              <a:rPr lang="en-US" altLang="zh-CN" dirty="0"/>
              <a:t>10</a:t>
            </a:r>
            <a:r>
              <a:rPr lang="zh-CN" altLang="en-US" dirty="0"/>
              <a:t>倍的数据，</a:t>
            </a:r>
            <a:r>
              <a:rPr lang="en-US" altLang="zh-CN" dirty="0"/>
              <a:t>RoBERTa</a:t>
            </a:r>
            <a:r>
              <a:rPr lang="zh-CN" altLang="en-US" dirty="0"/>
              <a:t>也用了更多的数据。性能确实再次彪升。当然，也需要配合更长时间的训练。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3" y="2444808"/>
            <a:ext cx="86010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49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506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426" y="-117541"/>
            <a:ext cx="3275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0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37" y="3760334"/>
            <a:ext cx="9612085" cy="28555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10" y="162529"/>
            <a:ext cx="8193541" cy="353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9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08" y="876300"/>
            <a:ext cx="8610600" cy="4191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52" y="5067300"/>
            <a:ext cx="8543925" cy="14382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36052" y="455240"/>
            <a:ext cx="3039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Masked </a:t>
            </a:r>
            <a:r>
              <a:rPr lang="en-US" altLang="zh-CN" dirty="0"/>
              <a:t>Language </a:t>
            </a:r>
            <a:r>
              <a:rPr lang="en-US" altLang="zh-CN" dirty="0" smtClean="0"/>
              <a:t>Model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33526" y="2409116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在将单词序列输入给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BERT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之前，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每个序列中有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％ 的单词被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[MASK]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token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替换。 然后模型尝试基于序列中其他未被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mask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的单词的上下文来预测被掩盖的原单词。</a:t>
            </a:r>
          </a:p>
        </p:txBody>
      </p:sp>
      <p:sp>
        <p:nvSpPr>
          <p:cNvPr id="6" name="矩形 5"/>
          <p:cNvSpPr/>
          <p:nvPr/>
        </p:nvSpPr>
        <p:spPr>
          <a:xfrm>
            <a:off x="9279977" y="4227188"/>
            <a:ext cx="239011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在训练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BERT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模型时，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Masked LM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Sentence Prediction 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是一起训练的，目标就是要最小化两种策略的组合损失函数。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88887" y="5015571"/>
            <a:ext cx="8347295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302244" y="232177"/>
            <a:ext cx="56565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注意这里是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wordpiece  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用的分词可能把一个长词给分成多个单词片，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mask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针对的是分词单元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前最新的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已经改掉这种机制，替换为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wwm 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整词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mask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418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917" y="0"/>
            <a:ext cx="69064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6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5623" y="1337122"/>
            <a:ext cx="119173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    </a:t>
            </a:r>
            <a:r>
              <a:rPr lang="en-US" altLang="zh-CN" dirty="0"/>
              <a:t>BERT-Large, Uncased (</a:t>
            </a:r>
            <a:r>
              <a:rPr lang="en-US" altLang="zh-CN" dirty="0">
                <a:solidFill>
                  <a:srgbClr val="FF0000"/>
                </a:solidFill>
              </a:rPr>
              <a:t>Whole Word Masking</a:t>
            </a:r>
            <a:r>
              <a:rPr lang="en-US" altLang="zh-CN" dirty="0"/>
              <a:t>): 24-layer, 1024-hidden, 16-heads, 340M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   BERT-Large, Cased (</a:t>
            </a:r>
            <a:r>
              <a:rPr lang="en-US" altLang="zh-CN" dirty="0">
                <a:solidFill>
                  <a:srgbClr val="FF0000"/>
                </a:solidFill>
              </a:rPr>
              <a:t>Whole Word Masking</a:t>
            </a:r>
            <a:r>
              <a:rPr lang="en-US" altLang="zh-CN" dirty="0"/>
              <a:t>): 24-layer, 1024-hidden, 16-heads, 340M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   BERT-Base, Uncased: 12-layer, 768-hidden, 12-heads, 110M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   BERT-Large, Uncased: 24-layer, 1024-hidden, 16-heads, 340M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   BERT-Base, Cased: 12-layer, 768-hidden, 12-heads , 110M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   BERT-Large, Cased: 24-layer, 1024-hidden, 16-heads, 340M </a:t>
            </a:r>
            <a:r>
              <a:rPr lang="en-US" altLang="zh-CN" dirty="0" smtClean="0"/>
              <a:t>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    </a:t>
            </a:r>
            <a:r>
              <a:rPr lang="en-US" altLang="zh-CN" dirty="0"/>
              <a:t>BERT-Base, Chinese: Chinese Simplified and Traditional, 12-layer, 768-hidden, 12-heads, 110M parameters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3497" y="675909"/>
            <a:ext cx="404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以下</a:t>
            </a:r>
            <a:r>
              <a:rPr lang="zh-CN" altLang="en-US" dirty="0" smtClean="0"/>
              <a:t>是可供下载的</a:t>
            </a:r>
            <a:r>
              <a:rPr lang="en-US" altLang="zh-CN" dirty="0" smtClean="0"/>
              <a:t>bert</a:t>
            </a:r>
            <a:r>
              <a:rPr lang="zh-CN" altLang="en-US" dirty="0" smtClean="0"/>
              <a:t>预训练好的模型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5623" y="3582877"/>
            <a:ext cx="11392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Uncased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means that the text has been lowercased before WordPiece tokenization, e.g., John Smith becomes john smith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551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1314" y="1250270"/>
            <a:ext cx="103571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静态</a:t>
            </a:r>
            <a:r>
              <a:rPr lang="en-US" altLang="zh-CN" b="1" dirty="0"/>
              <a:t>Masking vs </a:t>
            </a:r>
            <a:r>
              <a:rPr lang="zh-CN" altLang="en-US" b="1" dirty="0"/>
              <a:t>动态</a:t>
            </a:r>
            <a:r>
              <a:rPr lang="en-US" altLang="zh-CN" b="1" dirty="0"/>
              <a:t>Masking</a:t>
            </a:r>
          </a:p>
          <a:p>
            <a:r>
              <a:rPr lang="zh-CN" altLang="en-US" dirty="0"/>
              <a:t>原来</a:t>
            </a:r>
            <a:r>
              <a:rPr lang="en-US" altLang="zh-CN" dirty="0"/>
              <a:t>Bert</a:t>
            </a:r>
            <a:r>
              <a:rPr lang="zh-CN" altLang="en-US" dirty="0"/>
              <a:t>对每一个序列随机选择</a:t>
            </a:r>
            <a:r>
              <a:rPr lang="en-US" altLang="zh-CN" dirty="0"/>
              <a:t>15%</a:t>
            </a:r>
            <a:r>
              <a:rPr lang="zh-CN" altLang="en-US" dirty="0"/>
              <a:t>的</a:t>
            </a:r>
            <a:r>
              <a:rPr lang="en-US" altLang="zh-CN" dirty="0"/>
              <a:t>Tokens</a:t>
            </a:r>
            <a:r>
              <a:rPr lang="zh-CN" altLang="en-US" dirty="0"/>
              <a:t>替换成</a:t>
            </a:r>
            <a:r>
              <a:rPr lang="en-US" altLang="zh-CN" dirty="0"/>
              <a:t>[MASK]</a:t>
            </a:r>
            <a:r>
              <a:rPr lang="zh-CN" altLang="en-US" dirty="0"/>
              <a:t>，为了消除与下游任务的不匹配，还对这</a:t>
            </a:r>
            <a:r>
              <a:rPr lang="en-US" altLang="zh-CN" dirty="0"/>
              <a:t>15%</a:t>
            </a:r>
            <a:r>
              <a:rPr lang="zh-CN" altLang="en-US" dirty="0"/>
              <a:t>的</a:t>
            </a:r>
            <a:r>
              <a:rPr lang="en-US" altLang="zh-CN" dirty="0"/>
              <a:t>Tokens</a:t>
            </a:r>
            <a:r>
              <a:rPr lang="zh-CN" altLang="en-US" dirty="0"/>
              <a:t>进行（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80%</a:t>
            </a:r>
            <a:r>
              <a:rPr lang="zh-CN" altLang="en-US" dirty="0"/>
              <a:t>的时间替换成</a:t>
            </a:r>
            <a:r>
              <a:rPr lang="en-US" altLang="zh-CN" dirty="0"/>
              <a:t>[MASK]</a:t>
            </a:r>
            <a:r>
              <a:rPr lang="zh-CN" altLang="en-US" dirty="0"/>
              <a:t>；（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10%</a:t>
            </a:r>
            <a:r>
              <a:rPr lang="zh-CN" altLang="en-US" dirty="0"/>
              <a:t>的时间不变；（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10%</a:t>
            </a:r>
            <a:r>
              <a:rPr lang="zh-CN" altLang="en-US" dirty="0"/>
              <a:t>的时间替换成其他词。但整个训练过程，这</a:t>
            </a:r>
            <a:r>
              <a:rPr lang="en-US" altLang="zh-CN" dirty="0"/>
              <a:t>15%</a:t>
            </a:r>
            <a:r>
              <a:rPr lang="zh-CN" altLang="en-US" dirty="0"/>
              <a:t>的</a:t>
            </a:r>
            <a:r>
              <a:rPr lang="en-US" altLang="zh-CN" dirty="0"/>
              <a:t>Tokens</a:t>
            </a:r>
            <a:r>
              <a:rPr lang="zh-CN" altLang="en-US" dirty="0"/>
              <a:t>一旦被选择就不再改变，也就是说从一开始随机选择了这</a:t>
            </a:r>
            <a:r>
              <a:rPr lang="en-US" altLang="zh-CN" dirty="0"/>
              <a:t>15%</a:t>
            </a:r>
            <a:r>
              <a:rPr lang="zh-CN" altLang="en-US" dirty="0"/>
              <a:t>的</a:t>
            </a:r>
            <a:r>
              <a:rPr lang="en-US" altLang="zh-CN" dirty="0"/>
              <a:t>Tokens</a:t>
            </a:r>
            <a:r>
              <a:rPr lang="zh-CN" altLang="en-US" dirty="0"/>
              <a:t>，之后的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epoch</a:t>
            </a:r>
            <a:r>
              <a:rPr lang="zh-CN" altLang="en-US" dirty="0"/>
              <a:t>里都不再改变了。这就叫做静态</a:t>
            </a:r>
            <a:r>
              <a:rPr lang="en-US" altLang="zh-CN" dirty="0"/>
              <a:t>Masking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而</a:t>
            </a:r>
            <a:r>
              <a:rPr lang="en-US" altLang="zh-CN" dirty="0"/>
              <a:t>RoBERTa</a:t>
            </a:r>
            <a:r>
              <a:rPr lang="zh-CN" altLang="en-US" dirty="0"/>
              <a:t>一开始把预训练的数据复制</a:t>
            </a:r>
            <a:r>
              <a:rPr lang="en-US" altLang="zh-CN" dirty="0"/>
              <a:t>10</a:t>
            </a:r>
            <a:r>
              <a:rPr lang="zh-CN" altLang="en-US" dirty="0"/>
              <a:t>份，每一份都随机选择</a:t>
            </a:r>
            <a:r>
              <a:rPr lang="en-US" altLang="zh-CN" dirty="0"/>
              <a:t>15%</a:t>
            </a:r>
            <a:r>
              <a:rPr lang="zh-CN" altLang="en-US" dirty="0"/>
              <a:t>的</a:t>
            </a:r>
            <a:r>
              <a:rPr lang="en-US" altLang="zh-CN" dirty="0"/>
              <a:t>Tokens</a:t>
            </a:r>
            <a:r>
              <a:rPr lang="zh-CN" altLang="en-US" dirty="0"/>
              <a:t>进行</a:t>
            </a:r>
            <a:r>
              <a:rPr lang="en-US" altLang="zh-CN" dirty="0"/>
              <a:t>Masking</a:t>
            </a:r>
            <a:r>
              <a:rPr lang="zh-CN" altLang="en-US" dirty="0"/>
              <a:t>，也就是说，同样的一句话有</a:t>
            </a:r>
            <a:r>
              <a:rPr lang="en-US" altLang="zh-CN" dirty="0"/>
              <a:t>10</a:t>
            </a:r>
            <a:r>
              <a:rPr lang="zh-CN" altLang="en-US" dirty="0"/>
              <a:t>种不同的</a:t>
            </a:r>
            <a:r>
              <a:rPr lang="en-US" altLang="zh-CN" dirty="0"/>
              <a:t>mask</a:t>
            </a:r>
            <a:r>
              <a:rPr lang="zh-CN" altLang="en-US" dirty="0"/>
              <a:t>方式。然后每份数据都训练</a:t>
            </a:r>
            <a:r>
              <a:rPr lang="en-US" altLang="zh-CN" dirty="0"/>
              <a:t>N/10</a:t>
            </a:r>
            <a:r>
              <a:rPr lang="zh-CN" altLang="en-US" dirty="0"/>
              <a:t>个</a:t>
            </a:r>
            <a:r>
              <a:rPr lang="en-US" altLang="zh-CN" dirty="0"/>
              <a:t>epoch</a:t>
            </a:r>
            <a:r>
              <a:rPr lang="zh-CN" altLang="en-US" dirty="0"/>
              <a:t>。这就相当于在这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epoch</a:t>
            </a:r>
            <a:r>
              <a:rPr lang="zh-CN" altLang="en-US" dirty="0"/>
              <a:t>的训练中，每个序列的被</a:t>
            </a:r>
            <a:r>
              <a:rPr lang="en-US" altLang="zh-CN" dirty="0"/>
              <a:t>mask</a:t>
            </a:r>
            <a:r>
              <a:rPr lang="zh-CN" altLang="en-US" dirty="0"/>
              <a:t>的</a:t>
            </a:r>
            <a:r>
              <a:rPr lang="en-US" altLang="zh-CN" dirty="0"/>
              <a:t>tokens</a:t>
            </a:r>
            <a:r>
              <a:rPr lang="zh-CN" altLang="en-US" dirty="0"/>
              <a:t>是会变化的。这就叫做动态</a:t>
            </a:r>
            <a:r>
              <a:rPr lang="en-US" altLang="zh-CN" dirty="0"/>
              <a:t>Masking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61314" y="573562"/>
            <a:ext cx="430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RoBERTa </a:t>
            </a:r>
            <a:r>
              <a:rPr lang="zh-CN" altLang="en-US" b="1" dirty="0" smtClean="0"/>
              <a:t>萝卜塔模型对于 </a:t>
            </a:r>
            <a:r>
              <a:rPr lang="en-US" altLang="zh-CN" b="1" dirty="0" smtClean="0"/>
              <a:t>bert</a:t>
            </a:r>
            <a:r>
              <a:rPr lang="zh-CN" altLang="en-US" b="1" dirty="0" smtClean="0"/>
              <a:t>模型的改进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23" y="3865971"/>
            <a:ext cx="45910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14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1314" y="573562"/>
            <a:ext cx="430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RoBERTa </a:t>
            </a:r>
            <a:r>
              <a:rPr lang="zh-CN" altLang="en-US" b="1" dirty="0" smtClean="0"/>
              <a:t>萝卜塔模型对于 </a:t>
            </a:r>
            <a:r>
              <a:rPr lang="en-US" altLang="zh-CN" b="1" dirty="0" smtClean="0"/>
              <a:t>bert</a:t>
            </a:r>
            <a:r>
              <a:rPr lang="zh-CN" altLang="en-US" b="1" dirty="0" smtClean="0"/>
              <a:t>模型的改进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561314" y="1217504"/>
            <a:ext cx="109818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2. with NSP vs without NSP</a:t>
            </a:r>
          </a:p>
          <a:p>
            <a:r>
              <a:rPr lang="zh-CN" altLang="en-US" dirty="0"/>
              <a:t>原本的</a:t>
            </a:r>
            <a:r>
              <a:rPr lang="en-US" altLang="zh-CN" dirty="0"/>
              <a:t>Bert</a:t>
            </a:r>
            <a:r>
              <a:rPr lang="zh-CN" altLang="en-US" dirty="0"/>
              <a:t>为了捕捉句子之间的关系，使用了</a:t>
            </a:r>
            <a:r>
              <a:rPr lang="en-US" altLang="zh-CN" dirty="0"/>
              <a:t>NSP</a:t>
            </a:r>
            <a:r>
              <a:rPr lang="zh-CN" altLang="en-US" dirty="0"/>
              <a:t>任务进行预训练，就是输入一对句子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，判断这两个句子是否是连续的。在训练的数据中，</a:t>
            </a:r>
            <a:r>
              <a:rPr lang="en-US" altLang="zh-CN" dirty="0"/>
              <a:t>50%</a:t>
            </a:r>
            <a:r>
              <a:rPr lang="zh-CN" altLang="en-US" dirty="0"/>
              <a:t>的</a:t>
            </a:r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的下一个句子，</a:t>
            </a:r>
            <a:r>
              <a:rPr lang="en-US" altLang="zh-CN" dirty="0"/>
              <a:t>50%</a:t>
            </a:r>
            <a:r>
              <a:rPr lang="zh-CN" altLang="en-US" dirty="0"/>
              <a:t>的</a:t>
            </a:r>
            <a:r>
              <a:rPr lang="en-US" altLang="zh-CN" dirty="0"/>
              <a:t>B</a:t>
            </a:r>
            <a:r>
              <a:rPr lang="zh-CN" altLang="en-US" dirty="0"/>
              <a:t>是随机抽取的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而</a:t>
            </a:r>
            <a:r>
              <a:rPr lang="en-US" altLang="zh-CN" dirty="0"/>
              <a:t>RoBERTa</a:t>
            </a:r>
            <a:r>
              <a:rPr lang="zh-CN" altLang="en-US" dirty="0"/>
              <a:t>去除了</a:t>
            </a:r>
            <a:r>
              <a:rPr lang="en-US" altLang="zh-CN" dirty="0"/>
              <a:t>NSP</a:t>
            </a:r>
            <a:r>
              <a:rPr lang="zh-CN" altLang="en-US" dirty="0"/>
              <a:t>，而是每次输入连续的多个句子，直到最大长度</a:t>
            </a:r>
            <a:r>
              <a:rPr lang="en-US" altLang="zh-CN" dirty="0"/>
              <a:t>512</a:t>
            </a:r>
            <a:r>
              <a:rPr lang="zh-CN" altLang="en-US" dirty="0"/>
              <a:t>（可以跨文章）。这种训练方式叫做（</a:t>
            </a:r>
            <a:r>
              <a:rPr lang="en-US" altLang="zh-CN" dirty="0"/>
              <a:t>FULL - SENTENCES</a:t>
            </a:r>
            <a:r>
              <a:rPr lang="zh-CN" altLang="en-US" dirty="0"/>
              <a:t>），而原来的</a:t>
            </a:r>
            <a:r>
              <a:rPr lang="en-US" altLang="zh-CN" dirty="0"/>
              <a:t>Bert</a:t>
            </a:r>
            <a:r>
              <a:rPr lang="zh-CN" altLang="en-US" dirty="0"/>
              <a:t>每次只输入两个句子。实验表明在</a:t>
            </a:r>
            <a:r>
              <a:rPr lang="en-US" altLang="zh-CN" dirty="0"/>
              <a:t>MNLI</a:t>
            </a:r>
            <a:r>
              <a:rPr lang="zh-CN" altLang="en-US" dirty="0"/>
              <a:t>这种推断句子关系的任务上</a:t>
            </a:r>
            <a:r>
              <a:rPr lang="en-US" altLang="zh-CN" dirty="0"/>
              <a:t>RoBERTa</a:t>
            </a:r>
            <a:r>
              <a:rPr lang="zh-CN" altLang="en-US" dirty="0"/>
              <a:t>也能有更好性能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0" y="3084591"/>
            <a:ext cx="71723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43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1314" y="573562"/>
            <a:ext cx="430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RoBERTa </a:t>
            </a:r>
            <a:r>
              <a:rPr lang="zh-CN" altLang="en-US" b="1" dirty="0" smtClean="0"/>
              <a:t>萝卜塔模型对于 </a:t>
            </a:r>
            <a:r>
              <a:rPr lang="en-US" altLang="zh-CN" b="1" dirty="0" smtClean="0"/>
              <a:t>bert</a:t>
            </a:r>
            <a:r>
              <a:rPr lang="zh-CN" altLang="en-US" b="1" dirty="0" smtClean="0"/>
              <a:t>模型的改进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555342" y="1199397"/>
            <a:ext cx="86309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3. </a:t>
            </a:r>
            <a:r>
              <a:rPr lang="zh-CN" altLang="en-US" b="1" dirty="0"/>
              <a:t>更大的</a:t>
            </a:r>
            <a:r>
              <a:rPr lang="en-US" altLang="zh-CN" b="1" dirty="0"/>
              <a:t>mini-batch</a:t>
            </a:r>
            <a:endParaRPr lang="en-US" altLang="zh-CN" dirty="0"/>
          </a:p>
          <a:p>
            <a:r>
              <a:rPr lang="zh-CN" altLang="en-US" dirty="0"/>
              <a:t>原本的</a:t>
            </a:r>
            <a:r>
              <a:rPr lang="en-US" altLang="zh-CN" dirty="0"/>
              <a:t>BERTbase </a:t>
            </a:r>
            <a:r>
              <a:rPr lang="zh-CN" altLang="en-US" dirty="0"/>
              <a:t>的</a:t>
            </a:r>
            <a:r>
              <a:rPr lang="en-US" altLang="zh-CN" dirty="0"/>
              <a:t>batch size</a:t>
            </a:r>
            <a:r>
              <a:rPr lang="zh-CN" altLang="en-US" dirty="0"/>
              <a:t>是</a:t>
            </a:r>
            <a:r>
              <a:rPr lang="en-US" altLang="zh-CN" dirty="0"/>
              <a:t>256</a:t>
            </a:r>
            <a:r>
              <a:rPr lang="zh-CN" altLang="en-US" dirty="0"/>
              <a:t>，训练</a:t>
            </a:r>
            <a:r>
              <a:rPr lang="en-US" altLang="zh-CN" dirty="0"/>
              <a:t>1M</a:t>
            </a:r>
            <a:r>
              <a:rPr lang="zh-CN" altLang="en-US" dirty="0"/>
              <a:t>个</a:t>
            </a:r>
            <a:r>
              <a:rPr lang="en-US" altLang="zh-CN" dirty="0"/>
              <a:t>steps</a:t>
            </a:r>
            <a:r>
              <a:rPr lang="zh-CN" altLang="en-US" dirty="0"/>
              <a:t>。</a:t>
            </a:r>
            <a:r>
              <a:rPr lang="en-US" altLang="zh-CN" dirty="0"/>
              <a:t>RoBERTa</a:t>
            </a:r>
            <a:r>
              <a:rPr lang="zh-CN" altLang="en-US" dirty="0"/>
              <a:t>的</a:t>
            </a:r>
            <a:r>
              <a:rPr lang="en-US" altLang="zh-CN" dirty="0"/>
              <a:t>batch size</a:t>
            </a:r>
            <a:r>
              <a:rPr lang="zh-CN" altLang="en-US" dirty="0"/>
              <a:t>为</a:t>
            </a:r>
            <a:r>
              <a:rPr lang="en-US" altLang="zh-CN" dirty="0"/>
              <a:t>8k</a:t>
            </a:r>
            <a:r>
              <a:rPr lang="zh-CN" altLang="en-US" dirty="0"/>
              <a:t>。为什么要用更大的</a:t>
            </a:r>
            <a:r>
              <a:rPr lang="en-US" altLang="zh-CN" dirty="0"/>
              <a:t>batch size</a:t>
            </a:r>
            <a:r>
              <a:rPr lang="zh-CN" altLang="en-US" dirty="0"/>
              <a:t>呢？（除了因为他们有钱玩得起外）作者借鉴了在机器翻译中，用更大的</a:t>
            </a:r>
            <a:r>
              <a:rPr lang="en-US" altLang="zh-CN" dirty="0"/>
              <a:t>batch size</a:t>
            </a:r>
            <a:r>
              <a:rPr lang="zh-CN" altLang="en-US" dirty="0"/>
              <a:t>配合更大学习率能提升模型优化速率和模型性能的现象，并且也用实验证明了确实</a:t>
            </a:r>
            <a:r>
              <a:rPr lang="en-US" altLang="zh-CN" dirty="0"/>
              <a:t>Bert</a:t>
            </a:r>
            <a:r>
              <a:rPr lang="zh-CN" altLang="en-US" dirty="0"/>
              <a:t>还能用更大的</a:t>
            </a:r>
            <a:r>
              <a:rPr lang="en-US" altLang="zh-CN" dirty="0"/>
              <a:t>batch size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0"/>
          <a:stretch/>
        </p:blipFill>
        <p:spPr>
          <a:xfrm>
            <a:off x="381707" y="2788985"/>
            <a:ext cx="5000625" cy="336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76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1027</Words>
  <Application>Microsoft Office PowerPoint</Application>
  <PresentationFormat>宽屏</PresentationFormat>
  <Paragraphs>35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shen</dc:creator>
  <cp:lastModifiedBy>z shen</cp:lastModifiedBy>
  <cp:revision>75</cp:revision>
  <dcterms:created xsi:type="dcterms:W3CDTF">2019-08-06T03:55:41Z</dcterms:created>
  <dcterms:modified xsi:type="dcterms:W3CDTF">2020-02-04T23:57:10Z</dcterms:modified>
</cp:coreProperties>
</file>