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332998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28735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423926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314918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149014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346685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36700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238597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409392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411482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0A6D97-AD87-4AED-A0F5-5D561F96FEB8}" type="datetimeFigureOut">
              <a:rPr lang="zh-CN" altLang="en-US" smtClean="0"/>
              <a:t>2019/11/25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151988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A6D97-AD87-4AED-A0F5-5D561F96FEB8}" type="datetimeFigureOut">
              <a:rPr lang="zh-CN" altLang="en-US" smtClean="0"/>
              <a:t>2019/11/25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AA7DC-C36A-4CBD-99D2-465A8995D922}" type="slidenum">
              <a:rPr lang="zh-CN" altLang="en-US" smtClean="0"/>
              <a:t>‹#›</a:t>
            </a:fld>
            <a:endParaRPr lang="zh-CN" altLang="en-US"/>
          </a:p>
        </p:txBody>
      </p:sp>
    </p:spTree>
    <p:extLst>
      <p:ext uri="{BB962C8B-B14F-4D97-AF65-F5344CB8AC3E}">
        <p14:creationId xmlns:p14="http://schemas.microsoft.com/office/powerpoint/2010/main" val="337744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1435" y="1711201"/>
            <a:ext cx="8667750" cy="1477328"/>
          </a:xfrm>
          <a:prstGeom prst="rect">
            <a:avLst/>
          </a:prstGeom>
        </p:spPr>
        <p:txBody>
          <a:bodyPr wrap="square">
            <a:spAutoFit/>
          </a:bodyPr>
          <a:lstStyle/>
          <a:p>
            <a:r>
              <a:rPr lang="zh-CN" altLang="en-US" b="1" dirty="0" smtClean="0"/>
              <a:t>Transformer</a:t>
            </a:r>
            <a:r>
              <a:rPr lang="en-US" altLang="zh-CN" b="1" dirty="0" smtClean="0"/>
              <a:t>: </a:t>
            </a:r>
            <a:r>
              <a:rPr lang="zh-CN" altLang="en-US" dirty="0" smtClean="0"/>
              <a:t>Attention Is All You Need (12 Jun. 2017)</a:t>
            </a:r>
          </a:p>
          <a:p>
            <a:r>
              <a:rPr lang="zh-CN" altLang="en-US" b="1" dirty="0" smtClean="0"/>
              <a:t>Transformer-XL: </a:t>
            </a:r>
            <a:r>
              <a:rPr lang="zh-CN" altLang="en-US" dirty="0" smtClean="0"/>
              <a:t>Attentive Language Models Beyond a Fixed-Length Context (9 Jan. 2019)</a:t>
            </a:r>
          </a:p>
          <a:p>
            <a:r>
              <a:rPr lang="zh-CN" altLang="en-US" b="1" dirty="0" smtClean="0"/>
              <a:t>XLNet: </a:t>
            </a:r>
            <a:r>
              <a:rPr lang="zh-CN" altLang="en-US" dirty="0" smtClean="0"/>
              <a:t>Generalized Autoregressive Pretraining for Language Understanding (19 Jun. 2019)</a:t>
            </a:r>
            <a:endParaRPr lang="en-US" altLang="zh-CN" dirty="0" smtClean="0"/>
          </a:p>
          <a:p>
            <a:endParaRPr lang="en-US" altLang="zh-CN" dirty="0" smtClean="0"/>
          </a:p>
          <a:p>
            <a:r>
              <a:rPr lang="zh-CN" altLang="en-US" dirty="0"/>
              <a:t>参</a:t>
            </a:r>
            <a:r>
              <a:rPr lang="zh-CN" altLang="en-US" dirty="0" smtClean="0"/>
              <a:t>考 </a:t>
            </a:r>
            <a:r>
              <a:rPr lang="en-US" altLang="zh-CN" dirty="0" smtClean="0"/>
              <a:t>https</a:t>
            </a:r>
            <a:r>
              <a:rPr lang="en-US" altLang="zh-CN" dirty="0"/>
              <a:t>://zhuanlan.zhihu.com/p/70257427</a:t>
            </a:r>
            <a:endParaRPr lang="zh-CN" altLang="en-US" dirty="0" smtClean="0"/>
          </a:p>
        </p:txBody>
      </p:sp>
      <p:sp>
        <p:nvSpPr>
          <p:cNvPr id="2" name="矩形 1"/>
          <p:cNvSpPr/>
          <p:nvPr/>
        </p:nvSpPr>
        <p:spPr>
          <a:xfrm>
            <a:off x="1571435" y="3832810"/>
            <a:ext cx="5437258"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XLNet</a:t>
            </a:r>
            <a:r>
              <a:rPr lang="zh-CN" altLang="en-US" dirty="0" smtClean="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GPT 2.0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Transformer XL</a:t>
            </a:r>
            <a:r>
              <a:rPr lang="zh-CN" altLang="en-US" dirty="0">
                <a:latin typeface="微软雅黑" panose="020B0503020204020204" pitchFamily="34" charset="-122"/>
                <a:ea typeface="微软雅黑" panose="020B0503020204020204" pitchFamily="34" charset="-122"/>
              </a:rPr>
              <a:t>的综合</a:t>
            </a:r>
            <a:r>
              <a:rPr lang="zh-CN" altLang="en-US" dirty="0" smtClean="0">
                <a:latin typeface="微软雅黑" panose="020B0503020204020204" pitchFamily="34" charset="-122"/>
                <a:ea typeface="微软雅黑" panose="020B0503020204020204" pitchFamily="34" charset="-122"/>
              </a:rPr>
              <a:t>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518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369" t="5553" r="845" b="6351"/>
          <a:stretch/>
        </p:blipFill>
        <p:spPr>
          <a:xfrm>
            <a:off x="832918" y="1041146"/>
            <a:ext cx="10474860" cy="2399168"/>
          </a:xfrm>
          <a:prstGeom prst="rect">
            <a:avLst/>
          </a:prstGeom>
        </p:spPr>
      </p:pic>
      <p:pic>
        <p:nvPicPr>
          <p:cNvPr id="3" name="图片 2"/>
          <p:cNvPicPr>
            <a:picLocks noChangeAspect="1"/>
          </p:cNvPicPr>
          <p:nvPr/>
        </p:nvPicPr>
        <p:blipFill>
          <a:blip r:embed="rId3"/>
          <a:stretch>
            <a:fillRect/>
          </a:stretch>
        </p:blipFill>
        <p:spPr>
          <a:xfrm>
            <a:off x="6835366" y="3753523"/>
            <a:ext cx="4472412" cy="783107"/>
          </a:xfrm>
          <a:prstGeom prst="rect">
            <a:avLst/>
          </a:prstGeom>
        </p:spPr>
      </p:pic>
      <p:pic>
        <p:nvPicPr>
          <p:cNvPr id="4" name="图片 3"/>
          <p:cNvPicPr>
            <a:picLocks noChangeAspect="1"/>
          </p:cNvPicPr>
          <p:nvPr/>
        </p:nvPicPr>
        <p:blipFill>
          <a:blip r:embed="rId4"/>
          <a:stretch>
            <a:fillRect/>
          </a:stretch>
        </p:blipFill>
        <p:spPr>
          <a:xfrm>
            <a:off x="6835366" y="4525646"/>
            <a:ext cx="4643862" cy="794345"/>
          </a:xfrm>
          <a:prstGeom prst="rect">
            <a:avLst/>
          </a:prstGeom>
        </p:spPr>
      </p:pic>
      <p:pic>
        <p:nvPicPr>
          <p:cNvPr id="5" name="图片 4"/>
          <p:cNvPicPr>
            <a:picLocks noChangeAspect="1"/>
          </p:cNvPicPr>
          <p:nvPr/>
        </p:nvPicPr>
        <p:blipFill>
          <a:blip r:embed="rId5"/>
          <a:stretch>
            <a:fillRect/>
          </a:stretch>
        </p:blipFill>
        <p:spPr>
          <a:xfrm>
            <a:off x="6527549" y="5401730"/>
            <a:ext cx="5664451" cy="794561"/>
          </a:xfrm>
          <a:prstGeom prst="rect">
            <a:avLst/>
          </a:prstGeom>
        </p:spPr>
      </p:pic>
      <p:pic>
        <p:nvPicPr>
          <p:cNvPr id="6" name="图片 5"/>
          <p:cNvPicPr>
            <a:picLocks noChangeAspect="1"/>
          </p:cNvPicPr>
          <p:nvPr/>
        </p:nvPicPr>
        <p:blipFill>
          <a:blip r:embed="rId6"/>
          <a:stretch>
            <a:fillRect/>
          </a:stretch>
        </p:blipFill>
        <p:spPr>
          <a:xfrm>
            <a:off x="3608136" y="3728791"/>
            <a:ext cx="1571625" cy="428625"/>
          </a:xfrm>
          <a:prstGeom prst="rect">
            <a:avLst/>
          </a:prstGeom>
        </p:spPr>
      </p:pic>
      <p:pic>
        <p:nvPicPr>
          <p:cNvPr id="7" name="图片 6"/>
          <p:cNvPicPr>
            <a:picLocks noChangeAspect="1"/>
          </p:cNvPicPr>
          <p:nvPr/>
        </p:nvPicPr>
        <p:blipFill>
          <a:blip r:embed="rId7"/>
          <a:stretch>
            <a:fillRect/>
          </a:stretch>
        </p:blipFill>
        <p:spPr>
          <a:xfrm>
            <a:off x="2753573" y="4255642"/>
            <a:ext cx="3886200" cy="561975"/>
          </a:xfrm>
          <a:prstGeom prst="rect">
            <a:avLst/>
          </a:prstGeom>
        </p:spPr>
      </p:pic>
      <p:sp>
        <p:nvSpPr>
          <p:cNvPr id="8" name="文本框 7"/>
          <p:cNvSpPr txBox="1"/>
          <p:nvPr/>
        </p:nvSpPr>
        <p:spPr>
          <a:xfrm>
            <a:off x="1041241" y="3728791"/>
            <a:ext cx="1614535"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原论</a:t>
            </a:r>
            <a:r>
              <a:rPr lang="zh-CN" altLang="en-US" sz="1600" dirty="0" smtClean="0">
                <a:latin typeface="微软雅黑" panose="020B0503020204020204" pitchFamily="34" charset="-122"/>
                <a:ea typeface="微软雅黑" panose="020B0503020204020204" pitchFamily="34" charset="-122"/>
              </a:rPr>
              <a:t>文没有给</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公式化的描述</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766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4749" y="229203"/>
            <a:ext cx="478958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自回归语言模</a:t>
            </a:r>
            <a:r>
              <a:rPr lang="zh-CN" altLang="en-US" b="1" dirty="0" smtClean="0">
                <a:latin typeface="微软雅黑" panose="020B0503020204020204" pitchFamily="34" charset="-122"/>
                <a:ea typeface="微软雅黑" panose="020B0503020204020204" pitchFamily="34" charset="-122"/>
              </a:rPr>
              <a:t>型</a:t>
            </a:r>
            <a:r>
              <a:rPr lang="en-US" altLang="zh-CN" b="1" dirty="0" smtClean="0">
                <a:latin typeface="微软雅黑" panose="020B0503020204020204" pitchFamily="34" charset="-122"/>
                <a:ea typeface="微软雅黑" panose="020B0503020204020204" pitchFamily="34" charset="-122"/>
              </a:rPr>
              <a:t>AG</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Autoregressive LM</a:t>
            </a:r>
            <a:r>
              <a:rPr lang="zh-CN" altLang="en-US" b="1"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74749" y="624363"/>
            <a:ext cx="10296808" cy="2215991"/>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ELMO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出来之前，大家通常讲的语言模型其实是根据上文内容预测下一个可能跟随的单词，就是常说的自左向右的语言模型任务，或者反过来也行，就是根据下文预测前面的单词，这种类型的</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被称为自回归语言模型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GPT </a:t>
            </a:r>
            <a:r>
              <a:rPr lang="zh-CN" altLang="en-US" sz="1600" dirty="0">
                <a:latin typeface="微软雅黑" panose="020B0503020204020204" pitchFamily="34" charset="-122"/>
                <a:ea typeface="微软雅黑" panose="020B0503020204020204" pitchFamily="34" charset="-122"/>
              </a:rPr>
              <a:t>就是典型的自回归语言模型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ELMO</a:t>
            </a:r>
            <a:r>
              <a:rPr lang="zh-CN" altLang="en-US" sz="1600" dirty="0">
                <a:latin typeface="微软雅黑" panose="020B0503020204020204" pitchFamily="34" charset="-122"/>
                <a:ea typeface="微软雅黑" panose="020B0503020204020204" pitchFamily="34" charset="-122"/>
              </a:rPr>
              <a:t>尽管看上去利用了上文，也利用了下文，但是本质上仍然是自回归</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，这个跟模型具体怎么实现有关系</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ELMO</a:t>
            </a:r>
            <a:r>
              <a:rPr lang="zh-CN" altLang="en-US" sz="1400" dirty="0">
                <a:latin typeface="微软雅黑" panose="020B0503020204020204" pitchFamily="34" charset="-122"/>
                <a:ea typeface="微软雅黑" panose="020B0503020204020204" pitchFamily="34" charset="-122"/>
              </a:rPr>
              <a:t>是做了两个方向（从左到右以及从右到左两个方向的语言模型），但是是分别有两个方向的自回归</a:t>
            </a:r>
            <a:r>
              <a:rPr lang="en-US" altLang="zh-CN" sz="1400" dirty="0">
                <a:latin typeface="微软雅黑" panose="020B0503020204020204" pitchFamily="34" charset="-122"/>
                <a:ea typeface="微软雅黑" panose="020B0503020204020204" pitchFamily="34" charset="-122"/>
              </a:rPr>
              <a:t>LM</a:t>
            </a:r>
            <a:r>
              <a:rPr lang="zh-CN" altLang="en-US" sz="1400" dirty="0">
                <a:latin typeface="微软雅黑" panose="020B0503020204020204" pitchFamily="34" charset="-122"/>
                <a:ea typeface="微软雅黑" panose="020B0503020204020204" pitchFamily="34" charset="-122"/>
              </a:rPr>
              <a:t>，然后把</a:t>
            </a:r>
            <a:r>
              <a:rPr lang="en-US" altLang="zh-CN" sz="1400" dirty="0">
                <a:latin typeface="微软雅黑" panose="020B0503020204020204" pitchFamily="34" charset="-122"/>
                <a:ea typeface="微软雅黑" panose="020B0503020204020204" pitchFamily="34" charset="-122"/>
              </a:rPr>
              <a:t>LSTM</a:t>
            </a:r>
            <a:r>
              <a:rPr lang="zh-CN" altLang="en-US" sz="1400" dirty="0">
                <a:latin typeface="微软雅黑" panose="020B0503020204020204" pitchFamily="34" charset="-122"/>
                <a:ea typeface="微软雅黑" panose="020B0503020204020204" pitchFamily="34" charset="-122"/>
              </a:rPr>
              <a:t>的两个方向的隐节点状态拼接到一起，来体现双向语言模型这个事情的。所以其实是两个自回归语言模型的拼接，本质上仍然是自回归语言模型。</a:t>
            </a:r>
          </a:p>
        </p:txBody>
      </p:sp>
      <p:sp>
        <p:nvSpPr>
          <p:cNvPr id="4" name="矩形 3"/>
          <p:cNvSpPr/>
          <p:nvPr/>
        </p:nvSpPr>
        <p:spPr>
          <a:xfrm>
            <a:off x="974749" y="2866182"/>
            <a:ext cx="10296808" cy="156966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自回归语言模型有优点有缺</a:t>
            </a:r>
            <a:r>
              <a:rPr lang="zh-CN" altLang="en-US" sz="1600" dirty="0" smtClean="0">
                <a:latin typeface="微软雅黑" panose="020B0503020204020204" pitchFamily="34" charset="-122"/>
                <a:ea typeface="微软雅黑" panose="020B0503020204020204" pitchFamily="34" charset="-122"/>
              </a:rPr>
              <a:t>点：</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缺点，只</a:t>
            </a:r>
            <a:r>
              <a:rPr lang="zh-CN" altLang="en-US" sz="1600" dirty="0">
                <a:latin typeface="微软雅黑" panose="020B0503020204020204" pitchFamily="34" charset="-122"/>
                <a:ea typeface="微软雅黑" panose="020B0503020204020204" pitchFamily="34" charset="-122"/>
              </a:rPr>
              <a:t>能利用上文或者下文的信息，不能同时利用上文和下文的信息，当然，貌似</a:t>
            </a:r>
            <a:r>
              <a:rPr lang="en-US" altLang="zh-CN" sz="1600" dirty="0">
                <a:latin typeface="微软雅黑" panose="020B0503020204020204" pitchFamily="34" charset="-122"/>
                <a:ea typeface="微软雅黑" panose="020B0503020204020204" pitchFamily="34" charset="-122"/>
              </a:rPr>
              <a:t>ELMO</a:t>
            </a:r>
            <a:r>
              <a:rPr lang="zh-CN" altLang="en-US" sz="1600" dirty="0">
                <a:latin typeface="微软雅黑" panose="020B0503020204020204" pitchFamily="34" charset="-122"/>
                <a:ea typeface="微软雅黑" panose="020B0503020204020204" pitchFamily="34" charset="-122"/>
              </a:rPr>
              <a:t>这种双向都做，然后拼接看上去能够解决这个问题，因为融合模式过于简单，所以效果其实并不是太好</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优</a:t>
            </a:r>
            <a:r>
              <a:rPr lang="zh-CN" altLang="en-US" sz="1600" dirty="0">
                <a:latin typeface="微软雅黑" panose="020B0503020204020204" pitchFamily="34" charset="-122"/>
                <a:ea typeface="微软雅黑" panose="020B0503020204020204" pitchFamily="34" charset="-122"/>
              </a:rPr>
              <a:t>点，其实跟下游</a:t>
            </a:r>
            <a:r>
              <a:rPr lang="en-US" altLang="zh-CN" sz="1600" dirty="0">
                <a:latin typeface="微软雅黑" panose="020B0503020204020204" pitchFamily="34" charset="-122"/>
                <a:ea typeface="微软雅黑" panose="020B0503020204020204" pitchFamily="34" charset="-122"/>
              </a:rPr>
              <a:t>NLP</a:t>
            </a:r>
            <a:r>
              <a:rPr lang="zh-CN" altLang="en-US" sz="1600" dirty="0">
                <a:latin typeface="微软雅黑" panose="020B0503020204020204" pitchFamily="34" charset="-122"/>
                <a:ea typeface="微软雅黑" panose="020B0503020204020204" pitchFamily="34" charset="-122"/>
              </a:rPr>
              <a:t>任务有关，比如生成类</a:t>
            </a:r>
            <a:r>
              <a:rPr lang="en-US" altLang="zh-CN" sz="1600" dirty="0">
                <a:latin typeface="微软雅黑" panose="020B0503020204020204" pitchFamily="34" charset="-122"/>
                <a:ea typeface="微软雅黑" panose="020B0503020204020204" pitchFamily="34" charset="-122"/>
              </a:rPr>
              <a:t>NLP</a:t>
            </a:r>
            <a:r>
              <a:rPr lang="zh-CN" altLang="en-US" sz="1600" dirty="0">
                <a:latin typeface="微软雅黑" panose="020B0503020204020204" pitchFamily="34" charset="-122"/>
                <a:ea typeface="微软雅黑" panose="020B0503020204020204" pitchFamily="34" charset="-122"/>
              </a:rPr>
              <a:t>任务，比如文本摘要，机器翻译等，在实际生成内容的时候，就是从左向右的，自回归语言模型天然匹配这个过程。而</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这种</a:t>
            </a:r>
            <a:r>
              <a:rPr lang="en-US" altLang="zh-CN" sz="1600" dirty="0">
                <a:latin typeface="微软雅黑" panose="020B0503020204020204" pitchFamily="34" charset="-122"/>
                <a:ea typeface="微软雅黑" panose="020B0503020204020204" pitchFamily="34" charset="-122"/>
              </a:rPr>
              <a:t>DAE</a:t>
            </a:r>
            <a:r>
              <a:rPr lang="zh-CN" altLang="en-US" sz="1600" dirty="0">
                <a:latin typeface="微软雅黑" panose="020B0503020204020204" pitchFamily="34" charset="-122"/>
                <a:ea typeface="微软雅黑" panose="020B0503020204020204" pitchFamily="34" charset="-122"/>
              </a:rPr>
              <a:t>模式，在生成类</a:t>
            </a:r>
            <a:r>
              <a:rPr lang="en-US" altLang="zh-CN" sz="1600" dirty="0">
                <a:latin typeface="微软雅黑" panose="020B0503020204020204" pitchFamily="34" charset="-122"/>
                <a:ea typeface="微软雅黑" panose="020B0503020204020204" pitchFamily="34" charset="-122"/>
              </a:rPr>
              <a:t>NLP</a:t>
            </a:r>
            <a:r>
              <a:rPr lang="zh-CN" altLang="en-US" sz="1600" dirty="0">
                <a:latin typeface="微软雅黑" panose="020B0503020204020204" pitchFamily="34" charset="-122"/>
                <a:ea typeface="微软雅黑" panose="020B0503020204020204" pitchFamily="34" charset="-122"/>
              </a:rPr>
              <a:t>任务中，就面临训练过程和应用过程不一致的问题，导致生成类的</a:t>
            </a:r>
            <a:r>
              <a:rPr lang="en-US" altLang="zh-CN" sz="1600" dirty="0">
                <a:latin typeface="微软雅黑" panose="020B0503020204020204" pitchFamily="34" charset="-122"/>
                <a:ea typeface="微软雅黑" panose="020B0503020204020204" pitchFamily="34" charset="-122"/>
              </a:rPr>
              <a:t>NLP</a:t>
            </a:r>
            <a:r>
              <a:rPr lang="zh-CN" altLang="en-US" sz="1600" dirty="0">
                <a:latin typeface="微软雅黑" panose="020B0503020204020204" pitchFamily="34" charset="-122"/>
                <a:ea typeface="微软雅黑" panose="020B0503020204020204" pitchFamily="34" charset="-122"/>
              </a:rPr>
              <a:t>任务到目前为止都做不太好。</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369" t="5553" r="845" b="6351"/>
          <a:stretch/>
        </p:blipFill>
        <p:spPr>
          <a:xfrm>
            <a:off x="796704" y="4372825"/>
            <a:ext cx="10474860" cy="2399168"/>
          </a:xfrm>
          <a:prstGeom prst="rect">
            <a:avLst/>
          </a:prstGeom>
        </p:spPr>
      </p:pic>
    </p:spTree>
    <p:extLst>
      <p:ext uri="{BB962C8B-B14F-4D97-AF65-F5344CB8AC3E}">
        <p14:creationId xmlns:p14="http://schemas.microsoft.com/office/powerpoint/2010/main" val="344919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0520" y="279495"/>
            <a:ext cx="451014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自编码语言模</a:t>
            </a:r>
            <a:r>
              <a:rPr lang="zh-CN" altLang="en-US" b="1" dirty="0" smtClean="0">
                <a:latin typeface="微软雅黑" panose="020B0503020204020204" pitchFamily="34" charset="-122"/>
                <a:ea typeface="微软雅黑" panose="020B0503020204020204" pitchFamily="34" charset="-122"/>
              </a:rPr>
              <a:t>型</a:t>
            </a:r>
            <a:r>
              <a:rPr lang="en-US" altLang="zh-CN" b="1" dirty="0" smtClean="0">
                <a:latin typeface="微软雅黑" panose="020B0503020204020204" pitchFamily="34" charset="-122"/>
                <a:ea typeface="微软雅黑" panose="020B0503020204020204" pitchFamily="34" charset="-122"/>
              </a:rPr>
              <a:t>AE</a:t>
            </a:r>
            <a:r>
              <a:rPr lang="zh-CN" altLang="en-US" b="1" dirty="0" smtClean="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Autoencoder LM</a:t>
            </a:r>
            <a:r>
              <a:rPr lang="zh-CN" altLang="en-US" b="1"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810520" y="736297"/>
            <a:ext cx="10750749"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自回归语言模型只能根据上文预测下一个单词，或者反过来，只能根据下文预测前面一个单词</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相</a:t>
            </a:r>
            <a:r>
              <a:rPr lang="zh-CN" altLang="en-US" sz="1600" dirty="0">
                <a:latin typeface="微软雅黑" panose="020B0503020204020204" pitchFamily="34" charset="-122"/>
                <a:ea typeface="微软雅黑" panose="020B0503020204020204" pitchFamily="34" charset="-122"/>
              </a:rPr>
              <a:t>比而言，</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通过在输入</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中随机</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掉一部分单词，然后预训练过程的主要任务之一是根据上下文单词来预测这些被</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掉的单词，如果你对</a:t>
            </a:r>
            <a:r>
              <a:rPr lang="en-US" altLang="zh-CN" sz="1600" dirty="0">
                <a:latin typeface="微软雅黑" panose="020B0503020204020204" pitchFamily="34" charset="-122"/>
                <a:ea typeface="微软雅黑" panose="020B0503020204020204" pitchFamily="34" charset="-122"/>
              </a:rPr>
              <a:t>Denoising Autoencoder</a:t>
            </a:r>
            <a:r>
              <a:rPr lang="zh-CN" altLang="en-US" sz="1600" dirty="0">
                <a:latin typeface="微软雅黑" panose="020B0503020204020204" pitchFamily="34" charset="-122"/>
                <a:ea typeface="微软雅黑" panose="020B0503020204020204" pitchFamily="34" charset="-122"/>
              </a:rPr>
              <a:t>比较熟悉的话，会看出，这确实是典型的</a:t>
            </a:r>
            <a:r>
              <a:rPr lang="en-US" altLang="zh-CN" sz="1600" dirty="0">
                <a:latin typeface="微软雅黑" panose="020B0503020204020204" pitchFamily="34" charset="-122"/>
                <a:ea typeface="微软雅黑" panose="020B0503020204020204" pitchFamily="34" charset="-122"/>
              </a:rPr>
              <a:t>DAE</a:t>
            </a:r>
            <a:r>
              <a:rPr lang="zh-CN" altLang="en-US" sz="1600" dirty="0">
                <a:latin typeface="微软雅黑" panose="020B0503020204020204" pitchFamily="34" charset="-122"/>
                <a:ea typeface="微软雅黑" panose="020B0503020204020204" pitchFamily="34" charset="-122"/>
              </a:rPr>
              <a:t>的思路。那些被</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掉的单词就是在输入侧加入的所谓噪音。类似</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这种预训练模式，被称为</a:t>
            </a:r>
            <a:r>
              <a:rPr lang="en-US" altLang="zh-CN" sz="1600" dirty="0">
                <a:latin typeface="微软雅黑" panose="020B0503020204020204" pitchFamily="34" charset="-122"/>
                <a:ea typeface="微软雅黑" panose="020B0503020204020204" pitchFamily="34" charset="-122"/>
              </a:rPr>
              <a:t>DAE LM</a:t>
            </a:r>
            <a:r>
              <a:rPr lang="zh-CN" altLang="en-US" sz="1600" dirty="0">
                <a:latin typeface="微软雅黑" panose="020B0503020204020204" pitchFamily="34" charset="-122"/>
                <a:ea typeface="微软雅黑" panose="020B0503020204020204" pitchFamily="34" charset="-122"/>
              </a:rPr>
              <a:t>。</a:t>
            </a:r>
          </a:p>
        </p:txBody>
      </p:sp>
      <p:sp>
        <p:nvSpPr>
          <p:cNvPr id="5" name="矩形 4"/>
          <p:cNvSpPr/>
          <p:nvPr/>
        </p:nvSpPr>
        <p:spPr>
          <a:xfrm>
            <a:off x="810520" y="1813515"/>
            <a:ext cx="10369236"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这种</a:t>
            </a:r>
            <a:r>
              <a:rPr lang="en-US" altLang="zh-CN" sz="1600" dirty="0">
                <a:latin typeface="微软雅黑" panose="020B0503020204020204" pitchFamily="34" charset="-122"/>
                <a:ea typeface="微软雅黑" panose="020B0503020204020204" pitchFamily="34" charset="-122"/>
              </a:rPr>
              <a:t>DAE LM</a:t>
            </a:r>
            <a:r>
              <a:rPr lang="zh-CN" altLang="en-US" sz="1600" dirty="0">
                <a:latin typeface="微软雅黑" panose="020B0503020204020204" pitchFamily="34" charset="-122"/>
                <a:ea typeface="微软雅黑" panose="020B0503020204020204" pitchFamily="34" charset="-122"/>
              </a:rPr>
              <a:t>的优缺点正好和自回归</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反过</a:t>
            </a:r>
            <a:r>
              <a:rPr lang="zh-CN" altLang="en-US" sz="1600" dirty="0" smtClean="0">
                <a:latin typeface="微软雅黑" panose="020B0503020204020204" pitchFamily="34" charset="-122"/>
                <a:ea typeface="微软雅黑" panose="020B0503020204020204" pitchFamily="34" charset="-122"/>
              </a:rPr>
              <a:t>来</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优点，比</a:t>
            </a:r>
            <a:r>
              <a:rPr lang="zh-CN" altLang="en-US" sz="1600" dirty="0">
                <a:latin typeface="微软雅黑" panose="020B0503020204020204" pitchFamily="34" charset="-122"/>
                <a:ea typeface="微软雅黑" panose="020B0503020204020204" pitchFamily="34" charset="-122"/>
              </a:rPr>
              <a:t>较自然地融入双向语言模型，同时看到被预测单词的上文和下</a:t>
            </a:r>
            <a:r>
              <a:rPr lang="zh-CN" altLang="en-US" sz="1600" dirty="0" smtClean="0">
                <a:latin typeface="微软雅黑" panose="020B0503020204020204" pitchFamily="34" charset="-122"/>
                <a:ea typeface="微软雅黑" panose="020B0503020204020204" pitchFamily="34" charset="-122"/>
              </a:rPr>
              <a:t>文</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缺点，主</a:t>
            </a:r>
            <a:r>
              <a:rPr lang="zh-CN" altLang="en-US" sz="1600" dirty="0">
                <a:latin typeface="微软雅黑" panose="020B0503020204020204" pitchFamily="34" charset="-122"/>
                <a:ea typeface="微软雅黑" panose="020B0503020204020204" pitchFamily="34" charset="-122"/>
              </a:rPr>
              <a:t>要在输入侧引入</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标记，导致预训练阶段和</a:t>
            </a:r>
            <a:r>
              <a:rPr lang="en-US" altLang="zh-CN" sz="1600" dirty="0">
                <a:latin typeface="微软雅黑" panose="020B0503020204020204" pitchFamily="34" charset="-122"/>
                <a:ea typeface="微软雅黑" panose="020B0503020204020204" pitchFamily="34" charset="-122"/>
              </a:rPr>
              <a:t>Fine-tuning</a:t>
            </a:r>
            <a:r>
              <a:rPr lang="zh-CN" altLang="en-US" sz="1600" dirty="0">
                <a:latin typeface="微软雅黑" panose="020B0503020204020204" pitchFamily="34" charset="-122"/>
                <a:ea typeface="微软雅黑" panose="020B0503020204020204" pitchFamily="34" charset="-122"/>
              </a:rPr>
              <a:t>阶段不一致的问题，因为</a:t>
            </a:r>
            <a:r>
              <a:rPr lang="en-US" altLang="zh-CN" sz="1600" dirty="0">
                <a:latin typeface="微软雅黑" panose="020B0503020204020204" pitchFamily="34" charset="-122"/>
                <a:ea typeface="微软雅黑" panose="020B0503020204020204" pitchFamily="34" charset="-122"/>
              </a:rPr>
              <a:t>Fine-tuning</a:t>
            </a:r>
            <a:r>
              <a:rPr lang="zh-CN" altLang="en-US" sz="1600" dirty="0">
                <a:latin typeface="微软雅黑" panose="020B0503020204020204" pitchFamily="34" charset="-122"/>
                <a:ea typeface="微软雅黑" panose="020B0503020204020204" pitchFamily="34" charset="-122"/>
              </a:rPr>
              <a:t>阶段是看不到</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标记的</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810520" y="5361716"/>
            <a:ext cx="10314914" cy="1077218"/>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XLNet</a:t>
            </a:r>
            <a:r>
              <a:rPr lang="zh-CN" altLang="en-US" sz="1600" dirty="0">
                <a:latin typeface="微软雅黑" panose="020B0503020204020204" pitchFamily="34" charset="-122"/>
                <a:ea typeface="微软雅黑" panose="020B0503020204020204" pitchFamily="34" charset="-122"/>
              </a:rPr>
              <a:t>的出发</a:t>
            </a:r>
            <a:r>
              <a:rPr lang="zh-CN" altLang="en-US" sz="1600" dirty="0" smtClean="0">
                <a:latin typeface="微软雅黑" panose="020B0503020204020204" pitchFamily="34" charset="-122"/>
                <a:ea typeface="微软雅黑" panose="020B0503020204020204" pitchFamily="34" charset="-122"/>
              </a:rPr>
              <a:t>点</a:t>
            </a:r>
            <a:r>
              <a:rPr lang="en-US" altLang="zh-CN" sz="1600" dirty="0" smtClean="0">
                <a:latin typeface="微软雅黑" panose="020B0503020204020204" pitchFamily="34" charset="-122"/>
                <a:ea typeface="微软雅黑" panose="020B0503020204020204" pitchFamily="34" charset="-122"/>
              </a:rPr>
              <a:t>:</a:t>
            </a:r>
          </a:p>
          <a:p>
            <a:r>
              <a:rPr lang="zh-CN" altLang="en-US" sz="1600" dirty="0" smtClean="0">
                <a:latin typeface="微软雅黑" panose="020B0503020204020204" pitchFamily="34" charset="-122"/>
                <a:ea typeface="微软雅黑" panose="020B0503020204020204" pitchFamily="34" charset="-122"/>
              </a:rPr>
              <a:t>能</a:t>
            </a:r>
            <a:r>
              <a:rPr lang="zh-CN" altLang="en-US" sz="1600" dirty="0">
                <a:latin typeface="微软雅黑" panose="020B0503020204020204" pitchFamily="34" charset="-122"/>
                <a:ea typeface="微软雅黑" panose="020B0503020204020204" pitchFamily="34" charset="-122"/>
              </a:rPr>
              <a:t>否融合自回归</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DAE LM</a:t>
            </a:r>
            <a:r>
              <a:rPr lang="zh-CN" altLang="en-US" sz="1600" dirty="0">
                <a:latin typeface="微软雅黑" panose="020B0503020204020204" pitchFamily="34" charset="-122"/>
                <a:ea typeface="微软雅黑" panose="020B0503020204020204" pitchFamily="34" charset="-122"/>
              </a:rPr>
              <a:t>两者的优点。就是说如果站在自回归</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的角度，如何引入和双向语言模型等价的效果；如果站在</a:t>
            </a:r>
            <a:r>
              <a:rPr lang="en-US" altLang="zh-CN" sz="1600" dirty="0">
                <a:latin typeface="微软雅黑" panose="020B0503020204020204" pitchFamily="34" charset="-122"/>
                <a:ea typeface="微软雅黑" panose="020B0503020204020204" pitchFamily="34" charset="-122"/>
              </a:rPr>
              <a:t>DAE LM</a:t>
            </a:r>
            <a:r>
              <a:rPr lang="zh-CN" altLang="en-US" sz="1600" dirty="0">
                <a:latin typeface="微软雅黑" panose="020B0503020204020204" pitchFamily="34" charset="-122"/>
                <a:ea typeface="微软雅黑" panose="020B0503020204020204" pitchFamily="34" charset="-122"/>
              </a:rPr>
              <a:t>的角度看，它本身是融入双向语言模型的，如何抛掉表面的那个</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标记，让预训练和</a:t>
            </a:r>
            <a:r>
              <a:rPr lang="en-US" altLang="zh-CN" sz="1600" dirty="0">
                <a:latin typeface="微软雅黑" panose="020B0503020204020204" pitchFamily="34" charset="-122"/>
                <a:ea typeface="微软雅黑" panose="020B0503020204020204" pitchFamily="34" charset="-122"/>
              </a:rPr>
              <a:t>Fine-tuning</a:t>
            </a:r>
            <a:r>
              <a:rPr lang="zh-CN" altLang="en-US" sz="1600" dirty="0">
                <a:latin typeface="微软雅黑" panose="020B0503020204020204" pitchFamily="34" charset="-122"/>
                <a:ea typeface="微软雅黑" panose="020B0503020204020204" pitchFamily="34" charset="-122"/>
              </a:rPr>
              <a:t>保持一致。</a:t>
            </a: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369" t="5553" r="845" b="6351"/>
          <a:stretch/>
        </p:blipFill>
        <p:spPr>
          <a:xfrm>
            <a:off x="891997" y="2962548"/>
            <a:ext cx="10474860" cy="2399168"/>
          </a:xfrm>
          <a:prstGeom prst="rect">
            <a:avLst/>
          </a:prstGeom>
        </p:spPr>
      </p:pic>
    </p:spTree>
    <p:extLst>
      <p:ext uri="{BB962C8B-B14F-4D97-AF65-F5344CB8AC3E}">
        <p14:creationId xmlns:p14="http://schemas.microsoft.com/office/powerpoint/2010/main" val="80107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6650" y="727658"/>
            <a:ext cx="9880348" cy="3046988"/>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XLNet</a:t>
            </a:r>
            <a:r>
              <a:rPr lang="zh-CN" altLang="en-US" sz="1600" dirty="0">
                <a:latin typeface="微软雅黑" panose="020B0503020204020204" pitchFamily="34" charset="-122"/>
                <a:ea typeface="微软雅黑" panose="020B0503020204020204" pitchFamily="34" charset="-122"/>
              </a:rPr>
              <a:t>仍然遵循两阶段的过</a:t>
            </a:r>
            <a:r>
              <a:rPr lang="zh-CN" altLang="en-US" sz="1600" dirty="0" smtClean="0">
                <a:latin typeface="微软雅黑" panose="020B0503020204020204" pitchFamily="34" charset="-122"/>
                <a:ea typeface="微软雅黑" panose="020B0503020204020204" pitchFamily="34" charset="-122"/>
              </a:rPr>
              <a:t>程</a:t>
            </a:r>
            <a:r>
              <a:rPr lang="en-US" altLang="zh-CN" sz="1600" dirty="0" smtClean="0">
                <a:latin typeface="微软雅黑" panose="020B0503020204020204" pitchFamily="34" charset="-122"/>
                <a:ea typeface="微软雅黑" panose="020B0503020204020204" pitchFamily="34" charset="-122"/>
              </a:rPr>
              <a:t>:</a:t>
            </a: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第</a:t>
            </a:r>
            <a:r>
              <a:rPr lang="zh-CN" altLang="en-US" sz="1600" dirty="0">
                <a:latin typeface="微软雅黑" panose="020B0503020204020204" pitchFamily="34" charset="-122"/>
                <a:ea typeface="微软雅黑" panose="020B0503020204020204" pitchFamily="34" charset="-122"/>
              </a:rPr>
              <a:t>一个阶段是语言模型预训练阶段</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第</a:t>
            </a:r>
            <a:r>
              <a:rPr lang="zh-CN" altLang="en-US" sz="1600" dirty="0">
                <a:latin typeface="微软雅黑" panose="020B0503020204020204" pitchFamily="34" charset="-122"/>
                <a:ea typeface="微软雅黑" panose="020B0503020204020204" pitchFamily="34" charset="-122"/>
              </a:rPr>
              <a:t>二阶段是任务数据</a:t>
            </a:r>
            <a:r>
              <a:rPr lang="en-US" altLang="zh-CN" sz="1600" dirty="0">
                <a:latin typeface="微软雅黑" panose="020B0503020204020204" pitchFamily="34" charset="-122"/>
                <a:ea typeface="微软雅黑" panose="020B0503020204020204" pitchFamily="34" charset="-122"/>
              </a:rPr>
              <a:t>Fine-tuning</a:t>
            </a:r>
            <a:r>
              <a:rPr lang="zh-CN" altLang="en-US" sz="1600" dirty="0">
                <a:latin typeface="微软雅黑" panose="020B0503020204020204" pitchFamily="34" charset="-122"/>
                <a:ea typeface="微软雅黑" panose="020B0503020204020204" pitchFamily="34" charset="-122"/>
              </a:rPr>
              <a:t>阶段</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它</a:t>
            </a:r>
            <a:r>
              <a:rPr lang="zh-CN" altLang="en-US" sz="1600" dirty="0">
                <a:latin typeface="微软雅黑" panose="020B0503020204020204" pitchFamily="34" charset="-122"/>
                <a:ea typeface="微软雅黑" panose="020B0503020204020204" pitchFamily="34" charset="-122"/>
              </a:rPr>
              <a:t>主要希望改动第一个阶段，就是说不像</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那种带</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符号的</a:t>
            </a:r>
            <a:r>
              <a:rPr lang="en-US" altLang="zh-CN" sz="1600" dirty="0">
                <a:latin typeface="微软雅黑" panose="020B0503020204020204" pitchFamily="34" charset="-122"/>
                <a:ea typeface="微软雅黑" panose="020B0503020204020204" pitchFamily="34" charset="-122"/>
              </a:rPr>
              <a:t>Denoising-autoencoder</a:t>
            </a:r>
            <a:r>
              <a:rPr lang="zh-CN" altLang="en-US" sz="1600" dirty="0">
                <a:latin typeface="微软雅黑" panose="020B0503020204020204" pitchFamily="34" charset="-122"/>
                <a:ea typeface="微软雅黑" panose="020B0503020204020204" pitchFamily="34" charset="-122"/>
              </a:rPr>
              <a:t>的模式，而是采用自回归</a:t>
            </a:r>
            <a:r>
              <a:rPr lang="en-US" altLang="zh-CN" sz="1600" dirty="0">
                <a:latin typeface="微软雅黑" panose="020B0503020204020204" pitchFamily="34" charset="-122"/>
                <a:ea typeface="微软雅黑" panose="020B0503020204020204" pitchFamily="34" charset="-122"/>
              </a:rPr>
              <a:t>LM</a:t>
            </a:r>
            <a:r>
              <a:rPr lang="zh-CN" altLang="en-US" sz="1600" dirty="0">
                <a:latin typeface="微软雅黑" panose="020B0503020204020204" pitchFamily="34" charset="-122"/>
                <a:ea typeface="微软雅黑" panose="020B0503020204020204" pitchFamily="34" charset="-122"/>
              </a:rPr>
              <a:t>的模式。就是说，看上去输入句子</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仍然是自左向右的输入，看到</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单词的上文</a:t>
            </a:r>
            <a:r>
              <a:rPr lang="en-US" altLang="zh-CN" sz="1600" dirty="0">
                <a:latin typeface="微软雅黑" panose="020B0503020204020204" pitchFamily="34" charset="-122"/>
                <a:ea typeface="微软雅黑" panose="020B0503020204020204" pitchFamily="34" charset="-122"/>
              </a:rPr>
              <a:t>Context_before</a:t>
            </a:r>
            <a:r>
              <a:rPr lang="zh-CN" altLang="en-US" sz="1600" dirty="0">
                <a:latin typeface="微软雅黑" panose="020B0503020204020204" pitchFamily="34" charset="-122"/>
                <a:ea typeface="微软雅黑" panose="020B0503020204020204" pitchFamily="34" charset="-122"/>
              </a:rPr>
              <a:t>，来预测</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这个单词</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但</a:t>
            </a:r>
            <a:r>
              <a:rPr lang="zh-CN" altLang="en-US" sz="1600" dirty="0">
                <a:latin typeface="微软雅黑" panose="020B0503020204020204" pitchFamily="34" charset="-122"/>
                <a:ea typeface="微软雅黑" panose="020B0503020204020204" pitchFamily="34" charset="-122"/>
              </a:rPr>
              <a:t>是又希望在</a:t>
            </a:r>
            <a:r>
              <a:rPr lang="en-US" altLang="zh-CN" sz="1600" dirty="0">
                <a:latin typeface="微软雅黑" panose="020B0503020204020204" pitchFamily="34" charset="-122"/>
                <a:ea typeface="微软雅黑" panose="020B0503020204020204" pitchFamily="34" charset="-122"/>
              </a:rPr>
              <a:t>Context_before</a:t>
            </a:r>
            <a:r>
              <a:rPr lang="zh-CN" altLang="en-US" sz="1600" dirty="0">
                <a:latin typeface="微软雅黑" panose="020B0503020204020204" pitchFamily="34" charset="-122"/>
                <a:ea typeface="微软雅黑" panose="020B0503020204020204" pitchFamily="34" charset="-122"/>
              </a:rPr>
              <a:t>里，不仅仅看到上文单词，也能看到</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单词后面的下文</a:t>
            </a:r>
            <a:r>
              <a:rPr lang="en-US" altLang="zh-CN" sz="1600" dirty="0">
                <a:latin typeface="微软雅黑" panose="020B0503020204020204" pitchFamily="34" charset="-122"/>
                <a:ea typeface="微软雅黑" panose="020B0503020204020204" pitchFamily="34" charset="-122"/>
              </a:rPr>
              <a:t>Context_after</a:t>
            </a:r>
            <a:r>
              <a:rPr lang="zh-CN" altLang="en-US" sz="1600" dirty="0">
                <a:latin typeface="微软雅黑" panose="020B0503020204020204" pitchFamily="34" charset="-122"/>
                <a:ea typeface="微软雅黑" panose="020B0503020204020204" pitchFamily="34" charset="-122"/>
              </a:rPr>
              <a:t>里的下文单词，这样的话，</a:t>
            </a:r>
            <a:r>
              <a:rPr lang="en-US" altLang="zh-CN" sz="1600" dirty="0">
                <a:latin typeface="微软雅黑" panose="020B0503020204020204" pitchFamily="34" charset="-122"/>
                <a:ea typeface="微软雅黑" panose="020B0503020204020204" pitchFamily="34" charset="-122"/>
              </a:rPr>
              <a:t>Bert</a:t>
            </a:r>
            <a:r>
              <a:rPr lang="zh-CN" altLang="en-US" sz="1600" dirty="0">
                <a:latin typeface="微软雅黑" panose="020B0503020204020204" pitchFamily="34" charset="-122"/>
                <a:ea typeface="微软雅黑" panose="020B0503020204020204" pitchFamily="34" charset="-122"/>
              </a:rPr>
              <a:t>里面预训练阶段引入的</a:t>
            </a:r>
            <a:r>
              <a:rPr lang="en-US" altLang="zh-CN" sz="1600" dirty="0">
                <a:latin typeface="微软雅黑" panose="020B0503020204020204" pitchFamily="34" charset="-122"/>
                <a:ea typeface="微软雅黑" panose="020B0503020204020204" pitchFamily="34" charset="-122"/>
              </a:rPr>
              <a:t>Mask</a:t>
            </a:r>
            <a:r>
              <a:rPr lang="zh-CN" altLang="en-US" sz="1600" dirty="0">
                <a:latin typeface="微软雅黑" panose="020B0503020204020204" pitchFamily="34" charset="-122"/>
                <a:ea typeface="微软雅黑" panose="020B0503020204020204" pitchFamily="34" charset="-122"/>
              </a:rPr>
              <a:t>符号就不需要了，于是在预训练阶段，看上去是个标准的从左向右过程，</a:t>
            </a:r>
            <a:r>
              <a:rPr lang="en-US" altLang="zh-CN" sz="1600" dirty="0">
                <a:latin typeface="微软雅黑" panose="020B0503020204020204" pitchFamily="34" charset="-122"/>
                <a:ea typeface="微软雅黑" panose="020B0503020204020204" pitchFamily="34" charset="-122"/>
              </a:rPr>
              <a:t>Fine-tuning</a:t>
            </a:r>
            <a:r>
              <a:rPr lang="zh-CN" altLang="en-US" sz="1600" dirty="0">
                <a:latin typeface="微软雅黑" panose="020B0503020204020204" pitchFamily="34" charset="-122"/>
                <a:ea typeface="微软雅黑" panose="020B0503020204020204" pitchFamily="34" charset="-122"/>
              </a:rPr>
              <a:t>当然也是这个过程，于是两个环节就统一起来。</a:t>
            </a:r>
          </a:p>
        </p:txBody>
      </p:sp>
    </p:spTree>
    <p:extLst>
      <p:ext uri="{BB962C8B-B14F-4D97-AF65-F5344CB8AC3E}">
        <p14:creationId xmlns:p14="http://schemas.microsoft.com/office/powerpoint/2010/main" val="276418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701" y="76193"/>
            <a:ext cx="9166570" cy="6700326"/>
          </a:xfrm>
          <a:prstGeom prst="rect">
            <a:avLst/>
          </a:prstGeom>
        </p:spPr>
      </p:pic>
      <p:sp>
        <p:nvSpPr>
          <p:cNvPr id="3" name="矩形 2"/>
          <p:cNvSpPr/>
          <p:nvPr/>
        </p:nvSpPr>
        <p:spPr>
          <a:xfrm>
            <a:off x="593452" y="301958"/>
            <a:ext cx="2965620" cy="369332"/>
          </a:xfrm>
          <a:prstGeom prst="rect">
            <a:avLst/>
          </a:prstGeom>
        </p:spPr>
        <p:txBody>
          <a:bodyPr wrap="none">
            <a:spAutoFit/>
          </a:bodyPr>
          <a:lstStyle/>
          <a:p>
            <a:r>
              <a:rPr lang="en-US" altLang="zh-CN" dirty="0"/>
              <a:t>Permutation Language Model</a:t>
            </a:r>
            <a:endParaRPr lang="zh-CN" altLang="en-US" dirty="0"/>
          </a:p>
        </p:txBody>
      </p:sp>
    </p:spTree>
    <p:extLst>
      <p:ext uri="{BB962C8B-B14F-4D97-AF65-F5344CB8AC3E}">
        <p14:creationId xmlns:p14="http://schemas.microsoft.com/office/powerpoint/2010/main" val="281979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1394" y="681614"/>
            <a:ext cx="9524246" cy="3785652"/>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如何在单</a:t>
            </a:r>
            <a:r>
              <a:rPr lang="zh-CN" altLang="en-US" sz="1600" dirty="0">
                <a:latin typeface="微软雅黑" panose="020B0503020204020204" pitchFamily="34" charset="-122"/>
                <a:ea typeface="微软雅黑" panose="020B0503020204020204" pitchFamily="34" charset="-122"/>
              </a:rPr>
              <a:t>词</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的上文中</a:t>
            </a:r>
            <a:r>
              <a:rPr lang="en-US" altLang="zh-CN" sz="1600" dirty="0">
                <a:latin typeface="微软雅黑" panose="020B0503020204020204" pitchFamily="34" charset="-122"/>
                <a:ea typeface="微软雅黑" panose="020B0503020204020204" pitchFamily="34" charset="-122"/>
              </a:rPr>
              <a:t>Contenxt_before</a:t>
            </a:r>
            <a:r>
              <a:rPr lang="zh-CN" altLang="en-US" sz="1600" dirty="0">
                <a:latin typeface="微软雅黑" panose="020B0503020204020204" pitchFamily="34" charset="-122"/>
                <a:ea typeface="微软雅黑" panose="020B0503020204020204" pitchFamily="34" charset="-122"/>
              </a:rPr>
              <a:t>中揉入下文</a:t>
            </a:r>
            <a:r>
              <a:rPr lang="en-US" altLang="zh-CN" sz="1600" dirty="0">
                <a:latin typeface="微软雅黑" panose="020B0503020204020204" pitchFamily="34" charset="-122"/>
                <a:ea typeface="微软雅黑" panose="020B0503020204020204" pitchFamily="34" charset="-122"/>
              </a:rPr>
              <a:t>Context_after</a:t>
            </a:r>
            <a:r>
              <a:rPr lang="zh-CN" altLang="en-US" sz="1600" dirty="0">
                <a:latin typeface="微软雅黑" panose="020B0503020204020204" pitchFamily="34" charset="-122"/>
                <a:ea typeface="微软雅黑" panose="020B0503020204020204" pitchFamily="34" charset="-122"/>
              </a:rPr>
              <a:t>的内容呢</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预训练阶段，引入</a:t>
            </a:r>
            <a:r>
              <a:rPr lang="en-US" altLang="zh-CN" sz="1600" dirty="0">
                <a:latin typeface="微软雅黑" panose="020B0503020204020204" pitchFamily="34" charset="-122"/>
                <a:ea typeface="微软雅黑" panose="020B0503020204020204" pitchFamily="34" charset="-122"/>
              </a:rPr>
              <a:t>Permutation Language Model</a:t>
            </a:r>
            <a:r>
              <a:rPr lang="zh-CN" altLang="en-US" sz="1600" dirty="0">
                <a:latin typeface="微软雅黑" panose="020B0503020204020204" pitchFamily="34" charset="-122"/>
                <a:ea typeface="微软雅黑" panose="020B0503020204020204" pitchFamily="34" charset="-122"/>
              </a:rPr>
              <a:t>的训练目标</a:t>
            </a:r>
            <a:r>
              <a:rPr lang="zh-CN" altLang="en-US" sz="1600" dirty="0" smtClean="0">
                <a:latin typeface="微软雅黑" panose="020B0503020204020204" pitchFamily="34" charset="-122"/>
                <a:ea typeface="微软雅黑" panose="020B0503020204020204" pitchFamily="34" charset="-122"/>
              </a:rPr>
              <a:t>。比</a:t>
            </a:r>
            <a:r>
              <a:rPr lang="zh-CN" altLang="en-US" sz="1600" dirty="0">
                <a:latin typeface="微软雅黑" panose="020B0503020204020204" pitchFamily="34" charset="-122"/>
                <a:ea typeface="微软雅黑" panose="020B0503020204020204" pitchFamily="34" charset="-122"/>
              </a:rPr>
              <a:t>如包含单词</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的当前输入的句子</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，由顺序的几个单词构成，比如</a:t>
            </a:r>
            <a:r>
              <a:rPr lang="en-US" altLang="zh-CN" sz="1600" dirty="0">
                <a:latin typeface="微软雅黑" panose="020B0503020204020204" pitchFamily="34" charset="-122"/>
                <a:ea typeface="微软雅黑" panose="020B0503020204020204" pitchFamily="34" charset="-122"/>
              </a:rPr>
              <a:t>x1,x2,x3,x4</a:t>
            </a:r>
            <a:r>
              <a:rPr lang="zh-CN" altLang="en-US" sz="1600" dirty="0">
                <a:latin typeface="微软雅黑" panose="020B0503020204020204" pitchFamily="34" charset="-122"/>
                <a:ea typeface="微软雅黑" panose="020B0503020204020204" pitchFamily="34" charset="-122"/>
              </a:rPr>
              <a:t>四个单词顺序构成。我们假设，其中，要预测的单词</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x3</a:t>
            </a:r>
            <a:r>
              <a:rPr lang="zh-CN" altLang="en-US" sz="1600" dirty="0">
                <a:latin typeface="微软雅黑" panose="020B0503020204020204" pitchFamily="34" charset="-122"/>
                <a:ea typeface="微软雅黑" panose="020B0503020204020204" pitchFamily="34" charset="-122"/>
              </a:rPr>
              <a:t>，位置在</a:t>
            </a:r>
            <a:r>
              <a:rPr lang="en-US" altLang="zh-CN" sz="1600" dirty="0">
                <a:latin typeface="微软雅黑" panose="020B0503020204020204" pitchFamily="34" charset="-122"/>
                <a:ea typeface="微软雅黑" panose="020B0503020204020204" pitchFamily="34" charset="-122"/>
              </a:rPr>
              <a:t>Position 3</a:t>
            </a:r>
            <a:r>
              <a:rPr lang="zh-CN" altLang="en-US" sz="1600" dirty="0">
                <a:latin typeface="微软雅黑" panose="020B0503020204020204" pitchFamily="34" charset="-122"/>
                <a:ea typeface="微软雅黑" panose="020B0503020204020204" pitchFamily="34" charset="-122"/>
              </a:rPr>
              <a:t>，要想让它能够在上文</a:t>
            </a:r>
            <a:r>
              <a:rPr lang="en-US" altLang="zh-CN" sz="1600" dirty="0">
                <a:latin typeface="微软雅黑" panose="020B0503020204020204" pitchFamily="34" charset="-122"/>
                <a:ea typeface="微软雅黑" panose="020B0503020204020204" pitchFamily="34" charset="-122"/>
              </a:rPr>
              <a:t>Context_before</a:t>
            </a:r>
            <a:r>
              <a:rPr lang="zh-CN" altLang="en-US" sz="1600" dirty="0">
                <a:latin typeface="微软雅黑" panose="020B0503020204020204" pitchFamily="34" charset="-122"/>
                <a:ea typeface="微软雅黑" panose="020B0503020204020204" pitchFamily="34" charset="-122"/>
              </a:rPr>
              <a:t>中，也就是</a:t>
            </a:r>
            <a:r>
              <a:rPr lang="en-US" altLang="zh-CN" sz="1600" dirty="0">
                <a:latin typeface="微软雅黑" panose="020B0503020204020204" pitchFamily="34" charset="-122"/>
                <a:ea typeface="微软雅黑" panose="020B0503020204020204" pitchFamily="34" charset="-122"/>
              </a:rPr>
              <a:t>Position 1</a:t>
            </a:r>
            <a:r>
              <a:rPr lang="zh-CN" altLang="en-US" sz="1600" dirty="0">
                <a:latin typeface="微软雅黑" panose="020B0503020204020204" pitchFamily="34" charset="-122"/>
                <a:ea typeface="微软雅黑" panose="020B0503020204020204" pitchFamily="34" charset="-122"/>
              </a:rPr>
              <a:t>或者</a:t>
            </a:r>
            <a:r>
              <a:rPr lang="en-US" altLang="zh-CN" sz="1600" dirty="0">
                <a:latin typeface="微软雅黑" panose="020B0503020204020204" pitchFamily="34" charset="-122"/>
                <a:ea typeface="微软雅黑" panose="020B0503020204020204" pitchFamily="34" charset="-122"/>
              </a:rPr>
              <a:t>Position 2</a:t>
            </a:r>
            <a:r>
              <a:rPr lang="zh-CN" altLang="en-US" sz="1600" dirty="0">
                <a:latin typeface="微软雅黑" panose="020B0503020204020204" pitchFamily="34" charset="-122"/>
                <a:ea typeface="微软雅黑" panose="020B0503020204020204" pitchFamily="34" charset="-122"/>
              </a:rPr>
              <a:t>的位置看到</a:t>
            </a:r>
            <a:r>
              <a:rPr lang="en-US" altLang="zh-CN" sz="1600" dirty="0">
                <a:latin typeface="微软雅黑" panose="020B0503020204020204" pitchFamily="34" charset="-122"/>
                <a:ea typeface="微软雅黑" panose="020B0503020204020204" pitchFamily="34" charset="-122"/>
              </a:rPr>
              <a:t>Position 4</a:t>
            </a:r>
            <a:r>
              <a:rPr lang="zh-CN" altLang="en-US" sz="1600" dirty="0">
                <a:latin typeface="微软雅黑" panose="020B0503020204020204" pitchFamily="34" charset="-122"/>
                <a:ea typeface="微软雅黑" panose="020B0503020204020204" pitchFamily="34" charset="-122"/>
              </a:rPr>
              <a:t>的单词</a:t>
            </a:r>
            <a:r>
              <a:rPr lang="en-US" altLang="zh-CN" sz="1600" dirty="0">
                <a:latin typeface="微软雅黑" panose="020B0503020204020204" pitchFamily="34" charset="-122"/>
                <a:ea typeface="微软雅黑" panose="020B0503020204020204" pitchFamily="34" charset="-122"/>
              </a:rPr>
              <a:t>x4</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1600" dirty="0" smtClean="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rPr>
              <a:t>假</a:t>
            </a:r>
            <a:r>
              <a:rPr lang="zh-CN" altLang="en-US" sz="1600" dirty="0">
                <a:latin typeface="微软雅黑" panose="020B0503020204020204" pitchFamily="34" charset="-122"/>
                <a:ea typeface="微软雅黑" panose="020B0503020204020204" pitchFamily="34" charset="-122"/>
              </a:rPr>
              <a:t>设我们固定住</a:t>
            </a:r>
            <a:r>
              <a:rPr lang="en-US" altLang="zh-CN" sz="1600" dirty="0">
                <a:latin typeface="微软雅黑" panose="020B0503020204020204" pitchFamily="34" charset="-122"/>
                <a:ea typeface="微软雅黑" panose="020B0503020204020204" pitchFamily="34" charset="-122"/>
              </a:rPr>
              <a:t>x3</a:t>
            </a:r>
            <a:r>
              <a:rPr lang="zh-CN" altLang="en-US" sz="1600" dirty="0">
                <a:latin typeface="微软雅黑" panose="020B0503020204020204" pitchFamily="34" charset="-122"/>
                <a:ea typeface="微软雅黑" panose="020B0503020204020204" pitchFamily="34" charset="-122"/>
              </a:rPr>
              <a:t>所在位置，就是它仍然在</a:t>
            </a:r>
            <a:r>
              <a:rPr lang="en-US" altLang="zh-CN" sz="1600" dirty="0">
                <a:latin typeface="微软雅黑" panose="020B0503020204020204" pitchFamily="34" charset="-122"/>
                <a:ea typeface="微软雅黑" panose="020B0503020204020204" pitchFamily="34" charset="-122"/>
              </a:rPr>
              <a:t>Position 3</a:t>
            </a:r>
            <a:r>
              <a:rPr lang="zh-CN" altLang="en-US" sz="1600" dirty="0">
                <a:latin typeface="微软雅黑" panose="020B0503020204020204" pitchFamily="34" charset="-122"/>
                <a:ea typeface="微软雅黑" panose="020B0503020204020204" pitchFamily="34" charset="-122"/>
              </a:rPr>
              <a:t>，之后随机排列组合句子中的</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个单词，在随机排列组合后的各种可能里，再选择一部分作为模型预训练的输入</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。比如随机排列组合后，抽取出</a:t>
            </a:r>
            <a:r>
              <a:rPr lang="en-US" altLang="zh-CN" sz="1600" dirty="0">
                <a:latin typeface="微软雅黑" panose="020B0503020204020204" pitchFamily="34" charset="-122"/>
                <a:ea typeface="微软雅黑" panose="020B0503020204020204" pitchFamily="34" charset="-122"/>
              </a:rPr>
              <a:t>x4,x2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x3,x1</a:t>
            </a:r>
            <a:r>
              <a:rPr lang="zh-CN" altLang="en-US" sz="1600" dirty="0">
                <a:latin typeface="微软雅黑" panose="020B0503020204020204" pitchFamily="34" charset="-122"/>
                <a:ea typeface="微软雅黑" panose="020B0503020204020204" pitchFamily="34" charset="-122"/>
              </a:rPr>
              <a:t>这一个排列组合作为模型的输入</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。于是，</a:t>
            </a:r>
            <a:r>
              <a:rPr lang="en-US" altLang="zh-CN" sz="1600" dirty="0">
                <a:latin typeface="微软雅黑" panose="020B0503020204020204" pitchFamily="34" charset="-122"/>
                <a:ea typeface="微软雅黑" panose="020B0503020204020204" pitchFamily="34" charset="-122"/>
              </a:rPr>
              <a:t>x3</a:t>
            </a:r>
            <a:r>
              <a:rPr lang="zh-CN" altLang="en-US" sz="1600" dirty="0">
                <a:latin typeface="微软雅黑" panose="020B0503020204020204" pitchFamily="34" charset="-122"/>
                <a:ea typeface="微软雅黑" panose="020B0503020204020204" pitchFamily="34" charset="-122"/>
              </a:rPr>
              <a:t>就能同时看到上文</a:t>
            </a:r>
            <a:r>
              <a:rPr lang="en-US" altLang="zh-CN" sz="1600" dirty="0">
                <a:latin typeface="微软雅黑" panose="020B0503020204020204" pitchFamily="34" charset="-122"/>
                <a:ea typeface="微软雅黑" panose="020B0503020204020204" pitchFamily="34" charset="-122"/>
              </a:rPr>
              <a:t>x2</a:t>
            </a:r>
            <a:r>
              <a:rPr lang="zh-CN" altLang="en-US" sz="1600" dirty="0">
                <a:latin typeface="微软雅黑" panose="020B0503020204020204" pitchFamily="34" charset="-122"/>
                <a:ea typeface="微软雅黑" panose="020B0503020204020204" pitchFamily="34" charset="-122"/>
              </a:rPr>
              <a:t>，以及下文</a:t>
            </a:r>
            <a:r>
              <a:rPr lang="en-US" altLang="zh-CN" sz="1600" dirty="0">
                <a:latin typeface="微软雅黑" panose="020B0503020204020204" pitchFamily="34" charset="-122"/>
                <a:ea typeface="微软雅黑" panose="020B0503020204020204" pitchFamily="34" charset="-122"/>
              </a:rPr>
              <a:t>x4</a:t>
            </a:r>
            <a:r>
              <a:rPr lang="zh-CN" altLang="en-US" sz="1600" dirty="0">
                <a:latin typeface="微软雅黑" panose="020B0503020204020204" pitchFamily="34" charset="-122"/>
                <a:ea typeface="微软雅黑" panose="020B0503020204020204" pitchFamily="34" charset="-122"/>
              </a:rPr>
              <a:t>的内容了</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16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rPr>
              <a:t>这</a:t>
            </a:r>
            <a:r>
              <a:rPr lang="zh-CN" altLang="en-US" sz="1600" dirty="0">
                <a:latin typeface="微软雅黑" panose="020B0503020204020204" pitchFamily="34" charset="-122"/>
                <a:ea typeface="微软雅黑" panose="020B0503020204020204" pitchFamily="34" charset="-122"/>
              </a:rPr>
              <a:t>就是</a:t>
            </a:r>
            <a:r>
              <a:rPr lang="en-US" altLang="zh-CN" sz="1600" dirty="0">
                <a:latin typeface="微软雅黑" panose="020B0503020204020204" pitchFamily="34" charset="-122"/>
                <a:ea typeface="微软雅黑" panose="020B0503020204020204" pitchFamily="34" charset="-122"/>
              </a:rPr>
              <a:t>XLNet</a:t>
            </a:r>
            <a:r>
              <a:rPr lang="zh-CN" altLang="en-US" sz="1600" dirty="0">
                <a:latin typeface="微软雅黑" panose="020B0503020204020204" pitchFamily="34" charset="-122"/>
                <a:ea typeface="微软雅黑" panose="020B0503020204020204" pitchFamily="34" charset="-122"/>
              </a:rPr>
              <a:t>的基本思想，所以说，看了这个就可以理解上面讲的它的初衷了吧：看上去仍然是个自回归的从左到右的语言模型，但是其实通过对句子中单词排列组合，把一部分</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下文的单词排到</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的上文位置中，于是，就看到了上文和下文，但是形式上看上去仍然是从左到右在预测后一个单词。</a:t>
            </a:r>
          </a:p>
        </p:txBody>
      </p:sp>
    </p:spTree>
    <p:extLst>
      <p:ext uri="{BB962C8B-B14F-4D97-AF65-F5344CB8AC3E}">
        <p14:creationId xmlns:p14="http://schemas.microsoft.com/office/powerpoint/2010/main" val="317855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265"/>
          <a:stretch/>
        </p:blipFill>
        <p:spPr>
          <a:xfrm>
            <a:off x="126752" y="0"/>
            <a:ext cx="11869594" cy="6858000"/>
          </a:xfrm>
          <a:prstGeom prst="rect">
            <a:avLst/>
          </a:prstGeom>
        </p:spPr>
      </p:pic>
    </p:spTree>
    <p:extLst>
      <p:ext uri="{BB962C8B-B14F-4D97-AF65-F5344CB8AC3E}">
        <p14:creationId xmlns:p14="http://schemas.microsoft.com/office/powerpoint/2010/main" val="229670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711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1599</Words>
  <Application>Microsoft Office PowerPoint</Application>
  <PresentationFormat>宽屏</PresentationFormat>
  <Paragraphs>41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shen</dc:creator>
  <cp:lastModifiedBy>z shen</cp:lastModifiedBy>
  <cp:revision>65</cp:revision>
  <dcterms:created xsi:type="dcterms:W3CDTF">2019-08-06T03:55:41Z</dcterms:created>
  <dcterms:modified xsi:type="dcterms:W3CDTF">2019-11-25T08:11:26Z</dcterms:modified>
</cp:coreProperties>
</file>