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60" r:id="rId5"/>
    <p:sldId id="257" r:id="rId6"/>
    <p:sldId id="259" r:id="rId7"/>
    <p:sldId id="269" r:id="rId8"/>
    <p:sldId id="271" r:id="rId9"/>
    <p:sldId id="270" r:id="rId10"/>
    <p:sldId id="27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B94"/>
    <a:srgbClr val="E41010"/>
    <a:srgbClr val="E41111"/>
    <a:srgbClr val="00B0F0"/>
    <a:srgbClr val="FEB477"/>
    <a:srgbClr val="FBB5B7"/>
    <a:srgbClr val="FD7E5E"/>
    <a:srgbClr val="F7E4D6"/>
    <a:srgbClr val="FF6242"/>
    <a:srgbClr val="A39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F7E4D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DC-4C39-8B2C-09DFA4D95D0B}"/>
              </c:ext>
            </c:extLst>
          </c:dPt>
          <c:dPt>
            <c:idx val="1"/>
            <c:bubble3D val="0"/>
            <c:spPr>
              <a:solidFill>
                <a:srgbClr val="FBB5B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DC-4C39-8B2C-09DFA4D95D0B}"/>
              </c:ext>
            </c:extLst>
          </c:dPt>
          <c:dPt>
            <c:idx val="2"/>
            <c:bubble3D val="0"/>
            <c:spPr>
              <a:solidFill>
                <a:srgbClr val="5FC0B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DC-4C39-8B2C-09DFA4D95D0B}"/>
              </c:ext>
            </c:extLst>
          </c:dPt>
          <c:dPt>
            <c:idx val="3"/>
            <c:bubble3D val="0"/>
            <c:spPr>
              <a:solidFill>
                <a:srgbClr val="FEB47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DC-4C39-8B2C-09DFA4D95D0B}"/>
              </c:ext>
            </c:extLst>
          </c:dPt>
          <c:dPt>
            <c:idx val="4"/>
            <c:bubble3D val="0"/>
            <c:spPr>
              <a:solidFill>
                <a:srgbClr val="FD7E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7DC-4C39-8B2C-09DFA4D95D0B}"/>
              </c:ext>
            </c:extLst>
          </c:dPt>
          <c:cat>
            <c:strRef>
              <c:f>Sheet1!$A$2:$A$6</c:f>
              <c:strCache>
                <c:ptCount val="5"/>
                <c:pt idx="0">
                  <c:v>화폐</c:v>
                </c:pt>
                <c:pt idx="1">
                  <c:v>플랫폼</c:v>
                </c:pt>
                <c:pt idx="2">
                  <c:v>결재</c:v>
                </c:pt>
                <c:pt idx="3">
                  <c:v>예측</c:v>
                </c:pt>
                <c:pt idx="4">
                  <c:v>유통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</c:v>
                </c:pt>
                <c:pt idx="1">
                  <c:v>22</c:v>
                </c:pt>
                <c:pt idx="2">
                  <c:v>16</c:v>
                </c:pt>
                <c:pt idx="3">
                  <c:v>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7DC-4C39-8B2C-09DFA4D95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금융기관</c:v>
                </c:pt>
              </c:strCache>
            </c:strRef>
          </c:tx>
          <c:dPt>
            <c:idx val="0"/>
            <c:bubble3D val="0"/>
            <c:spPr>
              <a:solidFill>
                <a:srgbClr val="9592D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0A0-4C1E-8107-6F7EA2BDF58F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0A0-4C1E-8107-6F7EA2BDF58F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0A0-4C1E-8107-6F7EA2BD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0A0-4C1E-8107-6F7EA2BDF58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0A0-4C1E-8107-6F7EA2BDF58F}"/>
              </c:ext>
            </c:extLst>
          </c:dPt>
          <c:cat>
            <c:strRef>
              <c:f>Sheet1!$A$2:$A$6</c:f>
              <c:strCache>
                <c:ptCount val="3"/>
                <c:pt idx="0">
                  <c:v>화폐</c:v>
                </c:pt>
                <c:pt idx="1">
                  <c:v>플랫폼</c:v>
                </c:pt>
                <c:pt idx="2">
                  <c:v>결재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</c:v>
                </c:pt>
                <c:pt idx="1">
                  <c:v>25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0A0-4C1E-8107-6F7EA2BDF5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산업특화</c:v>
                </c:pt>
              </c:strCache>
            </c:strRef>
          </c:tx>
          <c:dPt>
            <c:idx val="0"/>
            <c:bubble3D val="0"/>
            <c:spPr>
              <a:solidFill>
                <a:srgbClr val="F7E4D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A41-4803-9ECB-8C66E26A6FFF}"/>
              </c:ext>
            </c:extLst>
          </c:dPt>
          <c:dPt>
            <c:idx val="1"/>
            <c:bubble3D val="0"/>
            <c:spPr>
              <a:solidFill>
                <a:srgbClr val="FBB5B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A41-4803-9ECB-8C66E26A6FFF}"/>
              </c:ext>
            </c:extLst>
          </c:dPt>
          <c:dPt>
            <c:idx val="2"/>
            <c:bubble3D val="0"/>
            <c:spPr>
              <a:solidFill>
                <a:srgbClr val="5FC0B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7A41-4803-9ECB-8C66E26A6FFF}"/>
              </c:ext>
            </c:extLst>
          </c:dPt>
          <c:dPt>
            <c:idx val="3"/>
            <c:bubble3D val="0"/>
            <c:spPr>
              <a:solidFill>
                <a:srgbClr val="FEB47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A41-4803-9ECB-8C66E26A6FFF}"/>
              </c:ext>
            </c:extLst>
          </c:dPt>
          <c:dPt>
            <c:idx val="4"/>
            <c:bubble3D val="0"/>
            <c:spPr>
              <a:solidFill>
                <a:srgbClr val="FF624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7A41-4803-9ECB-8C66E26A6FFF}"/>
              </c:ext>
            </c:extLst>
          </c:dPt>
          <c:cat>
            <c:strRef>
              <c:f>Sheet1!$A$2:$A$6</c:f>
              <c:strCache>
                <c:ptCount val="5"/>
                <c:pt idx="0">
                  <c:v>화폐</c:v>
                </c:pt>
                <c:pt idx="1">
                  <c:v>플랫폼</c:v>
                </c:pt>
                <c:pt idx="2">
                  <c:v>결재</c:v>
                </c:pt>
                <c:pt idx="3">
                  <c:v>예측</c:v>
                </c:pt>
                <c:pt idx="4">
                  <c:v>유통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15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41-4803-9ECB-8C66E26A6F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공공조직</c:v>
                </c:pt>
              </c:strCache>
            </c:strRef>
          </c:tx>
          <c:dPt>
            <c:idx val="0"/>
            <c:bubble3D val="0"/>
            <c:spPr>
              <a:solidFill>
                <a:srgbClr val="9592D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70-410B-8047-AF208287C593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70-410B-8047-AF208287C59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70-410B-8047-AF208287C593}"/>
              </c:ext>
            </c:extLst>
          </c:dPt>
          <c:dPt>
            <c:idx val="3"/>
            <c:bubble3D val="0"/>
            <c:spPr>
              <a:solidFill>
                <a:srgbClr val="E2B59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70-410B-8047-AF208287C593}"/>
              </c:ext>
            </c:extLst>
          </c:dPt>
          <c:dPt>
            <c:idx val="4"/>
            <c:bubble3D val="0"/>
            <c:spPr>
              <a:solidFill>
                <a:srgbClr val="BFD2D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70-410B-8047-AF208287C593}"/>
              </c:ext>
            </c:extLst>
          </c:dPt>
          <c:cat>
            <c:strRef>
              <c:f>Sheet1!$A$2:$A$6</c:f>
              <c:strCache>
                <c:ptCount val="3"/>
                <c:pt idx="0">
                  <c:v>화폐</c:v>
                </c:pt>
                <c:pt idx="1">
                  <c:v>플랫폼</c:v>
                </c:pt>
                <c:pt idx="2">
                  <c:v>결재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</c:v>
                </c:pt>
                <c:pt idx="1">
                  <c:v>14</c:v>
                </c:pt>
                <c:pt idx="2">
                  <c:v>14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070-410B-8047-AF208287C5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8EC-49B0-401E-AD9B-E39817E12F7E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F475-862A-489E-9FB7-B073C24D5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7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8EC-49B0-401E-AD9B-E39817E12F7E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F475-862A-489E-9FB7-B073C24D5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8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8EC-49B0-401E-AD9B-E39817E12F7E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F475-862A-489E-9FB7-B073C24D5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2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8EC-49B0-401E-AD9B-E39817E12F7E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F475-862A-489E-9FB7-B073C24D5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7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8EC-49B0-401E-AD9B-E39817E12F7E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F475-862A-489E-9FB7-B073C24D5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31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8EC-49B0-401E-AD9B-E39817E12F7E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F475-862A-489E-9FB7-B073C24D5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0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8EC-49B0-401E-AD9B-E39817E12F7E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F475-862A-489E-9FB7-B073C24D5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0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8EC-49B0-401E-AD9B-E39817E12F7E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F475-862A-489E-9FB7-B073C24D5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8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8EC-49B0-401E-AD9B-E39817E12F7E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F475-862A-489E-9FB7-B073C24D5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7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8EC-49B0-401E-AD9B-E39817E12F7E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F475-862A-489E-9FB7-B073C24D5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37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8EC-49B0-401E-AD9B-E39817E12F7E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F475-862A-489E-9FB7-B073C24D5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42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5F8EC-49B0-401E-AD9B-E39817E12F7E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F475-862A-489E-9FB7-B073C24D5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0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emf"/><Relationship Id="rId7" Type="http://schemas.microsoft.com/office/2017/06/relationships/model3d" Target="../media/model3d2.glb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microsoft.com/office/2017/06/relationships/model3d" Target="../media/model3d1.glb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장치, 모니터이(가) 표시된 사진&#10;&#10;자동 생성된 설명">
            <a:extLst>
              <a:ext uri="{FF2B5EF4-FFF2-40B4-BE49-F238E27FC236}">
                <a16:creationId xmlns:a16="http://schemas.microsoft.com/office/drawing/2014/main" id="{0B315228-BBAF-483E-9AAF-E42F36CC0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02F4031-1AED-41FC-8996-D120F2B2510C}"/>
              </a:ext>
            </a:extLst>
          </p:cNvPr>
          <p:cNvSpPr/>
          <p:nvPr/>
        </p:nvSpPr>
        <p:spPr>
          <a:xfrm>
            <a:off x="257175" y="6353174"/>
            <a:ext cx="2266950" cy="514351"/>
          </a:xfrm>
          <a:prstGeom prst="rect">
            <a:avLst/>
          </a:prstGeom>
          <a:solidFill>
            <a:srgbClr val="C3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E610F3-6E85-47CB-8156-ED4975A953AA}"/>
              </a:ext>
            </a:extLst>
          </p:cNvPr>
          <p:cNvSpPr/>
          <p:nvPr/>
        </p:nvSpPr>
        <p:spPr>
          <a:xfrm>
            <a:off x="6877050" y="6362698"/>
            <a:ext cx="2266950" cy="514351"/>
          </a:xfrm>
          <a:prstGeom prst="rect">
            <a:avLst/>
          </a:prstGeom>
          <a:solidFill>
            <a:srgbClr val="C3D5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9F1E34-2997-48EF-B5E1-4690A805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50" y="6394325"/>
            <a:ext cx="1855678" cy="43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7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96C78C25-775E-4A94-A284-0005B8E9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E10912-4814-432A-AC4F-6FA99D7C60B9}"/>
              </a:ext>
            </a:extLst>
          </p:cNvPr>
          <p:cNvSpPr/>
          <p:nvPr/>
        </p:nvSpPr>
        <p:spPr>
          <a:xfrm>
            <a:off x="257175" y="6362699"/>
            <a:ext cx="2266950" cy="495301"/>
          </a:xfrm>
          <a:prstGeom prst="rect">
            <a:avLst/>
          </a:prstGeom>
          <a:solidFill>
            <a:srgbClr val="FD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AF2F63-70D7-4EC0-A944-1A2061C81878}"/>
              </a:ext>
            </a:extLst>
          </p:cNvPr>
          <p:cNvSpPr/>
          <p:nvPr/>
        </p:nvSpPr>
        <p:spPr>
          <a:xfrm>
            <a:off x="6877050" y="6362699"/>
            <a:ext cx="2266950" cy="495302"/>
          </a:xfrm>
          <a:prstGeom prst="rect">
            <a:avLst/>
          </a:prstGeom>
          <a:solidFill>
            <a:srgbClr val="FD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F2EF1-B733-4959-BEBD-6CE8C1078C8F}"/>
              </a:ext>
            </a:extLst>
          </p:cNvPr>
          <p:cNvSpPr txBox="1"/>
          <p:nvPr/>
        </p:nvSpPr>
        <p:spPr>
          <a:xfrm>
            <a:off x="1977624" y="399268"/>
            <a:ext cx="518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48B94"/>
                </a:solidFill>
                <a:latin typeface="210 옥탑방 B" panose="02020603020101020101" pitchFamily="18" charset="-127"/>
                <a:ea typeface="210 옥탑방 B" panose="02020603020101020101" pitchFamily="18" charset="-127"/>
              </a:rPr>
              <a:t>현 국내 음원시장 문제점</a:t>
            </a:r>
            <a:endParaRPr lang="ko-KR" altLang="en-US" sz="4000" dirty="0">
              <a:solidFill>
                <a:srgbClr val="F48B94"/>
              </a:solidFill>
              <a:latin typeface="210 옥탑방 B" panose="02020603020101020101" pitchFamily="18" charset="-127"/>
              <a:ea typeface="210 옥탑방 B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EB3E13B-CBC3-4AAB-8516-5B16C9A8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482" y="19050"/>
            <a:ext cx="1729129" cy="402583"/>
          </a:xfrm>
          <a:prstGeom prst="rect">
            <a:avLst/>
          </a:prstGeom>
        </p:spPr>
      </p:pic>
      <p:pic>
        <p:nvPicPr>
          <p:cNvPr id="3" name="그림 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A18CED5A-BFC7-48DA-8EE4-B2EE2FDAD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47" y="1704976"/>
            <a:ext cx="3979333" cy="24384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0C16B5-9F37-4AAC-9C3E-1CC8838D7E6C}"/>
              </a:ext>
            </a:extLst>
          </p:cNvPr>
          <p:cNvSpPr/>
          <p:nvPr/>
        </p:nvSpPr>
        <p:spPr>
          <a:xfrm>
            <a:off x="498402" y="1704976"/>
            <a:ext cx="3981753" cy="2438400"/>
          </a:xfrm>
          <a:prstGeom prst="rect">
            <a:avLst/>
          </a:prstGeom>
          <a:noFill/>
          <a:ln w="38100">
            <a:solidFill>
              <a:srgbClr val="F48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476D22-83FE-4C31-B4F5-75DE2777AE12}"/>
              </a:ext>
            </a:extLst>
          </p:cNvPr>
          <p:cNvSpPr/>
          <p:nvPr/>
        </p:nvSpPr>
        <p:spPr>
          <a:xfrm>
            <a:off x="652462" y="2016235"/>
            <a:ext cx="37433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DX마카롱" panose="02020600000000000000" pitchFamily="18" charset="-127"/>
                <a:ea typeface="DX마카롱" panose="02020600000000000000" pitchFamily="18" charset="-127"/>
              </a:rPr>
              <a:t>“</a:t>
            </a:r>
            <a:r>
              <a:rPr lang="ko-KR" altLang="en-US" sz="1600" dirty="0">
                <a:latin typeface="DX마카롱" panose="02020600000000000000" pitchFamily="18" charset="-127"/>
                <a:ea typeface="DX마카롱" panose="02020600000000000000" pitchFamily="18" charset="-127"/>
              </a:rPr>
              <a:t>업계 부동의 </a:t>
            </a:r>
            <a:r>
              <a:rPr lang="en-US" altLang="ko-KR" sz="1600" dirty="0">
                <a:latin typeface="DX마카롱" panose="02020600000000000000" pitchFamily="18" charset="-127"/>
                <a:ea typeface="DX마카롱" panose="02020600000000000000" pitchFamily="18" charset="-127"/>
              </a:rPr>
              <a:t>1</a:t>
            </a:r>
            <a:r>
              <a:rPr lang="ko-KR" altLang="en-US" sz="1600" dirty="0">
                <a:latin typeface="DX마카롱" panose="02020600000000000000" pitchFamily="18" charset="-127"/>
                <a:ea typeface="DX마카롱" panose="02020600000000000000" pitchFamily="18" charset="-127"/>
              </a:rPr>
              <a:t>위 멜론이</a:t>
            </a:r>
            <a:endParaRPr lang="en-US" altLang="ko-KR" sz="16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DX마카롱" panose="02020600000000000000" pitchFamily="18" charset="-127"/>
                <a:ea typeface="DX마카롱" panose="02020600000000000000" pitchFamily="18" charset="-127"/>
              </a:rPr>
              <a:t> </a:t>
            </a:r>
            <a:r>
              <a:rPr lang="ko-KR" altLang="en-US" sz="1600" dirty="0">
                <a:latin typeface="DX마카롱" panose="02020600000000000000" pitchFamily="18" charset="-127"/>
                <a:ea typeface="DX마카롱" panose="02020600000000000000" pitchFamily="18" charset="-127"/>
              </a:rPr>
              <a:t>가수나 작곡가 등 </a:t>
            </a:r>
            <a:r>
              <a:rPr lang="ko-KR" altLang="en-US" sz="1600" dirty="0">
                <a:solidFill>
                  <a:srgbClr val="FF0000"/>
                </a:solidFill>
                <a:latin typeface="DX마카롱" panose="02020600000000000000" pitchFamily="18" charset="-127"/>
                <a:ea typeface="DX마카롱" panose="02020600000000000000" pitchFamily="18" charset="-127"/>
              </a:rPr>
              <a:t>창작자에게 돌아가야 할 저작권료를 빼돌린 사실</a:t>
            </a:r>
            <a:r>
              <a:rPr lang="ko-KR" altLang="en-US" sz="1600" dirty="0">
                <a:latin typeface="DX마카롱" panose="02020600000000000000" pitchFamily="18" charset="-127"/>
                <a:ea typeface="DX마카롱" panose="02020600000000000000" pitchFamily="18" charset="-127"/>
              </a:rPr>
              <a:t>이 검찰 수사 결과 확인</a:t>
            </a:r>
            <a:endParaRPr lang="en-US" altLang="ko-KR" sz="16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  <a:p>
            <a:pPr algn="ctr"/>
            <a:r>
              <a:rPr lang="en-US" altLang="ko-KR" sz="1600" dirty="0">
                <a:latin typeface="DX마카롱" panose="02020600000000000000" pitchFamily="18" charset="-127"/>
                <a:ea typeface="DX마카롱" panose="02020600000000000000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DX마카롱" panose="02020600000000000000" pitchFamily="18" charset="-127"/>
                <a:ea typeface="DX마카롱" panose="02020600000000000000" pitchFamily="18" charset="-127"/>
              </a:rPr>
              <a:t>멜론 측에서 빼돌린 저작권료는</a:t>
            </a:r>
            <a:endParaRPr lang="en-US" altLang="ko-KR" sz="16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DX마카롱" panose="02020600000000000000" pitchFamily="18" charset="-127"/>
                <a:ea typeface="DX마카롱" panose="02020600000000000000" pitchFamily="18" charset="-127"/>
              </a:rPr>
              <a:t>약 </a:t>
            </a:r>
            <a:r>
              <a:rPr lang="en-US" altLang="ko-KR" sz="1600" dirty="0">
                <a:solidFill>
                  <a:srgbClr val="FF0000"/>
                </a:solidFill>
                <a:latin typeface="DX마카롱" panose="02020600000000000000" pitchFamily="18" charset="-127"/>
                <a:ea typeface="DX마카롱" panose="02020600000000000000" pitchFamily="18" charset="-127"/>
              </a:rPr>
              <a:t>182</a:t>
            </a:r>
            <a:r>
              <a:rPr lang="ko-KR" altLang="en-US" sz="1600" dirty="0">
                <a:solidFill>
                  <a:srgbClr val="FF0000"/>
                </a:solidFill>
                <a:latin typeface="DX마카롱" panose="02020600000000000000" pitchFamily="18" charset="-127"/>
                <a:ea typeface="DX마카롱" panose="02020600000000000000" pitchFamily="18" charset="-127"/>
              </a:rPr>
              <a:t>억으로 추정</a:t>
            </a:r>
            <a:r>
              <a:rPr lang="ko-KR" altLang="en-US" sz="1600" dirty="0">
                <a:latin typeface="DX마카롱" panose="02020600000000000000" pitchFamily="18" charset="-127"/>
                <a:ea typeface="DX마카롱" panose="02020600000000000000" pitchFamily="18" charset="-127"/>
              </a:rPr>
              <a:t>된다</a:t>
            </a:r>
            <a:r>
              <a:rPr lang="en-US" altLang="ko-KR" sz="1600" dirty="0">
                <a:latin typeface="DX마카롱" panose="02020600000000000000" pitchFamily="18" charset="-127"/>
                <a:ea typeface="DX마카롱" panose="02020600000000000000" pitchFamily="18" charset="-127"/>
              </a:rPr>
              <a:t>”</a:t>
            </a:r>
            <a:endParaRPr lang="ko-KR" altLang="en-US" sz="16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DC585-2AD5-4AC2-95AD-5C805D4CE0C2}"/>
              </a:ext>
            </a:extLst>
          </p:cNvPr>
          <p:cNvSpPr txBox="1"/>
          <p:nvPr/>
        </p:nvSpPr>
        <p:spPr>
          <a:xfrm>
            <a:off x="2158816" y="3874256"/>
            <a:ext cx="257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DX마카롱" panose="02020600000000000000" pitchFamily="18" charset="-127"/>
                <a:ea typeface="DX마카롱" panose="02020600000000000000" pitchFamily="18" charset="-127"/>
              </a:rPr>
              <a:t>출처 </a:t>
            </a:r>
            <a:r>
              <a:rPr lang="en-US" altLang="ko-KR" sz="1000" dirty="0">
                <a:latin typeface="DX마카롱" panose="02020600000000000000" pitchFamily="18" charset="-127"/>
                <a:ea typeface="DX마카롱" panose="02020600000000000000" pitchFamily="18" charset="-127"/>
              </a:rPr>
              <a:t>: KBS </a:t>
            </a:r>
            <a:r>
              <a:rPr lang="ko-KR" altLang="en-US" sz="1000" dirty="0">
                <a:latin typeface="DX마카롱" panose="02020600000000000000" pitchFamily="18" charset="-127"/>
                <a:ea typeface="DX마카롱" panose="02020600000000000000" pitchFamily="18" charset="-127"/>
              </a:rPr>
              <a:t>뉴스</a:t>
            </a:r>
            <a:r>
              <a:rPr lang="en-US" altLang="ko-KR" sz="1000" dirty="0">
                <a:latin typeface="DX마카롱" panose="02020600000000000000" pitchFamily="18" charset="-127"/>
                <a:ea typeface="DX마카롱" panose="02020600000000000000" pitchFamily="18" charset="-127"/>
              </a:rPr>
              <a:t>, 2019.09.27</a:t>
            </a:r>
            <a:endParaRPr lang="ko-KR" altLang="en-US" sz="10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AF6F6D-BDF6-4646-9763-6C654F13208C}"/>
              </a:ext>
            </a:extLst>
          </p:cNvPr>
          <p:cNvGrpSpPr/>
          <p:nvPr/>
        </p:nvGrpSpPr>
        <p:grpSpPr>
          <a:xfrm>
            <a:off x="3191736" y="4569739"/>
            <a:ext cx="2751865" cy="537194"/>
            <a:chOff x="3191736" y="4569739"/>
            <a:chExt cx="2751865" cy="537194"/>
          </a:xfrm>
        </p:grpSpPr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46A23D35-2CA1-4BC5-870F-CB7DCD71B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16995"/>
            <a:stretch/>
          </p:blipFill>
          <p:spPr>
            <a:xfrm>
              <a:off x="3191736" y="4588789"/>
              <a:ext cx="493580" cy="518144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0B5C55-B409-43B3-B6FC-B86F79E8E26C}"/>
                </a:ext>
              </a:extLst>
            </p:cNvPr>
            <p:cNvSpPr txBox="1"/>
            <p:nvPr/>
          </p:nvSpPr>
          <p:spPr>
            <a:xfrm>
              <a:off x="3821198" y="4569739"/>
              <a:ext cx="2122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허위 정산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1DCCF3-D74C-475E-9643-DC5BCDD2A1F9}"/>
              </a:ext>
            </a:extLst>
          </p:cNvPr>
          <p:cNvGrpSpPr/>
          <p:nvPr/>
        </p:nvGrpSpPr>
        <p:grpSpPr>
          <a:xfrm>
            <a:off x="3191736" y="5398363"/>
            <a:ext cx="3685314" cy="537973"/>
            <a:chOff x="3191736" y="5398363"/>
            <a:chExt cx="3685314" cy="537973"/>
          </a:xfrm>
        </p:grpSpPr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5AD111CE-45C0-40B9-8FF4-F778898531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16995"/>
            <a:stretch/>
          </p:blipFill>
          <p:spPr>
            <a:xfrm>
              <a:off x="3191736" y="5418192"/>
              <a:ext cx="493580" cy="51814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73D16F-1328-4E93-9756-D32C23FD0399}"/>
                </a:ext>
              </a:extLst>
            </p:cNvPr>
            <p:cNvSpPr txBox="1"/>
            <p:nvPr/>
          </p:nvSpPr>
          <p:spPr>
            <a:xfrm>
              <a:off x="3821197" y="5398363"/>
              <a:ext cx="30558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이용자수 조작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6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96C78C25-775E-4A94-A284-0005B8E9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E10912-4814-432A-AC4F-6FA99D7C60B9}"/>
              </a:ext>
            </a:extLst>
          </p:cNvPr>
          <p:cNvSpPr/>
          <p:nvPr/>
        </p:nvSpPr>
        <p:spPr>
          <a:xfrm>
            <a:off x="257175" y="6362699"/>
            <a:ext cx="2266950" cy="495301"/>
          </a:xfrm>
          <a:prstGeom prst="rect">
            <a:avLst/>
          </a:prstGeom>
          <a:solidFill>
            <a:srgbClr val="FD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AF2F63-70D7-4EC0-A944-1A2061C81878}"/>
              </a:ext>
            </a:extLst>
          </p:cNvPr>
          <p:cNvSpPr/>
          <p:nvPr/>
        </p:nvSpPr>
        <p:spPr>
          <a:xfrm>
            <a:off x="6877050" y="6362699"/>
            <a:ext cx="2266950" cy="495302"/>
          </a:xfrm>
          <a:prstGeom prst="rect">
            <a:avLst/>
          </a:prstGeom>
          <a:solidFill>
            <a:srgbClr val="FD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F2EF1-B733-4959-BEBD-6CE8C1078C8F}"/>
              </a:ext>
            </a:extLst>
          </p:cNvPr>
          <p:cNvSpPr txBox="1"/>
          <p:nvPr/>
        </p:nvSpPr>
        <p:spPr>
          <a:xfrm>
            <a:off x="2252661" y="384665"/>
            <a:ext cx="463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48B94"/>
                </a:solidFill>
                <a:latin typeface="210 옥탑방 B" panose="02020603020101020101" pitchFamily="18" charset="-127"/>
                <a:ea typeface="210 옥탑방 B" panose="02020603020101020101" pitchFamily="18" charset="-127"/>
              </a:rPr>
              <a:t>블록체인의 활용 사례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EB3E13B-CBC3-4AAB-8516-5B16C9A8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482" y="19050"/>
            <a:ext cx="1729129" cy="402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772BAC-8B68-45A6-839F-822AB8B6EB68}"/>
              </a:ext>
            </a:extLst>
          </p:cNvPr>
          <p:cNvSpPr txBox="1"/>
          <p:nvPr/>
        </p:nvSpPr>
        <p:spPr>
          <a:xfrm>
            <a:off x="1011322" y="1410541"/>
            <a:ext cx="248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마켓 </a:t>
            </a:r>
            <a:r>
              <a:rPr lang="ko-KR" altLang="en-US" sz="2800" dirty="0" err="1">
                <a:latin typeface="a장미다방" panose="02020600000000000000" pitchFamily="18" charset="-127"/>
                <a:ea typeface="a장미다방" panose="02020600000000000000" pitchFamily="18" charset="-127"/>
              </a:rPr>
              <a:t>플레이스</a:t>
            </a:r>
            <a:endParaRPr lang="ko-KR" altLang="en-US" sz="28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334BEC2-8578-48D6-ACF1-E938AF6249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00" b="14397"/>
          <a:stretch/>
        </p:blipFill>
        <p:spPr>
          <a:xfrm>
            <a:off x="375524" y="1313498"/>
            <a:ext cx="635798" cy="850655"/>
          </a:xfrm>
          <a:prstGeom prst="rect">
            <a:avLst/>
          </a:prstGeom>
        </p:spPr>
      </p:pic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5E9013FD-36EE-45A0-933E-E3C56BEC7688}"/>
              </a:ext>
            </a:extLst>
          </p:cNvPr>
          <p:cNvSpPr/>
          <p:nvPr/>
        </p:nvSpPr>
        <p:spPr>
          <a:xfrm>
            <a:off x="1746418" y="3449075"/>
            <a:ext cx="6938707" cy="179949"/>
          </a:xfrm>
          <a:prstGeom prst="parallelogram">
            <a:avLst/>
          </a:prstGeom>
          <a:solidFill>
            <a:srgbClr val="FF6242">
              <a:alpha val="50000"/>
            </a:srgbClr>
          </a:solidFill>
          <a:ln>
            <a:noFill/>
          </a:ln>
          <a:effectLst>
            <a:glow>
              <a:srgbClr val="1C94B6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C930FB31-71C1-4FC1-A696-5A0C73245249}"/>
              </a:ext>
            </a:extLst>
          </p:cNvPr>
          <p:cNvSpPr/>
          <p:nvPr/>
        </p:nvSpPr>
        <p:spPr>
          <a:xfrm>
            <a:off x="1040375" y="5874726"/>
            <a:ext cx="7389249" cy="179948"/>
          </a:xfrm>
          <a:prstGeom prst="parallelogram">
            <a:avLst/>
          </a:prstGeom>
          <a:solidFill>
            <a:srgbClr val="FF6242">
              <a:alpha val="50000"/>
            </a:srgbClr>
          </a:solidFill>
          <a:ln>
            <a:noFill/>
          </a:ln>
          <a:effectLst>
            <a:glow>
              <a:srgbClr val="1C94B6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0A519-A6B3-43FE-94FA-DAE68A4197F5}"/>
              </a:ext>
            </a:extLst>
          </p:cNvPr>
          <p:cNvSpPr txBox="1"/>
          <p:nvPr/>
        </p:nvSpPr>
        <p:spPr>
          <a:xfrm>
            <a:off x="1011322" y="1968889"/>
            <a:ext cx="7673804" cy="415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중고나라와 같은 상품 거래에도 블록체인을 적용할 수는 있으나</a:t>
            </a:r>
            <a:endParaRPr lang="en-US" altLang="ko-KR" sz="178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블록체인은 블록체인 외부의 상품에 대해서는 어떻게 할 수가 없다</a:t>
            </a: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Ex) </a:t>
            </a: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블록체인을 이용해 입금했으나 실제 택배는 벽돌이 포장되어 온 경우</a:t>
            </a:r>
            <a:endParaRPr lang="en-US" altLang="ko-KR" sz="178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하지만 음악</a:t>
            </a: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,</a:t>
            </a: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 영화</a:t>
            </a: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, </a:t>
            </a: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이미지같은 데이터 상품에는</a:t>
            </a: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 </a:t>
            </a: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블록체인을 응용하기 쉽다</a:t>
            </a: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Ex) </a:t>
            </a: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멜론에서 </a:t>
            </a: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IU </a:t>
            </a: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노래를 판매할 경우</a:t>
            </a: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, 100</a:t>
            </a: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명이 구매를 하든 </a:t>
            </a: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10000</a:t>
            </a: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명이</a:t>
            </a:r>
            <a:endParaRPr lang="en-US" altLang="ko-KR" sz="178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구매를 하든 </a:t>
            </a: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IU</a:t>
            </a: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는 멜론이 알려준 판매량밖에 알지 못한다</a:t>
            </a: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즉</a:t>
            </a: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, </a:t>
            </a: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작곡자와 소비자는 금액이 정상적으로 흘러갔는지를 확인할 수 없다</a:t>
            </a: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만약 </a:t>
            </a: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IU</a:t>
            </a: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가 블록체인 내에 스마트 </a:t>
            </a:r>
            <a:r>
              <a:rPr lang="ko-KR" altLang="en-US" sz="1780" dirty="0" err="1">
                <a:latin typeface="a장미다방" panose="02020600000000000000" pitchFamily="18" charset="-127"/>
                <a:ea typeface="a장미다방" panose="02020600000000000000" pitchFamily="18" charset="-127"/>
              </a:rPr>
              <a:t>컨트렉트를</a:t>
            </a: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 이용하여 자신의 노래를</a:t>
            </a:r>
            <a:endParaRPr lang="en-US" altLang="ko-KR" sz="178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등록하고 가격을 입력 후</a:t>
            </a: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, </a:t>
            </a:r>
            <a:r>
              <a:rPr lang="ko-KR" altLang="en-US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소비자가 블록체인을 통해 노래를 구매하면 자신이 구매한 금액이 작곡자에게 그대로 전달되는 것을 확인할 수 있다</a:t>
            </a:r>
            <a:r>
              <a:rPr lang="en-US" altLang="ko-KR" sz="178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F03F70F-FFD0-49E3-B00F-99327FF3DCF1}"/>
              </a:ext>
            </a:extLst>
          </p:cNvPr>
          <p:cNvGrpSpPr/>
          <p:nvPr/>
        </p:nvGrpSpPr>
        <p:grpSpPr>
          <a:xfrm>
            <a:off x="898697" y="1369182"/>
            <a:ext cx="3149427" cy="1071602"/>
            <a:chOff x="898698" y="1416807"/>
            <a:chExt cx="2835102" cy="1071602"/>
          </a:xfrm>
        </p:grpSpPr>
        <p:pic>
          <p:nvPicPr>
            <p:cNvPr id="31" name="Picture 2" descr="íìí¬ì¸í¸ ë°ì¤ì ëí ì´ë¯¸ì§ ê²ìê²°ê³¼">
              <a:extLst>
                <a:ext uri="{FF2B5EF4-FFF2-40B4-BE49-F238E27FC236}">
                  <a16:creationId xmlns:a16="http://schemas.microsoft.com/office/drawing/2014/main" id="{FEECFE1B-673F-4533-87C8-5DF4A30A06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71" b="60728"/>
            <a:stretch/>
          </p:blipFill>
          <p:spPr bwMode="auto">
            <a:xfrm>
              <a:off x="898698" y="1519574"/>
              <a:ext cx="2835102" cy="968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íìí¬ì¸í¸ ë°ì¤ì ëí ì´ë¯¸ì§ ê²ìê²°ê³¼">
              <a:extLst>
                <a:ext uri="{FF2B5EF4-FFF2-40B4-BE49-F238E27FC236}">
                  <a16:creationId xmlns:a16="http://schemas.microsoft.com/office/drawing/2014/main" id="{80A3AF28-8F73-4477-8888-34B41065A8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71" b="60728"/>
            <a:stretch/>
          </p:blipFill>
          <p:spPr bwMode="auto">
            <a:xfrm>
              <a:off x="1011322" y="1416807"/>
              <a:ext cx="2370053" cy="968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925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9F3014F-D102-4A2A-B4B7-C1E7E0AAE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75F60FA-9CCD-46FA-A6CE-DC7CF0D5A630}"/>
              </a:ext>
            </a:extLst>
          </p:cNvPr>
          <p:cNvSpPr/>
          <p:nvPr/>
        </p:nvSpPr>
        <p:spPr>
          <a:xfrm>
            <a:off x="257175" y="6362699"/>
            <a:ext cx="2266950" cy="495301"/>
          </a:xfrm>
          <a:prstGeom prst="rect">
            <a:avLst/>
          </a:prstGeom>
          <a:solidFill>
            <a:srgbClr val="FD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4DC721-BF6E-43E3-AFD9-FE9E5CF31D2E}"/>
              </a:ext>
            </a:extLst>
          </p:cNvPr>
          <p:cNvSpPr/>
          <p:nvPr/>
        </p:nvSpPr>
        <p:spPr>
          <a:xfrm>
            <a:off x="6877050" y="6362699"/>
            <a:ext cx="2266950" cy="495302"/>
          </a:xfrm>
          <a:prstGeom prst="rect">
            <a:avLst/>
          </a:prstGeom>
          <a:solidFill>
            <a:srgbClr val="FD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6722F-33AE-4C3F-9D32-7E801C368F4B}"/>
              </a:ext>
            </a:extLst>
          </p:cNvPr>
          <p:cNvSpPr txBox="1"/>
          <p:nvPr/>
        </p:nvSpPr>
        <p:spPr>
          <a:xfrm>
            <a:off x="2252661" y="384665"/>
            <a:ext cx="463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48B94"/>
                </a:solidFill>
                <a:latin typeface="210 옥탑방 B" panose="02020603020101020101" pitchFamily="18" charset="-127"/>
                <a:ea typeface="210 옥탑방 B" panose="02020603020101020101" pitchFamily="18" charset="-127"/>
              </a:rPr>
              <a:t>블록체인의 기초 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DBB32-97FF-496B-96FA-228A5CEF0069}"/>
              </a:ext>
            </a:extLst>
          </p:cNvPr>
          <p:cNvSpPr txBox="1"/>
          <p:nvPr/>
        </p:nvSpPr>
        <p:spPr>
          <a:xfrm>
            <a:off x="1839514" y="1588471"/>
            <a:ext cx="5464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E6E4DA"/>
                </a:solidFill>
                <a:latin typeface="210 M고딕 100" panose="02020603020101020101" pitchFamily="18" charset="-127"/>
                <a:ea typeface="210 M고딕 100" panose="02020603020101020101" pitchFamily="18" charset="-127"/>
              </a:rPr>
              <a:t>꼭 알아야 할 </a:t>
            </a:r>
            <a:r>
              <a:rPr lang="en-US" altLang="ko-KR" sz="4000" dirty="0">
                <a:solidFill>
                  <a:srgbClr val="E6E4DA"/>
                </a:solidFill>
                <a:latin typeface="210 M고딕 100" panose="02020603020101020101" pitchFamily="18" charset="-127"/>
                <a:ea typeface="210 M고딕 100" panose="02020603020101020101" pitchFamily="18" charset="-127"/>
              </a:rPr>
              <a:t>4</a:t>
            </a:r>
            <a:r>
              <a:rPr lang="ko-KR" altLang="en-US" sz="4000" dirty="0">
                <a:solidFill>
                  <a:srgbClr val="E6E4DA"/>
                </a:solidFill>
                <a:latin typeface="210 M고딕 100" panose="02020603020101020101" pitchFamily="18" charset="-127"/>
                <a:ea typeface="210 M고딕 100" panose="02020603020101020101" pitchFamily="18" charset="-127"/>
              </a:rPr>
              <a:t>가지 사항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9547613-2C2D-43CA-B41B-293DDB02ED48}"/>
              </a:ext>
            </a:extLst>
          </p:cNvPr>
          <p:cNvGrpSpPr/>
          <p:nvPr/>
        </p:nvGrpSpPr>
        <p:grpSpPr>
          <a:xfrm>
            <a:off x="0" y="1621540"/>
            <a:ext cx="9467019" cy="4657957"/>
            <a:chOff x="-43720" y="806985"/>
            <a:chExt cx="9467019" cy="4657957"/>
          </a:xfrm>
        </p:grpSpPr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367B4821-27B8-41E0-AE56-006B04E0C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412797" flipH="1">
              <a:off x="8007949" y="2568670"/>
              <a:ext cx="1415350" cy="2678690"/>
            </a:xfrm>
            <a:prstGeom prst="rect">
              <a:avLst/>
            </a:prstGeom>
          </p:spPr>
        </p:pic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37D63660-E9ED-4C24-909A-3932C1AD0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31356">
              <a:off x="-43720" y="2641102"/>
              <a:ext cx="1260286" cy="2425751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EFC9F1-6448-4FA2-B844-ACD79073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5616" y="806985"/>
              <a:ext cx="3528392" cy="436679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A2072BF-377B-47FA-9E19-CF50743C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5616" y="806985"/>
              <a:ext cx="3528392" cy="439002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54DA5D2-4C5E-40FA-9615-29FB1B78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05496" y="806985"/>
              <a:ext cx="3638912" cy="4405271"/>
            </a:xfrm>
            <a:prstGeom prst="rect">
              <a:avLst/>
            </a:prstGeom>
          </p:spPr>
        </p:pic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B6B06BDE-8A39-48F8-93C0-962C02239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81668" t="24176" r="-1248" b="227"/>
            <a:stretch/>
          </p:blipFill>
          <p:spPr>
            <a:xfrm rot="20412797" flipH="1">
              <a:off x="8196867" y="3439941"/>
              <a:ext cx="277125" cy="2025001"/>
            </a:xfrm>
            <a:prstGeom prst="rect">
              <a:avLst/>
            </a:prstGeom>
          </p:spPr>
        </p:pic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CD3971DD-1230-4319-9995-E56BCF033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82331" t="22594"/>
            <a:stretch/>
          </p:blipFill>
          <p:spPr>
            <a:xfrm rot="2031356">
              <a:off x="767262" y="3411384"/>
              <a:ext cx="227791" cy="1920824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DCC49C6-F8D6-4D9D-8A36-6194B558D006}"/>
              </a:ext>
            </a:extLst>
          </p:cNvPr>
          <p:cNvGrpSpPr/>
          <p:nvPr/>
        </p:nvGrpSpPr>
        <p:grpSpPr>
          <a:xfrm>
            <a:off x="1725946" y="3048103"/>
            <a:ext cx="2987861" cy="2305091"/>
            <a:chOff x="1661355" y="3021114"/>
            <a:chExt cx="2987861" cy="23050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705342-E441-4D2B-9217-6978F92CA05D}"/>
                </a:ext>
              </a:extLst>
            </p:cNvPr>
            <p:cNvSpPr txBox="1"/>
            <p:nvPr/>
          </p:nvSpPr>
          <p:spPr>
            <a:xfrm>
              <a:off x="1661355" y="3021114"/>
              <a:ext cx="2855562" cy="1168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ko-KR" altLang="en-US" sz="120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지속적으로 업데이트되는 거래 장부</a:t>
              </a:r>
              <a:endParaRPr lang="en-US" altLang="ko-KR" sz="1200" dirty="0"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  <a:p>
              <a:pPr fontAlgn="base">
                <a:lnSpc>
                  <a:spcPct val="150000"/>
                </a:lnSpc>
              </a:pPr>
              <a:endParaRPr lang="en-US" altLang="ko-KR" sz="1200" dirty="0"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  <a:p>
              <a:pPr fontAlgn="base">
                <a:lnSpc>
                  <a:spcPct val="150000"/>
                </a:lnSpc>
              </a:pPr>
              <a:r>
                <a:rPr lang="ko-KR" altLang="en-US" sz="120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각 거래를 </a:t>
              </a:r>
              <a:r>
                <a:rPr lang="en-US" altLang="ko-KR" sz="120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‘</a:t>
              </a:r>
              <a:r>
                <a:rPr lang="ko-KR" altLang="en-US" sz="120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블록</a:t>
              </a:r>
              <a:r>
                <a:rPr lang="en-US" altLang="ko-KR" sz="120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’ </a:t>
              </a:r>
              <a:r>
                <a:rPr lang="ko-KR" altLang="en-US" sz="120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이라 칭하고</a:t>
              </a:r>
              <a:endParaRPr lang="en-US" altLang="ko-KR" sz="1200" dirty="0"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  <a:p>
              <a:pPr fontAlgn="base">
                <a:lnSpc>
                  <a:spcPct val="150000"/>
                </a:lnSpc>
              </a:pPr>
              <a:r>
                <a:rPr lang="ko-KR" altLang="en-US" sz="120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블록이 여러 개 묶이면 블록체인을 형성</a:t>
              </a:r>
              <a:endParaRPr lang="en-US" altLang="ko-KR" sz="1200" dirty="0"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A6EA69-5B96-4C7D-AA38-43E5B7B9DFA3}"/>
                </a:ext>
              </a:extLst>
            </p:cNvPr>
            <p:cNvSpPr txBox="1"/>
            <p:nvPr/>
          </p:nvSpPr>
          <p:spPr>
            <a:xfrm>
              <a:off x="1661355" y="4468470"/>
              <a:ext cx="2987861" cy="857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ko-KR" altLang="en-US" sz="115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블록 단위의 데이터를</a:t>
              </a:r>
              <a:r>
                <a:rPr lang="en-US" altLang="ko-KR" sz="115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 </a:t>
              </a:r>
              <a:r>
                <a:rPr lang="ko-KR" altLang="en-US" sz="1150" dirty="0" err="1">
                  <a:latin typeface="a장미다방" panose="02020600000000000000" pitchFamily="18" charset="-127"/>
                  <a:ea typeface="a장미다방" panose="02020600000000000000" pitchFamily="18" charset="-127"/>
                </a:rPr>
                <a:t>중앙화된</a:t>
              </a:r>
              <a:r>
                <a:rPr lang="en-US" altLang="ko-KR" sz="115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 </a:t>
              </a:r>
              <a:r>
                <a:rPr lang="ko-KR" altLang="en-US" sz="115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서버 없이</a:t>
              </a:r>
              <a:endParaRPr lang="en-US" altLang="ko-KR" sz="1150" dirty="0"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  <a:p>
              <a:pPr fontAlgn="base">
                <a:lnSpc>
                  <a:spcPct val="150000"/>
                </a:lnSpc>
              </a:pPr>
              <a:r>
                <a:rPr lang="ko-KR" altLang="en-US" sz="115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체인과 같은</a:t>
              </a:r>
              <a:r>
                <a:rPr lang="en-US" altLang="ko-KR" sz="115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 </a:t>
              </a:r>
              <a:r>
                <a:rPr lang="ko-KR" altLang="en-US" sz="115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형태로 </a:t>
              </a:r>
              <a:r>
                <a:rPr lang="ko-KR" altLang="en-US" sz="1150" dirty="0" err="1">
                  <a:latin typeface="a장미다방" panose="02020600000000000000" pitchFamily="18" charset="-127"/>
                  <a:ea typeface="a장미다방" panose="02020600000000000000" pitchFamily="18" charset="-127"/>
                </a:rPr>
                <a:t>분산화되어</a:t>
              </a:r>
              <a:endParaRPr lang="en-US" altLang="ko-KR" sz="1150" dirty="0"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  <a:p>
              <a:pPr fontAlgn="base">
                <a:lnSpc>
                  <a:spcPct val="150000"/>
                </a:lnSpc>
              </a:pPr>
              <a:r>
                <a:rPr lang="ko-KR" altLang="en-US" sz="115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각 참여자들이</a:t>
              </a:r>
              <a:r>
                <a:rPr lang="en-US" altLang="ko-KR" sz="115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 </a:t>
              </a:r>
              <a:r>
                <a:rPr lang="ko-KR" altLang="en-US" sz="1150" dirty="0">
                  <a:latin typeface="a장미다방" panose="02020600000000000000" pitchFamily="18" charset="-127"/>
                  <a:ea typeface="a장미다방" panose="02020600000000000000" pitchFamily="18" charset="-127"/>
                </a:rPr>
                <a:t>저장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FA560D2-3F2A-4A36-9264-CF0632723362}"/>
              </a:ext>
            </a:extLst>
          </p:cNvPr>
          <p:cNvSpPr txBox="1"/>
          <p:nvPr/>
        </p:nvSpPr>
        <p:spPr>
          <a:xfrm>
            <a:off x="1645261" y="1645000"/>
            <a:ext cx="3020048" cy="106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블록체인</a:t>
            </a:r>
            <a:r>
              <a:rPr lang="en-US" altLang="ko-KR" sz="5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36E84-2630-40E3-9973-EF9BD0AF4599}"/>
              </a:ext>
            </a:extLst>
          </p:cNvPr>
          <p:cNvSpPr txBox="1"/>
          <p:nvPr/>
        </p:nvSpPr>
        <p:spPr>
          <a:xfrm>
            <a:off x="5551822" y="1645000"/>
            <a:ext cx="1467245" cy="106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5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특징</a:t>
            </a:r>
            <a:r>
              <a:rPr lang="en-US" altLang="ko-KR" sz="5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F4F74B-44F5-43C8-B057-5FC9B8FE8F46}"/>
              </a:ext>
            </a:extLst>
          </p:cNvPr>
          <p:cNvSpPr txBox="1"/>
          <p:nvPr/>
        </p:nvSpPr>
        <p:spPr>
          <a:xfrm>
            <a:off x="4787109" y="3050828"/>
            <a:ext cx="3020048" cy="233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23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▶ 기존의 인터넷 기반 서비스</a:t>
            </a:r>
            <a:endParaRPr lang="en-US" altLang="ko-KR" sz="123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23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- </a:t>
            </a:r>
            <a:r>
              <a:rPr lang="ko-KR" altLang="en-US" sz="123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중앙에 서비스를 제공하는 서버가 있고</a:t>
            </a:r>
            <a:endParaRPr lang="en-US" altLang="ko-KR" sz="123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23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  </a:t>
            </a:r>
            <a:r>
              <a:rPr lang="ko-KR" altLang="en-US" sz="6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 </a:t>
            </a:r>
            <a:r>
              <a:rPr lang="ko-KR" altLang="en-US" sz="123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이를 이용하는 클라이언트로 구분되는</a:t>
            </a:r>
            <a:endParaRPr lang="en-US" altLang="ko-KR" sz="123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23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  </a:t>
            </a:r>
            <a:r>
              <a:rPr lang="en-US" altLang="ko-KR" sz="6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 </a:t>
            </a:r>
            <a:r>
              <a:rPr lang="ko-KR" altLang="en-US" sz="123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중앙 집중형 네트워크 형태</a:t>
            </a:r>
            <a:endParaRPr lang="en-US" altLang="ko-KR" sz="123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23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23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▶ 블록체인</a:t>
            </a:r>
            <a:endParaRPr lang="en-US" altLang="ko-KR" sz="123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23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- </a:t>
            </a:r>
            <a:r>
              <a:rPr lang="ko-KR" altLang="en-US" sz="123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기존 중앙 집중형에 비해</a:t>
            </a:r>
            <a:endParaRPr lang="en-US" altLang="ko-KR" sz="123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23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  </a:t>
            </a:r>
            <a:r>
              <a:rPr lang="en-US" altLang="ko-KR" sz="6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 </a:t>
            </a:r>
            <a:r>
              <a:rPr lang="ko-KR" altLang="en-US" sz="123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서버에 대한 공격이나 장애에 안전</a:t>
            </a:r>
            <a:endParaRPr lang="en-US" altLang="ko-KR" sz="123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9867E3F-BF83-44D2-AB37-F47884297D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4482" y="19050"/>
            <a:ext cx="1729129" cy="40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8768955-D476-40E8-82CD-EFAA0BA30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8E61A4-FC7A-4E16-956B-22DEA35005E5}"/>
              </a:ext>
            </a:extLst>
          </p:cNvPr>
          <p:cNvSpPr/>
          <p:nvPr/>
        </p:nvSpPr>
        <p:spPr>
          <a:xfrm>
            <a:off x="6877050" y="6362699"/>
            <a:ext cx="2266950" cy="495302"/>
          </a:xfrm>
          <a:prstGeom prst="rect">
            <a:avLst/>
          </a:prstGeom>
          <a:solidFill>
            <a:srgbClr val="E6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43BEBF-C6AA-418E-B79E-D34BEE522EE9}"/>
              </a:ext>
            </a:extLst>
          </p:cNvPr>
          <p:cNvSpPr/>
          <p:nvPr/>
        </p:nvSpPr>
        <p:spPr>
          <a:xfrm>
            <a:off x="257175" y="2400298"/>
            <a:ext cx="7600950" cy="514351"/>
          </a:xfrm>
          <a:prstGeom prst="rect">
            <a:avLst/>
          </a:prstGeom>
          <a:solidFill>
            <a:srgbClr val="E6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4391D-CF55-463E-80A5-4DD838758CA1}"/>
              </a:ext>
            </a:extLst>
          </p:cNvPr>
          <p:cNvSpPr txBox="1"/>
          <p:nvPr/>
        </p:nvSpPr>
        <p:spPr>
          <a:xfrm>
            <a:off x="1038223" y="421633"/>
            <a:ext cx="7067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48B94"/>
                </a:solidFill>
                <a:latin typeface="210 옥탑방 B" panose="02020603020101020101" pitchFamily="18" charset="-127"/>
                <a:ea typeface="210 옥탑방 B" panose="02020603020101020101" pitchFamily="18" charset="-127"/>
              </a:rPr>
              <a:t>블록체인의 기초 개념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3DC984-9A1C-48B8-AEC6-F1DBDFF8E805}"/>
              </a:ext>
            </a:extLst>
          </p:cNvPr>
          <p:cNvSpPr txBox="1"/>
          <p:nvPr/>
        </p:nvSpPr>
        <p:spPr>
          <a:xfrm>
            <a:off x="1799910" y="1575145"/>
            <a:ext cx="5426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E6E4DA"/>
                </a:solidFill>
                <a:latin typeface="210 M고딕 100" panose="02020603020101020101" pitchFamily="18" charset="-127"/>
                <a:ea typeface="210 M고딕 100" panose="02020603020101020101" pitchFamily="18" charset="-127"/>
              </a:rPr>
              <a:t>꼭 알아야 할 </a:t>
            </a:r>
            <a:r>
              <a:rPr lang="en-US" altLang="ko-KR" sz="4000" dirty="0">
                <a:solidFill>
                  <a:srgbClr val="E6E4DA"/>
                </a:solidFill>
                <a:latin typeface="210 M고딕 100" panose="02020603020101020101" pitchFamily="18" charset="-127"/>
                <a:ea typeface="210 M고딕 100" panose="02020603020101020101" pitchFamily="18" charset="-127"/>
              </a:rPr>
              <a:t>4</a:t>
            </a:r>
            <a:r>
              <a:rPr lang="ko-KR" altLang="en-US" sz="4000" dirty="0">
                <a:solidFill>
                  <a:srgbClr val="E6E4DA"/>
                </a:solidFill>
                <a:latin typeface="210 M고딕 100" panose="02020603020101020101" pitchFamily="18" charset="-127"/>
                <a:ea typeface="210 M고딕 100" panose="02020603020101020101" pitchFamily="18" charset="-127"/>
              </a:rPr>
              <a:t>가지 사항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2A244E2-4D9C-472B-966D-5F122AF6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482" y="19050"/>
            <a:ext cx="1729129" cy="402583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99FD24-5AE8-4A27-BF92-6F0ED1F05B34}"/>
              </a:ext>
            </a:extLst>
          </p:cNvPr>
          <p:cNvSpPr/>
          <p:nvPr/>
        </p:nvSpPr>
        <p:spPr>
          <a:xfrm>
            <a:off x="257175" y="6055416"/>
            <a:ext cx="2266950" cy="514351"/>
          </a:xfrm>
          <a:prstGeom prst="rect">
            <a:avLst/>
          </a:prstGeom>
          <a:solidFill>
            <a:srgbClr val="E6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8" name="Table 7">
            <a:extLst>
              <a:ext uri="{FF2B5EF4-FFF2-40B4-BE49-F238E27FC236}">
                <a16:creationId xmlns:a16="http://schemas.microsoft.com/office/drawing/2014/main" id="{A4EC6D04-6D0C-4236-A251-7CCF7934C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22405"/>
              </p:ext>
            </p:extLst>
          </p:nvPr>
        </p:nvGraphicFramePr>
        <p:xfrm>
          <a:off x="6619877" y="2936050"/>
          <a:ext cx="1823864" cy="313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DC5E6C"/>
                          </a:solidFill>
                          <a:latin typeface="a가을소풍M" panose="02020600000000000000" pitchFamily="18" charset="-127"/>
                          <a:ea typeface="a가을소풍M" panose="02020600000000000000" pitchFamily="18" charset="-127"/>
                          <a:cs typeface="Arial" pitchFamily="34" charset="0"/>
                        </a:rPr>
                        <a:t>마이닝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3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6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68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10" b="1" dirty="0">
                          <a:solidFill>
                            <a:schemeClr val="bg1"/>
                          </a:solidFill>
                          <a:latin typeface="a가을소풍M" panose="02020600000000000000" pitchFamily="18" charset="-127"/>
                          <a:ea typeface="a가을소풍M" panose="02020600000000000000" pitchFamily="18" charset="-127"/>
                          <a:cs typeface="Arial" pitchFamily="34" charset="0"/>
                        </a:rPr>
                        <a:t>거래의 참 거짓 확인과정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Rounded Rectangle 6">
            <a:extLst>
              <a:ext uri="{FF2B5EF4-FFF2-40B4-BE49-F238E27FC236}">
                <a16:creationId xmlns:a16="http://schemas.microsoft.com/office/drawing/2014/main" id="{0660C25C-741F-4400-AE08-15FACA272664}"/>
              </a:ext>
            </a:extLst>
          </p:cNvPr>
          <p:cNvSpPr/>
          <p:nvPr/>
        </p:nvSpPr>
        <p:spPr>
          <a:xfrm>
            <a:off x="3384825" y="3434736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ounded Rectangle 6">
            <a:extLst>
              <a:ext uri="{FF2B5EF4-FFF2-40B4-BE49-F238E27FC236}">
                <a16:creationId xmlns:a16="http://schemas.microsoft.com/office/drawing/2014/main" id="{122307BB-F755-43A3-AC7F-1E2D97580A2C}"/>
              </a:ext>
            </a:extLst>
          </p:cNvPr>
          <p:cNvSpPr/>
          <p:nvPr/>
        </p:nvSpPr>
        <p:spPr>
          <a:xfrm>
            <a:off x="5350110" y="3431244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23A24F94-EFD5-4A01-9A01-A71735DE619A}"/>
              </a:ext>
            </a:extLst>
          </p:cNvPr>
          <p:cNvSpPr/>
          <p:nvPr/>
        </p:nvSpPr>
        <p:spPr>
          <a:xfrm>
            <a:off x="7315395" y="3431244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63" name="Table 7">
            <a:extLst>
              <a:ext uri="{FF2B5EF4-FFF2-40B4-BE49-F238E27FC236}">
                <a16:creationId xmlns:a16="http://schemas.microsoft.com/office/drawing/2014/main" id="{5E0B6763-7D9E-4B0D-8953-AC19DCF72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64761"/>
              </p:ext>
            </p:extLst>
          </p:nvPr>
        </p:nvGraphicFramePr>
        <p:xfrm>
          <a:off x="2689307" y="2936050"/>
          <a:ext cx="1823864" cy="313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rgbClr val="DC5E6C"/>
                          </a:solidFill>
                          <a:latin typeface="a가을소풍M" panose="02020600000000000000" pitchFamily="18" charset="-127"/>
                          <a:ea typeface="a가을소풍M" panose="02020600000000000000" pitchFamily="18" charset="-127"/>
                          <a:cs typeface="Arial" pitchFamily="34" charset="0"/>
                        </a:rPr>
                        <a:t>암호학</a:t>
                      </a:r>
                      <a:endParaRPr lang="ko-KR" altLang="en-US" sz="1400" b="1" dirty="0">
                        <a:solidFill>
                          <a:srgbClr val="DC5E6C"/>
                        </a:solidFill>
                        <a:latin typeface="a가을소풍M" panose="02020600000000000000" pitchFamily="18" charset="-127"/>
                        <a:ea typeface="a가을소풍M" panose="02020600000000000000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3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6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10" b="1" dirty="0">
                          <a:solidFill>
                            <a:schemeClr val="bg1"/>
                          </a:solidFill>
                          <a:latin typeface="a가을소풍M" panose="02020600000000000000" pitchFamily="18" charset="-127"/>
                          <a:ea typeface="a가을소풍M" panose="02020600000000000000" pitchFamily="18" charset="-127"/>
                          <a:cs typeface="Arial" pitchFamily="34" charset="0"/>
                        </a:rPr>
                        <a:t>모르는 </a:t>
                      </a:r>
                      <a:r>
                        <a:rPr lang="ko-KR" altLang="en-US" sz="1110" b="1" dirty="0" err="1">
                          <a:solidFill>
                            <a:schemeClr val="bg1"/>
                          </a:solidFill>
                          <a:latin typeface="a가을소풍M" panose="02020600000000000000" pitchFamily="18" charset="-127"/>
                          <a:ea typeface="a가을소풍M" panose="02020600000000000000" pitchFamily="18" charset="-127"/>
                          <a:cs typeface="Arial" pitchFamily="34" charset="0"/>
                        </a:rPr>
                        <a:t>유저들간에</a:t>
                      </a:r>
                      <a:r>
                        <a:rPr lang="ko-KR" altLang="en-US" sz="1110" b="1" dirty="0">
                          <a:solidFill>
                            <a:schemeClr val="bg1"/>
                          </a:solidFill>
                          <a:latin typeface="a가을소풍M" panose="02020600000000000000" pitchFamily="18" charset="-127"/>
                          <a:ea typeface="a가을소풍M" panose="02020600000000000000" pitchFamily="18" charset="-127"/>
                          <a:cs typeface="Arial" pitchFamily="34" charset="0"/>
                        </a:rPr>
                        <a:t> 거래 </a:t>
                      </a:r>
                      <a:r>
                        <a:rPr lang="en-US" altLang="ko-KR" sz="1110" b="1" dirty="0">
                          <a:solidFill>
                            <a:schemeClr val="bg1"/>
                          </a:solidFill>
                          <a:latin typeface="a가을소풍M" panose="02020600000000000000" pitchFamily="18" charset="-127"/>
                          <a:ea typeface="a가을소풍M" panose="02020600000000000000" pitchFamily="18" charset="-127"/>
                          <a:cs typeface="Arial" pitchFamily="34" charset="0"/>
                        </a:rPr>
                        <a:t>O</a:t>
                      </a:r>
                      <a:endParaRPr lang="ko-KR" altLang="en-US" sz="1110" b="1" dirty="0">
                        <a:solidFill>
                          <a:schemeClr val="bg1"/>
                        </a:solidFill>
                        <a:latin typeface="a가을소풍M" panose="02020600000000000000" pitchFamily="18" charset="-127"/>
                        <a:ea typeface="a가을소풍M" panose="02020600000000000000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5" name="Table 7">
            <a:extLst>
              <a:ext uri="{FF2B5EF4-FFF2-40B4-BE49-F238E27FC236}">
                <a16:creationId xmlns:a16="http://schemas.microsoft.com/office/drawing/2014/main" id="{26F7523A-04AE-4AAB-8A46-80E6D22D4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60129"/>
              </p:ext>
            </p:extLst>
          </p:nvPr>
        </p:nvGraphicFramePr>
        <p:xfrm>
          <a:off x="724024" y="2936050"/>
          <a:ext cx="1823864" cy="313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DC5E6C"/>
                          </a:solidFill>
                          <a:latin typeface="a가을소풍M" panose="02020600000000000000" pitchFamily="18" charset="-127"/>
                          <a:ea typeface="a가을소풍M" panose="02020600000000000000" pitchFamily="18" charset="-127"/>
                          <a:cs typeface="Arial" pitchFamily="34" charset="0"/>
                        </a:rPr>
                        <a:t>탈중앙화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3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6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2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10" b="1" dirty="0">
                          <a:solidFill>
                            <a:schemeClr val="bg1"/>
                          </a:solidFill>
                          <a:latin typeface="a가을소풍M" panose="02020600000000000000" pitchFamily="18" charset="-127"/>
                          <a:ea typeface="a가을소풍M" panose="02020600000000000000" pitchFamily="18" charset="-127"/>
                          <a:cs typeface="Arial" pitchFamily="34" charset="0"/>
                        </a:rPr>
                        <a:t>데이터를 관리할 필요 </a:t>
                      </a:r>
                      <a:r>
                        <a:rPr lang="en-US" altLang="ko-KR" sz="1110" b="1" dirty="0">
                          <a:solidFill>
                            <a:schemeClr val="bg1"/>
                          </a:solidFill>
                          <a:latin typeface="a가을소풍M" panose="02020600000000000000" pitchFamily="18" charset="-127"/>
                          <a:ea typeface="a가을소풍M" panose="02020600000000000000" pitchFamily="18" charset="-127"/>
                          <a:cs typeface="Arial" pitchFamily="34" charset="0"/>
                        </a:rPr>
                        <a:t>X</a:t>
                      </a:r>
                      <a:endParaRPr lang="ko-KR" altLang="en-US" sz="1110" b="1" dirty="0">
                        <a:solidFill>
                          <a:schemeClr val="bg1"/>
                        </a:solidFill>
                        <a:latin typeface="a가을소풍M" panose="02020600000000000000" pitchFamily="18" charset="-127"/>
                        <a:ea typeface="a가을소풍M" panose="02020600000000000000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" name="Table 7">
            <a:extLst>
              <a:ext uri="{FF2B5EF4-FFF2-40B4-BE49-F238E27FC236}">
                <a16:creationId xmlns:a16="http://schemas.microsoft.com/office/drawing/2014/main" id="{3015FCA4-4B34-4BA7-9BCF-58018A6EA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51553"/>
              </p:ext>
            </p:extLst>
          </p:nvPr>
        </p:nvGraphicFramePr>
        <p:xfrm>
          <a:off x="4654592" y="2936050"/>
          <a:ext cx="1823864" cy="313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DC5E6C"/>
                          </a:solidFill>
                          <a:latin typeface="a가을소풍M" panose="02020600000000000000" pitchFamily="18" charset="-127"/>
                          <a:ea typeface="a가을소풍M" panose="02020600000000000000" pitchFamily="18" charset="-127"/>
                          <a:cs typeface="Arial" pitchFamily="34" charset="0"/>
                        </a:rPr>
                        <a:t>Immutable</a:t>
                      </a:r>
                      <a:endParaRPr lang="ko-KR" altLang="en-US" sz="1400" b="1" dirty="0">
                        <a:solidFill>
                          <a:srgbClr val="DC5E6C"/>
                        </a:solidFill>
                        <a:latin typeface="a가을소풍M" panose="02020600000000000000" pitchFamily="18" charset="-127"/>
                        <a:ea typeface="a가을소풍M" panose="02020600000000000000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3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6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야놀자 야체 B" panose="02020603020101020101" pitchFamily="18" charset="-127"/>
                        <a:ea typeface="야놀자 야체 B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10" b="1" dirty="0">
                          <a:solidFill>
                            <a:schemeClr val="bg1"/>
                          </a:solidFill>
                          <a:latin typeface="a가을소풍M" panose="02020600000000000000" pitchFamily="18" charset="-127"/>
                          <a:ea typeface="a가을소풍M" panose="02020600000000000000" pitchFamily="18" charset="-127"/>
                          <a:cs typeface="Arial" pitchFamily="34" charset="0"/>
                        </a:rPr>
                        <a:t>위조 및 변조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Rounded Rectangle 6">
            <a:extLst>
              <a:ext uri="{FF2B5EF4-FFF2-40B4-BE49-F238E27FC236}">
                <a16:creationId xmlns:a16="http://schemas.microsoft.com/office/drawing/2014/main" id="{BD9165C1-B33D-42FA-88CA-015D6995804E}"/>
              </a:ext>
            </a:extLst>
          </p:cNvPr>
          <p:cNvSpPr/>
          <p:nvPr/>
        </p:nvSpPr>
        <p:spPr>
          <a:xfrm>
            <a:off x="1419542" y="3431244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529EE-701C-43FC-AD97-8739FD06138A}"/>
              </a:ext>
            </a:extLst>
          </p:cNvPr>
          <p:cNvSpPr txBox="1"/>
          <p:nvPr/>
        </p:nvSpPr>
        <p:spPr>
          <a:xfrm>
            <a:off x="724024" y="4214428"/>
            <a:ext cx="182386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거래 장부가 단일 중앙 서버에 저장되는 것이 아니라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다수의 컴퓨터에 분산 저장</a:t>
            </a:r>
          </a:p>
          <a:p>
            <a:endParaRPr lang="ko-KR" altLang="en-US" sz="152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848CEC-DBE4-44FF-86A0-C43219D9DB9A}"/>
              </a:ext>
            </a:extLst>
          </p:cNvPr>
          <p:cNvSpPr txBox="1"/>
          <p:nvPr/>
        </p:nvSpPr>
        <p:spPr>
          <a:xfrm>
            <a:off x="2700508" y="3899122"/>
            <a:ext cx="1823864" cy="172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자산의 소유권을 갖고 있는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당사자만 블록체인에 거래를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추가할 수 있도록 보장하는 키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네트워크 참여자들에게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거래가 참인지 거짓인지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입증해주는 키</a:t>
            </a:r>
            <a:endParaRPr lang="ko-KR" altLang="en-US" sz="152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4FDE12B-DE79-4F09-B948-4F70E3D4C825}"/>
              </a:ext>
            </a:extLst>
          </p:cNvPr>
          <p:cNvSpPr txBox="1"/>
          <p:nvPr/>
        </p:nvSpPr>
        <p:spPr>
          <a:xfrm>
            <a:off x="4665793" y="4016077"/>
            <a:ext cx="1823864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defRPr/>
            </a:pPr>
            <a:r>
              <a:rPr lang="ko-KR" altLang="en-US" sz="152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해싱을</a:t>
            </a: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 이용하여 데이터를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임의의 문자로 압축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데이터의 일부만 조작해도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원본 데이터와는 완전히 다른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해시가 생성되므로</a:t>
            </a:r>
            <a:r>
              <a:rPr lang="en-US" altLang="ko-KR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 </a:t>
            </a: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금세 탄로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84EED-6A61-4DA7-8CFA-7AA0EC1EFFBB}"/>
              </a:ext>
            </a:extLst>
          </p:cNvPr>
          <p:cNvSpPr txBox="1"/>
          <p:nvPr/>
        </p:nvSpPr>
        <p:spPr>
          <a:xfrm>
            <a:off x="6619876" y="3720572"/>
            <a:ext cx="1823864" cy="196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복수의 당사자가 거래 발표 시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네트워크의 컴퓨터들이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해당 거래에 기반을 둔 복잡한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퍼즐을 먼저 풀기 위해 경쟁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퍼즐을 가장 먼저 푼 컴퓨터는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이를 네트워크에 공유하고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  <a:p>
            <a:pPr algn="ctr" defTabSz="914400" latinLnBrk="1">
              <a:defRPr/>
            </a:pPr>
            <a:r>
              <a:rPr lang="ko-KR" altLang="en-US" sz="15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rial" pitchFamily="34" charset="0"/>
              </a:rPr>
              <a:t>이미 사용되진 않았는지 검증</a:t>
            </a:r>
            <a:endParaRPr lang="en-US" altLang="ko-KR" sz="1520" b="1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2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70" grpId="0" animBg="1"/>
      <p:bldP spid="2" grpId="0"/>
      <p:bldP spid="71" grpId="0"/>
      <p:bldP spid="72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96C78C25-775E-4A94-A284-0005B8E9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E10912-4814-432A-AC4F-6FA99D7C60B9}"/>
              </a:ext>
            </a:extLst>
          </p:cNvPr>
          <p:cNvSpPr/>
          <p:nvPr/>
        </p:nvSpPr>
        <p:spPr>
          <a:xfrm>
            <a:off x="257175" y="6362699"/>
            <a:ext cx="2266950" cy="495301"/>
          </a:xfrm>
          <a:prstGeom prst="rect">
            <a:avLst/>
          </a:prstGeom>
          <a:solidFill>
            <a:srgbClr val="FD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AF2F63-70D7-4EC0-A944-1A2061C81878}"/>
              </a:ext>
            </a:extLst>
          </p:cNvPr>
          <p:cNvSpPr/>
          <p:nvPr/>
        </p:nvSpPr>
        <p:spPr>
          <a:xfrm>
            <a:off x="6877050" y="6362699"/>
            <a:ext cx="2266950" cy="495302"/>
          </a:xfrm>
          <a:prstGeom prst="rect">
            <a:avLst/>
          </a:prstGeom>
          <a:solidFill>
            <a:srgbClr val="FD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F2EF1-B733-4959-BEBD-6CE8C1078C8F}"/>
              </a:ext>
            </a:extLst>
          </p:cNvPr>
          <p:cNvSpPr txBox="1"/>
          <p:nvPr/>
        </p:nvSpPr>
        <p:spPr>
          <a:xfrm>
            <a:off x="2252661" y="384665"/>
            <a:ext cx="463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48B94"/>
                </a:solidFill>
                <a:latin typeface="210 옥탑방 B" panose="02020603020101020101" pitchFamily="18" charset="-127"/>
                <a:ea typeface="210 옥탑방 B" panose="02020603020101020101" pitchFamily="18" charset="-127"/>
              </a:rPr>
              <a:t>블록체인의 활용 사례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EB3E13B-CBC3-4AAB-8516-5B16C9A8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482" y="19050"/>
            <a:ext cx="1729129" cy="4025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4A98A4F-0CB3-4675-95A4-7E3AF5CCBB24}"/>
              </a:ext>
            </a:extLst>
          </p:cNvPr>
          <p:cNvSpPr txBox="1"/>
          <p:nvPr/>
        </p:nvSpPr>
        <p:spPr>
          <a:xfrm>
            <a:off x="593896" y="1477216"/>
            <a:ext cx="3978103" cy="471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1. </a:t>
            </a:r>
            <a:r>
              <a:rPr lang="en-US" altLang="ko-KR" sz="10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가상화폐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2.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온라인 투표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3.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게임 분야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4.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송금 서비스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5.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무역 금융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6.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마켓 </a:t>
            </a:r>
            <a:r>
              <a:rPr lang="ko-KR" altLang="en-US" dirty="0" err="1">
                <a:latin typeface="a장미다방" panose="02020600000000000000" pitchFamily="18" charset="-127"/>
                <a:ea typeface="a장미다방" panose="02020600000000000000" pitchFamily="18" charset="-127"/>
              </a:rPr>
              <a:t>플레이스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7.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전력 시장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8.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저작권 관리 및 문서 공증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9.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고가 물품 거래 추적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A5838A-AF8F-47FA-8A21-0452A8883968}"/>
              </a:ext>
            </a:extLst>
          </p:cNvPr>
          <p:cNvSpPr txBox="1"/>
          <p:nvPr/>
        </p:nvSpPr>
        <p:spPr>
          <a:xfrm>
            <a:off x="4572001" y="1230018"/>
            <a:ext cx="3978103" cy="499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10. IoT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 활용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11.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음식의 유통 경로 추적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12.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소프트웨어 개발에 보안 더하기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13.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디지털 콘텐츠 관리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14.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의료 기록 추적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15.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대출 승인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16.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보험금 청구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17.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감사 추적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18. </a:t>
            </a:r>
            <a:r>
              <a:rPr lang="ko-KR" altLang="en-US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스마트 계약</a:t>
            </a:r>
            <a:endParaRPr lang="en-US" altLang="ko-KR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89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8768955-D476-40E8-82CD-EFAA0BA30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8E61A4-FC7A-4E16-956B-22DEA35005E5}"/>
              </a:ext>
            </a:extLst>
          </p:cNvPr>
          <p:cNvSpPr/>
          <p:nvPr/>
        </p:nvSpPr>
        <p:spPr>
          <a:xfrm>
            <a:off x="6877050" y="6362699"/>
            <a:ext cx="2266950" cy="495302"/>
          </a:xfrm>
          <a:prstGeom prst="rect">
            <a:avLst/>
          </a:prstGeom>
          <a:solidFill>
            <a:srgbClr val="E6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43BEBF-C6AA-418E-B79E-D34BEE522EE9}"/>
              </a:ext>
            </a:extLst>
          </p:cNvPr>
          <p:cNvSpPr/>
          <p:nvPr/>
        </p:nvSpPr>
        <p:spPr>
          <a:xfrm>
            <a:off x="257175" y="2400298"/>
            <a:ext cx="7600950" cy="514351"/>
          </a:xfrm>
          <a:prstGeom prst="rect">
            <a:avLst/>
          </a:prstGeom>
          <a:solidFill>
            <a:srgbClr val="E6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3DC984-9A1C-48B8-AEC6-F1DBDFF8E805}"/>
              </a:ext>
            </a:extLst>
          </p:cNvPr>
          <p:cNvSpPr txBox="1"/>
          <p:nvPr/>
        </p:nvSpPr>
        <p:spPr>
          <a:xfrm>
            <a:off x="2321700" y="1564854"/>
            <a:ext cx="4500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E6E4DA"/>
                </a:solidFill>
                <a:latin typeface="210 M고딕 100" panose="02020603020101020101" pitchFamily="18" charset="-127"/>
                <a:ea typeface="210 M고딕 100" panose="02020603020101020101" pitchFamily="18" charset="-127"/>
              </a:rPr>
              <a:t>암호화폐 </a:t>
            </a:r>
            <a:r>
              <a:rPr lang="en-US" altLang="ko-KR" sz="4000" dirty="0">
                <a:solidFill>
                  <a:srgbClr val="E6E4DA"/>
                </a:solidFill>
                <a:latin typeface="210 M고딕 100" panose="02020603020101020101" pitchFamily="18" charset="-127"/>
                <a:ea typeface="210 M고딕 100" panose="02020603020101020101" pitchFamily="18" charset="-127"/>
              </a:rPr>
              <a:t>| </a:t>
            </a:r>
            <a:r>
              <a:rPr lang="ko-KR" altLang="en-US" sz="4000" dirty="0">
                <a:solidFill>
                  <a:srgbClr val="E6E4DA"/>
                </a:solidFill>
                <a:latin typeface="210 M고딕 100" panose="02020603020101020101" pitchFamily="18" charset="-127"/>
                <a:ea typeface="210 M고딕 100" panose="02020603020101020101" pitchFamily="18" charset="-127"/>
              </a:rPr>
              <a:t>금융기관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2A244E2-4D9C-472B-966D-5F122AF6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482" y="19050"/>
            <a:ext cx="1729129" cy="402583"/>
          </a:xfrm>
          <a:prstGeom prst="rect">
            <a:avLst/>
          </a:prstGeom>
        </p:spPr>
      </p:pic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89A2658-AE4B-4428-8637-D82ECA24B5C6}"/>
              </a:ext>
            </a:extLst>
          </p:cNvPr>
          <p:cNvSpPr/>
          <p:nvPr/>
        </p:nvSpPr>
        <p:spPr>
          <a:xfrm>
            <a:off x="257175" y="6055416"/>
            <a:ext cx="2266950" cy="514351"/>
          </a:xfrm>
          <a:prstGeom prst="rect">
            <a:avLst/>
          </a:prstGeom>
          <a:solidFill>
            <a:srgbClr val="E6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4" name="차트 123">
            <a:extLst>
              <a:ext uri="{FF2B5EF4-FFF2-40B4-BE49-F238E27FC236}">
                <a16:creationId xmlns:a16="http://schemas.microsoft.com/office/drawing/2014/main" id="{000FA006-59A1-4B04-BE38-18FD3D30F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249229"/>
              </p:ext>
            </p:extLst>
          </p:nvPr>
        </p:nvGraphicFramePr>
        <p:xfrm>
          <a:off x="-758154" y="225811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F5F7AE8-3707-45BB-B3DC-58376519EFF1}"/>
              </a:ext>
            </a:extLst>
          </p:cNvPr>
          <p:cNvGrpSpPr/>
          <p:nvPr/>
        </p:nvGrpSpPr>
        <p:grpSpPr>
          <a:xfrm>
            <a:off x="257175" y="2798136"/>
            <a:ext cx="4065343" cy="3514455"/>
            <a:chOff x="233680" y="2661921"/>
            <a:chExt cx="11724640" cy="4145275"/>
          </a:xfrm>
        </p:grpSpPr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90FFE4A-D8F1-413E-912C-C4CA32101DAD}"/>
                </a:ext>
              </a:extLst>
            </p:cNvPr>
            <p:cNvCxnSpPr/>
            <p:nvPr/>
          </p:nvCxnSpPr>
          <p:spPr>
            <a:xfrm>
              <a:off x="233680" y="2661921"/>
              <a:ext cx="1706880" cy="0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CECD2455-E620-4F69-AF5D-FA67B50FF2C0}"/>
                </a:ext>
              </a:extLst>
            </p:cNvPr>
            <p:cNvCxnSpPr/>
            <p:nvPr/>
          </p:nvCxnSpPr>
          <p:spPr>
            <a:xfrm>
              <a:off x="10251440" y="2661921"/>
              <a:ext cx="1706880" cy="0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6303AAA5-DF21-44E1-BBC6-A1D66D6AD8E4}"/>
                </a:ext>
              </a:extLst>
            </p:cNvPr>
            <p:cNvCxnSpPr/>
            <p:nvPr/>
          </p:nvCxnSpPr>
          <p:spPr>
            <a:xfrm>
              <a:off x="233680" y="2661921"/>
              <a:ext cx="0" cy="4145275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F370E17F-EA16-4DF9-A6F7-54894F9CDEC7}"/>
                </a:ext>
              </a:extLst>
            </p:cNvPr>
            <p:cNvCxnSpPr/>
            <p:nvPr/>
          </p:nvCxnSpPr>
          <p:spPr>
            <a:xfrm>
              <a:off x="11958320" y="2661921"/>
              <a:ext cx="0" cy="4145275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298367C5-19B2-44D4-BAA2-257D78E6F79A}"/>
                </a:ext>
              </a:extLst>
            </p:cNvPr>
            <p:cNvCxnSpPr/>
            <p:nvPr/>
          </p:nvCxnSpPr>
          <p:spPr>
            <a:xfrm>
              <a:off x="233680" y="6807196"/>
              <a:ext cx="11724640" cy="0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5C3F19C-FDEF-4A3B-94C6-C43BE7F04745}"/>
              </a:ext>
            </a:extLst>
          </p:cNvPr>
          <p:cNvSpPr/>
          <p:nvPr/>
        </p:nvSpPr>
        <p:spPr>
          <a:xfrm>
            <a:off x="1038223" y="2295328"/>
            <a:ext cx="2266950" cy="416948"/>
          </a:xfrm>
          <a:prstGeom prst="rect">
            <a:avLst/>
          </a:prstGeom>
          <a:solidFill>
            <a:srgbClr val="E6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DCF9942-E6FA-4003-8D21-8C26C7E9DF54}"/>
              </a:ext>
            </a:extLst>
          </p:cNvPr>
          <p:cNvSpPr txBox="1"/>
          <p:nvPr/>
        </p:nvSpPr>
        <p:spPr>
          <a:xfrm>
            <a:off x="1484277" y="2364807"/>
            <a:ext cx="161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암호화폐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C60D7B-F9DC-4CC0-ACC4-2F8A9F00D4D6}"/>
              </a:ext>
            </a:extLst>
          </p:cNvPr>
          <p:cNvSpPr txBox="1"/>
          <p:nvPr/>
        </p:nvSpPr>
        <p:spPr>
          <a:xfrm>
            <a:off x="2789812" y="3946283"/>
            <a:ext cx="763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화폐</a:t>
            </a:r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 </a:t>
            </a: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28%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5F8517-39F4-4711-9C3F-232D5AA5F0A4}"/>
              </a:ext>
            </a:extLst>
          </p:cNvPr>
          <p:cNvSpPr txBox="1"/>
          <p:nvPr/>
        </p:nvSpPr>
        <p:spPr>
          <a:xfrm>
            <a:off x="1956563" y="5261300"/>
            <a:ext cx="85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플랫폼</a:t>
            </a:r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 </a:t>
            </a: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22%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32AAFA-A53F-42A9-A605-072241C03DAF}"/>
              </a:ext>
            </a:extLst>
          </p:cNvPr>
          <p:cNvSpPr txBox="1"/>
          <p:nvPr/>
        </p:nvSpPr>
        <p:spPr>
          <a:xfrm>
            <a:off x="964307" y="4428245"/>
            <a:ext cx="85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결재</a:t>
            </a:r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 </a:t>
            </a: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16%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DA6DDB7-026A-4C27-9EEC-1839B1A2ED59}"/>
              </a:ext>
            </a:extLst>
          </p:cNvPr>
          <p:cNvSpPr txBox="1"/>
          <p:nvPr/>
        </p:nvSpPr>
        <p:spPr>
          <a:xfrm>
            <a:off x="1032450" y="3427281"/>
            <a:ext cx="85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예측</a:t>
            </a:r>
            <a:endParaRPr lang="en-US" altLang="ko-KR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7%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93F9F35-B2F5-4DF7-A173-D3C4DB937E10}"/>
              </a:ext>
            </a:extLst>
          </p:cNvPr>
          <p:cNvSpPr txBox="1"/>
          <p:nvPr/>
        </p:nvSpPr>
        <p:spPr>
          <a:xfrm>
            <a:off x="1535782" y="3019619"/>
            <a:ext cx="85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유통</a:t>
            </a:r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 </a:t>
            </a: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6%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A65EC5B-552D-4767-87ED-AB9AE4BABEF7}"/>
              </a:ext>
            </a:extLst>
          </p:cNvPr>
          <p:cNvSpPr/>
          <p:nvPr/>
        </p:nvSpPr>
        <p:spPr>
          <a:xfrm>
            <a:off x="4797397" y="6052997"/>
            <a:ext cx="2266950" cy="514351"/>
          </a:xfrm>
          <a:prstGeom prst="rect">
            <a:avLst/>
          </a:prstGeom>
          <a:solidFill>
            <a:srgbClr val="E6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1" name="차트 110">
            <a:extLst>
              <a:ext uri="{FF2B5EF4-FFF2-40B4-BE49-F238E27FC236}">
                <a16:creationId xmlns:a16="http://schemas.microsoft.com/office/drawing/2014/main" id="{CF5FE68B-ADF8-4C52-9132-49830E0757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649186"/>
              </p:ext>
            </p:extLst>
          </p:nvPr>
        </p:nvGraphicFramePr>
        <p:xfrm>
          <a:off x="3782068" y="225569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C8450B5-2FAB-4839-A180-10AA0B48D0BD}"/>
              </a:ext>
            </a:extLst>
          </p:cNvPr>
          <p:cNvGrpSpPr/>
          <p:nvPr/>
        </p:nvGrpSpPr>
        <p:grpSpPr>
          <a:xfrm>
            <a:off x="4797397" y="2795717"/>
            <a:ext cx="4065343" cy="3514455"/>
            <a:chOff x="233680" y="2661921"/>
            <a:chExt cx="11724640" cy="4145275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8627F32A-E376-4A94-A2ED-A5EB0BD071F7}"/>
                </a:ext>
              </a:extLst>
            </p:cNvPr>
            <p:cNvCxnSpPr/>
            <p:nvPr/>
          </p:nvCxnSpPr>
          <p:spPr>
            <a:xfrm>
              <a:off x="233680" y="2661921"/>
              <a:ext cx="1706880" cy="0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3487943A-FE51-40E6-B42F-2298568A0408}"/>
                </a:ext>
              </a:extLst>
            </p:cNvPr>
            <p:cNvCxnSpPr/>
            <p:nvPr/>
          </p:nvCxnSpPr>
          <p:spPr>
            <a:xfrm>
              <a:off x="10251440" y="2661921"/>
              <a:ext cx="1706880" cy="0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1210F8AE-55F2-43CC-A2D2-C20FE780C986}"/>
                </a:ext>
              </a:extLst>
            </p:cNvPr>
            <p:cNvCxnSpPr/>
            <p:nvPr/>
          </p:nvCxnSpPr>
          <p:spPr>
            <a:xfrm>
              <a:off x="233680" y="2661921"/>
              <a:ext cx="0" cy="4145275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3AC3D2D8-C3F6-453A-9460-210642B280B1}"/>
                </a:ext>
              </a:extLst>
            </p:cNvPr>
            <p:cNvCxnSpPr/>
            <p:nvPr/>
          </p:nvCxnSpPr>
          <p:spPr>
            <a:xfrm>
              <a:off x="11958320" y="2661921"/>
              <a:ext cx="0" cy="4145275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EDBDCE8D-4463-4915-B7CB-59BFA2BD394A}"/>
                </a:ext>
              </a:extLst>
            </p:cNvPr>
            <p:cNvCxnSpPr/>
            <p:nvPr/>
          </p:nvCxnSpPr>
          <p:spPr>
            <a:xfrm>
              <a:off x="233680" y="6807196"/>
              <a:ext cx="11724640" cy="0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3A1B95-15FF-4819-996F-FC18FC54D1D5}"/>
              </a:ext>
            </a:extLst>
          </p:cNvPr>
          <p:cNvSpPr/>
          <p:nvPr/>
        </p:nvSpPr>
        <p:spPr>
          <a:xfrm>
            <a:off x="5578445" y="2272740"/>
            <a:ext cx="2266950" cy="437117"/>
          </a:xfrm>
          <a:prstGeom prst="rect">
            <a:avLst/>
          </a:prstGeom>
          <a:solidFill>
            <a:srgbClr val="E6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BAC231-028A-4579-B36D-D94A6C462D79}"/>
              </a:ext>
            </a:extLst>
          </p:cNvPr>
          <p:cNvSpPr txBox="1"/>
          <p:nvPr/>
        </p:nvSpPr>
        <p:spPr>
          <a:xfrm>
            <a:off x="6024499" y="2362388"/>
            <a:ext cx="161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금융기관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9813F2-6D75-415D-AD6B-F4E7E15B6716}"/>
              </a:ext>
            </a:extLst>
          </p:cNvPr>
          <p:cNvSpPr txBox="1"/>
          <p:nvPr/>
        </p:nvSpPr>
        <p:spPr>
          <a:xfrm>
            <a:off x="7299270" y="4164216"/>
            <a:ext cx="763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결재</a:t>
            </a:r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 </a:t>
            </a: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34%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21B6BDB-EBA0-41E5-9AD5-4388F7AFF3C3}"/>
              </a:ext>
            </a:extLst>
          </p:cNvPr>
          <p:cNvSpPr txBox="1"/>
          <p:nvPr/>
        </p:nvSpPr>
        <p:spPr>
          <a:xfrm>
            <a:off x="6043152" y="5092679"/>
            <a:ext cx="85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보안</a:t>
            </a:r>
            <a:endParaRPr lang="en-US" altLang="ko-KR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25%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7B8B26-FD84-4485-A5A5-2F08B59E1FED}"/>
              </a:ext>
            </a:extLst>
          </p:cNvPr>
          <p:cNvSpPr txBox="1"/>
          <p:nvPr/>
        </p:nvSpPr>
        <p:spPr>
          <a:xfrm>
            <a:off x="5708612" y="3589418"/>
            <a:ext cx="85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송금</a:t>
            </a:r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 </a:t>
            </a: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16%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B85CD3B-C8B0-417A-8FB5-6E362A340C4D}"/>
              </a:ext>
            </a:extLst>
          </p:cNvPr>
          <p:cNvSpPr txBox="1"/>
          <p:nvPr/>
        </p:nvSpPr>
        <p:spPr>
          <a:xfrm>
            <a:off x="6432563" y="6393636"/>
            <a:ext cx="2551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각 산업분야 종사자 대상 설문조사</a:t>
            </a:r>
            <a:endParaRPr lang="en-US" altLang="ko-KR" sz="11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  <a:p>
            <a:pPr algn="r"/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블록체인 투데이</a:t>
            </a:r>
            <a:r>
              <a:rPr lang="en-US" altLang="ko-KR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,</a:t>
            </a:r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 </a:t>
            </a:r>
            <a:r>
              <a:rPr lang="en-US" altLang="ko-KR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(19.01.24)</a:t>
            </a:r>
            <a:endParaRPr lang="ko-KR" altLang="en-US" sz="11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7CAB3E6-968B-49A2-94B8-75B8316D2D5C}"/>
              </a:ext>
            </a:extLst>
          </p:cNvPr>
          <p:cNvSpPr txBox="1"/>
          <p:nvPr/>
        </p:nvSpPr>
        <p:spPr>
          <a:xfrm>
            <a:off x="1168410" y="413140"/>
            <a:ext cx="6807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48B94"/>
                </a:solidFill>
                <a:latin typeface="210 옥탑방 B" panose="02020603020101020101" pitchFamily="18" charset="-127"/>
                <a:ea typeface="210 옥탑방 B" panose="02020603020101020101" pitchFamily="18" charset="-127"/>
              </a:rPr>
              <a:t>산업분야별 관심 분야 </a:t>
            </a:r>
          </a:p>
        </p:txBody>
      </p:sp>
    </p:spTree>
    <p:extLst>
      <p:ext uri="{BB962C8B-B14F-4D97-AF65-F5344CB8AC3E}">
        <p14:creationId xmlns:p14="http://schemas.microsoft.com/office/powerpoint/2010/main" val="35436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8768955-D476-40E8-82CD-EFAA0BA30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8E61A4-FC7A-4E16-956B-22DEA35005E5}"/>
              </a:ext>
            </a:extLst>
          </p:cNvPr>
          <p:cNvSpPr/>
          <p:nvPr/>
        </p:nvSpPr>
        <p:spPr>
          <a:xfrm>
            <a:off x="6877050" y="6362699"/>
            <a:ext cx="2266950" cy="495302"/>
          </a:xfrm>
          <a:prstGeom prst="rect">
            <a:avLst/>
          </a:prstGeom>
          <a:solidFill>
            <a:srgbClr val="E6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43BEBF-C6AA-418E-B79E-D34BEE522EE9}"/>
              </a:ext>
            </a:extLst>
          </p:cNvPr>
          <p:cNvSpPr/>
          <p:nvPr/>
        </p:nvSpPr>
        <p:spPr>
          <a:xfrm>
            <a:off x="257175" y="2400298"/>
            <a:ext cx="7600950" cy="514351"/>
          </a:xfrm>
          <a:prstGeom prst="rect">
            <a:avLst/>
          </a:prstGeom>
          <a:solidFill>
            <a:srgbClr val="E6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4391D-CF55-463E-80A5-4DD838758CA1}"/>
              </a:ext>
            </a:extLst>
          </p:cNvPr>
          <p:cNvSpPr txBox="1"/>
          <p:nvPr/>
        </p:nvSpPr>
        <p:spPr>
          <a:xfrm>
            <a:off x="1168410" y="413140"/>
            <a:ext cx="6807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48B94"/>
                </a:solidFill>
                <a:latin typeface="210 옥탑방 B" panose="02020603020101020101" pitchFamily="18" charset="-127"/>
                <a:ea typeface="210 옥탑방 B" panose="02020603020101020101" pitchFamily="18" charset="-127"/>
              </a:rPr>
              <a:t>산업분야별 관심 분야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3DC984-9A1C-48B8-AEC6-F1DBDFF8E805}"/>
              </a:ext>
            </a:extLst>
          </p:cNvPr>
          <p:cNvSpPr txBox="1"/>
          <p:nvPr/>
        </p:nvSpPr>
        <p:spPr>
          <a:xfrm>
            <a:off x="2321700" y="1564854"/>
            <a:ext cx="4500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E6E4DA"/>
                </a:solidFill>
                <a:latin typeface="210 M고딕 100" panose="02020603020101020101" pitchFamily="18" charset="-127"/>
                <a:ea typeface="210 M고딕 100" panose="02020603020101020101" pitchFamily="18" charset="-127"/>
              </a:rPr>
              <a:t>산업특화 </a:t>
            </a:r>
            <a:r>
              <a:rPr lang="en-US" altLang="ko-KR" sz="4000" dirty="0">
                <a:solidFill>
                  <a:srgbClr val="E6E4DA"/>
                </a:solidFill>
                <a:latin typeface="210 M고딕 100" panose="02020603020101020101" pitchFamily="18" charset="-127"/>
                <a:ea typeface="210 M고딕 100" panose="02020603020101020101" pitchFamily="18" charset="-127"/>
              </a:rPr>
              <a:t>| </a:t>
            </a:r>
            <a:r>
              <a:rPr lang="ko-KR" altLang="en-US" sz="4000" dirty="0">
                <a:solidFill>
                  <a:srgbClr val="E6E4DA"/>
                </a:solidFill>
                <a:latin typeface="210 M고딕 100" panose="02020603020101020101" pitchFamily="18" charset="-127"/>
                <a:ea typeface="210 M고딕 100" panose="02020603020101020101" pitchFamily="18" charset="-127"/>
              </a:rPr>
              <a:t>공공조직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2A244E2-4D9C-472B-966D-5F122AF6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482" y="19050"/>
            <a:ext cx="1729129" cy="40258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E56A2C-660C-430D-8C4A-396D75673653}"/>
              </a:ext>
            </a:extLst>
          </p:cNvPr>
          <p:cNvSpPr/>
          <p:nvPr/>
        </p:nvSpPr>
        <p:spPr>
          <a:xfrm>
            <a:off x="257175" y="6055416"/>
            <a:ext cx="2266950" cy="514351"/>
          </a:xfrm>
          <a:prstGeom prst="rect">
            <a:avLst/>
          </a:prstGeom>
          <a:solidFill>
            <a:srgbClr val="E6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9" name="차트 38">
            <a:extLst>
              <a:ext uri="{FF2B5EF4-FFF2-40B4-BE49-F238E27FC236}">
                <a16:creationId xmlns:a16="http://schemas.microsoft.com/office/drawing/2014/main" id="{8C7EAAE7-0CBF-4E50-9FEC-89E762B9C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09871"/>
              </p:ext>
            </p:extLst>
          </p:nvPr>
        </p:nvGraphicFramePr>
        <p:xfrm>
          <a:off x="-758154" y="225811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D8FC2-28D1-4959-9E9C-CC9D4568E1DC}"/>
              </a:ext>
            </a:extLst>
          </p:cNvPr>
          <p:cNvGrpSpPr/>
          <p:nvPr/>
        </p:nvGrpSpPr>
        <p:grpSpPr>
          <a:xfrm>
            <a:off x="257175" y="2798136"/>
            <a:ext cx="4065343" cy="3514455"/>
            <a:chOff x="233680" y="2661921"/>
            <a:chExt cx="11724640" cy="4145275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036CD4E-01E6-4375-9AEA-3100AB7D41FA}"/>
                </a:ext>
              </a:extLst>
            </p:cNvPr>
            <p:cNvCxnSpPr/>
            <p:nvPr/>
          </p:nvCxnSpPr>
          <p:spPr>
            <a:xfrm>
              <a:off x="233680" y="2661921"/>
              <a:ext cx="1706880" cy="0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34D4DF4-535D-4436-8D9F-E85B52C5A978}"/>
                </a:ext>
              </a:extLst>
            </p:cNvPr>
            <p:cNvCxnSpPr/>
            <p:nvPr/>
          </p:nvCxnSpPr>
          <p:spPr>
            <a:xfrm>
              <a:off x="10251440" y="2661921"/>
              <a:ext cx="1706880" cy="0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835299D-01F2-4B12-9528-1E76159FF194}"/>
                </a:ext>
              </a:extLst>
            </p:cNvPr>
            <p:cNvCxnSpPr/>
            <p:nvPr/>
          </p:nvCxnSpPr>
          <p:spPr>
            <a:xfrm>
              <a:off x="233680" y="2661921"/>
              <a:ext cx="0" cy="4145275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A53700E-63DB-4941-B0C1-8F3152E59F3D}"/>
                </a:ext>
              </a:extLst>
            </p:cNvPr>
            <p:cNvCxnSpPr/>
            <p:nvPr/>
          </p:nvCxnSpPr>
          <p:spPr>
            <a:xfrm>
              <a:off x="11958320" y="2661921"/>
              <a:ext cx="0" cy="4145275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3ED7CE3-15AE-46F6-B568-2746E2CEDA16}"/>
                </a:ext>
              </a:extLst>
            </p:cNvPr>
            <p:cNvCxnSpPr/>
            <p:nvPr/>
          </p:nvCxnSpPr>
          <p:spPr>
            <a:xfrm>
              <a:off x="233680" y="6807196"/>
              <a:ext cx="11724640" cy="0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C297877-5EA0-46DB-9CBA-FA19EC04B373}"/>
              </a:ext>
            </a:extLst>
          </p:cNvPr>
          <p:cNvSpPr/>
          <p:nvPr/>
        </p:nvSpPr>
        <p:spPr>
          <a:xfrm>
            <a:off x="1038223" y="2272740"/>
            <a:ext cx="2266950" cy="439536"/>
          </a:xfrm>
          <a:prstGeom prst="rect">
            <a:avLst/>
          </a:prstGeom>
          <a:solidFill>
            <a:srgbClr val="E6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2F3907-0347-4C0B-B07B-64B016FFA037}"/>
              </a:ext>
            </a:extLst>
          </p:cNvPr>
          <p:cNvSpPr txBox="1"/>
          <p:nvPr/>
        </p:nvSpPr>
        <p:spPr>
          <a:xfrm>
            <a:off x="1484277" y="2364807"/>
            <a:ext cx="161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산업특화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E267AC-A3C1-4771-BA39-958578A456F0}"/>
              </a:ext>
            </a:extLst>
          </p:cNvPr>
          <p:cNvSpPr txBox="1"/>
          <p:nvPr/>
        </p:nvSpPr>
        <p:spPr>
          <a:xfrm>
            <a:off x="2648682" y="3781595"/>
            <a:ext cx="79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미디어</a:t>
            </a:r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 </a:t>
            </a: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22%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30A81B-7FAE-40EB-A73A-C85EFEB81430}"/>
              </a:ext>
            </a:extLst>
          </p:cNvPr>
          <p:cNvSpPr txBox="1"/>
          <p:nvPr/>
        </p:nvSpPr>
        <p:spPr>
          <a:xfrm>
            <a:off x="2296759" y="5198384"/>
            <a:ext cx="85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자동차</a:t>
            </a:r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 </a:t>
            </a: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15%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AAB45B-13E2-403E-B9A4-31D591401CD6}"/>
              </a:ext>
            </a:extLst>
          </p:cNvPr>
          <p:cNvSpPr txBox="1"/>
          <p:nvPr/>
        </p:nvSpPr>
        <p:spPr>
          <a:xfrm>
            <a:off x="1173616" y="5107522"/>
            <a:ext cx="85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부동산</a:t>
            </a:r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 </a:t>
            </a: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11%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8A9A9E-5B23-48EF-AE5C-813BF8ECEC22}"/>
              </a:ext>
            </a:extLst>
          </p:cNvPr>
          <p:cNvSpPr txBox="1"/>
          <p:nvPr/>
        </p:nvSpPr>
        <p:spPr>
          <a:xfrm>
            <a:off x="798816" y="4247208"/>
            <a:ext cx="85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보안</a:t>
            </a:r>
            <a:endParaRPr lang="en-US" altLang="ko-KR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11%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C5C95A-D4C4-4FB0-AC72-FB69F59521E0}"/>
              </a:ext>
            </a:extLst>
          </p:cNvPr>
          <p:cNvSpPr txBox="1"/>
          <p:nvPr/>
        </p:nvSpPr>
        <p:spPr>
          <a:xfrm>
            <a:off x="1359080" y="3318804"/>
            <a:ext cx="85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교육</a:t>
            </a:r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 </a:t>
            </a: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6%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0FE2E98-542C-46FC-81EC-484C43D273CF}"/>
              </a:ext>
            </a:extLst>
          </p:cNvPr>
          <p:cNvSpPr/>
          <p:nvPr/>
        </p:nvSpPr>
        <p:spPr>
          <a:xfrm>
            <a:off x="4797397" y="6052997"/>
            <a:ext cx="2266950" cy="514351"/>
          </a:xfrm>
          <a:prstGeom prst="rect">
            <a:avLst/>
          </a:prstGeom>
          <a:solidFill>
            <a:srgbClr val="E6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2" name="차트 91">
            <a:extLst>
              <a:ext uri="{FF2B5EF4-FFF2-40B4-BE49-F238E27FC236}">
                <a16:creationId xmlns:a16="http://schemas.microsoft.com/office/drawing/2014/main" id="{46094C79-39C6-493B-BB34-B3A3FD6EE1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45939"/>
              </p:ext>
            </p:extLst>
          </p:nvPr>
        </p:nvGraphicFramePr>
        <p:xfrm>
          <a:off x="3782068" y="225569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C173AB-9087-4EDC-8FD7-090B4CD8EA5E}"/>
              </a:ext>
            </a:extLst>
          </p:cNvPr>
          <p:cNvGrpSpPr/>
          <p:nvPr/>
        </p:nvGrpSpPr>
        <p:grpSpPr>
          <a:xfrm>
            <a:off x="4797397" y="2795717"/>
            <a:ext cx="4065343" cy="3514455"/>
            <a:chOff x="233680" y="2661921"/>
            <a:chExt cx="11724640" cy="4145275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23D226BD-9166-4BA3-9C6A-E7BF06F2E496}"/>
                </a:ext>
              </a:extLst>
            </p:cNvPr>
            <p:cNvCxnSpPr/>
            <p:nvPr/>
          </p:nvCxnSpPr>
          <p:spPr>
            <a:xfrm>
              <a:off x="233680" y="2661921"/>
              <a:ext cx="1706880" cy="0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836500CE-0B9F-4BED-9B0A-EB05CC2A28C6}"/>
                </a:ext>
              </a:extLst>
            </p:cNvPr>
            <p:cNvCxnSpPr/>
            <p:nvPr/>
          </p:nvCxnSpPr>
          <p:spPr>
            <a:xfrm>
              <a:off x="10251440" y="2661921"/>
              <a:ext cx="1706880" cy="0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3B7F59FB-B077-4C50-AF81-E2F44E9B77A2}"/>
                </a:ext>
              </a:extLst>
            </p:cNvPr>
            <p:cNvCxnSpPr/>
            <p:nvPr/>
          </p:nvCxnSpPr>
          <p:spPr>
            <a:xfrm>
              <a:off x="233680" y="2661921"/>
              <a:ext cx="0" cy="4145275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2C3285E0-7989-44F4-B87B-C988811DAA05}"/>
                </a:ext>
              </a:extLst>
            </p:cNvPr>
            <p:cNvCxnSpPr/>
            <p:nvPr/>
          </p:nvCxnSpPr>
          <p:spPr>
            <a:xfrm>
              <a:off x="11958320" y="2661921"/>
              <a:ext cx="0" cy="4145275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D07EC7B-4068-4366-8543-2AE58CBE815A}"/>
                </a:ext>
              </a:extLst>
            </p:cNvPr>
            <p:cNvCxnSpPr/>
            <p:nvPr/>
          </p:nvCxnSpPr>
          <p:spPr>
            <a:xfrm>
              <a:off x="233680" y="6807196"/>
              <a:ext cx="11724640" cy="0"/>
            </a:xfrm>
            <a:prstGeom prst="line">
              <a:avLst/>
            </a:prstGeom>
            <a:ln w="38100">
              <a:solidFill>
                <a:srgbClr val="F48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7DA6601-F2FF-43E5-A096-02FF040A7CEE}"/>
              </a:ext>
            </a:extLst>
          </p:cNvPr>
          <p:cNvSpPr/>
          <p:nvPr/>
        </p:nvSpPr>
        <p:spPr>
          <a:xfrm>
            <a:off x="5578445" y="2272740"/>
            <a:ext cx="2266950" cy="437117"/>
          </a:xfrm>
          <a:prstGeom prst="rect">
            <a:avLst/>
          </a:prstGeom>
          <a:solidFill>
            <a:srgbClr val="E6E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29AA46-3372-4F56-8F81-DE0513A9DFA9}"/>
              </a:ext>
            </a:extLst>
          </p:cNvPr>
          <p:cNvSpPr txBox="1"/>
          <p:nvPr/>
        </p:nvSpPr>
        <p:spPr>
          <a:xfrm>
            <a:off x="6024499" y="2362388"/>
            <a:ext cx="161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공공조직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30F275F-9FE7-476D-8010-D6E80804DB00}"/>
              </a:ext>
            </a:extLst>
          </p:cNvPr>
          <p:cNvSpPr txBox="1"/>
          <p:nvPr/>
        </p:nvSpPr>
        <p:spPr>
          <a:xfrm>
            <a:off x="7136239" y="3650262"/>
            <a:ext cx="763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투표</a:t>
            </a:r>
            <a:endParaRPr lang="en-US" altLang="ko-KR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16%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ED6BEF2-B416-43EB-B23D-A8CF89ADCB32}"/>
              </a:ext>
            </a:extLst>
          </p:cNvPr>
          <p:cNvSpPr txBox="1"/>
          <p:nvPr/>
        </p:nvSpPr>
        <p:spPr>
          <a:xfrm>
            <a:off x="7055257" y="5044826"/>
            <a:ext cx="85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부동산</a:t>
            </a:r>
            <a:endParaRPr lang="en-US" altLang="ko-KR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14%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56F36E-0467-409F-B3A5-B64EEFEE89AD}"/>
              </a:ext>
            </a:extLst>
          </p:cNvPr>
          <p:cNvSpPr txBox="1"/>
          <p:nvPr/>
        </p:nvSpPr>
        <p:spPr>
          <a:xfrm>
            <a:off x="5785735" y="5022317"/>
            <a:ext cx="85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화폐</a:t>
            </a:r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 </a:t>
            </a: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14%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0573D0-5E50-4C6C-9771-B6366CF8D929}"/>
              </a:ext>
            </a:extLst>
          </p:cNvPr>
          <p:cNvSpPr txBox="1"/>
          <p:nvPr/>
        </p:nvSpPr>
        <p:spPr>
          <a:xfrm>
            <a:off x="5403844" y="4005218"/>
            <a:ext cx="85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보안</a:t>
            </a:r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 </a:t>
            </a: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8%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F302B6-B1B1-4845-86C6-02C985E4FFDF}"/>
              </a:ext>
            </a:extLst>
          </p:cNvPr>
          <p:cNvSpPr txBox="1"/>
          <p:nvPr/>
        </p:nvSpPr>
        <p:spPr>
          <a:xfrm>
            <a:off x="5935880" y="3282466"/>
            <a:ext cx="85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의료</a:t>
            </a:r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 </a:t>
            </a:r>
          </a:p>
          <a:p>
            <a:pPr algn="ctr"/>
            <a:r>
              <a:rPr lang="en-US" altLang="ko-KR" sz="1400" dirty="0">
                <a:latin typeface="DX마카롱" panose="02020600000000000000" pitchFamily="18" charset="-127"/>
                <a:ea typeface="DX마카롱" panose="02020600000000000000" pitchFamily="18" charset="-127"/>
              </a:rPr>
              <a:t>8%</a:t>
            </a:r>
            <a:endParaRPr lang="ko-KR" altLang="en-US" sz="14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83B79E-BE91-4CE1-897E-08D2DCC39714}"/>
              </a:ext>
            </a:extLst>
          </p:cNvPr>
          <p:cNvSpPr txBox="1"/>
          <p:nvPr/>
        </p:nvSpPr>
        <p:spPr>
          <a:xfrm>
            <a:off x="6432563" y="6393636"/>
            <a:ext cx="2551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각 산업분야 종사자 대상 설문조사</a:t>
            </a:r>
            <a:endParaRPr lang="en-US" altLang="ko-KR" sz="11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  <a:p>
            <a:pPr algn="r"/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블록체인 투데이</a:t>
            </a:r>
            <a:r>
              <a:rPr lang="en-US" altLang="ko-KR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,</a:t>
            </a:r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 </a:t>
            </a:r>
            <a:r>
              <a:rPr lang="en-US" altLang="ko-KR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(19.01.24)</a:t>
            </a:r>
            <a:endParaRPr lang="ko-KR" altLang="en-US" sz="1100" dirty="0"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  <p:pic>
        <p:nvPicPr>
          <p:cNvPr id="42" name="Picture 2" descr="íìí¬ì¸í¸ ë°ì¤ì ëí ì´ë¯¸ì§ ê²ìê²°ê³¼">
            <a:extLst>
              <a:ext uri="{FF2B5EF4-FFF2-40B4-BE49-F238E27FC236}">
                <a16:creationId xmlns:a16="http://schemas.microsoft.com/office/drawing/2014/main" id="{8B146185-3F95-469C-8AE0-913857B4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4" b="53078"/>
          <a:stretch/>
        </p:blipFill>
        <p:spPr bwMode="auto">
          <a:xfrm>
            <a:off x="2460169" y="3392744"/>
            <a:ext cx="1581090" cy="144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1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96C78C25-775E-4A94-A284-0005B8E9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E10912-4814-432A-AC4F-6FA99D7C60B9}"/>
              </a:ext>
            </a:extLst>
          </p:cNvPr>
          <p:cNvSpPr/>
          <p:nvPr/>
        </p:nvSpPr>
        <p:spPr>
          <a:xfrm>
            <a:off x="257175" y="6362699"/>
            <a:ext cx="2266950" cy="495301"/>
          </a:xfrm>
          <a:prstGeom prst="rect">
            <a:avLst/>
          </a:prstGeom>
          <a:solidFill>
            <a:srgbClr val="FD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AF2F63-70D7-4EC0-A944-1A2061C81878}"/>
              </a:ext>
            </a:extLst>
          </p:cNvPr>
          <p:cNvSpPr/>
          <p:nvPr/>
        </p:nvSpPr>
        <p:spPr>
          <a:xfrm>
            <a:off x="6877050" y="6362699"/>
            <a:ext cx="2266950" cy="495302"/>
          </a:xfrm>
          <a:prstGeom prst="rect">
            <a:avLst/>
          </a:prstGeom>
          <a:solidFill>
            <a:srgbClr val="FD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F2EF1-B733-4959-BEBD-6CE8C1078C8F}"/>
              </a:ext>
            </a:extLst>
          </p:cNvPr>
          <p:cNvSpPr txBox="1"/>
          <p:nvPr/>
        </p:nvSpPr>
        <p:spPr>
          <a:xfrm>
            <a:off x="2202653" y="387211"/>
            <a:ext cx="4738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48B94"/>
                </a:solidFill>
                <a:latin typeface="210 옥탑방 B" panose="02020603020101020101" pitchFamily="18" charset="-127"/>
                <a:ea typeface="210 옥탑방 B" panose="02020603020101020101" pitchFamily="18" charset="-127"/>
              </a:rPr>
              <a:t>현 국내 음원시장 현황</a:t>
            </a:r>
            <a:endParaRPr lang="ko-KR" altLang="en-US" sz="4000" dirty="0">
              <a:solidFill>
                <a:srgbClr val="F48B94"/>
              </a:solidFill>
              <a:latin typeface="210 옥탑방 B" panose="02020603020101020101" pitchFamily="18" charset="-127"/>
              <a:ea typeface="210 옥탑방 B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EB3E13B-CBC3-4AAB-8516-5B16C9A8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482" y="19050"/>
            <a:ext cx="1729129" cy="402583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D4BDFE3-11E5-4843-B858-75CFD2281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34876"/>
              </p:ext>
            </p:extLst>
          </p:nvPr>
        </p:nvGraphicFramePr>
        <p:xfrm>
          <a:off x="1885949" y="2122545"/>
          <a:ext cx="53721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932">
                  <a:extLst>
                    <a:ext uri="{9D8B030D-6E8A-4147-A177-3AD203B41FA5}">
                      <a16:colId xmlns:a16="http://schemas.microsoft.com/office/drawing/2014/main" val="1849979058"/>
                    </a:ext>
                  </a:extLst>
                </a:gridCol>
                <a:gridCol w="1040292">
                  <a:extLst>
                    <a:ext uri="{9D8B030D-6E8A-4147-A177-3AD203B41FA5}">
                      <a16:colId xmlns:a16="http://schemas.microsoft.com/office/drawing/2014/main" val="2796487356"/>
                    </a:ext>
                  </a:extLst>
                </a:gridCol>
                <a:gridCol w="1040292">
                  <a:extLst>
                    <a:ext uri="{9D8B030D-6E8A-4147-A177-3AD203B41FA5}">
                      <a16:colId xmlns:a16="http://schemas.microsoft.com/office/drawing/2014/main" val="1040893847"/>
                    </a:ext>
                  </a:extLst>
                </a:gridCol>
                <a:gridCol w="1040292">
                  <a:extLst>
                    <a:ext uri="{9D8B030D-6E8A-4147-A177-3AD203B41FA5}">
                      <a16:colId xmlns:a16="http://schemas.microsoft.com/office/drawing/2014/main" val="4078416139"/>
                    </a:ext>
                  </a:extLst>
                </a:gridCol>
                <a:gridCol w="1040292">
                  <a:extLst>
                    <a:ext uri="{9D8B030D-6E8A-4147-A177-3AD203B41FA5}">
                      <a16:colId xmlns:a16="http://schemas.microsoft.com/office/drawing/2014/main" val="4028243991"/>
                    </a:ext>
                  </a:extLst>
                </a:gridCol>
              </a:tblGrid>
              <a:tr h="59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음원 이해 관계자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유통사</a:t>
                      </a:r>
                      <a:endParaRPr lang="ko-KR" altLang="en-US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제작사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저작권자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실연자</a:t>
                      </a:r>
                      <a:endParaRPr lang="ko-KR" altLang="en-US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68629"/>
                  </a:ext>
                </a:extLst>
              </a:tr>
              <a:tr h="595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저작권료 분배 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40%</a:t>
                      </a:r>
                      <a:endParaRPr lang="ko-KR" altLang="en-US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44%</a:t>
                      </a:r>
                      <a:endParaRPr lang="ko-KR" altLang="en-US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10%</a:t>
                      </a:r>
                      <a:endParaRPr lang="ko-KR" altLang="en-US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6%</a:t>
                      </a:r>
                      <a:endParaRPr lang="ko-KR" altLang="en-US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83441"/>
                  </a:ext>
                </a:extLst>
              </a:tr>
              <a:tr h="3405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곡당</a:t>
                      </a:r>
                      <a:endParaRPr lang="en-US" altLang="ko-KR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저작권료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2.89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3.16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0.72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0.43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3201"/>
                  </a:ext>
                </a:extLst>
              </a:tr>
              <a:tr h="3405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7.2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원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49120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61ED893-4D1C-4BB5-A8B4-669F52B1B933}"/>
              </a:ext>
            </a:extLst>
          </p:cNvPr>
          <p:cNvSpPr txBox="1"/>
          <p:nvPr/>
        </p:nvSpPr>
        <p:spPr>
          <a:xfrm>
            <a:off x="1943098" y="1561226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국내 음원시장 저작권료 및 분배 구조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A6D5D2-0900-414B-BAAE-C976D4D293F4}"/>
              </a:ext>
            </a:extLst>
          </p:cNvPr>
          <p:cNvSpPr txBox="1"/>
          <p:nvPr/>
        </p:nvSpPr>
        <p:spPr>
          <a:xfrm>
            <a:off x="4494607" y="4154398"/>
            <a:ext cx="2809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출처 </a:t>
            </a:r>
            <a:r>
              <a:rPr lang="en-US" altLang="ko-KR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: </a:t>
            </a:r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문화체육 </a:t>
            </a:r>
            <a:r>
              <a:rPr lang="ko-KR" altLang="en-US" sz="1100" dirty="0" err="1">
                <a:latin typeface="DX마카롱" panose="02020600000000000000" pitchFamily="18" charset="-127"/>
                <a:ea typeface="DX마카롱" panose="02020600000000000000" pitchFamily="18" charset="-127"/>
              </a:rPr>
              <a:t>관광부</a:t>
            </a:r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 자료를 재구성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32EE0A-5E4E-41B1-B649-6DD7CC5E5FC4}"/>
              </a:ext>
            </a:extLst>
          </p:cNvPr>
          <p:cNvGrpSpPr/>
          <p:nvPr/>
        </p:nvGrpSpPr>
        <p:grpSpPr>
          <a:xfrm>
            <a:off x="337542" y="4156737"/>
            <a:ext cx="5066567" cy="2272245"/>
            <a:chOff x="337542" y="4156737"/>
            <a:chExt cx="5066567" cy="227224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067884-3876-4C19-8EA7-29EBED8DC4CD}"/>
                </a:ext>
              </a:extLst>
            </p:cNvPr>
            <p:cNvSpPr/>
            <p:nvPr/>
          </p:nvSpPr>
          <p:spPr>
            <a:xfrm>
              <a:off x="337542" y="4156737"/>
              <a:ext cx="2266950" cy="22722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B0F0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유통회사</a:t>
              </a:r>
              <a:endParaRPr lang="ko-KR" altLang="en-US" b="1" dirty="0">
                <a:solidFill>
                  <a:srgbClr val="00B0F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87683E3-CF71-4B3E-9F0C-99EE845E9E00}"/>
                </a:ext>
              </a:extLst>
            </p:cNvPr>
            <p:cNvSpPr/>
            <p:nvPr/>
          </p:nvSpPr>
          <p:spPr>
            <a:xfrm>
              <a:off x="3137159" y="4156737"/>
              <a:ext cx="2266950" cy="22722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B0F0"/>
                  </a:solidFill>
                  <a:latin typeface="a장미다방" panose="02020600000000000000" pitchFamily="18" charset="-127"/>
                  <a:ea typeface="a장미다방" panose="02020600000000000000" pitchFamily="18" charset="-127"/>
                </a:rPr>
                <a:t>아티스트</a:t>
              </a:r>
              <a:endParaRPr lang="en-US" altLang="ko-KR" b="1" dirty="0">
                <a:solidFill>
                  <a:srgbClr val="00B0F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3" name="3D 모델 2" descr="Red Equal sign">
                  <a:extLst>
                    <a:ext uri="{FF2B5EF4-FFF2-40B4-BE49-F238E27FC236}">
                      <a16:creationId xmlns:a16="http://schemas.microsoft.com/office/drawing/2014/main" id="{D2ED8612-57C9-490A-BE42-1C370C72575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61427560"/>
                    </p:ext>
                  </p:extLst>
                </p:nvPr>
              </p:nvGraphicFramePr>
              <p:xfrm>
                <a:off x="2458886" y="4980598"/>
                <a:ext cx="823879" cy="558241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823879" cy="558241"/>
                      </a:xfrm>
                      <a:prstGeom prst="rect">
                        <a:avLst/>
                      </a:prstGeom>
                    </am3d:spPr>
                    <am3d:camera>
                      <am3d:pos x="0" y="0" z="5696351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904325" d="1000000"/>
                      <am3d:preTrans dx="0" dy="-12196367" dz="224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105032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3" name="3D 모델 2" descr="Red Equal sign">
                  <a:extLst>
                    <a:ext uri="{FF2B5EF4-FFF2-40B4-BE49-F238E27FC236}">
                      <a16:creationId xmlns:a16="http://schemas.microsoft.com/office/drawing/2014/main" id="{D2ED8612-57C9-490A-BE42-1C370C72575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58886" y="4980598"/>
                  <a:ext cx="823879" cy="55824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94A75A3-E0EF-41CC-BECD-94FB3B47C8E6}"/>
                </a:ext>
              </a:extLst>
            </p:cNvPr>
            <p:cNvSpPr/>
            <p:nvPr/>
          </p:nvSpPr>
          <p:spPr>
            <a:xfrm rot="1983881">
              <a:off x="2741134" y="4713937"/>
              <a:ext cx="191692" cy="1091562"/>
            </a:xfrm>
            <a:prstGeom prst="rect">
              <a:avLst/>
            </a:prstGeom>
            <a:solidFill>
              <a:srgbClr val="E4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4111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9D781F0-E2D5-46F3-9FE7-721DCE70FF02}"/>
              </a:ext>
            </a:extLst>
          </p:cNvPr>
          <p:cNvGrpSpPr/>
          <p:nvPr/>
        </p:nvGrpSpPr>
        <p:grpSpPr>
          <a:xfrm>
            <a:off x="5227993" y="4156737"/>
            <a:ext cx="3916008" cy="2272245"/>
            <a:chOff x="5227993" y="4156737"/>
            <a:chExt cx="3916008" cy="227224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5C63415-4F88-463D-AC7B-1EB724F305BC}"/>
                </a:ext>
              </a:extLst>
            </p:cNvPr>
            <p:cNvGrpSpPr/>
            <p:nvPr/>
          </p:nvGrpSpPr>
          <p:grpSpPr>
            <a:xfrm>
              <a:off x="5227993" y="4156737"/>
              <a:ext cx="3463256" cy="2272245"/>
              <a:chOff x="5227993" y="4156737"/>
              <a:chExt cx="3463256" cy="2272245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842A22A7-BF95-44F4-9CCA-2842674B434E}"/>
                  </a:ext>
                </a:extLst>
              </p:cNvPr>
              <p:cNvSpPr/>
              <p:nvPr/>
            </p:nvSpPr>
            <p:spPr>
              <a:xfrm>
                <a:off x="6424299" y="4156737"/>
                <a:ext cx="2266950" cy="22722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2921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0" b="1" dirty="0" err="1">
                    <a:solidFill>
                      <a:srgbClr val="FF0000"/>
                    </a:solidFill>
                    <a:latin typeface="a장미다방" panose="02020600000000000000" pitchFamily="18" charset="-127"/>
                    <a:ea typeface="a장미다방" panose="02020600000000000000" pitchFamily="18" charset="-127"/>
                  </a:rPr>
                  <a:t>독점력</a:t>
                </a:r>
                <a:endParaRPr lang="en-US" altLang="ko-KR" sz="3000" b="1" dirty="0">
                  <a:solidFill>
                    <a:srgbClr val="FF0000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32" name="3D 모델 31" descr="Red Straight arrow">
                    <a:extLst>
                      <a:ext uri="{FF2B5EF4-FFF2-40B4-BE49-F238E27FC236}">
                        <a16:creationId xmlns:a16="http://schemas.microsoft.com/office/drawing/2014/main" id="{E17B8B87-6784-48F5-9E78-CB974892C9A3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63692284"/>
                      </p:ext>
                    </p:extLst>
                  </p:nvPr>
                </p:nvGraphicFramePr>
                <p:xfrm>
                  <a:off x="5227993" y="5043673"/>
                  <a:ext cx="1402734" cy="432089"/>
                </p:xfrm>
                <a:graphic>
                  <a:graphicData uri="http://schemas.microsoft.com/office/drawing/2017/model3d">
                    <am3d:model3d r:embed="rId7">
                      <am3d:spPr>
                        <a:xfrm>
                          <a:off x="0" y="0"/>
                          <a:ext cx="1402734" cy="432089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49265132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2106943" d="1000000"/>
                        <am3d:preTrans dx="0" dy="-9860495" dz="-1482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/>
                        <am3d:postTrans dx="0" dy="0" dz="0"/>
                      </am3d:trans>
                      <am3d:raster rName="Office3DRenderer" rVer="16.0.8326">
                        <am3d:blip r:embed="rId8"/>
                      </am3d:raster>
                      <am3d:objViewport viewportSz="1563417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32" name="3D 모델 31" descr="Red Straight arrow">
                    <a:extLst>
                      <a:ext uri="{FF2B5EF4-FFF2-40B4-BE49-F238E27FC236}">
                        <a16:creationId xmlns:a16="http://schemas.microsoft.com/office/drawing/2014/main" id="{E17B8B87-6784-48F5-9E78-CB974892C9A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227993" y="5043673"/>
                    <a:ext cx="1402734" cy="43208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18182A6-D25C-4527-98E1-91894673E743}"/>
                </a:ext>
              </a:extLst>
            </p:cNvPr>
            <p:cNvGrpSpPr/>
            <p:nvPr/>
          </p:nvGrpSpPr>
          <p:grpSpPr>
            <a:xfrm>
              <a:off x="6308899" y="5064989"/>
              <a:ext cx="2835102" cy="1071602"/>
              <a:chOff x="898698" y="1416807"/>
              <a:chExt cx="2835102" cy="1071602"/>
            </a:xfrm>
          </p:grpSpPr>
          <p:pic>
            <p:nvPicPr>
              <p:cNvPr id="34" name="Picture 2" descr="íìí¬ì¸í¸ ë°ì¤ì ëí ì´ë¯¸ì§ ê²ìê²°ê³¼">
                <a:extLst>
                  <a:ext uri="{FF2B5EF4-FFF2-40B4-BE49-F238E27FC236}">
                    <a16:creationId xmlns:a16="http://schemas.microsoft.com/office/drawing/2014/main" id="{EF9E007E-B8F2-476F-9E49-B83C5337F4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5671" b="60728"/>
              <a:stretch/>
            </p:blipFill>
            <p:spPr bwMode="auto">
              <a:xfrm>
                <a:off x="898698" y="1519574"/>
                <a:ext cx="2835102" cy="9688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íìí¬ì¸í¸ ë°ì¤ì ëí ì´ë¯¸ì§ ê²ìê²°ê³¼">
                <a:extLst>
                  <a:ext uri="{FF2B5EF4-FFF2-40B4-BE49-F238E27FC236}">
                    <a16:creationId xmlns:a16="http://schemas.microsoft.com/office/drawing/2014/main" id="{A60E4624-35E8-4DC1-BF98-14E8B4AB99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5671" b="60728"/>
              <a:stretch/>
            </p:blipFill>
            <p:spPr bwMode="auto">
              <a:xfrm>
                <a:off x="1011322" y="1416807"/>
                <a:ext cx="2370053" cy="9688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8908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96C78C25-775E-4A94-A284-0005B8E9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E10912-4814-432A-AC4F-6FA99D7C60B9}"/>
              </a:ext>
            </a:extLst>
          </p:cNvPr>
          <p:cNvSpPr/>
          <p:nvPr/>
        </p:nvSpPr>
        <p:spPr>
          <a:xfrm>
            <a:off x="257175" y="6362699"/>
            <a:ext cx="2266950" cy="495301"/>
          </a:xfrm>
          <a:prstGeom prst="rect">
            <a:avLst/>
          </a:prstGeom>
          <a:solidFill>
            <a:srgbClr val="FD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AF2F63-70D7-4EC0-A944-1A2061C81878}"/>
              </a:ext>
            </a:extLst>
          </p:cNvPr>
          <p:cNvSpPr/>
          <p:nvPr/>
        </p:nvSpPr>
        <p:spPr>
          <a:xfrm>
            <a:off x="6877050" y="6362699"/>
            <a:ext cx="2266950" cy="495302"/>
          </a:xfrm>
          <a:prstGeom prst="rect">
            <a:avLst/>
          </a:prstGeom>
          <a:solidFill>
            <a:srgbClr val="FD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F2EF1-B733-4959-BEBD-6CE8C1078C8F}"/>
              </a:ext>
            </a:extLst>
          </p:cNvPr>
          <p:cNvSpPr txBox="1"/>
          <p:nvPr/>
        </p:nvSpPr>
        <p:spPr>
          <a:xfrm>
            <a:off x="2202653" y="387211"/>
            <a:ext cx="4738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48B94"/>
                </a:solidFill>
                <a:latin typeface="210 옥탑방 B" panose="02020603020101020101" pitchFamily="18" charset="-127"/>
                <a:ea typeface="210 옥탑방 B" panose="02020603020101020101" pitchFamily="18" charset="-127"/>
              </a:rPr>
              <a:t>현 국내 음원시장 현황</a:t>
            </a:r>
            <a:endParaRPr lang="ko-KR" altLang="en-US" sz="4000" dirty="0">
              <a:solidFill>
                <a:srgbClr val="F48B94"/>
              </a:solidFill>
              <a:latin typeface="210 옥탑방 B" panose="02020603020101020101" pitchFamily="18" charset="-127"/>
              <a:ea typeface="210 옥탑방 B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EB3E13B-CBC3-4AAB-8516-5B16C9A8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482" y="19050"/>
            <a:ext cx="1729129" cy="4025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1ED893-4D1C-4BB5-A8B4-669F52B1B933}"/>
              </a:ext>
            </a:extLst>
          </p:cNvPr>
          <p:cNvSpPr txBox="1"/>
          <p:nvPr/>
        </p:nvSpPr>
        <p:spPr>
          <a:xfrm>
            <a:off x="2072875" y="2008891"/>
            <a:ext cx="49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주요 음원 앱 </a:t>
            </a:r>
            <a:r>
              <a:rPr lang="en-US" altLang="ko-KR" sz="24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MAU </a:t>
            </a:r>
            <a:r>
              <a:rPr lang="ko-KR" altLang="en-US" sz="24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및 시장 점유율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A6D5D2-0900-414B-BAAE-C976D4D293F4}"/>
              </a:ext>
            </a:extLst>
          </p:cNvPr>
          <p:cNvSpPr txBox="1"/>
          <p:nvPr/>
        </p:nvSpPr>
        <p:spPr>
          <a:xfrm>
            <a:off x="5666184" y="5187294"/>
            <a:ext cx="2809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출처 </a:t>
            </a:r>
            <a:r>
              <a:rPr lang="en-US" altLang="ko-KR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: </a:t>
            </a:r>
            <a:r>
              <a:rPr lang="ko-KR" altLang="en-US" sz="1100" dirty="0" err="1">
                <a:latin typeface="DX마카롱" panose="02020600000000000000" pitchFamily="18" charset="-127"/>
                <a:ea typeface="DX마카롱" panose="02020600000000000000" pitchFamily="18" charset="-127"/>
              </a:rPr>
              <a:t>코리안클릭</a:t>
            </a:r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 자료를 재구성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3F1FCA2-FB9A-4806-ABAE-FE63EF0018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4848" y="2591414"/>
          <a:ext cx="77343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427">
                  <a:extLst>
                    <a:ext uri="{9D8B030D-6E8A-4147-A177-3AD203B41FA5}">
                      <a16:colId xmlns:a16="http://schemas.microsoft.com/office/drawing/2014/main" val="2625751041"/>
                    </a:ext>
                  </a:extLst>
                </a:gridCol>
                <a:gridCol w="1559719">
                  <a:extLst>
                    <a:ext uri="{9D8B030D-6E8A-4147-A177-3AD203B41FA5}">
                      <a16:colId xmlns:a16="http://schemas.microsoft.com/office/drawing/2014/main" val="2557957605"/>
                    </a:ext>
                  </a:extLst>
                </a:gridCol>
                <a:gridCol w="1559719">
                  <a:extLst>
                    <a:ext uri="{9D8B030D-6E8A-4147-A177-3AD203B41FA5}">
                      <a16:colId xmlns:a16="http://schemas.microsoft.com/office/drawing/2014/main" val="4051499008"/>
                    </a:ext>
                  </a:extLst>
                </a:gridCol>
                <a:gridCol w="1559719">
                  <a:extLst>
                    <a:ext uri="{9D8B030D-6E8A-4147-A177-3AD203B41FA5}">
                      <a16:colId xmlns:a16="http://schemas.microsoft.com/office/drawing/2014/main" val="1847228769"/>
                    </a:ext>
                  </a:extLst>
                </a:gridCol>
                <a:gridCol w="1559719">
                  <a:extLst>
                    <a:ext uri="{9D8B030D-6E8A-4147-A177-3AD203B41FA5}">
                      <a16:colId xmlns:a16="http://schemas.microsoft.com/office/drawing/2014/main" val="1586630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2018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년 </a:t>
                      </a:r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10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2018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년 </a:t>
                      </a:r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11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2018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년 </a:t>
                      </a:r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12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2019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년 </a:t>
                      </a:r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01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멜론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4,263,414(46.10%)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4,195,276(46.20%)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4,196,699(45.20%)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4,408,943(44.90%)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1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지니뮤직</a:t>
                      </a:r>
                      <a:endParaRPr lang="ko-KR" altLang="en-US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2,347,668(25.40%)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2,173,751(23.90%)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2,122,843(22.80%)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2,189,233(22.30%)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2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플로</a:t>
                      </a:r>
                      <a:endParaRPr lang="ko-KR" altLang="en-US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1,105,369(11.90%)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1,182,498(13.00%)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1,380,405(14.90%)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1,698,251(17.30%)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5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네이버뮤직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1,033,813(11.20%)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949,421(10.50%)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919,934(9.90%)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888,520(9.00%)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8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벅스뮤직</a:t>
                      </a:r>
                      <a:endParaRPr lang="ko-KR" altLang="en-US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426,518(4.60%)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496,298(5.50%)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527,820(5.70%)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461,365(4.70%)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네이버바이브</a:t>
                      </a:r>
                      <a:endParaRPr lang="ko-KR" altLang="en-US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78,967(0.90%)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79,158(0.90%)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143,687(1.50%)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179,461(1.80%)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0006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74C20F-B539-48A3-9290-0775B16FB611}"/>
              </a:ext>
            </a:extLst>
          </p:cNvPr>
          <p:cNvSpPr txBox="1"/>
          <p:nvPr/>
        </p:nvSpPr>
        <p:spPr>
          <a:xfrm>
            <a:off x="5666184" y="2339752"/>
            <a:ext cx="2809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단위 </a:t>
            </a:r>
            <a:r>
              <a:rPr lang="en-US" altLang="ko-KR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: </a:t>
            </a:r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42747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96C78C25-775E-4A94-A284-0005B8E9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E10912-4814-432A-AC4F-6FA99D7C60B9}"/>
              </a:ext>
            </a:extLst>
          </p:cNvPr>
          <p:cNvSpPr/>
          <p:nvPr/>
        </p:nvSpPr>
        <p:spPr>
          <a:xfrm>
            <a:off x="257175" y="6362699"/>
            <a:ext cx="2266950" cy="495301"/>
          </a:xfrm>
          <a:prstGeom prst="rect">
            <a:avLst/>
          </a:prstGeom>
          <a:solidFill>
            <a:srgbClr val="FD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AF2F63-70D7-4EC0-A944-1A2061C81878}"/>
              </a:ext>
            </a:extLst>
          </p:cNvPr>
          <p:cNvSpPr/>
          <p:nvPr/>
        </p:nvSpPr>
        <p:spPr>
          <a:xfrm>
            <a:off x="6877050" y="6362699"/>
            <a:ext cx="2266950" cy="495302"/>
          </a:xfrm>
          <a:prstGeom prst="rect">
            <a:avLst/>
          </a:prstGeom>
          <a:solidFill>
            <a:srgbClr val="FD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F2EF1-B733-4959-BEBD-6CE8C1078C8F}"/>
              </a:ext>
            </a:extLst>
          </p:cNvPr>
          <p:cNvSpPr txBox="1"/>
          <p:nvPr/>
        </p:nvSpPr>
        <p:spPr>
          <a:xfrm>
            <a:off x="2202653" y="387211"/>
            <a:ext cx="4738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48B94"/>
                </a:solidFill>
                <a:latin typeface="210 옥탑방 B" panose="02020603020101020101" pitchFamily="18" charset="-127"/>
                <a:ea typeface="210 옥탑방 B" panose="02020603020101020101" pitchFamily="18" charset="-127"/>
              </a:rPr>
              <a:t>현 국내 음원시장 현황</a:t>
            </a:r>
            <a:endParaRPr lang="ko-KR" altLang="en-US" sz="4000" dirty="0">
              <a:solidFill>
                <a:srgbClr val="F48B94"/>
              </a:solidFill>
              <a:latin typeface="210 옥탑방 B" panose="02020603020101020101" pitchFamily="18" charset="-127"/>
              <a:ea typeface="210 옥탑방 B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EB3E13B-CBC3-4AAB-8516-5B16C9A8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482" y="19050"/>
            <a:ext cx="1729129" cy="4025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1ED893-4D1C-4BB5-A8B4-669F52B1B933}"/>
              </a:ext>
            </a:extLst>
          </p:cNvPr>
          <p:cNvSpPr txBox="1"/>
          <p:nvPr/>
        </p:nvSpPr>
        <p:spPr>
          <a:xfrm>
            <a:off x="2072875" y="2008891"/>
            <a:ext cx="49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주요 음원 앱 </a:t>
            </a:r>
            <a:r>
              <a:rPr lang="en-US" altLang="ko-KR" sz="24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MAU </a:t>
            </a:r>
            <a:r>
              <a:rPr lang="ko-KR" altLang="en-US" sz="2400" dirty="0">
                <a:latin typeface="a장미다방" panose="02020600000000000000" pitchFamily="18" charset="-127"/>
                <a:ea typeface="a장미다방" panose="02020600000000000000" pitchFamily="18" charset="-127"/>
              </a:rPr>
              <a:t>및 시장 점유율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A6D5D2-0900-414B-BAAE-C976D4D293F4}"/>
              </a:ext>
            </a:extLst>
          </p:cNvPr>
          <p:cNvSpPr txBox="1"/>
          <p:nvPr/>
        </p:nvSpPr>
        <p:spPr>
          <a:xfrm>
            <a:off x="5666184" y="5187294"/>
            <a:ext cx="2809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출처 </a:t>
            </a:r>
            <a:r>
              <a:rPr lang="en-US" altLang="ko-KR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: </a:t>
            </a:r>
            <a:r>
              <a:rPr lang="ko-KR" altLang="en-US" sz="1100" dirty="0" err="1">
                <a:latin typeface="DX마카롱" panose="02020600000000000000" pitchFamily="18" charset="-127"/>
                <a:ea typeface="DX마카롱" panose="02020600000000000000" pitchFamily="18" charset="-127"/>
              </a:rPr>
              <a:t>코리안클릭</a:t>
            </a:r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 자료를 재구성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3F1FCA2-FB9A-4806-ABAE-FE63EF001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66441"/>
              </p:ext>
            </p:extLst>
          </p:nvPr>
        </p:nvGraphicFramePr>
        <p:xfrm>
          <a:off x="704848" y="2591414"/>
          <a:ext cx="77343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427">
                  <a:extLst>
                    <a:ext uri="{9D8B030D-6E8A-4147-A177-3AD203B41FA5}">
                      <a16:colId xmlns:a16="http://schemas.microsoft.com/office/drawing/2014/main" val="2625751041"/>
                    </a:ext>
                  </a:extLst>
                </a:gridCol>
                <a:gridCol w="1559719">
                  <a:extLst>
                    <a:ext uri="{9D8B030D-6E8A-4147-A177-3AD203B41FA5}">
                      <a16:colId xmlns:a16="http://schemas.microsoft.com/office/drawing/2014/main" val="2557957605"/>
                    </a:ext>
                  </a:extLst>
                </a:gridCol>
                <a:gridCol w="1559719">
                  <a:extLst>
                    <a:ext uri="{9D8B030D-6E8A-4147-A177-3AD203B41FA5}">
                      <a16:colId xmlns:a16="http://schemas.microsoft.com/office/drawing/2014/main" val="4051499008"/>
                    </a:ext>
                  </a:extLst>
                </a:gridCol>
                <a:gridCol w="1559719">
                  <a:extLst>
                    <a:ext uri="{9D8B030D-6E8A-4147-A177-3AD203B41FA5}">
                      <a16:colId xmlns:a16="http://schemas.microsoft.com/office/drawing/2014/main" val="1847228769"/>
                    </a:ext>
                  </a:extLst>
                </a:gridCol>
                <a:gridCol w="1559719">
                  <a:extLst>
                    <a:ext uri="{9D8B030D-6E8A-4147-A177-3AD203B41FA5}">
                      <a16:colId xmlns:a16="http://schemas.microsoft.com/office/drawing/2014/main" val="1586630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2018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년 </a:t>
                      </a:r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10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2018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년 </a:t>
                      </a:r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11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2018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년 </a:t>
                      </a:r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12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2019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년 </a:t>
                      </a:r>
                      <a:r>
                        <a:rPr lang="en-US" altLang="ko-KR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01</a:t>
                      </a:r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멜론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4,263,414(46.10%)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4,195,276(46.20%)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4,196,699(45.20%)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4,408,943(44.90%)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1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지니뮤직</a:t>
                      </a:r>
                      <a:endParaRPr lang="ko-KR" altLang="en-US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2,347,668(25.40%)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2,173,751(23.90%)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2,122,843(22.80%)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2,189,233(22.30%)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2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플로</a:t>
                      </a:r>
                      <a:endParaRPr lang="ko-KR" altLang="en-US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1,105,369(11.90%)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1,182,498(13.00%)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1,380,405(14.90%)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1,698,251(17.30%)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5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네이버뮤직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1,033,813(11.20%)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949,421(10.50%)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919,934(9.90%)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888,520(9.00%)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8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벅스뮤직</a:t>
                      </a:r>
                      <a:endParaRPr lang="ko-KR" altLang="en-US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426,518(4.60%)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496,298(5.50%)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527,820(5.70%)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461,365(4.70%)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네이버바이브</a:t>
                      </a:r>
                      <a:endParaRPr lang="ko-KR" altLang="en-US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78,967(0.90%)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79,158(0.90%)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143,687(1.50%)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>
                          <a:latin typeface="12롯데마트드림Bold" panose="02020603020101020101" pitchFamily="18" charset="-127"/>
                          <a:ea typeface="12롯데마트드림Bold" panose="02020603020101020101" pitchFamily="18" charset="-127"/>
                        </a:rPr>
                        <a:t>179,461(1.80%)</a:t>
                      </a:r>
                      <a:endParaRPr lang="ko-KR" altLang="en-US" sz="1400" dirty="0">
                        <a:latin typeface="12롯데마트드림Bold" panose="02020603020101020101" pitchFamily="18" charset="-127"/>
                        <a:ea typeface="12롯데마트드림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0006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074C20F-B539-48A3-9290-0775B16FB611}"/>
              </a:ext>
            </a:extLst>
          </p:cNvPr>
          <p:cNvSpPr txBox="1"/>
          <p:nvPr/>
        </p:nvSpPr>
        <p:spPr>
          <a:xfrm>
            <a:off x="5666184" y="2339752"/>
            <a:ext cx="2809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단위 </a:t>
            </a:r>
            <a:r>
              <a:rPr lang="en-US" altLang="ko-KR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: </a:t>
            </a:r>
            <a:r>
              <a:rPr lang="ko-KR" altLang="en-US" sz="1100" dirty="0">
                <a:latin typeface="DX마카롱" panose="02020600000000000000" pitchFamily="18" charset="-127"/>
                <a:ea typeface="DX마카롱" panose="02020600000000000000" pitchFamily="18" charset="-127"/>
              </a:rPr>
              <a:t>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B2BDD3-F6C2-4D9F-AEC5-AD958B4018C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DX마카롱" panose="02020600000000000000" pitchFamily="18" charset="-127"/>
                <a:ea typeface="DX마카롱" panose="02020600000000000000" pitchFamily="18" charset="-127"/>
              </a:rPr>
              <a:t>현 국내 음원시장은 아마추어 제작자들이</a:t>
            </a:r>
            <a:endParaRPr lang="en-US" altLang="ko-KR" sz="3200" dirty="0">
              <a:solidFill>
                <a:schemeClr val="bg1"/>
              </a:solidFill>
              <a:latin typeface="DX마카롱" panose="02020600000000000000" pitchFamily="18" charset="-127"/>
              <a:ea typeface="DX마카롱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DX마카롱" panose="02020600000000000000" pitchFamily="18" charset="-127"/>
                <a:ea typeface="DX마카롱" panose="02020600000000000000" pitchFamily="18" charset="-127"/>
              </a:rPr>
              <a:t>시장에 진입하기 힘든 구조로 되어 있다</a:t>
            </a:r>
            <a:r>
              <a:rPr lang="en-US" altLang="ko-KR" sz="3200" dirty="0">
                <a:solidFill>
                  <a:schemeClr val="bg1"/>
                </a:solidFill>
                <a:latin typeface="DX마카롱" panose="02020600000000000000" pitchFamily="18" charset="-127"/>
                <a:ea typeface="DX마카롱" panose="02020600000000000000" pitchFamily="18" charset="-127"/>
              </a:rPr>
              <a:t>.</a:t>
            </a:r>
            <a:endParaRPr lang="en-US" altLang="ko-KR" sz="3200" dirty="0">
              <a:solidFill>
                <a:schemeClr val="tx1"/>
              </a:solidFill>
              <a:latin typeface="DX마카롱" panose="02020600000000000000" pitchFamily="18" charset="-127"/>
              <a:ea typeface="DX마카롱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62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2184</TotalTime>
  <Words>761</Words>
  <Application>Microsoft Office PowerPoint</Application>
  <PresentationFormat>화면 슬라이드 쇼(4:3)</PresentationFormat>
  <Paragraphs>252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12롯데마트드림Bold</vt:lpstr>
      <vt:lpstr>210 M고딕 100</vt:lpstr>
      <vt:lpstr>210 옥탑방 B</vt:lpstr>
      <vt:lpstr>a가을소풍M</vt:lpstr>
      <vt:lpstr>a장미다방</vt:lpstr>
      <vt:lpstr>DX마카롱</vt:lpstr>
      <vt:lpstr>야놀자 야체 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준호 정</dc:creator>
  <cp:lastModifiedBy>준호 정</cp:lastModifiedBy>
  <cp:revision>35</cp:revision>
  <dcterms:created xsi:type="dcterms:W3CDTF">2019-10-17T16:11:33Z</dcterms:created>
  <dcterms:modified xsi:type="dcterms:W3CDTF">2019-11-01T18:04:16Z</dcterms:modified>
</cp:coreProperties>
</file>