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Economica"/>
      <p:regular r:id="rId49"/>
      <p:bold r:id="rId50"/>
      <p:italic r:id="rId51"/>
      <p:boldItalic r:id="rId52"/>
    </p:embeddedFont>
    <p:embeddedFont>
      <p:font typeface="Signika"/>
      <p:regular r:id="rId53"/>
      <p:bold r:id="rId54"/>
    </p:embeddedFont>
    <p:embeddedFont>
      <p:font typeface="Open Sans SemiBold"/>
      <p:regular r:id="rId55"/>
      <p:bold r:id="rId56"/>
      <p:italic r:id="rId57"/>
      <p:boldItalic r:id="rId58"/>
    </p:embeddedFont>
    <p:embeddedFont>
      <p:font typeface="Open Sans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OpenSans-boldItalic.fntdata"/><Relationship Id="rId61" Type="http://schemas.openxmlformats.org/officeDocument/2006/relationships/font" Target="fonts/OpenSans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penSans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Economica-italic.fntdata"/><Relationship Id="rId50" Type="http://schemas.openxmlformats.org/officeDocument/2006/relationships/font" Target="fonts/Economica-bold.fntdata"/><Relationship Id="rId53" Type="http://schemas.openxmlformats.org/officeDocument/2006/relationships/font" Target="fonts/Signika-regular.fntdata"/><Relationship Id="rId52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55" Type="http://schemas.openxmlformats.org/officeDocument/2006/relationships/font" Target="fonts/OpenSansSemiBold-regular.fntdata"/><Relationship Id="rId10" Type="http://schemas.openxmlformats.org/officeDocument/2006/relationships/slide" Target="slides/slide5.xml"/><Relationship Id="rId54" Type="http://schemas.openxmlformats.org/officeDocument/2006/relationships/font" Target="fonts/Signika-bold.fntdata"/><Relationship Id="rId13" Type="http://schemas.openxmlformats.org/officeDocument/2006/relationships/slide" Target="slides/slide8.xml"/><Relationship Id="rId57" Type="http://schemas.openxmlformats.org/officeDocument/2006/relationships/font" Target="fonts/OpenSansSemiBold-italic.fntdata"/><Relationship Id="rId12" Type="http://schemas.openxmlformats.org/officeDocument/2006/relationships/slide" Target="slides/slide7.xml"/><Relationship Id="rId56" Type="http://schemas.openxmlformats.org/officeDocument/2006/relationships/font" Target="fonts/OpenSansSemiBold-bold.fntdata"/><Relationship Id="rId15" Type="http://schemas.openxmlformats.org/officeDocument/2006/relationships/slide" Target="slides/slide10.xml"/><Relationship Id="rId59" Type="http://schemas.openxmlformats.org/officeDocument/2006/relationships/font" Target="fonts/OpenSans-regular.fntdata"/><Relationship Id="rId14" Type="http://schemas.openxmlformats.org/officeDocument/2006/relationships/slide" Target="slides/slide9.xml"/><Relationship Id="rId58" Type="http://schemas.openxmlformats.org/officeDocument/2006/relationships/font" Target="fonts/OpenSansSemiBold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cf2720821c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cf2720821c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f2720821c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f2720821c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0472e8f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d0472e8f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cf2720821c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cf2720821c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cf2720821c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cf2720821c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d059223ad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d059223ad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cc6a972ffd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cc6a972ffd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cf2720821c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cf2720821c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cf2720821c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cf2720821c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47376ab4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47376ab4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f2720821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f2720821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cf2720821c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cf2720821c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cf2720821c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cf2720821c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d52bb6ec3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d52bb6ec3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cc6a972ffd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cc6a972ffd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cf2720821c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cf2720821c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cf2720821c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cf2720821c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cf2720821c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cf2720821c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cf2720821c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cf2720821c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cf2720821c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cf2720821c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cf2720821c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cf2720821c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c6a972ff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c6a972ff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cc6a972ffd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cc6a972ffd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cf2720821c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cf2720821c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cf2720821c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cf2720821c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cf2720821c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cf2720821c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cf2720821c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cf2720821c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cf2720821c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cf2720821c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cc6a972ffd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cc6a972ffd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cf2720821c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cf2720821c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cf2720821c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cf2720821c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cf2720821c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cf2720821c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f2720821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f2720821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cc6a972ffd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cc6a972ffd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cf2720821c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cf2720821c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cf2720821c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cf2720821c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cf2720821c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cf2720821c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f2720821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f2720821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c6a972ffd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c6a972ffd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f2720821c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f2720821c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f2720821c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f2720821c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cc6a972ffd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cc6a972ffd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3596700" y="1381050"/>
            <a:ext cx="1950600" cy="11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latin typeface="Open Sans"/>
                <a:ea typeface="Open Sans"/>
                <a:cs typeface="Open Sans"/>
                <a:sym typeface="Open Sans"/>
              </a:rPr>
              <a:t>TalkTalk</a:t>
            </a:r>
            <a:endParaRPr b="1" sz="2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latin typeface="Open Sans"/>
                <a:ea typeface="Open Sans"/>
                <a:cs typeface="Open Sans"/>
                <a:sym typeface="Open Sans"/>
              </a:rPr>
              <a:t>UI Consult</a:t>
            </a:r>
            <a:endParaRPr b="1" sz="2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920800" y="2803500"/>
            <a:ext cx="33024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Open Sans"/>
                <a:ea typeface="Open Sans"/>
                <a:cs typeface="Open Sans"/>
                <a:sym typeface="Open Sans"/>
              </a:rPr>
              <a:t>구현 예정된 UI와 UI 내 실행 예정될 프로시저에 대해 작성해보았습니다.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"/>
          <p:cNvSpPr txBox="1"/>
          <p:nvPr/>
        </p:nvSpPr>
        <p:spPr>
          <a:xfrm>
            <a:off x="365825" y="299575"/>
            <a:ext cx="16620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Ⅲ</a:t>
            </a: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.부서목록창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Google Shape;281;p22"/>
          <p:cNvSpPr txBox="1"/>
          <p:nvPr/>
        </p:nvSpPr>
        <p:spPr>
          <a:xfrm>
            <a:off x="1797650" y="378925"/>
            <a:ext cx="142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부서목록창 </a:t>
            </a: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UI 구현 목록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22"/>
          <p:cNvSpPr txBox="1"/>
          <p:nvPr/>
        </p:nvSpPr>
        <p:spPr>
          <a:xfrm>
            <a:off x="8804098" y="4918421"/>
            <a:ext cx="3399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Open Sans"/>
                <a:ea typeface="Open Sans"/>
                <a:cs typeface="Open Sans"/>
                <a:sym typeface="Open Sans"/>
              </a:rPr>
              <a:t>05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3" name="Google Shape;2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4682" y="982875"/>
            <a:ext cx="2480089" cy="34522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4" name="Google Shape;284;p22"/>
          <p:cNvCxnSpPr>
            <a:endCxn id="285" idx="3"/>
          </p:cNvCxnSpPr>
          <p:nvPr/>
        </p:nvCxnSpPr>
        <p:spPr>
          <a:xfrm rot="10800000">
            <a:off x="2326904" y="3006740"/>
            <a:ext cx="1080000" cy="235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285" name="Google Shape;285;p22"/>
          <p:cNvSpPr txBox="1"/>
          <p:nvPr/>
        </p:nvSpPr>
        <p:spPr>
          <a:xfrm>
            <a:off x="1690004" y="2829740"/>
            <a:ext cx="63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Open Sans"/>
                <a:ea typeface="Open Sans"/>
                <a:cs typeface="Open Sans"/>
                <a:sym typeface="Open Sans"/>
              </a:rPr>
              <a:t>JTree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86" name="Google Shape;286;p22"/>
          <p:cNvCxnSpPr>
            <a:stCxn id="283" idx="1"/>
            <a:endCxn id="287" idx="3"/>
          </p:cNvCxnSpPr>
          <p:nvPr/>
        </p:nvCxnSpPr>
        <p:spPr>
          <a:xfrm rot="10800000">
            <a:off x="2515482" y="2403921"/>
            <a:ext cx="919200" cy="3051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287" name="Google Shape;287;p22"/>
          <p:cNvSpPr txBox="1"/>
          <p:nvPr/>
        </p:nvSpPr>
        <p:spPr>
          <a:xfrm>
            <a:off x="1442150" y="2142247"/>
            <a:ext cx="107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Open Sans"/>
                <a:ea typeface="Open Sans"/>
                <a:cs typeface="Open Sans"/>
                <a:sym typeface="Open Sans"/>
              </a:rPr>
              <a:t>JButton</a:t>
            </a:r>
            <a:br>
              <a:rPr lang="ko" sz="1100"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(Img)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88" name="Google Shape;288;p22"/>
          <p:cNvCxnSpPr>
            <a:stCxn id="283" idx="2"/>
            <a:endCxn id="289" idx="3"/>
          </p:cNvCxnSpPr>
          <p:nvPr/>
        </p:nvCxnSpPr>
        <p:spPr>
          <a:xfrm flipH="1" rot="5400000">
            <a:off x="3345426" y="3105867"/>
            <a:ext cx="307500" cy="2351100"/>
          </a:xfrm>
          <a:prstGeom prst="bentConnector4">
            <a:avLst>
              <a:gd fmla="val -77439" name="adj1"/>
              <a:gd fmla="val 7637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289" name="Google Shape;289;p22"/>
          <p:cNvSpPr txBox="1"/>
          <p:nvPr/>
        </p:nvSpPr>
        <p:spPr>
          <a:xfrm>
            <a:off x="1634150" y="3984050"/>
            <a:ext cx="6894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Open Sans"/>
                <a:ea typeface="Open Sans"/>
                <a:cs typeface="Open Sans"/>
                <a:sym typeface="Open Sans"/>
              </a:rPr>
              <a:t>JPanel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90" name="Google Shape;290;p22"/>
          <p:cNvCxnSpPr>
            <a:endCxn id="291" idx="3"/>
          </p:cNvCxnSpPr>
          <p:nvPr/>
        </p:nvCxnSpPr>
        <p:spPr>
          <a:xfrm flipH="1">
            <a:off x="2384479" y="970945"/>
            <a:ext cx="1042200" cy="311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291" name="Google Shape;291;p22"/>
          <p:cNvSpPr txBox="1"/>
          <p:nvPr/>
        </p:nvSpPr>
        <p:spPr>
          <a:xfrm>
            <a:off x="1695079" y="1105645"/>
            <a:ext cx="689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Open Sans"/>
                <a:ea typeface="Open Sans"/>
                <a:cs typeface="Open Sans"/>
                <a:sym typeface="Open Sans"/>
              </a:rPr>
              <a:t>JFrame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92" name="Google Shape;292;p22"/>
          <p:cNvCxnSpPr>
            <a:endCxn id="293" idx="1"/>
          </p:cNvCxnSpPr>
          <p:nvPr/>
        </p:nvCxnSpPr>
        <p:spPr>
          <a:xfrm flipH="1" rot="10800000">
            <a:off x="5897224" y="4271150"/>
            <a:ext cx="986100" cy="51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293" name="Google Shape;293;p22"/>
          <p:cNvSpPr txBox="1"/>
          <p:nvPr/>
        </p:nvSpPr>
        <p:spPr>
          <a:xfrm>
            <a:off x="6883324" y="4094150"/>
            <a:ext cx="780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Open Sans"/>
                <a:ea typeface="Open Sans"/>
                <a:cs typeface="Open Sans"/>
                <a:sym typeface="Open Sans"/>
              </a:rPr>
              <a:t>JLabel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94" name="Google Shape;294;p22"/>
          <p:cNvCxnSpPr>
            <a:endCxn id="295" idx="1"/>
          </p:cNvCxnSpPr>
          <p:nvPr/>
        </p:nvCxnSpPr>
        <p:spPr>
          <a:xfrm>
            <a:off x="5647275" y="1690850"/>
            <a:ext cx="1007100" cy="287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96" name="Google Shape;296;p22"/>
          <p:cNvCxnSpPr>
            <a:stCxn id="297" idx="1"/>
          </p:cNvCxnSpPr>
          <p:nvPr/>
        </p:nvCxnSpPr>
        <p:spPr>
          <a:xfrm rot="10800000">
            <a:off x="5780125" y="1400450"/>
            <a:ext cx="937800" cy="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22"/>
          <p:cNvSpPr txBox="1"/>
          <p:nvPr/>
        </p:nvSpPr>
        <p:spPr>
          <a:xfrm>
            <a:off x="6717925" y="1232150"/>
            <a:ext cx="689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Open Sans"/>
                <a:ea typeface="Open Sans"/>
                <a:cs typeface="Open Sans"/>
                <a:sym typeface="Open Sans"/>
              </a:rPr>
              <a:t>JButton</a:t>
            </a:r>
            <a:br>
              <a:rPr lang="ko" sz="1100"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(Img)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22"/>
          <p:cNvSpPr txBox="1"/>
          <p:nvPr/>
        </p:nvSpPr>
        <p:spPr>
          <a:xfrm>
            <a:off x="6654375" y="1800950"/>
            <a:ext cx="73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Open Sans"/>
                <a:ea typeface="Open Sans"/>
                <a:cs typeface="Open Sans"/>
                <a:sym typeface="Open Sans"/>
              </a:rPr>
              <a:t>JButton</a:t>
            </a:r>
            <a:br>
              <a:rPr lang="ko" sz="1100"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(Img)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98" name="Google Shape;298;p22"/>
          <p:cNvCxnSpPr>
            <a:endCxn id="299" idx="1"/>
          </p:cNvCxnSpPr>
          <p:nvPr/>
        </p:nvCxnSpPr>
        <p:spPr>
          <a:xfrm flipH="1" rot="10800000">
            <a:off x="5889770" y="3277240"/>
            <a:ext cx="938700" cy="81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299" name="Google Shape;299;p22"/>
          <p:cNvSpPr txBox="1"/>
          <p:nvPr/>
        </p:nvSpPr>
        <p:spPr>
          <a:xfrm>
            <a:off x="6828470" y="3100240"/>
            <a:ext cx="110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Open Sans"/>
                <a:ea typeface="Open Sans"/>
                <a:cs typeface="Open Sans"/>
                <a:sym typeface="Open Sans"/>
              </a:rPr>
              <a:t>JScrollPane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0" name="Google Shape;300;p22"/>
          <p:cNvCxnSpPr>
            <a:endCxn id="301" idx="3"/>
          </p:cNvCxnSpPr>
          <p:nvPr/>
        </p:nvCxnSpPr>
        <p:spPr>
          <a:xfrm rot="10800000">
            <a:off x="2376701" y="3525059"/>
            <a:ext cx="1739400" cy="391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301" name="Google Shape;301;p22"/>
          <p:cNvSpPr txBox="1"/>
          <p:nvPr/>
        </p:nvSpPr>
        <p:spPr>
          <a:xfrm>
            <a:off x="1640201" y="3348059"/>
            <a:ext cx="73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Open Sans"/>
                <a:ea typeface="Open Sans"/>
                <a:cs typeface="Open Sans"/>
                <a:sym typeface="Open Sans"/>
              </a:rPr>
              <a:t>JPanel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2" name="Google Shape;302;p22"/>
          <p:cNvCxnSpPr>
            <a:endCxn id="303" idx="3"/>
          </p:cNvCxnSpPr>
          <p:nvPr/>
        </p:nvCxnSpPr>
        <p:spPr>
          <a:xfrm flipH="1">
            <a:off x="2449720" y="1281039"/>
            <a:ext cx="1567200" cy="519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303" name="Google Shape;303;p22"/>
          <p:cNvSpPr txBox="1"/>
          <p:nvPr/>
        </p:nvSpPr>
        <p:spPr>
          <a:xfrm>
            <a:off x="1629820" y="1623939"/>
            <a:ext cx="81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Open Sans"/>
                <a:ea typeface="Open Sans"/>
                <a:cs typeface="Open Sans"/>
                <a:sym typeface="Open Sans"/>
              </a:rPr>
              <a:t>JTextField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/>
          <p:cNvSpPr txBox="1"/>
          <p:nvPr/>
        </p:nvSpPr>
        <p:spPr>
          <a:xfrm>
            <a:off x="8847900" y="4851000"/>
            <a:ext cx="29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Open Sans"/>
                <a:ea typeface="Open Sans"/>
                <a:cs typeface="Open Sans"/>
                <a:sym typeface="Open Sans"/>
              </a:rPr>
              <a:t>06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p23"/>
          <p:cNvSpPr txBox="1"/>
          <p:nvPr/>
        </p:nvSpPr>
        <p:spPr>
          <a:xfrm>
            <a:off x="365825" y="299575"/>
            <a:ext cx="16620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Ⅲ.부서목록창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0" name="Google Shape;310;p23"/>
          <p:cNvSpPr txBox="1"/>
          <p:nvPr/>
        </p:nvSpPr>
        <p:spPr>
          <a:xfrm>
            <a:off x="1797650" y="378925"/>
            <a:ext cx="157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부서 목록 띄우기 프로시저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1" name="Google Shape;3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662" y="1370087"/>
            <a:ext cx="2073700" cy="275415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3"/>
          <p:cNvSpPr/>
          <p:nvPr/>
        </p:nvSpPr>
        <p:spPr>
          <a:xfrm>
            <a:off x="3867750" y="1625913"/>
            <a:ext cx="2374500" cy="2242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OR REPLACE PROCEDURE</a:t>
            </a: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PROC_MAINLIST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MY_MEM_NO IN NUMBER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,CUR OUT SYS_REFCURSOR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p_dept_NAME VARCHAR(50);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p_MEM_NAME VARCHAR(50);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BEGIN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OPEN CUR FOR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SELECT a.DEPT_NAME, b.MEM_NAME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INTO p_DEPT_NAME, p_MEM_NAME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FROM DEPT a, member b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WHERE a.DEPT_NO = b.DEPT_NO(+)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--DEPT테이블의 dept_no가 7인 관리자를 제외하고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AND a.dept_no != 7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--MEMBER테이블의 나를 제외하고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AND b.mem_no != my_mem_no;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COMMIT;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END</a:t>
            </a: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PROC_MAINLIST;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3" name="Google Shape;313;p23"/>
          <p:cNvSpPr txBox="1"/>
          <p:nvPr/>
        </p:nvSpPr>
        <p:spPr>
          <a:xfrm>
            <a:off x="3641250" y="1370088"/>
            <a:ext cx="313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부서목록 띄우기</a:t>
            </a:r>
            <a:r>
              <a:rPr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 프로시저 실행문</a:t>
            </a:r>
            <a:r>
              <a:rPr lang="ko" sz="6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(자신 및 관리자 빼기)</a:t>
            </a:r>
            <a:endParaRPr sz="6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23"/>
          <p:cNvSpPr/>
          <p:nvPr/>
        </p:nvSpPr>
        <p:spPr>
          <a:xfrm rot="-2888697">
            <a:off x="1074774" y="1479670"/>
            <a:ext cx="193331" cy="30888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3"/>
          <p:cNvSpPr txBox="1"/>
          <p:nvPr/>
        </p:nvSpPr>
        <p:spPr>
          <a:xfrm>
            <a:off x="573180" y="1337496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①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6" name="Google Shape;316;p23"/>
          <p:cNvSpPr txBox="1"/>
          <p:nvPr/>
        </p:nvSpPr>
        <p:spPr>
          <a:xfrm>
            <a:off x="675328" y="1315317"/>
            <a:ext cx="6999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latin typeface="Open Sans"/>
                <a:ea typeface="Open Sans"/>
                <a:cs typeface="Open Sans"/>
                <a:sym typeface="Open Sans"/>
              </a:rPr>
              <a:t>사람 </a:t>
            </a:r>
            <a:r>
              <a:rPr lang="ko" sz="500">
                <a:latin typeface="Open Sans"/>
                <a:ea typeface="Open Sans"/>
                <a:cs typeface="Open Sans"/>
                <a:sym typeface="Open Sans"/>
              </a:rPr>
              <a:t>버튼 클릭</a:t>
            </a:r>
            <a:endParaRPr sz="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7" name="Google Shape;317;p23"/>
          <p:cNvSpPr/>
          <p:nvPr/>
        </p:nvSpPr>
        <p:spPr>
          <a:xfrm rot="-5410660">
            <a:off x="3484300" y="2802313"/>
            <a:ext cx="193501" cy="426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3"/>
          <p:cNvSpPr txBox="1"/>
          <p:nvPr/>
        </p:nvSpPr>
        <p:spPr>
          <a:xfrm>
            <a:off x="3240375" y="2650060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②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9" name="Google Shape;319;p23"/>
          <p:cNvSpPr txBox="1"/>
          <p:nvPr/>
        </p:nvSpPr>
        <p:spPr>
          <a:xfrm>
            <a:off x="3334351" y="2638963"/>
            <a:ext cx="5334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latin typeface="Open Sans"/>
                <a:ea typeface="Open Sans"/>
                <a:cs typeface="Open Sans"/>
                <a:sym typeface="Open Sans"/>
              </a:rPr>
              <a:t>프로시저 실행</a:t>
            </a:r>
            <a:endParaRPr sz="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0" name="Google Shape;320;p23"/>
          <p:cNvSpPr txBox="1"/>
          <p:nvPr/>
        </p:nvSpPr>
        <p:spPr>
          <a:xfrm>
            <a:off x="3469800" y="414475"/>
            <a:ext cx="182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프로시저 수정(21.04.21)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23"/>
          <p:cNvSpPr/>
          <p:nvPr/>
        </p:nvSpPr>
        <p:spPr>
          <a:xfrm>
            <a:off x="6315500" y="1625913"/>
            <a:ext cx="1960200" cy="1579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SQL&gt; variable my_mem_no refcursor;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SQL&gt; exec proc_mainlist(3,:my_mem_no);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PL/SQL 처리가 정상적으로 완료되었습니다.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SQL&gt; print my_mem_no;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DEPT_NAME            MEM_NAME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-------------------- --------------------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개발1팀              박보검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개발1팀              배수지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홍보팀               이모시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재무팀               한가인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2" name="Google Shape;322;p23"/>
          <p:cNvSpPr txBox="1"/>
          <p:nvPr/>
        </p:nvSpPr>
        <p:spPr>
          <a:xfrm>
            <a:off x="6239300" y="1351888"/>
            <a:ext cx="94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프로시저 TEST</a:t>
            </a:r>
            <a:endParaRPr sz="6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"/>
          <p:cNvSpPr txBox="1"/>
          <p:nvPr/>
        </p:nvSpPr>
        <p:spPr>
          <a:xfrm>
            <a:off x="8847900" y="4851000"/>
            <a:ext cx="29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Open Sans"/>
                <a:ea typeface="Open Sans"/>
                <a:cs typeface="Open Sans"/>
                <a:sym typeface="Open Sans"/>
              </a:rPr>
              <a:t>07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8" name="Google Shape;328;p24"/>
          <p:cNvSpPr txBox="1"/>
          <p:nvPr/>
        </p:nvSpPr>
        <p:spPr>
          <a:xfrm>
            <a:off x="365825" y="299575"/>
            <a:ext cx="16620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Ⅲ.부서목록창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9" name="Google Shape;329;p24"/>
          <p:cNvSpPr txBox="1"/>
          <p:nvPr/>
        </p:nvSpPr>
        <p:spPr>
          <a:xfrm>
            <a:off x="1797650" y="378925"/>
            <a:ext cx="157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부서 목록 띄우기 프로시저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30" name="Google Shape;3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662" y="1370087"/>
            <a:ext cx="2073700" cy="2754151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4"/>
          <p:cNvSpPr/>
          <p:nvPr/>
        </p:nvSpPr>
        <p:spPr>
          <a:xfrm>
            <a:off x="3867750" y="1625913"/>
            <a:ext cx="2374500" cy="2242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OR REPLACE PROCEDURE PROC_MAINLIST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MY_MEM_NO IN NUMBER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,CUR OUT SYS_REFCURSOR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BEGIN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OPEN CUR FOR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SELECT b.DEPT_NAME AS DEPT_NAME ,a.MEM_NO AS MEM_NO,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a.MEM_NAME||' '||a.MEM_LEVEL||'님' AS MEM_NAME ,a.MEM_STATE AS MEM_STATE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FROM member a, dept b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WHERE a.DEPT_NO = b.DEPT_NO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--DEPT테이블의 dept_no가 7인 관리자를 제외하고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AND b.dept_no != 7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--MEMBER테이블의 나를 제외하고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AND a.mem_no != my_mem_no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AND a.mem_check = 1;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END PROC_MAINLIST;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2" name="Google Shape;332;p24"/>
          <p:cNvSpPr txBox="1"/>
          <p:nvPr/>
        </p:nvSpPr>
        <p:spPr>
          <a:xfrm>
            <a:off x="3641250" y="1370088"/>
            <a:ext cx="313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부서목록 띄우기 프로시저 실행문</a:t>
            </a:r>
            <a:r>
              <a:rPr lang="ko" sz="6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(자신 및 관리자 빼기)</a:t>
            </a:r>
            <a:endParaRPr sz="6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3" name="Google Shape;333;p24"/>
          <p:cNvSpPr/>
          <p:nvPr/>
        </p:nvSpPr>
        <p:spPr>
          <a:xfrm rot="-2888697">
            <a:off x="1074774" y="1479670"/>
            <a:ext cx="193331" cy="30888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4"/>
          <p:cNvSpPr txBox="1"/>
          <p:nvPr/>
        </p:nvSpPr>
        <p:spPr>
          <a:xfrm>
            <a:off x="573180" y="1337496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①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5" name="Google Shape;335;p24"/>
          <p:cNvSpPr txBox="1"/>
          <p:nvPr/>
        </p:nvSpPr>
        <p:spPr>
          <a:xfrm>
            <a:off x="675328" y="1315317"/>
            <a:ext cx="6999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latin typeface="Open Sans"/>
                <a:ea typeface="Open Sans"/>
                <a:cs typeface="Open Sans"/>
                <a:sym typeface="Open Sans"/>
              </a:rPr>
              <a:t>사람 버튼 클릭</a:t>
            </a:r>
            <a:endParaRPr sz="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6" name="Google Shape;336;p24"/>
          <p:cNvSpPr/>
          <p:nvPr/>
        </p:nvSpPr>
        <p:spPr>
          <a:xfrm rot="-5410660">
            <a:off x="3484300" y="2802313"/>
            <a:ext cx="193501" cy="426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4"/>
          <p:cNvSpPr txBox="1"/>
          <p:nvPr/>
        </p:nvSpPr>
        <p:spPr>
          <a:xfrm>
            <a:off x="3240375" y="2650060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②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8" name="Google Shape;338;p24"/>
          <p:cNvSpPr txBox="1"/>
          <p:nvPr/>
        </p:nvSpPr>
        <p:spPr>
          <a:xfrm>
            <a:off x="3334351" y="2638963"/>
            <a:ext cx="5334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latin typeface="Open Sans"/>
                <a:ea typeface="Open Sans"/>
                <a:cs typeface="Open Sans"/>
                <a:sym typeface="Open Sans"/>
              </a:rPr>
              <a:t>프로시저 실행</a:t>
            </a:r>
            <a:endParaRPr sz="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Google Shape;339;p24"/>
          <p:cNvSpPr txBox="1"/>
          <p:nvPr/>
        </p:nvSpPr>
        <p:spPr>
          <a:xfrm>
            <a:off x="3469800" y="414475"/>
            <a:ext cx="182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latin typeface="Open Sans"/>
                <a:ea typeface="Open Sans"/>
                <a:cs typeface="Open Sans"/>
                <a:sym typeface="Open Sans"/>
              </a:rPr>
              <a:t>ver2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p24"/>
          <p:cNvSpPr/>
          <p:nvPr/>
        </p:nvSpPr>
        <p:spPr>
          <a:xfrm>
            <a:off x="6315500" y="1625913"/>
            <a:ext cx="1960200" cy="1579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variable p_temp REFCURSOR;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execute PROC_MAINLIST(2, :p_temp );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print p_temp;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DEPT_NAME            MEM_NAME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-------------------- --------------------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개발1팀              박보검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개발1팀              배수지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홍보팀               이모시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재무팀               한가인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1" name="Google Shape;341;p24"/>
          <p:cNvSpPr txBox="1"/>
          <p:nvPr/>
        </p:nvSpPr>
        <p:spPr>
          <a:xfrm>
            <a:off x="6239300" y="1351888"/>
            <a:ext cx="94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프로시저 TEST</a:t>
            </a:r>
            <a:endParaRPr sz="6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5"/>
          <p:cNvSpPr txBox="1"/>
          <p:nvPr/>
        </p:nvSpPr>
        <p:spPr>
          <a:xfrm>
            <a:off x="8847900" y="4851000"/>
            <a:ext cx="29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Open Sans"/>
                <a:ea typeface="Open Sans"/>
                <a:cs typeface="Open Sans"/>
                <a:sym typeface="Open Sans"/>
              </a:rPr>
              <a:t>07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7" name="Google Shape;347;p25"/>
          <p:cNvSpPr txBox="1"/>
          <p:nvPr/>
        </p:nvSpPr>
        <p:spPr>
          <a:xfrm>
            <a:off x="365825" y="299575"/>
            <a:ext cx="16620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Ⅲ.부서목록창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8" name="Google Shape;348;p25"/>
          <p:cNvSpPr txBox="1"/>
          <p:nvPr/>
        </p:nvSpPr>
        <p:spPr>
          <a:xfrm>
            <a:off x="1797650" y="378925"/>
            <a:ext cx="157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사람 검색</a:t>
            </a: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 프로시저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9" name="Google Shape;349;p25"/>
          <p:cNvSpPr/>
          <p:nvPr/>
        </p:nvSpPr>
        <p:spPr>
          <a:xfrm>
            <a:off x="1102675" y="1080675"/>
            <a:ext cx="3774900" cy="3383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OR REPLACE PROCEDURE</a:t>
            </a:r>
            <a:r>
              <a:rPr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proc_SearchMember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P_SERTYPE IN VARCHAR2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,P_USERSER IN VARCHAR2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,CUR OUT SYS_REFCURSOR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BEGIN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IF P_USERSER = 'NAME' THEN 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OPEN CUR FOR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SELECT a.MEM_NAME, b.DEPT_Name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FROM MEMBER a, dept b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WHERE a.DEPT_No = b.DEPT_No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AND a.MEM_NAME = P_SERTYPE;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ELSIF P_USERSER ='MEMNO' THEN 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OPEN CUR FOR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SELECT a.MEM_NAME, b.DEPT_Name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FROM MEMBER a, dept b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WHERE a.DEPT_No = b.DEPT_No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AND a.MEM_NO = P_SERTYPE;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END IF;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END</a:t>
            </a:r>
            <a:r>
              <a:rPr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proc_SearchMember;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0" name="Google Shape;350;p25"/>
          <p:cNvSpPr txBox="1"/>
          <p:nvPr/>
        </p:nvSpPr>
        <p:spPr>
          <a:xfrm>
            <a:off x="1021250" y="787175"/>
            <a:ext cx="313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사람 검색</a:t>
            </a:r>
            <a:r>
              <a:rPr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 프로시저 실행문</a:t>
            </a:r>
            <a:endParaRPr sz="6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1" name="Google Shape;351;p25"/>
          <p:cNvSpPr/>
          <p:nvPr/>
        </p:nvSpPr>
        <p:spPr>
          <a:xfrm>
            <a:off x="5696250" y="4162415"/>
            <a:ext cx="2803500" cy="292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EXEC proc_SearchMember('TEST','NAME' ,:C)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25"/>
          <p:cNvSpPr txBox="1"/>
          <p:nvPr/>
        </p:nvSpPr>
        <p:spPr>
          <a:xfrm>
            <a:off x="5612657" y="3868876"/>
            <a:ext cx="149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사람 검색 </a:t>
            </a:r>
            <a:r>
              <a:rPr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프로시저 TEST</a:t>
            </a:r>
            <a:endParaRPr sz="9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3" name="Google Shape;3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973" y="1080675"/>
            <a:ext cx="1955075" cy="2596599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5"/>
          <p:cNvSpPr/>
          <p:nvPr/>
        </p:nvSpPr>
        <p:spPr>
          <a:xfrm rot="5396107">
            <a:off x="7664336" y="1154872"/>
            <a:ext cx="264900" cy="42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5"/>
          <p:cNvSpPr txBox="1"/>
          <p:nvPr/>
        </p:nvSpPr>
        <p:spPr>
          <a:xfrm>
            <a:off x="7720905" y="1428808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①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6" name="Google Shape;356;p25"/>
          <p:cNvSpPr txBox="1"/>
          <p:nvPr/>
        </p:nvSpPr>
        <p:spPr>
          <a:xfrm>
            <a:off x="7823053" y="1406629"/>
            <a:ext cx="6999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latin typeface="Open Sans"/>
                <a:ea typeface="Open Sans"/>
                <a:cs typeface="Open Sans"/>
                <a:sym typeface="Open Sans"/>
              </a:rPr>
              <a:t>검색</a:t>
            </a:r>
            <a:r>
              <a:rPr lang="ko" sz="500">
                <a:latin typeface="Open Sans"/>
                <a:ea typeface="Open Sans"/>
                <a:cs typeface="Open Sans"/>
                <a:sym typeface="Open Sans"/>
              </a:rPr>
              <a:t> 버튼 클릭</a:t>
            </a:r>
            <a:endParaRPr sz="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7" name="Google Shape;357;p25"/>
          <p:cNvSpPr/>
          <p:nvPr/>
        </p:nvSpPr>
        <p:spPr>
          <a:xfrm rot="5396107">
            <a:off x="5130011" y="1626247"/>
            <a:ext cx="264900" cy="42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5"/>
          <p:cNvSpPr txBox="1"/>
          <p:nvPr/>
        </p:nvSpPr>
        <p:spPr>
          <a:xfrm>
            <a:off x="4920780" y="2046358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②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9" name="Google Shape;359;p25"/>
          <p:cNvSpPr txBox="1"/>
          <p:nvPr/>
        </p:nvSpPr>
        <p:spPr>
          <a:xfrm>
            <a:off x="5022928" y="2031254"/>
            <a:ext cx="6999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latin typeface="Open Sans"/>
                <a:ea typeface="Open Sans"/>
                <a:cs typeface="Open Sans"/>
                <a:sym typeface="Open Sans"/>
              </a:rPr>
              <a:t>프로시저 실행</a:t>
            </a:r>
            <a:endParaRPr sz="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0" name="Google Shape;360;p25"/>
          <p:cNvSpPr/>
          <p:nvPr/>
        </p:nvSpPr>
        <p:spPr>
          <a:xfrm rot="-5403893">
            <a:off x="5187277" y="3927708"/>
            <a:ext cx="264900" cy="42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5"/>
          <p:cNvSpPr txBox="1"/>
          <p:nvPr/>
        </p:nvSpPr>
        <p:spPr>
          <a:xfrm>
            <a:off x="4920780" y="4272108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③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2" name="Google Shape;362;p25"/>
          <p:cNvSpPr txBox="1"/>
          <p:nvPr/>
        </p:nvSpPr>
        <p:spPr>
          <a:xfrm>
            <a:off x="5022928" y="4247434"/>
            <a:ext cx="6999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latin typeface="Open Sans"/>
                <a:ea typeface="Open Sans"/>
                <a:cs typeface="Open Sans"/>
                <a:sym typeface="Open Sans"/>
              </a:rPr>
              <a:t>프로시저 TEST</a:t>
            </a:r>
            <a:endParaRPr sz="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 txBox="1"/>
          <p:nvPr/>
        </p:nvSpPr>
        <p:spPr>
          <a:xfrm>
            <a:off x="8847900" y="4851000"/>
            <a:ext cx="29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Open Sans"/>
                <a:ea typeface="Open Sans"/>
                <a:cs typeface="Open Sans"/>
                <a:sym typeface="Open Sans"/>
              </a:rPr>
              <a:t>08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8" name="Google Shape;368;p26"/>
          <p:cNvSpPr txBox="1"/>
          <p:nvPr/>
        </p:nvSpPr>
        <p:spPr>
          <a:xfrm>
            <a:off x="365825" y="299575"/>
            <a:ext cx="16620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Ⅲ.부서목록창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9" name="Google Shape;369;p26"/>
          <p:cNvSpPr txBox="1"/>
          <p:nvPr/>
        </p:nvSpPr>
        <p:spPr>
          <a:xfrm>
            <a:off x="1797650" y="378925"/>
            <a:ext cx="4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그룹 </a:t>
            </a: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일 경우, 방 개설 및 사람 방 안에 넣기</a:t>
            </a: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 프로시저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0" name="Google Shape;370;p26"/>
          <p:cNvSpPr/>
          <p:nvPr/>
        </p:nvSpPr>
        <p:spPr>
          <a:xfrm>
            <a:off x="2902250" y="1080675"/>
            <a:ext cx="2466600" cy="3353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OR REPLACE PROCEDURE proc_CreateRoom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p_Room_Name IN VARCHAR2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,p_room_type IN number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,p_room_num out number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BEGIN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select max(room_no)+1 into p_room_num  from room;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INSERT INTO ROOM (ROOM_no, ROOM_NAME,ROOM_TYPEIDENTITY)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VALUES (p_room_num, p_Room_Name,p_room_type);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COMMIT;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END;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variable room_no number;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execute proc_CreateRoom('그룹방이야',2, :room_no);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print room_no;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variable p_temp REFCURSOR;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execute proc_createroom2(61,4, :p_temp );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print p_temp;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1" name="Google Shape;371;p26"/>
          <p:cNvSpPr txBox="1"/>
          <p:nvPr/>
        </p:nvSpPr>
        <p:spPr>
          <a:xfrm>
            <a:off x="2843125" y="787175"/>
            <a:ext cx="313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방 개설(그룹, 개인) 및 사람 방 안에 넣기 </a:t>
            </a:r>
            <a:r>
              <a:rPr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프로시저 실행문</a:t>
            </a:r>
            <a:endParaRPr sz="6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26"/>
          <p:cNvSpPr/>
          <p:nvPr/>
        </p:nvSpPr>
        <p:spPr>
          <a:xfrm>
            <a:off x="5446425" y="1080675"/>
            <a:ext cx="3132300" cy="1662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MemVo AddTargetUserVo = new MemVo();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//AddTargetUserVo 는 인서트할 대상자의 VO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List&lt;MemVo&gt; lMemVo = New ArrayList&lt;MemVo&gt;(); //&lt;&lt; 체크박스에 선택된 대상자를 할당하기 위한 리스트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lMemVo.add(AddTargetUserVo) //체크박스 대상자 VO를 List에 담기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RunInsertRoomMember(lMemVo);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private String RunInsertRoomMember(List&lt;MemVo&gt; lMemVo ){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for(int i=0;i&lt;lMemVo .size();i++){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//프로시저 실행 파라미터는 메소드에서 받은 List안의 VO가됨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 }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3" name="Google Shape;373;p26"/>
          <p:cNvSpPr/>
          <p:nvPr/>
        </p:nvSpPr>
        <p:spPr>
          <a:xfrm>
            <a:off x="5446425" y="2743576"/>
            <a:ext cx="3132300" cy="1712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or replace procedure proc_createroom2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(P_RoomNo IN number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,P_MemNo IN number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,CUR OUT SYS_REFCURSOR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BEGIN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INSERT INTO Room_Ppl(ROOM_NO,MEM_NO,PPL_BEING )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Values (P_RoomNo,p_MemNo,1);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OPEN CUR FOR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SELECT MEM_NO,MEM_NAME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FROM MEMBER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WHERE MEM_NO=P_MemNo;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COMMIT;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End;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4" name="Google Shape;3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175" y="1074575"/>
            <a:ext cx="2151100" cy="33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"/>
          <p:cNvSpPr txBox="1"/>
          <p:nvPr/>
        </p:nvSpPr>
        <p:spPr>
          <a:xfrm>
            <a:off x="8847900" y="4851000"/>
            <a:ext cx="29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Open Sans"/>
                <a:ea typeface="Open Sans"/>
                <a:cs typeface="Open Sans"/>
                <a:sym typeface="Open Sans"/>
              </a:rPr>
              <a:t>08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27"/>
          <p:cNvSpPr txBox="1"/>
          <p:nvPr/>
        </p:nvSpPr>
        <p:spPr>
          <a:xfrm>
            <a:off x="365825" y="299575"/>
            <a:ext cx="16620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Ⅲ.부서목록창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1" name="Google Shape;381;p27"/>
          <p:cNvSpPr txBox="1"/>
          <p:nvPr/>
        </p:nvSpPr>
        <p:spPr>
          <a:xfrm>
            <a:off x="1407700" y="217075"/>
            <a:ext cx="433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개인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일 경우, 이미 만들어져있는지 확인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방 삭제했는지 안했는지도 확인해야됨.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4786925" y="142650"/>
            <a:ext cx="2466600" cy="4858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CREATE OR REPLACE PROCEDURE proc_CreateRoom_Indi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(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 p_me IN number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 ,p_you IN number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 ,result out number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,re_me out number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,re_you out number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)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IS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p_me_being  NUMBER(4);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p_you_being  NUMBER(4);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BEGIN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re_me:=0;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re_you:=0;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--방이 존재하는 지를 찾는다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SELECT max(room_no) INTO result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FROM (SELECT r.room_no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FROM room r,room_ppl rp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WHERE r.ROOM_TYPEIDENTITY=1 and r.room_no=rp.room_no and (rp.mem_no =p_me OR rp.mem_no=p_you)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group by r.room_no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having count(r.room_no)=2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union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select -1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from dual) r;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--방이 만약 존재한다면 삭제한 방인지를 확인한다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IF result!=-1 then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SELECT  ppl_being INTO  p_me_being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FROM room_ppl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WHERE room_no = result and mem_no = p_me;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SELECT  ppl_being INTO  p_you_being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FROM room_ppl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WHERE room_no = result and mem_no = p_you ;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END IF;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--방 삭제 한 사람은 1로 업데이트하고 내보내줄때 표시한다. 그래야 방 목록에 추가하니깐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IF result!=-1 and p_me_being=0 THEN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  re_me:=p_me;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 UPDATE room_ppl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 SET ppl_being=1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 WHERE room_no = result and mem_no = p_me;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 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ELSIF result!=-1 and p_you_being=0 THEN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  re_you:=p_you;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 UPDATE room_ppl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 SET ppl_being=1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 WHERE room_no = result and mem_no = p_you;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 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END IF;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COMMIT;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dk1"/>
                </a:solidFill>
              </a:rPr>
              <a:t>END;</a:t>
            </a:r>
            <a:endParaRPr sz="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83" name="Google Shape;3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175" y="1074575"/>
            <a:ext cx="2151100" cy="33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7"/>
          <p:cNvSpPr txBox="1"/>
          <p:nvPr/>
        </p:nvSpPr>
        <p:spPr>
          <a:xfrm>
            <a:off x="3124925" y="970475"/>
            <a:ext cx="16620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1.고려사항이 둘 다 1이라면, 이미 들어와있는 것처럼.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 2.내가 0이라면 있는 것에 그냥 1을 넣어주고,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3.상대가 0이라면 있는 것에 그냥 1을 넣어주고.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4. re가 -1이라면 고려 안해주면 됨.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→ 1번의 경우, 방 목록을 추가할 필요가 없음.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→ </a:t>
            </a: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2번의 경우 방 목록을 나한테 추가.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→ </a:t>
            </a: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3번의 경우 상대한테 방 목록 추가.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99625" y="299575"/>
            <a:ext cx="2151000" cy="1300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variable re number;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variable rems number;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variable reys number;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execute proc_CreateRoom_Indi(3,5,:re,:rems,:reys);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print re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print rems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print reys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채팅</a:t>
            </a:r>
            <a:r>
              <a:rPr lang="ko"/>
              <a:t>목록창</a:t>
            </a:r>
            <a:endParaRPr/>
          </a:p>
        </p:txBody>
      </p:sp>
      <p:sp>
        <p:nvSpPr>
          <p:cNvPr id="391" name="Google Shape;391;p28"/>
          <p:cNvSpPr txBox="1"/>
          <p:nvPr/>
        </p:nvSpPr>
        <p:spPr>
          <a:xfrm>
            <a:off x="3549525" y="2936850"/>
            <a:ext cx="22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Chatting List 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Window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/>
          <p:nvPr/>
        </p:nvSpPr>
        <p:spPr>
          <a:xfrm>
            <a:off x="365825" y="299575"/>
            <a:ext cx="17328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Ⅳ</a:t>
            </a: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.채팅목록 창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7" name="Google Shape;397;p29"/>
          <p:cNvSpPr txBox="1"/>
          <p:nvPr/>
        </p:nvSpPr>
        <p:spPr>
          <a:xfrm>
            <a:off x="1850725" y="381287"/>
            <a:ext cx="119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채팅목록창 </a:t>
            </a: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UI 구성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8" name="Google Shape;398;p29"/>
          <p:cNvSpPr txBox="1"/>
          <p:nvPr/>
        </p:nvSpPr>
        <p:spPr>
          <a:xfrm>
            <a:off x="8847900" y="4851000"/>
            <a:ext cx="29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Open Sans"/>
                <a:ea typeface="Open Sans"/>
                <a:cs typeface="Open Sans"/>
                <a:sym typeface="Open Sans"/>
              </a:rPr>
              <a:t>09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9" name="Google Shape;399;p29"/>
          <p:cNvSpPr/>
          <p:nvPr/>
        </p:nvSpPr>
        <p:spPr>
          <a:xfrm>
            <a:off x="3882466" y="1991457"/>
            <a:ext cx="121200" cy="2254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9"/>
          <p:cNvSpPr/>
          <p:nvPr/>
        </p:nvSpPr>
        <p:spPr>
          <a:xfrm>
            <a:off x="3353276" y="1066672"/>
            <a:ext cx="1921500" cy="333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9"/>
          <p:cNvSpPr/>
          <p:nvPr/>
        </p:nvSpPr>
        <p:spPr>
          <a:xfrm>
            <a:off x="3353276" y="1066672"/>
            <a:ext cx="1921500" cy="173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9"/>
          <p:cNvSpPr/>
          <p:nvPr/>
        </p:nvSpPr>
        <p:spPr>
          <a:xfrm>
            <a:off x="5153759" y="1081155"/>
            <a:ext cx="121200" cy="144300"/>
          </a:xfrm>
          <a:prstGeom prst="flowChartSummingJunction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9"/>
          <p:cNvSpPr/>
          <p:nvPr/>
        </p:nvSpPr>
        <p:spPr>
          <a:xfrm>
            <a:off x="3353276" y="2627696"/>
            <a:ext cx="402600" cy="176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9"/>
          <p:cNvSpPr/>
          <p:nvPr/>
        </p:nvSpPr>
        <p:spPr>
          <a:xfrm>
            <a:off x="3353276" y="1240021"/>
            <a:ext cx="402600" cy="34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9"/>
          <p:cNvSpPr/>
          <p:nvPr/>
        </p:nvSpPr>
        <p:spPr>
          <a:xfrm>
            <a:off x="3353276" y="1933859"/>
            <a:ext cx="402600" cy="34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9"/>
          <p:cNvSpPr/>
          <p:nvPr/>
        </p:nvSpPr>
        <p:spPr>
          <a:xfrm>
            <a:off x="3353276" y="2280778"/>
            <a:ext cx="402600" cy="34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235" y="1267356"/>
            <a:ext cx="232672" cy="292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8242" y="1614284"/>
            <a:ext cx="232659" cy="292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8242" y="2308121"/>
            <a:ext cx="232659" cy="29223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29"/>
          <p:cNvSpPr/>
          <p:nvPr/>
        </p:nvSpPr>
        <p:spPr>
          <a:xfrm>
            <a:off x="3925873" y="1341289"/>
            <a:ext cx="1107300" cy="14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9"/>
          <p:cNvSpPr/>
          <p:nvPr/>
        </p:nvSpPr>
        <p:spPr>
          <a:xfrm>
            <a:off x="3951486" y="1326769"/>
            <a:ext cx="1081500" cy="14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2" name="Google Shape;412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7385" y="1287089"/>
            <a:ext cx="178131" cy="223738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9"/>
          <p:cNvSpPr/>
          <p:nvPr/>
        </p:nvSpPr>
        <p:spPr>
          <a:xfrm>
            <a:off x="3925873" y="1906515"/>
            <a:ext cx="1228200" cy="29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채팅방1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4" name="Google Shape;414;p29"/>
          <p:cNvSpPr/>
          <p:nvPr/>
        </p:nvSpPr>
        <p:spPr>
          <a:xfrm>
            <a:off x="3925873" y="2198820"/>
            <a:ext cx="1228200" cy="29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채팅방2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5" name="Google Shape;415;p29"/>
          <p:cNvSpPr/>
          <p:nvPr/>
        </p:nvSpPr>
        <p:spPr>
          <a:xfrm>
            <a:off x="3925873" y="2491125"/>
            <a:ext cx="1228200" cy="29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채팅방3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6" name="Google Shape;416;p29"/>
          <p:cNvSpPr/>
          <p:nvPr/>
        </p:nvSpPr>
        <p:spPr>
          <a:xfrm>
            <a:off x="3925873" y="2783430"/>
            <a:ext cx="1228200" cy="29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채팅방4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7" name="Google Shape;417;p29"/>
          <p:cNvSpPr/>
          <p:nvPr/>
        </p:nvSpPr>
        <p:spPr>
          <a:xfrm>
            <a:off x="3925873" y="3075736"/>
            <a:ext cx="1228200" cy="29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채팅방5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8" name="Google Shape;418;p29"/>
          <p:cNvSpPr/>
          <p:nvPr/>
        </p:nvSpPr>
        <p:spPr>
          <a:xfrm>
            <a:off x="3925873" y="3368041"/>
            <a:ext cx="1228200" cy="29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채팅방6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9" name="Google Shape;419;p29"/>
          <p:cNvSpPr/>
          <p:nvPr/>
        </p:nvSpPr>
        <p:spPr>
          <a:xfrm>
            <a:off x="3925873" y="3660346"/>
            <a:ext cx="1228200" cy="29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채팅방7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0" name="Google Shape;420;p29"/>
          <p:cNvSpPr/>
          <p:nvPr/>
        </p:nvSpPr>
        <p:spPr>
          <a:xfrm>
            <a:off x="3925873" y="3952651"/>
            <a:ext cx="1228200" cy="29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채팅방8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1" name="Google Shape;421;p29"/>
          <p:cNvSpPr/>
          <p:nvPr/>
        </p:nvSpPr>
        <p:spPr>
          <a:xfrm>
            <a:off x="5153759" y="1906515"/>
            <a:ext cx="121200" cy="2338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9"/>
          <p:cNvSpPr/>
          <p:nvPr/>
        </p:nvSpPr>
        <p:spPr>
          <a:xfrm>
            <a:off x="5176732" y="1961202"/>
            <a:ext cx="74700" cy="94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9"/>
          <p:cNvSpPr/>
          <p:nvPr/>
        </p:nvSpPr>
        <p:spPr>
          <a:xfrm>
            <a:off x="5176732" y="4108348"/>
            <a:ext cx="74700" cy="94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9"/>
          <p:cNvSpPr txBox="1"/>
          <p:nvPr/>
        </p:nvSpPr>
        <p:spPr>
          <a:xfrm>
            <a:off x="3925873" y="1559596"/>
            <a:ext cx="120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Impact"/>
                <a:ea typeface="Impact"/>
                <a:cs typeface="Impact"/>
                <a:sym typeface="Impact"/>
              </a:rPr>
              <a:t>Chat Room List☆</a:t>
            </a:r>
            <a:endParaRPr sz="11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25" name="Google Shape;425;p29"/>
          <p:cNvSpPr txBox="1"/>
          <p:nvPr/>
        </p:nvSpPr>
        <p:spPr>
          <a:xfrm>
            <a:off x="4441236" y="4185402"/>
            <a:ext cx="9168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Open Sans"/>
                <a:ea typeface="Open Sans"/>
                <a:cs typeface="Open Sans"/>
                <a:sym typeface="Open Sans"/>
              </a:rPr>
              <a:t>2021-03-25 19:48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26" name="Google Shape;426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38242" y="1961202"/>
            <a:ext cx="232659" cy="2922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7" name="Google Shape;427;p29"/>
          <p:cNvCxnSpPr>
            <a:stCxn id="421" idx="3"/>
            <a:endCxn id="428" idx="1"/>
          </p:cNvCxnSpPr>
          <p:nvPr/>
        </p:nvCxnSpPr>
        <p:spPr>
          <a:xfrm>
            <a:off x="5274959" y="3075765"/>
            <a:ext cx="1178400" cy="119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428" name="Google Shape;428;p29"/>
          <p:cNvSpPr txBox="1"/>
          <p:nvPr/>
        </p:nvSpPr>
        <p:spPr>
          <a:xfrm>
            <a:off x="6453458" y="3033176"/>
            <a:ext cx="910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JScrollPane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29" name="Google Shape;429;p29"/>
          <p:cNvCxnSpPr>
            <a:stCxn id="414" idx="3"/>
            <a:endCxn id="430" idx="1"/>
          </p:cNvCxnSpPr>
          <p:nvPr/>
        </p:nvCxnSpPr>
        <p:spPr>
          <a:xfrm>
            <a:off x="5154073" y="2344920"/>
            <a:ext cx="1385100" cy="2091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430" name="Google Shape;430;p29"/>
          <p:cNvSpPr txBox="1"/>
          <p:nvPr/>
        </p:nvSpPr>
        <p:spPr>
          <a:xfrm>
            <a:off x="6539250" y="2391900"/>
            <a:ext cx="824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JTextPane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31" name="Google Shape;431;p29"/>
          <p:cNvCxnSpPr>
            <a:stCxn id="424" idx="3"/>
            <a:endCxn id="432" idx="1"/>
          </p:cNvCxnSpPr>
          <p:nvPr/>
        </p:nvCxnSpPr>
        <p:spPr>
          <a:xfrm>
            <a:off x="5130973" y="1736596"/>
            <a:ext cx="1378800" cy="2715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432" name="Google Shape;432;p29"/>
          <p:cNvSpPr txBox="1"/>
          <p:nvPr/>
        </p:nvSpPr>
        <p:spPr>
          <a:xfrm>
            <a:off x="6509746" y="1846090"/>
            <a:ext cx="622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JLabel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3" name="Google Shape;433;p29"/>
          <p:cNvSpPr txBox="1"/>
          <p:nvPr/>
        </p:nvSpPr>
        <p:spPr>
          <a:xfrm>
            <a:off x="6413461" y="1239026"/>
            <a:ext cx="815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JButton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34" name="Google Shape;434;p29"/>
          <p:cNvCxnSpPr>
            <a:stCxn id="433" idx="1"/>
            <a:endCxn id="412" idx="3"/>
          </p:cNvCxnSpPr>
          <p:nvPr/>
        </p:nvCxnSpPr>
        <p:spPr>
          <a:xfrm rot="10800000">
            <a:off x="5245561" y="1399076"/>
            <a:ext cx="11679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diamond"/>
            <a:tailEnd len="med" w="med" type="triangle"/>
          </a:ln>
        </p:spPr>
      </p:cxnSp>
      <p:cxnSp>
        <p:nvCxnSpPr>
          <p:cNvPr id="435" name="Google Shape;435;p29"/>
          <p:cNvCxnSpPr>
            <a:stCxn id="411" idx="0"/>
            <a:endCxn id="436" idx="1"/>
          </p:cNvCxnSpPr>
          <p:nvPr/>
        </p:nvCxnSpPr>
        <p:spPr>
          <a:xfrm rot="-5400000">
            <a:off x="5178336" y="281569"/>
            <a:ext cx="359100" cy="17313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436" name="Google Shape;436;p29"/>
          <p:cNvSpPr txBox="1"/>
          <p:nvPr/>
        </p:nvSpPr>
        <p:spPr>
          <a:xfrm>
            <a:off x="6223479" y="805525"/>
            <a:ext cx="1195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JTextField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37" name="Google Shape;437;p29"/>
          <p:cNvCxnSpPr>
            <a:stCxn id="407" idx="1"/>
            <a:endCxn id="438" idx="3"/>
          </p:cNvCxnSpPr>
          <p:nvPr/>
        </p:nvCxnSpPr>
        <p:spPr>
          <a:xfrm flipH="1">
            <a:off x="2839135" y="1413479"/>
            <a:ext cx="599100" cy="3597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438" name="Google Shape;438;p29"/>
          <p:cNvSpPr txBox="1"/>
          <p:nvPr/>
        </p:nvSpPr>
        <p:spPr>
          <a:xfrm>
            <a:off x="2057721" y="1611116"/>
            <a:ext cx="781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JButton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39" name="Google Shape;439;p29"/>
          <p:cNvCxnSpPr>
            <a:endCxn id="440" idx="3"/>
          </p:cNvCxnSpPr>
          <p:nvPr/>
        </p:nvCxnSpPr>
        <p:spPr>
          <a:xfrm rot="10800000">
            <a:off x="2716551" y="3026875"/>
            <a:ext cx="803400" cy="279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440" name="Google Shape;440;p29"/>
          <p:cNvSpPr txBox="1"/>
          <p:nvPr/>
        </p:nvSpPr>
        <p:spPr>
          <a:xfrm>
            <a:off x="2117451" y="2880025"/>
            <a:ext cx="5991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JPanel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1" name="Google Shape;441;p29"/>
          <p:cNvSpPr txBox="1"/>
          <p:nvPr/>
        </p:nvSpPr>
        <p:spPr>
          <a:xfrm>
            <a:off x="1953200" y="4438913"/>
            <a:ext cx="7386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JPanel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42" name="Google Shape;442;p29"/>
          <p:cNvCxnSpPr>
            <a:stCxn id="400" idx="2"/>
            <a:endCxn id="441" idx="3"/>
          </p:cNvCxnSpPr>
          <p:nvPr/>
        </p:nvCxnSpPr>
        <p:spPr>
          <a:xfrm rot="5400000">
            <a:off x="3401276" y="3688222"/>
            <a:ext cx="203400" cy="16221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cxnSp>
        <p:nvCxnSpPr>
          <p:cNvPr id="443" name="Google Shape;443;p29"/>
          <p:cNvCxnSpPr>
            <a:stCxn id="425" idx="2"/>
            <a:endCxn id="444" idx="1"/>
          </p:cNvCxnSpPr>
          <p:nvPr/>
        </p:nvCxnSpPr>
        <p:spPr>
          <a:xfrm rot="-5400000">
            <a:off x="5421786" y="3284352"/>
            <a:ext cx="632400" cy="1676700"/>
          </a:xfrm>
          <a:prstGeom prst="bentConnector4">
            <a:avLst>
              <a:gd fmla="val -36080" name="adj1"/>
              <a:gd fmla="val 6366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444" name="Google Shape;444;p29"/>
          <p:cNvSpPr txBox="1"/>
          <p:nvPr/>
        </p:nvSpPr>
        <p:spPr>
          <a:xfrm>
            <a:off x="6576474" y="3644257"/>
            <a:ext cx="664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JLabel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0"/>
          <p:cNvSpPr txBox="1"/>
          <p:nvPr/>
        </p:nvSpPr>
        <p:spPr>
          <a:xfrm>
            <a:off x="8847900" y="4851000"/>
            <a:ext cx="29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0" name="Google Shape;450;p30"/>
          <p:cNvSpPr txBox="1"/>
          <p:nvPr/>
        </p:nvSpPr>
        <p:spPr>
          <a:xfrm>
            <a:off x="365825" y="299575"/>
            <a:ext cx="17328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Ⅳ.채팅목록 창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1" name="Google Shape;451;p30"/>
          <p:cNvSpPr txBox="1"/>
          <p:nvPr/>
        </p:nvSpPr>
        <p:spPr>
          <a:xfrm>
            <a:off x="1920674" y="350275"/>
            <a:ext cx="55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UI 구성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2" name="Google Shape;452;p30"/>
          <p:cNvSpPr/>
          <p:nvPr/>
        </p:nvSpPr>
        <p:spPr>
          <a:xfrm>
            <a:off x="2249794" y="2014940"/>
            <a:ext cx="145200" cy="227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0"/>
          <p:cNvSpPr/>
          <p:nvPr/>
        </p:nvSpPr>
        <p:spPr>
          <a:xfrm>
            <a:off x="1615325" y="1081325"/>
            <a:ext cx="2303700" cy="336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0"/>
          <p:cNvSpPr/>
          <p:nvPr/>
        </p:nvSpPr>
        <p:spPr>
          <a:xfrm>
            <a:off x="1615325" y="1081325"/>
            <a:ext cx="2303700" cy="17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0"/>
          <p:cNvSpPr/>
          <p:nvPr/>
        </p:nvSpPr>
        <p:spPr>
          <a:xfrm>
            <a:off x="3774003" y="1095946"/>
            <a:ext cx="145200" cy="145800"/>
          </a:xfrm>
          <a:prstGeom prst="flowChartSummingJunction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0"/>
          <p:cNvSpPr/>
          <p:nvPr/>
        </p:nvSpPr>
        <p:spPr>
          <a:xfrm>
            <a:off x="1615325" y="2657253"/>
            <a:ext cx="482700" cy="178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0"/>
          <p:cNvSpPr/>
          <p:nvPr/>
        </p:nvSpPr>
        <p:spPr>
          <a:xfrm>
            <a:off x="1615325" y="1256329"/>
            <a:ext cx="482700" cy="35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0"/>
          <p:cNvSpPr/>
          <p:nvPr/>
        </p:nvSpPr>
        <p:spPr>
          <a:xfrm>
            <a:off x="1615325" y="1956791"/>
            <a:ext cx="482700" cy="35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0"/>
          <p:cNvSpPr/>
          <p:nvPr/>
        </p:nvSpPr>
        <p:spPr>
          <a:xfrm>
            <a:off x="1615325" y="2307022"/>
            <a:ext cx="482700" cy="35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0" name="Google Shape;4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186" y="1283924"/>
            <a:ext cx="278960" cy="295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7194" y="1634165"/>
            <a:ext cx="278947" cy="295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7195" y="2334627"/>
            <a:ext cx="278947" cy="295021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0"/>
          <p:cNvSpPr/>
          <p:nvPr/>
        </p:nvSpPr>
        <p:spPr>
          <a:xfrm>
            <a:off x="2301836" y="1358563"/>
            <a:ext cx="1327500" cy="14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0"/>
          <p:cNvSpPr/>
          <p:nvPr/>
        </p:nvSpPr>
        <p:spPr>
          <a:xfrm>
            <a:off x="2332545" y="1343905"/>
            <a:ext cx="1296600" cy="14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5" name="Google Shape;46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70445" y="1303847"/>
            <a:ext cx="213571" cy="225872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30"/>
          <p:cNvSpPr/>
          <p:nvPr/>
        </p:nvSpPr>
        <p:spPr>
          <a:xfrm>
            <a:off x="2301836" y="1929186"/>
            <a:ext cx="1472400" cy="29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채팅방1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7" name="Google Shape;467;p30"/>
          <p:cNvSpPr/>
          <p:nvPr/>
        </p:nvSpPr>
        <p:spPr>
          <a:xfrm>
            <a:off x="2301836" y="2224282"/>
            <a:ext cx="1472400" cy="29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채팅방2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8" name="Google Shape;468;p30"/>
          <p:cNvSpPr/>
          <p:nvPr/>
        </p:nvSpPr>
        <p:spPr>
          <a:xfrm>
            <a:off x="2301836" y="2519378"/>
            <a:ext cx="1472400" cy="29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채팅방3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9" name="Google Shape;469;p30"/>
          <p:cNvSpPr/>
          <p:nvPr/>
        </p:nvSpPr>
        <p:spPr>
          <a:xfrm>
            <a:off x="2301836" y="2814474"/>
            <a:ext cx="1472400" cy="29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채팅방4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0" name="Google Shape;470;p30"/>
          <p:cNvSpPr/>
          <p:nvPr/>
        </p:nvSpPr>
        <p:spPr>
          <a:xfrm>
            <a:off x="2301836" y="3109570"/>
            <a:ext cx="1472400" cy="29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채팅방5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1" name="Google Shape;471;p30"/>
          <p:cNvSpPr/>
          <p:nvPr/>
        </p:nvSpPr>
        <p:spPr>
          <a:xfrm>
            <a:off x="2301836" y="3404666"/>
            <a:ext cx="1472400" cy="29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채팅방6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2" name="Google Shape;472;p30"/>
          <p:cNvSpPr/>
          <p:nvPr/>
        </p:nvSpPr>
        <p:spPr>
          <a:xfrm>
            <a:off x="2301836" y="3699762"/>
            <a:ext cx="1472400" cy="29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채팅방7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3" name="Google Shape;473;p30"/>
          <p:cNvSpPr/>
          <p:nvPr/>
        </p:nvSpPr>
        <p:spPr>
          <a:xfrm>
            <a:off x="2301836" y="3994858"/>
            <a:ext cx="1472400" cy="29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채팅방8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4" name="Google Shape;474;p30"/>
          <p:cNvSpPr/>
          <p:nvPr/>
        </p:nvSpPr>
        <p:spPr>
          <a:xfrm>
            <a:off x="3774003" y="1929186"/>
            <a:ext cx="145200" cy="2360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0"/>
          <p:cNvSpPr/>
          <p:nvPr/>
        </p:nvSpPr>
        <p:spPr>
          <a:xfrm>
            <a:off x="3801545" y="1984396"/>
            <a:ext cx="89700" cy="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0"/>
          <p:cNvSpPr/>
          <p:nvPr/>
        </p:nvSpPr>
        <p:spPr>
          <a:xfrm>
            <a:off x="3801545" y="4152041"/>
            <a:ext cx="89700" cy="95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0"/>
          <p:cNvSpPr txBox="1"/>
          <p:nvPr/>
        </p:nvSpPr>
        <p:spPr>
          <a:xfrm>
            <a:off x="2301836" y="1578955"/>
            <a:ext cx="144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Impact"/>
                <a:ea typeface="Impact"/>
                <a:cs typeface="Impact"/>
                <a:sym typeface="Impact"/>
              </a:rPr>
              <a:t>Chat Room List☆</a:t>
            </a:r>
            <a:endParaRPr sz="11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78" name="Google Shape;478;p30"/>
          <p:cNvSpPr txBox="1"/>
          <p:nvPr/>
        </p:nvSpPr>
        <p:spPr>
          <a:xfrm>
            <a:off x="2919728" y="4229831"/>
            <a:ext cx="10992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Open Sans"/>
                <a:ea typeface="Open Sans"/>
                <a:cs typeface="Open Sans"/>
                <a:sym typeface="Open Sans"/>
              </a:rPr>
              <a:t>2021-03-25 19:48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79" name="Google Shape;479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17195" y="1984396"/>
            <a:ext cx="278947" cy="29502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30"/>
          <p:cNvSpPr/>
          <p:nvPr/>
        </p:nvSpPr>
        <p:spPr>
          <a:xfrm>
            <a:off x="4487025" y="1081325"/>
            <a:ext cx="3375900" cy="2525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CREATE OR REPLACE PROCEDURE proc_My_Chatting_Room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(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p_mem_no IN NUMBER,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p_temp OUT sys_refcursor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IS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BEGIN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OPEN p_temp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FOR SELECT room_name,room_no, room_typeidentity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FROM room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WHERE room_no IN (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                                SELECT rp.room_no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                                 FROM room_ppl rp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                                 WHERE rp.mem_no=p_mem_no and rp.ppl_being=1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                               );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END;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481" name="Google Shape;481;p30"/>
          <p:cNvSpPr txBox="1"/>
          <p:nvPr/>
        </p:nvSpPr>
        <p:spPr>
          <a:xfrm>
            <a:off x="4405600" y="758225"/>
            <a:ext cx="313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내 채팅방만</a:t>
            </a:r>
            <a:r>
              <a:rPr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 띄우기 프로시저 실행문</a:t>
            </a:r>
            <a:r>
              <a:rPr lang="ko" sz="6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6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2" name="Google Shape;482;p30"/>
          <p:cNvSpPr/>
          <p:nvPr/>
        </p:nvSpPr>
        <p:spPr>
          <a:xfrm>
            <a:off x="4489200" y="3966150"/>
            <a:ext cx="3345000" cy="519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variable p_temp REFCURSOR;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execute proc_My_Chatting_Room(2, :p_temp );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print p_temp;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83" name="Google Shape;483;p30"/>
          <p:cNvSpPr txBox="1"/>
          <p:nvPr/>
        </p:nvSpPr>
        <p:spPr>
          <a:xfrm>
            <a:off x="4405598" y="3672600"/>
            <a:ext cx="196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내 채팅방만 띄우기</a:t>
            </a:r>
            <a:r>
              <a:rPr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 프로시저 TEST</a:t>
            </a:r>
            <a:endParaRPr sz="9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4" name="Google Shape;484;p30"/>
          <p:cNvSpPr/>
          <p:nvPr/>
        </p:nvSpPr>
        <p:spPr>
          <a:xfrm rot="-5403893">
            <a:off x="1352111" y="1543997"/>
            <a:ext cx="264900" cy="42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0"/>
          <p:cNvSpPr txBox="1"/>
          <p:nvPr/>
        </p:nvSpPr>
        <p:spPr>
          <a:xfrm>
            <a:off x="1302187" y="1657408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①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6" name="Google Shape;486;p30"/>
          <p:cNvSpPr txBox="1"/>
          <p:nvPr/>
        </p:nvSpPr>
        <p:spPr>
          <a:xfrm>
            <a:off x="996753" y="1406629"/>
            <a:ext cx="6999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latin typeface="Open Sans"/>
                <a:ea typeface="Open Sans"/>
                <a:cs typeface="Open Sans"/>
                <a:sym typeface="Open Sans"/>
              </a:rPr>
              <a:t>채팅목록 탭 클릭</a:t>
            </a:r>
            <a:endParaRPr sz="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7" name="Google Shape;487;p30"/>
          <p:cNvSpPr/>
          <p:nvPr/>
        </p:nvSpPr>
        <p:spPr>
          <a:xfrm rot="-5403893">
            <a:off x="4088395" y="1696397"/>
            <a:ext cx="264900" cy="42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0"/>
          <p:cNvSpPr txBox="1"/>
          <p:nvPr/>
        </p:nvSpPr>
        <p:spPr>
          <a:xfrm>
            <a:off x="4035063" y="1808608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②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9" name="Google Shape;489;p30"/>
          <p:cNvSpPr txBox="1"/>
          <p:nvPr/>
        </p:nvSpPr>
        <p:spPr>
          <a:xfrm>
            <a:off x="3948384" y="1596671"/>
            <a:ext cx="4827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latin typeface="Open Sans"/>
                <a:ea typeface="Open Sans"/>
                <a:cs typeface="Open Sans"/>
                <a:sym typeface="Open Sans"/>
              </a:rPr>
              <a:t>프로시저 실행</a:t>
            </a:r>
            <a:endParaRPr sz="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0" name="Google Shape;490;p30"/>
          <p:cNvSpPr/>
          <p:nvPr/>
        </p:nvSpPr>
        <p:spPr>
          <a:xfrm rot="-5645">
            <a:off x="6779323" y="3650254"/>
            <a:ext cx="182700" cy="292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0"/>
          <p:cNvSpPr txBox="1"/>
          <p:nvPr/>
        </p:nvSpPr>
        <p:spPr>
          <a:xfrm>
            <a:off x="6889913" y="3686471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latin typeface="Open Sans"/>
                <a:ea typeface="Open Sans"/>
                <a:cs typeface="Open Sans"/>
                <a:sym typeface="Open Sans"/>
              </a:rPr>
              <a:t>③</a:t>
            </a:r>
            <a:endParaRPr b="1"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2" name="Google Shape;492;p30"/>
          <p:cNvSpPr txBox="1"/>
          <p:nvPr/>
        </p:nvSpPr>
        <p:spPr>
          <a:xfrm>
            <a:off x="6997186" y="3666508"/>
            <a:ext cx="4827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latin typeface="Open Sans"/>
                <a:ea typeface="Open Sans"/>
                <a:cs typeface="Open Sans"/>
                <a:sym typeface="Open Sans"/>
              </a:rPr>
              <a:t>프로시저 TEST</a:t>
            </a:r>
            <a:endParaRPr sz="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1"/>
          <p:cNvSpPr txBox="1"/>
          <p:nvPr/>
        </p:nvSpPr>
        <p:spPr>
          <a:xfrm>
            <a:off x="8847900" y="4851000"/>
            <a:ext cx="29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8" name="Google Shape;498;p31"/>
          <p:cNvSpPr txBox="1"/>
          <p:nvPr/>
        </p:nvSpPr>
        <p:spPr>
          <a:xfrm>
            <a:off x="365825" y="299575"/>
            <a:ext cx="17328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Ⅳ.채팅목록 창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9" name="Google Shape;499;p31"/>
          <p:cNvSpPr txBox="1"/>
          <p:nvPr/>
        </p:nvSpPr>
        <p:spPr>
          <a:xfrm>
            <a:off x="1920674" y="350275"/>
            <a:ext cx="55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UI 구성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0" name="Google Shape;500;p31"/>
          <p:cNvSpPr/>
          <p:nvPr/>
        </p:nvSpPr>
        <p:spPr>
          <a:xfrm>
            <a:off x="2249794" y="2014940"/>
            <a:ext cx="145200" cy="227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1"/>
          <p:cNvSpPr/>
          <p:nvPr/>
        </p:nvSpPr>
        <p:spPr>
          <a:xfrm>
            <a:off x="1615325" y="1081325"/>
            <a:ext cx="2303700" cy="336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1"/>
          <p:cNvSpPr/>
          <p:nvPr/>
        </p:nvSpPr>
        <p:spPr>
          <a:xfrm>
            <a:off x="1615325" y="1081325"/>
            <a:ext cx="2303700" cy="17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1"/>
          <p:cNvSpPr/>
          <p:nvPr/>
        </p:nvSpPr>
        <p:spPr>
          <a:xfrm>
            <a:off x="3774003" y="1095946"/>
            <a:ext cx="145200" cy="145800"/>
          </a:xfrm>
          <a:prstGeom prst="flowChartSummingJunction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1"/>
          <p:cNvSpPr/>
          <p:nvPr/>
        </p:nvSpPr>
        <p:spPr>
          <a:xfrm>
            <a:off x="1615325" y="2657253"/>
            <a:ext cx="482700" cy="178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1"/>
          <p:cNvSpPr/>
          <p:nvPr/>
        </p:nvSpPr>
        <p:spPr>
          <a:xfrm>
            <a:off x="1615325" y="1256329"/>
            <a:ext cx="482700" cy="35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1"/>
          <p:cNvSpPr/>
          <p:nvPr/>
        </p:nvSpPr>
        <p:spPr>
          <a:xfrm>
            <a:off x="1615325" y="1956791"/>
            <a:ext cx="482700" cy="35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1"/>
          <p:cNvSpPr/>
          <p:nvPr/>
        </p:nvSpPr>
        <p:spPr>
          <a:xfrm>
            <a:off x="1615325" y="2307022"/>
            <a:ext cx="482700" cy="35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8" name="Google Shape;5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186" y="1283924"/>
            <a:ext cx="278960" cy="295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7194" y="1634165"/>
            <a:ext cx="278947" cy="295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7195" y="2334627"/>
            <a:ext cx="278947" cy="295021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31"/>
          <p:cNvSpPr/>
          <p:nvPr/>
        </p:nvSpPr>
        <p:spPr>
          <a:xfrm>
            <a:off x="2301836" y="1358563"/>
            <a:ext cx="1327500" cy="14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1"/>
          <p:cNvSpPr/>
          <p:nvPr/>
        </p:nvSpPr>
        <p:spPr>
          <a:xfrm>
            <a:off x="2332545" y="1343905"/>
            <a:ext cx="1296600" cy="14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3" name="Google Shape;51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70445" y="1303847"/>
            <a:ext cx="213571" cy="225872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1"/>
          <p:cNvSpPr/>
          <p:nvPr/>
        </p:nvSpPr>
        <p:spPr>
          <a:xfrm>
            <a:off x="2301836" y="1929186"/>
            <a:ext cx="1472400" cy="29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채팅방1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5" name="Google Shape;515;p31"/>
          <p:cNvSpPr/>
          <p:nvPr/>
        </p:nvSpPr>
        <p:spPr>
          <a:xfrm>
            <a:off x="2301836" y="2224282"/>
            <a:ext cx="1472400" cy="29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채팅방2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6" name="Google Shape;516;p31"/>
          <p:cNvSpPr/>
          <p:nvPr/>
        </p:nvSpPr>
        <p:spPr>
          <a:xfrm>
            <a:off x="2301836" y="2519378"/>
            <a:ext cx="1472400" cy="29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채팅방3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7" name="Google Shape;517;p31"/>
          <p:cNvSpPr/>
          <p:nvPr/>
        </p:nvSpPr>
        <p:spPr>
          <a:xfrm>
            <a:off x="2301836" y="2814474"/>
            <a:ext cx="1472400" cy="29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채팅방4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8" name="Google Shape;518;p31"/>
          <p:cNvSpPr/>
          <p:nvPr/>
        </p:nvSpPr>
        <p:spPr>
          <a:xfrm>
            <a:off x="2301836" y="3109570"/>
            <a:ext cx="1472400" cy="29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채팅방5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9" name="Google Shape;519;p31"/>
          <p:cNvSpPr/>
          <p:nvPr/>
        </p:nvSpPr>
        <p:spPr>
          <a:xfrm>
            <a:off x="2301836" y="3404666"/>
            <a:ext cx="1472400" cy="29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채팅방6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0" name="Google Shape;520;p31"/>
          <p:cNvSpPr/>
          <p:nvPr/>
        </p:nvSpPr>
        <p:spPr>
          <a:xfrm>
            <a:off x="2301836" y="3699762"/>
            <a:ext cx="1472400" cy="29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채팅방7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1" name="Google Shape;521;p31"/>
          <p:cNvSpPr/>
          <p:nvPr/>
        </p:nvSpPr>
        <p:spPr>
          <a:xfrm>
            <a:off x="2301836" y="3994858"/>
            <a:ext cx="1472400" cy="29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채팅방8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2" name="Google Shape;522;p31"/>
          <p:cNvSpPr/>
          <p:nvPr/>
        </p:nvSpPr>
        <p:spPr>
          <a:xfrm>
            <a:off x="3774003" y="1929186"/>
            <a:ext cx="145200" cy="2360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1"/>
          <p:cNvSpPr/>
          <p:nvPr/>
        </p:nvSpPr>
        <p:spPr>
          <a:xfrm>
            <a:off x="3801545" y="1984396"/>
            <a:ext cx="89700" cy="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1"/>
          <p:cNvSpPr/>
          <p:nvPr/>
        </p:nvSpPr>
        <p:spPr>
          <a:xfrm>
            <a:off x="3801545" y="4152041"/>
            <a:ext cx="89700" cy="95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1"/>
          <p:cNvSpPr txBox="1"/>
          <p:nvPr/>
        </p:nvSpPr>
        <p:spPr>
          <a:xfrm>
            <a:off x="2301836" y="1578955"/>
            <a:ext cx="144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Impact"/>
                <a:ea typeface="Impact"/>
                <a:cs typeface="Impact"/>
                <a:sym typeface="Impact"/>
              </a:rPr>
              <a:t>Chat Room List☆</a:t>
            </a:r>
            <a:endParaRPr sz="11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26" name="Google Shape;526;p31"/>
          <p:cNvSpPr txBox="1"/>
          <p:nvPr/>
        </p:nvSpPr>
        <p:spPr>
          <a:xfrm>
            <a:off x="2919728" y="4229831"/>
            <a:ext cx="10992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Open Sans"/>
                <a:ea typeface="Open Sans"/>
                <a:cs typeface="Open Sans"/>
                <a:sym typeface="Open Sans"/>
              </a:rPr>
              <a:t>2021-03-25 19:48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27" name="Google Shape;527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17195" y="1984396"/>
            <a:ext cx="278947" cy="295021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31"/>
          <p:cNvSpPr/>
          <p:nvPr/>
        </p:nvSpPr>
        <p:spPr>
          <a:xfrm>
            <a:off x="4487025" y="299575"/>
            <a:ext cx="3375900" cy="4551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CREATE OR REPLACE PROCEDURE TALKTALK.proc_put_you(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    p_mem_no IN NUMBER,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    p_room_no IN NUMBER,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    p_value OUT NUMBER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)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IS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    p_check NUMBER(5);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    being NUMBER(2);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BEGIN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p_value:=0;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--그룹인지개인방인지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SELECT ROOM_TYPEIDENTITY INTO  p_check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FROM room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WHERE room_no=p_room_no;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--개인 방이라고 한다면 상대가 나가있는지 체크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IF p_check=1 THEN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SELECT PPL_BEING INTO being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FROM room_ppl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WHERE room_no=p_room_no AND mem_no!=p_mem_no;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END IF;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--개인 방이라고 하고 상대가 안들어와있다면 넣어주기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IF being=0 THEN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SELECT mem_no INTO p_value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FROM room_ppl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WHERE room_no=p_room_no AND mem_no!=p_mem_no;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UPDATE room_ppl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SET ppl_being=1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WHERE room_no=p_room_no AND mem_no!=p_mem_no;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END IF;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COMMIT;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END;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/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29" name="Google Shape;529;p31"/>
          <p:cNvSpPr/>
          <p:nvPr/>
        </p:nvSpPr>
        <p:spPr>
          <a:xfrm rot="-5403893">
            <a:off x="1352111" y="1543997"/>
            <a:ext cx="264900" cy="42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1"/>
          <p:cNvSpPr txBox="1"/>
          <p:nvPr/>
        </p:nvSpPr>
        <p:spPr>
          <a:xfrm>
            <a:off x="1302187" y="1657408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①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1" name="Google Shape;531;p31"/>
          <p:cNvSpPr txBox="1"/>
          <p:nvPr/>
        </p:nvSpPr>
        <p:spPr>
          <a:xfrm>
            <a:off x="996753" y="1406629"/>
            <a:ext cx="6999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latin typeface="Open Sans"/>
                <a:ea typeface="Open Sans"/>
                <a:cs typeface="Open Sans"/>
                <a:sym typeface="Open Sans"/>
              </a:rPr>
              <a:t>채팅목록 탭 클릭</a:t>
            </a:r>
            <a:endParaRPr sz="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2" name="Google Shape;532;p31"/>
          <p:cNvSpPr txBox="1"/>
          <p:nvPr/>
        </p:nvSpPr>
        <p:spPr>
          <a:xfrm>
            <a:off x="1302175" y="669425"/>
            <a:ext cx="313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개인방에서 상대가 나가있는 상태에서 내가 그 방을 누르면 상대 채팅목록에 생성시켜준다.</a:t>
            </a:r>
            <a:endParaRPr sz="6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4"/>
          <p:cNvCxnSpPr/>
          <p:nvPr/>
        </p:nvCxnSpPr>
        <p:spPr>
          <a:xfrm>
            <a:off x="632250" y="2830750"/>
            <a:ext cx="787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9" name="Google Shape;69;p14"/>
          <p:cNvSpPr txBox="1"/>
          <p:nvPr/>
        </p:nvSpPr>
        <p:spPr>
          <a:xfrm>
            <a:off x="632250" y="299575"/>
            <a:ext cx="195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latin typeface="Open Sans"/>
                <a:ea typeface="Open Sans"/>
                <a:cs typeface="Open Sans"/>
                <a:sym typeface="Open Sans"/>
              </a:rPr>
              <a:t>CONTENTS</a:t>
            </a:r>
            <a:endParaRPr b="1" sz="2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1182671" y="2759510"/>
            <a:ext cx="142500" cy="14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p14"/>
          <p:cNvCxnSpPr>
            <a:stCxn id="70" idx="0"/>
          </p:cNvCxnSpPr>
          <p:nvPr/>
        </p:nvCxnSpPr>
        <p:spPr>
          <a:xfrm rot="10800000">
            <a:off x="1253921" y="2296610"/>
            <a:ext cx="0" cy="46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 txBox="1"/>
          <p:nvPr/>
        </p:nvSpPr>
        <p:spPr>
          <a:xfrm>
            <a:off x="882750" y="2109967"/>
            <a:ext cx="742200" cy="1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Open Sans"/>
                <a:ea typeface="Open Sans"/>
                <a:cs typeface="Open Sans"/>
                <a:sym typeface="Open Sans"/>
              </a:rPr>
              <a:t>로그인창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2136196" y="2759510"/>
            <a:ext cx="142500" cy="14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" name="Google Shape;74;p14"/>
          <p:cNvCxnSpPr/>
          <p:nvPr/>
        </p:nvCxnSpPr>
        <p:spPr>
          <a:xfrm rot="10800000">
            <a:off x="2207446" y="2902010"/>
            <a:ext cx="0" cy="46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4"/>
          <p:cNvSpPr txBox="1"/>
          <p:nvPr/>
        </p:nvSpPr>
        <p:spPr>
          <a:xfrm>
            <a:off x="1721600" y="3364900"/>
            <a:ext cx="971700" cy="1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Open Sans"/>
                <a:ea typeface="Open Sans"/>
                <a:cs typeface="Open Sans"/>
                <a:sym typeface="Open Sans"/>
              </a:rPr>
              <a:t>회원가입창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3215421" y="2759510"/>
            <a:ext cx="142500" cy="14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" name="Google Shape;77;p14"/>
          <p:cNvCxnSpPr>
            <a:stCxn id="76" idx="0"/>
          </p:cNvCxnSpPr>
          <p:nvPr/>
        </p:nvCxnSpPr>
        <p:spPr>
          <a:xfrm rot="10800000">
            <a:off x="3286671" y="2296610"/>
            <a:ext cx="0" cy="46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4"/>
          <p:cNvSpPr txBox="1"/>
          <p:nvPr/>
        </p:nvSpPr>
        <p:spPr>
          <a:xfrm>
            <a:off x="2833975" y="2109975"/>
            <a:ext cx="905400" cy="1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Open Sans"/>
                <a:ea typeface="Open Sans"/>
                <a:cs typeface="Open Sans"/>
                <a:sym typeface="Open Sans"/>
              </a:rPr>
              <a:t>부서목록창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4409321" y="2759510"/>
            <a:ext cx="142500" cy="14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4"/>
          <p:cNvCxnSpPr/>
          <p:nvPr/>
        </p:nvCxnSpPr>
        <p:spPr>
          <a:xfrm rot="10800000">
            <a:off x="4480571" y="2902010"/>
            <a:ext cx="0" cy="46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4"/>
          <p:cNvSpPr txBox="1"/>
          <p:nvPr/>
        </p:nvSpPr>
        <p:spPr>
          <a:xfrm>
            <a:off x="3875625" y="3364875"/>
            <a:ext cx="1209900" cy="1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Open Sans"/>
                <a:ea typeface="Open Sans"/>
                <a:cs typeface="Open Sans"/>
                <a:sym typeface="Open Sans"/>
              </a:rPr>
              <a:t>그룹채팅 목록창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5671271" y="2759510"/>
            <a:ext cx="142500" cy="14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14"/>
          <p:cNvCxnSpPr>
            <a:stCxn id="82" idx="0"/>
          </p:cNvCxnSpPr>
          <p:nvPr/>
        </p:nvCxnSpPr>
        <p:spPr>
          <a:xfrm rot="10800000">
            <a:off x="5742521" y="2296610"/>
            <a:ext cx="0" cy="46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4"/>
          <p:cNvSpPr txBox="1"/>
          <p:nvPr/>
        </p:nvSpPr>
        <p:spPr>
          <a:xfrm>
            <a:off x="5371350" y="2109967"/>
            <a:ext cx="742200" cy="1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Open Sans"/>
                <a:ea typeface="Open Sans"/>
                <a:cs typeface="Open Sans"/>
                <a:sym typeface="Open Sans"/>
              </a:rPr>
              <a:t>대화창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6725896" y="2759510"/>
            <a:ext cx="142500" cy="14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4"/>
          <p:cNvCxnSpPr/>
          <p:nvPr/>
        </p:nvCxnSpPr>
        <p:spPr>
          <a:xfrm rot="10800000">
            <a:off x="6797146" y="2902010"/>
            <a:ext cx="0" cy="46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4"/>
          <p:cNvSpPr txBox="1"/>
          <p:nvPr/>
        </p:nvSpPr>
        <p:spPr>
          <a:xfrm>
            <a:off x="6425975" y="3364842"/>
            <a:ext cx="742200" cy="1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Open Sans"/>
                <a:ea typeface="Open Sans"/>
                <a:cs typeface="Open Sans"/>
                <a:sym typeface="Open Sans"/>
              </a:rPr>
              <a:t>이모티콘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7709121" y="2759510"/>
            <a:ext cx="142500" cy="14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" name="Google Shape;89;p14"/>
          <p:cNvCxnSpPr>
            <a:stCxn id="88" idx="0"/>
          </p:cNvCxnSpPr>
          <p:nvPr/>
        </p:nvCxnSpPr>
        <p:spPr>
          <a:xfrm rot="10800000">
            <a:off x="7780371" y="2296610"/>
            <a:ext cx="0" cy="46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4"/>
          <p:cNvSpPr txBox="1"/>
          <p:nvPr/>
        </p:nvSpPr>
        <p:spPr>
          <a:xfrm>
            <a:off x="7348825" y="2109975"/>
            <a:ext cx="863100" cy="1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Open Sans"/>
                <a:ea typeface="Open Sans"/>
                <a:cs typeface="Open Sans"/>
                <a:sym typeface="Open Sans"/>
              </a:rPr>
              <a:t>관리자 창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882750" y="1592000"/>
            <a:ext cx="9054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Open Sans"/>
                <a:ea typeface="Open Sans"/>
                <a:cs typeface="Open Sans"/>
                <a:sym typeface="Open Sans"/>
              </a:rPr>
              <a:t>로그인창 UI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Open Sans"/>
                <a:ea typeface="Open Sans"/>
                <a:cs typeface="Open Sans"/>
                <a:sym typeface="Open Sans"/>
              </a:rPr>
              <a:t>로그인 프로시저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2"/>
          <p:cNvSpPr txBox="1"/>
          <p:nvPr/>
        </p:nvSpPr>
        <p:spPr>
          <a:xfrm>
            <a:off x="8847900" y="4851000"/>
            <a:ext cx="29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Open Sans"/>
                <a:ea typeface="Open Sans"/>
                <a:cs typeface="Open Sans"/>
                <a:sym typeface="Open Sans"/>
              </a:rPr>
              <a:t>12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8" name="Google Shape;538;p32"/>
          <p:cNvSpPr txBox="1"/>
          <p:nvPr/>
        </p:nvSpPr>
        <p:spPr>
          <a:xfrm>
            <a:off x="365825" y="299575"/>
            <a:ext cx="17328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Ⅳ.채팅목록 창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39" name="Google Shape;539;p32"/>
          <p:cNvGrpSpPr/>
          <p:nvPr/>
        </p:nvGrpSpPr>
        <p:grpSpPr>
          <a:xfrm>
            <a:off x="3211138" y="1492596"/>
            <a:ext cx="2294695" cy="3217066"/>
            <a:chOff x="-2427650" y="921200"/>
            <a:chExt cx="3288000" cy="3992388"/>
          </a:xfrm>
        </p:grpSpPr>
        <p:sp>
          <p:nvSpPr>
            <p:cNvPr id="540" name="Google Shape;540;p32"/>
            <p:cNvSpPr/>
            <p:nvPr/>
          </p:nvSpPr>
          <p:spPr>
            <a:xfrm>
              <a:off x="-2427650" y="921200"/>
              <a:ext cx="3288000" cy="394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-2427650" y="921200"/>
              <a:ext cx="3288000" cy="2361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624450" y="955700"/>
              <a:ext cx="157500" cy="167100"/>
            </a:xfrm>
            <a:prstGeom prst="flowChartSummingJunction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-2427650" y="3084500"/>
              <a:ext cx="747600" cy="1780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-2427650" y="1157300"/>
              <a:ext cx="747600" cy="481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-2427650" y="1639100"/>
              <a:ext cx="747600" cy="481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-2427650" y="2602700"/>
              <a:ext cx="747600" cy="481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47" name="Google Shape;547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245636" y="1206413"/>
              <a:ext cx="383574" cy="383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8" name="Google Shape;548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2245636" y="1688213"/>
              <a:ext cx="383574" cy="383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9" name="Google Shape;549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2245636" y="2170013"/>
              <a:ext cx="383574" cy="383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0" name="Google Shape;550;p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2245636" y="2651825"/>
              <a:ext cx="383574" cy="3835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1" name="Google Shape;551;p32"/>
            <p:cNvSpPr/>
            <p:nvPr/>
          </p:nvSpPr>
          <p:spPr>
            <a:xfrm>
              <a:off x="-1481800" y="1280150"/>
              <a:ext cx="1780200" cy="236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-1432600" y="1280150"/>
              <a:ext cx="1780200" cy="167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53" name="Google Shape;553;p3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17975" y="1255550"/>
              <a:ext cx="285299" cy="285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4" name="Google Shape;554;p32"/>
            <p:cNvSpPr/>
            <p:nvPr/>
          </p:nvSpPr>
          <p:spPr>
            <a:xfrm>
              <a:off x="653950" y="2002925"/>
              <a:ext cx="206400" cy="25959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678400" y="4323325"/>
              <a:ext cx="157500" cy="1671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678400" y="2084775"/>
              <a:ext cx="157500" cy="1671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-1185050" y="3836750"/>
              <a:ext cx="1839000" cy="383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Open Sans"/>
                  <a:ea typeface="Open Sans"/>
                  <a:cs typeface="Open Sans"/>
                  <a:sym typeface="Open Sans"/>
                </a:rPr>
                <a:t>그룹채팅방</a:t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-1185050" y="3453375"/>
              <a:ext cx="1839000" cy="383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Open Sans"/>
                  <a:ea typeface="Open Sans"/>
                  <a:cs typeface="Open Sans"/>
                  <a:sym typeface="Open Sans"/>
                </a:rPr>
                <a:t>그룹채팅방</a:t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-1185050" y="3084500"/>
              <a:ext cx="1839000" cy="383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Open Sans"/>
                  <a:ea typeface="Open Sans"/>
                  <a:cs typeface="Open Sans"/>
                  <a:sym typeface="Open Sans"/>
                </a:rPr>
                <a:t>그룹채팅방</a:t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-1185050" y="2703663"/>
              <a:ext cx="1839000" cy="383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Open Sans"/>
                  <a:ea typeface="Open Sans"/>
                  <a:cs typeface="Open Sans"/>
                  <a:sym typeface="Open Sans"/>
                </a:rPr>
                <a:t>그룹채팅방</a:t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-1185050" y="2332250"/>
              <a:ext cx="1839000" cy="383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Open Sans"/>
                  <a:ea typeface="Open Sans"/>
                  <a:cs typeface="Open Sans"/>
                  <a:sym typeface="Open Sans"/>
                </a:rPr>
                <a:t>그룹채팅방</a:t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-1185050" y="1998975"/>
              <a:ext cx="1839000" cy="338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Open Sans"/>
                  <a:ea typeface="Open Sans"/>
                  <a:cs typeface="Open Sans"/>
                  <a:sym typeface="Open Sans"/>
                </a:rPr>
                <a:t>그룹채팅방</a:t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-1185050" y="4215025"/>
              <a:ext cx="1839000" cy="383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Open Sans"/>
                  <a:ea typeface="Open Sans"/>
                  <a:cs typeface="Open Sans"/>
                  <a:sym typeface="Open Sans"/>
                </a:rPr>
                <a:t>그룹채팅방</a:t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4" name="Google Shape;564;p32"/>
            <p:cNvSpPr txBox="1"/>
            <p:nvPr/>
          </p:nvSpPr>
          <p:spPr>
            <a:xfrm>
              <a:off x="-366772" y="4588988"/>
              <a:ext cx="1113300" cy="3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latin typeface="Open Sans"/>
                  <a:ea typeface="Open Sans"/>
                  <a:cs typeface="Open Sans"/>
                  <a:sym typeface="Open Sans"/>
                </a:rPr>
                <a:t>2021-03-29   06:28</a:t>
              </a:r>
              <a:endParaRPr sz="5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5" name="Google Shape;565;p32"/>
            <p:cNvSpPr txBox="1"/>
            <p:nvPr/>
          </p:nvSpPr>
          <p:spPr>
            <a:xfrm>
              <a:off x="-1185050" y="1569813"/>
              <a:ext cx="1711200" cy="4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latin typeface="Impact"/>
                  <a:ea typeface="Impact"/>
                  <a:cs typeface="Impact"/>
                  <a:sym typeface="Impact"/>
                </a:rPr>
                <a:t>Group Chat List</a:t>
              </a:r>
              <a:endParaRPr b="1" sz="1000"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cxnSp>
        <p:nvCxnSpPr>
          <p:cNvPr id="566" name="Google Shape;566;p32"/>
          <p:cNvCxnSpPr>
            <a:endCxn id="567" idx="1"/>
          </p:cNvCxnSpPr>
          <p:nvPr/>
        </p:nvCxnSpPr>
        <p:spPr>
          <a:xfrm flipH="1" rot="10800000">
            <a:off x="5476964" y="3238636"/>
            <a:ext cx="1230600" cy="478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567" name="Google Shape;567;p32"/>
          <p:cNvSpPr txBox="1"/>
          <p:nvPr/>
        </p:nvSpPr>
        <p:spPr>
          <a:xfrm>
            <a:off x="6707564" y="3069286"/>
            <a:ext cx="99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JScrollPane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68" name="Google Shape;568;p32"/>
          <p:cNvCxnSpPr>
            <a:endCxn id="569" idx="1"/>
          </p:cNvCxnSpPr>
          <p:nvPr/>
        </p:nvCxnSpPr>
        <p:spPr>
          <a:xfrm flipH="1" rot="10800000">
            <a:off x="5315726" y="2419751"/>
            <a:ext cx="1480500" cy="683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569" name="Google Shape;569;p32"/>
          <p:cNvSpPr txBox="1"/>
          <p:nvPr/>
        </p:nvSpPr>
        <p:spPr>
          <a:xfrm>
            <a:off x="6796226" y="2284901"/>
            <a:ext cx="8166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JTextPane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70" name="Google Shape;570;p32"/>
          <p:cNvCxnSpPr>
            <a:stCxn id="553" idx="3"/>
            <a:endCxn id="571" idx="1"/>
          </p:cNvCxnSpPr>
          <p:nvPr/>
        </p:nvCxnSpPr>
        <p:spPr>
          <a:xfrm flipH="1" rot="10800000">
            <a:off x="5396210" y="1494163"/>
            <a:ext cx="1339200" cy="3828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571" name="Google Shape;571;p32"/>
          <p:cNvSpPr txBox="1"/>
          <p:nvPr/>
        </p:nvSpPr>
        <p:spPr>
          <a:xfrm>
            <a:off x="6735450" y="1359300"/>
            <a:ext cx="8166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JTextButton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72" name="Google Shape;572;p32"/>
          <p:cNvCxnSpPr/>
          <p:nvPr/>
        </p:nvCxnSpPr>
        <p:spPr>
          <a:xfrm rot="10800000">
            <a:off x="2898160" y="872474"/>
            <a:ext cx="1183800" cy="732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573" name="Google Shape;573;p32"/>
          <p:cNvSpPr txBox="1"/>
          <p:nvPr/>
        </p:nvSpPr>
        <p:spPr>
          <a:xfrm>
            <a:off x="2051643" y="702075"/>
            <a:ext cx="99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JTextField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74" name="Google Shape;574;p32"/>
          <p:cNvCxnSpPr>
            <a:stCxn id="549" idx="1"/>
            <a:endCxn id="575" idx="3"/>
          </p:cNvCxnSpPr>
          <p:nvPr/>
        </p:nvCxnSpPr>
        <p:spPr>
          <a:xfrm flipH="1">
            <a:off x="2004966" y="2653432"/>
            <a:ext cx="1333200" cy="2913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575" name="Google Shape;575;p32"/>
          <p:cNvSpPr txBox="1"/>
          <p:nvPr/>
        </p:nvSpPr>
        <p:spPr>
          <a:xfrm>
            <a:off x="1371100" y="2836675"/>
            <a:ext cx="633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JButton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76" name="Google Shape;576;p32"/>
          <p:cNvCxnSpPr>
            <a:endCxn id="577" idx="3"/>
          </p:cNvCxnSpPr>
          <p:nvPr/>
        </p:nvCxnSpPr>
        <p:spPr>
          <a:xfrm flipH="1">
            <a:off x="2006868" y="3603400"/>
            <a:ext cx="1442700" cy="476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577" name="Google Shape;577;p32"/>
          <p:cNvSpPr txBox="1"/>
          <p:nvPr/>
        </p:nvSpPr>
        <p:spPr>
          <a:xfrm>
            <a:off x="1463568" y="3987550"/>
            <a:ext cx="543300" cy="1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JPanel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78" name="Google Shape;578;p32"/>
          <p:cNvCxnSpPr>
            <a:stCxn id="564" idx="3"/>
            <a:endCxn id="579" idx="1"/>
          </p:cNvCxnSpPr>
          <p:nvPr/>
        </p:nvCxnSpPr>
        <p:spPr>
          <a:xfrm flipH="1" rot="10800000">
            <a:off x="5426397" y="4036781"/>
            <a:ext cx="1401900" cy="5421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579" name="Google Shape;579;p32"/>
          <p:cNvSpPr txBox="1"/>
          <p:nvPr/>
        </p:nvSpPr>
        <p:spPr>
          <a:xfrm>
            <a:off x="6828200" y="3867350"/>
            <a:ext cx="61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JLabel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80" name="Google Shape;580;p32"/>
          <p:cNvCxnSpPr>
            <a:endCxn id="581" idx="3"/>
          </p:cNvCxnSpPr>
          <p:nvPr/>
        </p:nvCxnSpPr>
        <p:spPr>
          <a:xfrm flipH="1">
            <a:off x="2530825" y="4549925"/>
            <a:ext cx="1605000" cy="246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581" name="Google Shape;581;p32"/>
          <p:cNvSpPr txBox="1"/>
          <p:nvPr/>
        </p:nvSpPr>
        <p:spPr>
          <a:xfrm>
            <a:off x="1957225" y="4703375"/>
            <a:ext cx="573600" cy="1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JPanel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82" name="Google Shape;582;p32"/>
          <p:cNvCxnSpPr>
            <a:endCxn id="583" idx="3"/>
          </p:cNvCxnSpPr>
          <p:nvPr/>
        </p:nvCxnSpPr>
        <p:spPr>
          <a:xfrm rot="10800000">
            <a:off x="2119725" y="1755025"/>
            <a:ext cx="1800900" cy="361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583" name="Google Shape;583;p32"/>
          <p:cNvSpPr txBox="1"/>
          <p:nvPr/>
        </p:nvSpPr>
        <p:spPr>
          <a:xfrm>
            <a:off x="1576425" y="1661125"/>
            <a:ext cx="543300" cy="1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JPanel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4" name="Google Shape;584;p32"/>
          <p:cNvSpPr txBox="1"/>
          <p:nvPr/>
        </p:nvSpPr>
        <p:spPr>
          <a:xfrm>
            <a:off x="6238964" y="872553"/>
            <a:ext cx="99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JLabel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85" name="Google Shape;585;p32"/>
          <p:cNvCxnSpPr>
            <a:stCxn id="565" idx="0"/>
            <a:endCxn id="584" idx="1"/>
          </p:cNvCxnSpPr>
          <p:nvPr/>
        </p:nvCxnSpPr>
        <p:spPr>
          <a:xfrm rot="-5400000">
            <a:off x="4970672" y="746848"/>
            <a:ext cx="973200" cy="15636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586" name="Google Shape;586;p32"/>
          <p:cNvSpPr txBox="1"/>
          <p:nvPr/>
        </p:nvSpPr>
        <p:spPr>
          <a:xfrm>
            <a:off x="1920674" y="350275"/>
            <a:ext cx="55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UI 구성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3"/>
          <p:cNvSpPr txBox="1"/>
          <p:nvPr/>
        </p:nvSpPr>
        <p:spPr>
          <a:xfrm>
            <a:off x="8847900" y="4851000"/>
            <a:ext cx="29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Open Sans"/>
                <a:ea typeface="Open Sans"/>
                <a:cs typeface="Open Sans"/>
                <a:sym typeface="Open Sans"/>
              </a:rPr>
              <a:t>13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2" name="Google Shape;592;p33"/>
          <p:cNvSpPr txBox="1"/>
          <p:nvPr/>
        </p:nvSpPr>
        <p:spPr>
          <a:xfrm>
            <a:off x="365825" y="299575"/>
            <a:ext cx="17328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Ⅳ.채팅목록 창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93" name="Google Shape;593;p33"/>
          <p:cNvGrpSpPr/>
          <p:nvPr/>
        </p:nvGrpSpPr>
        <p:grpSpPr>
          <a:xfrm>
            <a:off x="1566650" y="1029875"/>
            <a:ext cx="2234525" cy="3429570"/>
            <a:chOff x="-2427650" y="921200"/>
            <a:chExt cx="3288000" cy="3970788"/>
          </a:xfrm>
        </p:grpSpPr>
        <p:sp>
          <p:nvSpPr>
            <p:cNvPr id="594" name="Google Shape;594;p33"/>
            <p:cNvSpPr/>
            <p:nvPr/>
          </p:nvSpPr>
          <p:spPr>
            <a:xfrm>
              <a:off x="-2427650" y="921200"/>
              <a:ext cx="3288000" cy="394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-2427650" y="921200"/>
              <a:ext cx="3288000" cy="2361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624450" y="955700"/>
              <a:ext cx="157500" cy="167100"/>
            </a:xfrm>
            <a:prstGeom prst="flowChartSummingJunction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-2427650" y="3084500"/>
              <a:ext cx="747600" cy="1780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-2427650" y="1157300"/>
              <a:ext cx="747600" cy="481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-2427650" y="1639100"/>
              <a:ext cx="747600" cy="481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-2427650" y="2602700"/>
              <a:ext cx="747600" cy="481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01" name="Google Shape;601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245636" y="1206413"/>
              <a:ext cx="383574" cy="383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2" name="Google Shape;602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2245636" y="1688213"/>
              <a:ext cx="383574" cy="383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3" name="Google Shape;603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2245636" y="2170013"/>
              <a:ext cx="383574" cy="383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4" name="Google Shape;604;p3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2245636" y="2651825"/>
              <a:ext cx="383574" cy="3835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5" name="Google Shape;605;p33"/>
            <p:cNvSpPr/>
            <p:nvPr/>
          </p:nvSpPr>
          <p:spPr>
            <a:xfrm>
              <a:off x="-1481800" y="1280150"/>
              <a:ext cx="1780200" cy="236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-1432600" y="1280150"/>
              <a:ext cx="1780200" cy="167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07" name="Google Shape;607;p3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17975" y="1255550"/>
              <a:ext cx="285299" cy="285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8" name="Google Shape;608;p33"/>
            <p:cNvSpPr/>
            <p:nvPr/>
          </p:nvSpPr>
          <p:spPr>
            <a:xfrm>
              <a:off x="653950" y="2002925"/>
              <a:ext cx="206400" cy="25959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678400" y="4323325"/>
              <a:ext cx="157500" cy="1671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678400" y="2084775"/>
              <a:ext cx="157500" cy="1671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-1185050" y="3836750"/>
              <a:ext cx="1839000" cy="383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Open Sans"/>
                  <a:ea typeface="Open Sans"/>
                  <a:cs typeface="Open Sans"/>
                  <a:sym typeface="Open Sans"/>
                </a:rPr>
                <a:t>그룹채팅방</a:t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-1185050" y="3453375"/>
              <a:ext cx="1839000" cy="383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Open Sans"/>
                  <a:ea typeface="Open Sans"/>
                  <a:cs typeface="Open Sans"/>
                  <a:sym typeface="Open Sans"/>
                </a:rPr>
                <a:t>그룹채팅방</a:t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-1185050" y="3084500"/>
              <a:ext cx="1839000" cy="383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Open Sans"/>
                  <a:ea typeface="Open Sans"/>
                  <a:cs typeface="Open Sans"/>
                  <a:sym typeface="Open Sans"/>
                </a:rPr>
                <a:t>그룹채팅방</a:t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-1185050" y="2703663"/>
              <a:ext cx="1839000" cy="383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Open Sans"/>
                  <a:ea typeface="Open Sans"/>
                  <a:cs typeface="Open Sans"/>
                  <a:sym typeface="Open Sans"/>
                </a:rPr>
                <a:t>그룹채팅방</a:t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-1185050" y="2332250"/>
              <a:ext cx="1839000" cy="383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Open Sans"/>
                  <a:ea typeface="Open Sans"/>
                  <a:cs typeface="Open Sans"/>
                  <a:sym typeface="Open Sans"/>
                </a:rPr>
                <a:t>그룹채팅방</a:t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-1185050" y="1998975"/>
              <a:ext cx="1839000" cy="338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Open Sans"/>
                  <a:ea typeface="Open Sans"/>
                  <a:cs typeface="Open Sans"/>
                  <a:sym typeface="Open Sans"/>
                </a:rPr>
                <a:t>그룹채팅방</a:t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-1185050" y="4215025"/>
              <a:ext cx="1839000" cy="383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Open Sans"/>
                  <a:ea typeface="Open Sans"/>
                  <a:cs typeface="Open Sans"/>
                  <a:sym typeface="Open Sans"/>
                </a:rPr>
                <a:t>그룹채팅방</a:t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8" name="Google Shape;618;p33"/>
            <p:cNvSpPr txBox="1"/>
            <p:nvPr/>
          </p:nvSpPr>
          <p:spPr>
            <a:xfrm>
              <a:off x="-366772" y="4588988"/>
              <a:ext cx="11133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latin typeface="Open Sans"/>
                  <a:ea typeface="Open Sans"/>
                  <a:cs typeface="Open Sans"/>
                  <a:sym typeface="Open Sans"/>
                </a:rPr>
                <a:t>2021-03-29   06:28</a:t>
              </a:r>
              <a:endParaRPr sz="5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9" name="Google Shape;619;p33"/>
            <p:cNvSpPr txBox="1"/>
            <p:nvPr/>
          </p:nvSpPr>
          <p:spPr>
            <a:xfrm>
              <a:off x="-1185050" y="1569813"/>
              <a:ext cx="1711200" cy="39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latin typeface="Impact"/>
                  <a:ea typeface="Impact"/>
                  <a:cs typeface="Impact"/>
                  <a:sym typeface="Impact"/>
                </a:rPr>
                <a:t>Group Chat List</a:t>
              </a:r>
              <a:endParaRPr b="1" sz="1000"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sp>
        <p:nvSpPr>
          <p:cNvPr id="620" name="Google Shape;620;p33"/>
          <p:cNvSpPr/>
          <p:nvPr/>
        </p:nvSpPr>
        <p:spPr>
          <a:xfrm>
            <a:off x="4487025" y="1228475"/>
            <a:ext cx="3375900" cy="2377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OR REPLACE PROCEDURE proc_Group_Chatting_Room</a:t>
            </a:r>
            <a:endParaRPr b="1"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endParaRPr b="1"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p_mem_no IN NUMBER,</a:t>
            </a:r>
            <a:endParaRPr b="1"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p_temp OUT sys_refcursor</a:t>
            </a:r>
            <a:endParaRPr b="1"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1"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</a:t>
            </a:r>
            <a:endParaRPr b="1"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BEGIN</a:t>
            </a:r>
            <a:endParaRPr b="1"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OPEN p_temp</a:t>
            </a:r>
            <a:endParaRPr b="1"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SELECT  room_name,room_no, room_typeidentity</a:t>
            </a:r>
            <a:endParaRPr b="1"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FROM room</a:t>
            </a:r>
            <a:endParaRPr b="1"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WHERE room_typeidentity=2 AND room_no NOT IN (</a:t>
            </a:r>
            <a:endParaRPr b="1"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SELECT rp.room_no</a:t>
            </a:r>
            <a:endParaRPr b="1"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FROM room_ppl rp</a:t>
            </a:r>
            <a:endParaRPr b="1"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WHERE rp.mem_no=p_mem_no and rp.ppl_being=1</a:t>
            </a:r>
            <a:endParaRPr b="1"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);</a:t>
            </a:r>
            <a:endParaRPr b="1"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END;</a:t>
            </a:r>
            <a:endParaRPr b="1"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1" name="Google Shape;621;p33"/>
          <p:cNvSpPr txBox="1"/>
          <p:nvPr/>
        </p:nvSpPr>
        <p:spPr>
          <a:xfrm>
            <a:off x="4405600" y="934975"/>
            <a:ext cx="313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입장되지 않은 그룹 채팅방만 띄우기</a:t>
            </a:r>
            <a:r>
              <a:rPr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 프로시저 실행문</a:t>
            </a:r>
            <a:endParaRPr sz="6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2" name="Google Shape;622;p33"/>
          <p:cNvSpPr/>
          <p:nvPr/>
        </p:nvSpPr>
        <p:spPr>
          <a:xfrm>
            <a:off x="4489200" y="3966150"/>
            <a:ext cx="3345000" cy="519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variable p_temp REFCURSOR;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execute proc_Group_Chatting_Room(2, :p_temp );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print p_temp;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3" name="Google Shape;623;p33"/>
          <p:cNvSpPr txBox="1"/>
          <p:nvPr/>
        </p:nvSpPr>
        <p:spPr>
          <a:xfrm>
            <a:off x="4405598" y="3672600"/>
            <a:ext cx="196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해당</a:t>
            </a:r>
            <a:r>
              <a:rPr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 프로시저 TEST</a:t>
            </a:r>
            <a:endParaRPr sz="9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4" name="Google Shape;624;p33"/>
          <p:cNvSpPr/>
          <p:nvPr/>
        </p:nvSpPr>
        <p:spPr>
          <a:xfrm rot="-5403893">
            <a:off x="4088395" y="1696397"/>
            <a:ext cx="264900" cy="42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3"/>
          <p:cNvSpPr txBox="1"/>
          <p:nvPr/>
        </p:nvSpPr>
        <p:spPr>
          <a:xfrm>
            <a:off x="4035063" y="1808608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②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6" name="Google Shape;626;p33"/>
          <p:cNvSpPr txBox="1"/>
          <p:nvPr/>
        </p:nvSpPr>
        <p:spPr>
          <a:xfrm>
            <a:off x="3948384" y="1596671"/>
            <a:ext cx="4827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latin typeface="Open Sans"/>
                <a:ea typeface="Open Sans"/>
                <a:cs typeface="Open Sans"/>
                <a:sym typeface="Open Sans"/>
              </a:rPr>
              <a:t>프로시저 실행</a:t>
            </a:r>
            <a:endParaRPr sz="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7" name="Google Shape;627;p33"/>
          <p:cNvSpPr/>
          <p:nvPr/>
        </p:nvSpPr>
        <p:spPr>
          <a:xfrm rot="-5645">
            <a:off x="6779323" y="3650254"/>
            <a:ext cx="182700" cy="292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3"/>
          <p:cNvSpPr txBox="1"/>
          <p:nvPr/>
        </p:nvSpPr>
        <p:spPr>
          <a:xfrm>
            <a:off x="6889913" y="3686471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latin typeface="Open Sans"/>
                <a:ea typeface="Open Sans"/>
                <a:cs typeface="Open Sans"/>
                <a:sym typeface="Open Sans"/>
              </a:rPr>
              <a:t>③</a:t>
            </a:r>
            <a:endParaRPr b="1"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9" name="Google Shape;629;p33"/>
          <p:cNvSpPr txBox="1"/>
          <p:nvPr/>
        </p:nvSpPr>
        <p:spPr>
          <a:xfrm>
            <a:off x="6997186" y="3666508"/>
            <a:ext cx="4827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latin typeface="Open Sans"/>
                <a:ea typeface="Open Sans"/>
                <a:cs typeface="Open Sans"/>
                <a:sym typeface="Open Sans"/>
              </a:rPr>
              <a:t>프로시저 TEST</a:t>
            </a:r>
            <a:endParaRPr sz="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0" name="Google Shape;630;p33"/>
          <p:cNvSpPr/>
          <p:nvPr/>
        </p:nvSpPr>
        <p:spPr>
          <a:xfrm rot="-5403893">
            <a:off x="1352111" y="2016297"/>
            <a:ext cx="264900" cy="42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3"/>
          <p:cNvSpPr txBox="1"/>
          <p:nvPr/>
        </p:nvSpPr>
        <p:spPr>
          <a:xfrm>
            <a:off x="1302187" y="2129708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①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2" name="Google Shape;632;p33"/>
          <p:cNvSpPr txBox="1"/>
          <p:nvPr/>
        </p:nvSpPr>
        <p:spPr>
          <a:xfrm>
            <a:off x="812253" y="1890304"/>
            <a:ext cx="6999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latin typeface="Open Sans"/>
                <a:ea typeface="Open Sans"/>
                <a:cs typeface="Open Sans"/>
                <a:sym typeface="Open Sans"/>
              </a:rPr>
              <a:t>그룹채팅</a:t>
            </a:r>
            <a:r>
              <a:rPr lang="ko" sz="500">
                <a:latin typeface="Open Sans"/>
                <a:ea typeface="Open Sans"/>
                <a:cs typeface="Open Sans"/>
                <a:sym typeface="Open Sans"/>
              </a:rPr>
              <a:t> 탭 클릭</a:t>
            </a:r>
            <a:endParaRPr sz="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4"/>
          <p:cNvSpPr txBox="1"/>
          <p:nvPr/>
        </p:nvSpPr>
        <p:spPr>
          <a:xfrm>
            <a:off x="670900" y="241525"/>
            <a:ext cx="3944700" cy="46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CREATE OR REPLACE PROCEDURE proc_Get_IN_Group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mem_no1 IN NUMBER,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room_no1 IN NUMBER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IS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checkk NUMBER(5);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BEGIN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SELECT max(PPL_BEING) INTO checkk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FROM(SELECT PPL_BEING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FROM ROOM_PPL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WHERE ROOM_NO=room_no1 AND MEM_NO=mem_no1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union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select -1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from dual) r;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IF checkk=-1 THEN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  INSERT INTO room_ppl(mem_no,room_no,ppl_being) VALUES(mem_no1,room_no1,1);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ELSE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  UPDATE ROOM_PPL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  SET  PPL_BEING=1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  WHERE ROOM_NO=room_no1 AND MEM_NO=mem_no1;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END IF;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END;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그룹에 원래 있다가 다시 들어온 사람인 경우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대화</a:t>
            </a:r>
            <a:r>
              <a:rPr lang="ko"/>
              <a:t>창</a:t>
            </a:r>
            <a:endParaRPr/>
          </a:p>
        </p:txBody>
      </p:sp>
      <p:sp>
        <p:nvSpPr>
          <p:cNvPr id="643" name="Google Shape;643;p35"/>
          <p:cNvSpPr txBox="1"/>
          <p:nvPr/>
        </p:nvSpPr>
        <p:spPr>
          <a:xfrm>
            <a:off x="3549525" y="2936850"/>
            <a:ext cx="22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Chatting Room Window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6"/>
          <p:cNvSpPr txBox="1"/>
          <p:nvPr/>
        </p:nvSpPr>
        <p:spPr>
          <a:xfrm>
            <a:off x="365825" y="299575"/>
            <a:ext cx="1491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Ⅴ</a:t>
            </a: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.대화창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9" name="Google Shape;649;p36"/>
          <p:cNvSpPr txBox="1"/>
          <p:nvPr/>
        </p:nvSpPr>
        <p:spPr>
          <a:xfrm>
            <a:off x="8847900" y="4851000"/>
            <a:ext cx="29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Open Sans"/>
                <a:ea typeface="Open Sans"/>
                <a:cs typeface="Open Sans"/>
                <a:sym typeface="Open Sans"/>
              </a:rPr>
              <a:t>14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50" name="Google Shape;6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180" y="1710261"/>
            <a:ext cx="3627713" cy="2644634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51" name="Google Shape;65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7219" y="2099181"/>
            <a:ext cx="762974" cy="413267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652" name="Google Shape;652;p36"/>
          <p:cNvCxnSpPr>
            <a:stCxn id="650" idx="0"/>
            <a:endCxn id="653" idx="3"/>
          </p:cNvCxnSpPr>
          <p:nvPr/>
        </p:nvCxnSpPr>
        <p:spPr>
          <a:xfrm flipH="1" rot="5400000">
            <a:off x="3797537" y="724761"/>
            <a:ext cx="680400" cy="12906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653" name="Google Shape;653;p36"/>
          <p:cNvSpPr txBox="1"/>
          <p:nvPr/>
        </p:nvSpPr>
        <p:spPr>
          <a:xfrm>
            <a:off x="2780228" y="889952"/>
            <a:ext cx="7122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JDialog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54" name="Google Shape;654;p36"/>
          <p:cNvCxnSpPr>
            <a:endCxn id="655" idx="3"/>
          </p:cNvCxnSpPr>
          <p:nvPr/>
        </p:nvCxnSpPr>
        <p:spPr>
          <a:xfrm rot="10800000">
            <a:off x="2433074" y="1336300"/>
            <a:ext cx="2155500" cy="66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655" name="Google Shape;655;p36"/>
          <p:cNvSpPr txBox="1"/>
          <p:nvPr/>
        </p:nvSpPr>
        <p:spPr>
          <a:xfrm>
            <a:off x="1630274" y="1213450"/>
            <a:ext cx="8028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JMenuBar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56" name="Google Shape;656;p36"/>
          <p:cNvCxnSpPr>
            <a:endCxn id="657" idx="3"/>
          </p:cNvCxnSpPr>
          <p:nvPr/>
        </p:nvCxnSpPr>
        <p:spPr>
          <a:xfrm rot="10800000">
            <a:off x="1644678" y="1721401"/>
            <a:ext cx="1347600" cy="291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657" name="Google Shape;657;p36"/>
          <p:cNvSpPr txBox="1"/>
          <p:nvPr/>
        </p:nvSpPr>
        <p:spPr>
          <a:xfrm>
            <a:off x="881778" y="1581601"/>
            <a:ext cx="7629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JMenu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58" name="Google Shape;658;p36"/>
          <p:cNvCxnSpPr/>
          <p:nvPr/>
        </p:nvCxnSpPr>
        <p:spPr>
          <a:xfrm>
            <a:off x="2180507" y="2409235"/>
            <a:ext cx="802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9" name="Google Shape;659;p36"/>
          <p:cNvSpPr txBox="1"/>
          <p:nvPr/>
        </p:nvSpPr>
        <p:spPr>
          <a:xfrm>
            <a:off x="1343873" y="2231731"/>
            <a:ext cx="97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JMenuItem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60" name="Google Shape;660;p36"/>
          <p:cNvCxnSpPr>
            <a:endCxn id="661" idx="3"/>
          </p:cNvCxnSpPr>
          <p:nvPr/>
        </p:nvCxnSpPr>
        <p:spPr>
          <a:xfrm rot="10800000">
            <a:off x="1688227" y="3048583"/>
            <a:ext cx="1466400" cy="758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661" name="Google Shape;661;p36"/>
          <p:cNvSpPr txBox="1"/>
          <p:nvPr/>
        </p:nvSpPr>
        <p:spPr>
          <a:xfrm>
            <a:off x="976027" y="2953933"/>
            <a:ext cx="7122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JButton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62" name="Google Shape;662;p36"/>
          <p:cNvCxnSpPr>
            <a:endCxn id="663" idx="3"/>
          </p:cNvCxnSpPr>
          <p:nvPr/>
        </p:nvCxnSpPr>
        <p:spPr>
          <a:xfrm flipH="1">
            <a:off x="1917649" y="4321223"/>
            <a:ext cx="1092600" cy="375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663" name="Google Shape;663;p36"/>
          <p:cNvSpPr txBox="1"/>
          <p:nvPr/>
        </p:nvSpPr>
        <p:spPr>
          <a:xfrm>
            <a:off x="1205449" y="4573973"/>
            <a:ext cx="7122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JPanel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64" name="Google Shape;664;p36"/>
          <p:cNvCxnSpPr>
            <a:endCxn id="665" idx="1"/>
          </p:cNvCxnSpPr>
          <p:nvPr/>
        </p:nvCxnSpPr>
        <p:spPr>
          <a:xfrm flipH="1" rot="10800000">
            <a:off x="6446651" y="3797399"/>
            <a:ext cx="901800" cy="487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665" name="Google Shape;665;p36"/>
          <p:cNvSpPr txBox="1"/>
          <p:nvPr/>
        </p:nvSpPr>
        <p:spPr>
          <a:xfrm>
            <a:off x="7348451" y="3674549"/>
            <a:ext cx="7122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JLabel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66" name="Google Shape;666;p36"/>
          <p:cNvCxnSpPr>
            <a:endCxn id="667" idx="1"/>
          </p:cNvCxnSpPr>
          <p:nvPr/>
        </p:nvCxnSpPr>
        <p:spPr>
          <a:xfrm flipH="1" rot="10800000">
            <a:off x="6554874" y="1866896"/>
            <a:ext cx="1055100" cy="443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667" name="Google Shape;667;p36"/>
          <p:cNvSpPr txBox="1"/>
          <p:nvPr/>
        </p:nvSpPr>
        <p:spPr>
          <a:xfrm>
            <a:off x="7609974" y="1772246"/>
            <a:ext cx="6120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JPanel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68" name="Google Shape;668;p36"/>
          <p:cNvCxnSpPr/>
          <p:nvPr/>
        </p:nvCxnSpPr>
        <p:spPr>
          <a:xfrm flipH="1" rot="10800000">
            <a:off x="6221875" y="2643815"/>
            <a:ext cx="1055100" cy="450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669" name="Google Shape;669;p36"/>
          <p:cNvSpPr txBox="1"/>
          <p:nvPr/>
        </p:nvSpPr>
        <p:spPr>
          <a:xfrm>
            <a:off x="7248025" y="2472375"/>
            <a:ext cx="8325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JTextArea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0" name="Google Shape;670;p36"/>
          <p:cNvSpPr txBox="1"/>
          <p:nvPr/>
        </p:nvSpPr>
        <p:spPr>
          <a:xfrm>
            <a:off x="1483473" y="2631491"/>
            <a:ext cx="8028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JTextArea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71" name="Google Shape;671;p36"/>
          <p:cNvCxnSpPr>
            <a:stCxn id="670" idx="3"/>
          </p:cNvCxnSpPr>
          <p:nvPr/>
        </p:nvCxnSpPr>
        <p:spPr>
          <a:xfrm>
            <a:off x="2286273" y="2726141"/>
            <a:ext cx="1019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2" name="Google Shape;672;p36"/>
          <p:cNvCxnSpPr/>
          <p:nvPr/>
        </p:nvCxnSpPr>
        <p:spPr>
          <a:xfrm flipH="1">
            <a:off x="1783726" y="4005773"/>
            <a:ext cx="1352700" cy="245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673" name="Google Shape;673;p36"/>
          <p:cNvSpPr txBox="1"/>
          <p:nvPr/>
        </p:nvSpPr>
        <p:spPr>
          <a:xfrm>
            <a:off x="1035051" y="4084773"/>
            <a:ext cx="7629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JTextField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74" name="Google Shape;674;p36"/>
          <p:cNvCxnSpPr>
            <a:endCxn id="675" idx="3"/>
          </p:cNvCxnSpPr>
          <p:nvPr/>
        </p:nvCxnSpPr>
        <p:spPr>
          <a:xfrm flipH="1">
            <a:off x="4374974" y="4050673"/>
            <a:ext cx="1115700" cy="554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675" name="Google Shape;675;p36"/>
          <p:cNvSpPr txBox="1"/>
          <p:nvPr/>
        </p:nvSpPr>
        <p:spPr>
          <a:xfrm>
            <a:off x="3612074" y="4464973"/>
            <a:ext cx="7629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JButton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6" name="Google Shape;676;p36"/>
          <p:cNvSpPr txBox="1"/>
          <p:nvPr/>
        </p:nvSpPr>
        <p:spPr>
          <a:xfrm>
            <a:off x="1522776" y="350275"/>
            <a:ext cx="55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UI 구성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7"/>
          <p:cNvSpPr txBox="1"/>
          <p:nvPr/>
        </p:nvSpPr>
        <p:spPr>
          <a:xfrm>
            <a:off x="8847900" y="4851000"/>
            <a:ext cx="29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Open Sans"/>
                <a:ea typeface="Open Sans"/>
                <a:cs typeface="Open Sans"/>
                <a:sym typeface="Open Sans"/>
              </a:rPr>
              <a:t>15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2" name="Google Shape;682;p37"/>
          <p:cNvSpPr txBox="1"/>
          <p:nvPr/>
        </p:nvSpPr>
        <p:spPr>
          <a:xfrm>
            <a:off x="365825" y="299575"/>
            <a:ext cx="1491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Ⅴ.대화창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3" name="Google Shape;683;p37"/>
          <p:cNvSpPr txBox="1"/>
          <p:nvPr/>
        </p:nvSpPr>
        <p:spPr>
          <a:xfrm>
            <a:off x="1543500" y="350275"/>
            <a:ext cx="40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UI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84" name="Google Shape;68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150" y="989050"/>
            <a:ext cx="2377276" cy="3496699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85" name="Google Shape;68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2528" y="1499520"/>
            <a:ext cx="54003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37"/>
          <p:cNvSpPr/>
          <p:nvPr/>
        </p:nvSpPr>
        <p:spPr>
          <a:xfrm>
            <a:off x="4487025" y="1228475"/>
            <a:ext cx="3375900" cy="2377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CREATE OR REPLACE PROCEDURE proc_room_title(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p_room_no IN NUMBER,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p_room_title OUT VARCHAR2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IS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BEGIN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SELECT room_name INTO p_room_title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FROM room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WHERE room_no=p_room_no;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--예외처리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EXCEPTION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WHEN NO_DATA_FOUND THEN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NULL;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END;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687" name="Google Shape;687;p37"/>
          <p:cNvSpPr txBox="1"/>
          <p:nvPr/>
        </p:nvSpPr>
        <p:spPr>
          <a:xfrm>
            <a:off x="4405600" y="934975"/>
            <a:ext cx="313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[방 이름 가져오기 프로시저 실행문]</a:t>
            </a:r>
            <a:endParaRPr sz="6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8" name="Google Shape;688;p37"/>
          <p:cNvSpPr/>
          <p:nvPr/>
        </p:nvSpPr>
        <p:spPr>
          <a:xfrm>
            <a:off x="4489200" y="3966150"/>
            <a:ext cx="3345000" cy="519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variable p_room_title  varchar2(200);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execute  proc_room_title(4,:p_room_title );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print p_room_title 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9" name="Google Shape;689;p37"/>
          <p:cNvSpPr txBox="1"/>
          <p:nvPr/>
        </p:nvSpPr>
        <p:spPr>
          <a:xfrm>
            <a:off x="4405598" y="3672600"/>
            <a:ext cx="196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해당</a:t>
            </a:r>
            <a:r>
              <a:rPr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 프로시저 TEST</a:t>
            </a:r>
            <a:endParaRPr sz="9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0" name="Google Shape;690;p37"/>
          <p:cNvSpPr/>
          <p:nvPr/>
        </p:nvSpPr>
        <p:spPr>
          <a:xfrm rot="-5403893">
            <a:off x="4088395" y="1696397"/>
            <a:ext cx="264900" cy="42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7"/>
          <p:cNvSpPr txBox="1"/>
          <p:nvPr/>
        </p:nvSpPr>
        <p:spPr>
          <a:xfrm>
            <a:off x="3850032" y="1542613"/>
            <a:ext cx="7302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pen Sans"/>
                <a:ea typeface="Open Sans"/>
                <a:cs typeface="Open Sans"/>
                <a:sym typeface="Open Sans"/>
              </a:rPr>
              <a:t>프로시저 실행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2" name="Google Shape;692;p37"/>
          <p:cNvSpPr txBox="1"/>
          <p:nvPr/>
        </p:nvSpPr>
        <p:spPr>
          <a:xfrm>
            <a:off x="4035063" y="1808608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②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3" name="Google Shape;693;p37"/>
          <p:cNvSpPr/>
          <p:nvPr/>
        </p:nvSpPr>
        <p:spPr>
          <a:xfrm rot="-5645">
            <a:off x="6779323" y="3650254"/>
            <a:ext cx="182700" cy="292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7"/>
          <p:cNvSpPr txBox="1"/>
          <p:nvPr/>
        </p:nvSpPr>
        <p:spPr>
          <a:xfrm>
            <a:off x="6889913" y="3686471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latin typeface="Open Sans"/>
                <a:ea typeface="Open Sans"/>
                <a:cs typeface="Open Sans"/>
                <a:sym typeface="Open Sans"/>
              </a:rPr>
              <a:t>③</a:t>
            </a:r>
            <a:endParaRPr b="1"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5" name="Google Shape;695;p37"/>
          <p:cNvSpPr txBox="1"/>
          <p:nvPr/>
        </p:nvSpPr>
        <p:spPr>
          <a:xfrm>
            <a:off x="6997172" y="3666500"/>
            <a:ext cx="6186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pen Sans"/>
                <a:ea typeface="Open Sans"/>
                <a:cs typeface="Open Sans"/>
                <a:sym typeface="Open Sans"/>
              </a:rPr>
              <a:t>프로시저 TEST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6" name="Google Shape;696;p37"/>
          <p:cNvSpPr/>
          <p:nvPr/>
        </p:nvSpPr>
        <p:spPr>
          <a:xfrm rot="-5403893">
            <a:off x="1207492" y="933897"/>
            <a:ext cx="264900" cy="42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7"/>
          <p:cNvSpPr txBox="1"/>
          <p:nvPr/>
        </p:nvSpPr>
        <p:spPr>
          <a:xfrm>
            <a:off x="1154160" y="1046108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①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8" name="Google Shape;698;p37"/>
          <p:cNvSpPr txBox="1"/>
          <p:nvPr/>
        </p:nvSpPr>
        <p:spPr>
          <a:xfrm>
            <a:off x="793196" y="1238211"/>
            <a:ext cx="67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방 이름 가져오기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8"/>
          <p:cNvSpPr txBox="1"/>
          <p:nvPr/>
        </p:nvSpPr>
        <p:spPr>
          <a:xfrm>
            <a:off x="8847900" y="4851000"/>
            <a:ext cx="29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Open Sans"/>
                <a:ea typeface="Open Sans"/>
                <a:cs typeface="Open Sans"/>
                <a:sym typeface="Open Sans"/>
              </a:rPr>
              <a:t>16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4" name="Google Shape;704;p38"/>
          <p:cNvSpPr txBox="1"/>
          <p:nvPr/>
        </p:nvSpPr>
        <p:spPr>
          <a:xfrm>
            <a:off x="365825" y="299575"/>
            <a:ext cx="1491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Ⅴ.대화창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5" name="Google Shape;705;p38"/>
          <p:cNvSpPr txBox="1"/>
          <p:nvPr/>
        </p:nvSpPr>
        <p:spPr>
          <a:xfrm>
            <a:off x="1543500" y="350275"/>
            <a:ext cx="40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UI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06" name="Google Shape;7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150" y="989050"/>
            <a:ext cx="2377276" cy="3496699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07" name="Google Shape;70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2528" y="1499520"/>
            <a:ext cx="54003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38"/>
          <p:cNvSpPr/>
          <p:nvPr/>
        </p:nvSpPr>
        <p:spPr>
          <a:xfrm>
            <a:off x="4487025" y="1228475"/>
            <a:ext cx="3375900" cy="2025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OR REPLACE PROCEDURE</a:t>
            </a: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proc_room_invite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p_mem_no IN NUMBER,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p_room_no IN NUMBER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</a:t>
            </a:r>
            <a:endParaRPr b="1"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BEGIN</a:t>
            </a:r>
            <a:endParaRPr b="1"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INSERT INTO room_ppl(mem_no,room_no)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VALUES (p_mem_no, p_room_no);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COMMIT;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END;</a:t>
            </a:r>
            <a:endParaRPr b="1"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9" name="Google Shape;709;p38"/>
          <p:cNvSpPr txBox="1"/>
          <p:nvPr/>
        </p:nvSpPr>
        <p:spPr>
          <a:xfrm>
            <a:off x="4405600" y="934975"/>
            <a:ext cx="313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[초대하기 프로시저 실행문]</a:t>
            </a:r>
            <a:endParaRPr sz="6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0" name="Google Shape;710;p38"/>
          <p:cNvSpPr/>
          <p:nvPr/>
        </p:nvSpPr>
        <p:spPr>
          <a:xfrm>
            <a:off x="4489200" y="3966150"/>
            <a:ext cx="3345000" cy="373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execute proc_room_invite(50,1);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1" name="Google Shape;711;p38"/>
          <p:cNvSpPr txBox="1"/>
          <p:nvPr/>
        </p:nvSpPr>
        <p:spPr>
          <a:xfrm>
            <a:off x="4405598" y="3672600"/>
            <a:ext cx="196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해당</a:t>
            </a:r>
            <a:r>
              <a:rPr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 프로시저 TEST</a:t>
            </a:r>
            <a:endParaRPr sz="9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2" name="Google Shape;712;p38"/>
          <p:cNvSpPr/>
          <p:nvPr/>
        </p:nvSpPr>
        <p:spPr>
          <a:xfrm rot="-5403893">
            <a:off x="4088395" y="1696397"/>
            <a:ext cx="264900" cy="42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8"/>
          <p:cNvSpPr txBox="1"/>
          <p:nvPr/>
        </p:nvSpPr>
        <p:spPr>
          <a:xfrm>
            <a:off x="3850032" y="1542613"/>
            <a:ext cx="7302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pen Sans"/>
                <a:ea typeface="Open Sans"/>
                <a:cs typeface="Open Sans"/>
                <a:sym typeface="Open Sans"/>
              </a:rPr>
              <a:t>프로시저 실행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4" name="Google Shape;714;p38"/>
          <p:cNvSpPr txBox="1"/>
          <p:nvPr/>
        </p:nvSpPr>
        <p:spPr>
          <a:xfrm>
            <a:off x="4035063" y="1808608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②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5" name="Google Shape;715;p38"/>
          <p:cNvSpPr/>
          <p:nvPr/>
        </p:nvSpPr>
        <p:spPr>
          <a:xfrm rot="-6848">
            <a:off x="6660750" y="3369369"/>
            <a:ext cx="301201" cy="481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8"/>
          <p:cNvSpPr txBox="1"/>
          <p:nvPr/>
        </p:nvSpPr>
        <p:spPr>
          <a:xfrm>
            <a:off x="6889913" y="3510533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latin typeface="Open Sans"/>
                <a:ea typeface="Open Sans"/>
                <a:cs typeface="Open Sans"/>
                <a:sym typeface="Open Sans"/>
              </a:rPr>
              <a:t>③</a:t>
            </a:r>
            <a:endParaRPr b="1"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7" name="Google Shape;717;p38"/>
          <p:cNvSpPr txBox="1"/>
          <p:nvPr/>
        </p:nvSpPr>
        <p:spPr>
          <a:xfrm>
            <a:off x="6997172" y="3490563"/>
            <a:ext cx="6186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pen Sans"/>
                <a:ea typeface="Open Sans"/>
                <a:cs typeface="Open Sans"/>
                <a:sym typeface="Open Sans"/>
              </a:rPr>
              <a:t>프로시저 TEST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8" name="Google Shape;718;p38"/>
          <p:cNvSpPr/>
          <p:nvPr/>
        </p:nvSpPr>
        <p:spPr>
          <a:xfrm rot="-5403893">
            <a:off x="1207492" y="1368958"/>
            <a:ext cx="264900" cy="42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8"/>
          <p:cNvSpPr txBox="1"/>
          <p:nvPr/>
        </p:nvSpPr>
        <p:spPr>
          <a:xfrm>
            <a:off x="1154160" y="1481170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①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0" name="Google Shape;720;p38"/>
          <p:cNvSpPr txBox="1"/>
          <p:nvPr/>
        </p:nvSpPr>
        <p:spPr>
          <a:xfrm>
            <a:off x="560850" y="1673262"/>
            <a:ext cx="90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초대하기 버튼 누르기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9"/>
          <p:cNvSpPr txBox="1"/>
          <p:nvPr/>
        </p:nvSpPr>
        <p:spPr>
          <a:xfrm>
            <a:off x="8847900" y="4851000"/>
            <a:ext cx="29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Open Sans"/>
                <a:ea typeface="Open Sans"/>
                <a:cs typeface="Open Sans"/>
                <a:sym typeface="Open Sans"/>
              </a:rPr>
              <a:t>17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26" name="Google Shape;7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824" y="1538334"/>
            <a:ext cx="810867" cy="439208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39"/>
          <p:cNvSpPr txBox="1"/>
          <p:nvPr/>
        </p:nvSpPr>
        <p:spPr>
          <a:xfrm>
            <a:off x="365825" y="299575"/>
            <a:ext cx="1491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Ⅴ.대화창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8" name="Google Shape;728;p39"/>
          <p:cNvSpPr txBox="1"/>
          <p:nvPr/>
        </p:nvSpPr>
        <p:spPr>
          <a:xfrm>
            <a:off x="1543500" y="350275"/>
            <a:ext cx="40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UI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29" name="Google Shape;72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5150" y="989050"/>
            <a:ext cx="2377276" cy="2683549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30" name="Google Shape;7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528" y="1381449"/>
            <a:ext cx="54003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39"/>
          <p:cNvSpPr/>
          <p:nvPr/>
        </p:nvSpPr>
        <p:spPr>
          <a:xfrm>
            <a:off x="4473825" y="350275"/>
            <a:ext cx="3375900" cy="4600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CREATE OR REPLACE PROCEDURE TALKTALK.proc_room_exit(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    p_mem_no IN NUMBER,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    p_room_no IN NUMBER,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    ROOM_TYPEIDENTITY OUT NUMBER,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    room_being OUT NUMBER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)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IS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    p_room_people_check NUMBER(5);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BEGIN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--채팅 목록에서 사람 나가니깐 존재 0으로 표시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UPDATE room_ppl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SET ppl_being=0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WHERE mem_no=p_mem_no AND room_no=p_room_no;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--채팅 방에 사람 몇명인지 체크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SELECT COUNT(*) INTO p_room_people_check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FROM room_ppl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WHERE room_no=p_room_no and ppl_being=1;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--그룹인지개인방인지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SELECT ROOM_TYPEIDENTITY INTO ROOM_TYPEIDENTITY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FROM room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WHERE room_no=p_room_no;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room_being:=2;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--채팅방에 0명이라면 방 없애고+ 채팅 대화 내용도 전부 없애기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IF p_room_people_check=0 THEN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room_being:=1;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DELETE FROM conversation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WHERE room_no=p_room_no;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DELETE FROM room_ppl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WHERE room_no=p_room_no;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DELETE FROM room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WHERE room_no=p_room_no;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END IF;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COMMIT;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END;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/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2" name="Google Shape;732;p39"/>
          <p:cNvSpPr txBox="1"/>
          <p:nvPr/>
        </p:nvSpPr>
        <p:spPr>
          <a:xfrm>
            <a:off x="4473825" y="93275"/>
            <a:ext cx="313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[방 나가기 프로시저 실행문]</a:t>
            </a:r>
            <a:endParaRPr sz="6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3" name="Google Shape;733;p39"/>
          <p:cNvSpPr/>
          <p:nvPr/>
        </p:nvSpPr>
        <p:spPr>
          <a:xfrm>
            <a:off x="1465925" y="3966150"/>
            <a:ext cx="2426400" cy="629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variable r1 number;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variable r2 number;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execute  proc_room_exit(7,73,:r1,:r2);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print r1;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print r2;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4" name="Google Shape;734;p39"/>
          <p:cNvSpPr txBox="1"/>
          <p:nvPr/>
        </p:nvSpPr>
        <p:spPr>
          <a:xfrm>
            <a:off x="1382325" y="3672600"/>
            <a:ext cx="196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해당</a:t>
            </a:r>
            <a:r>
              <a:rPr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 프로시저 TEST</a:t>
            </a:r>
            <a:endParaRPr sz="9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5" name="Google Shape;735;p39"/>
          <p:cNvSpPr/>
          <p:nvPr/>
        </p:nvSpPr>
        <p:spPr>
          <a:xfrm rot="-5403893">
            <a:off x="4088395" y="1696397"/>
            <a:ext cx="264900" cy="42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9"/>
          <p:cNvSpPr txBox="1"/>
          <p:nvPr/>
        </p:nvSpPr>
        <p:spPr>
          <a:xfrm>
            <a:off x="3850032" y="1542613"/>
            <a:ext cx="7302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pen Sans"/>
                <a:ea typeface="Open Sans"/>
                <a:cs typeface="Open Sans"/>
                <a:sym typeface="Open Sans"/>
              </a:rPr>
              <a:t>프로시저 실행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7" name="Google Shape;737;p39"/>
          <p:cNvSpPr txBox="1"/>
          <p:nvPr/>
        </p:nvSpPr>
        <p:spPr>
          <a:xfrm>
            <a:off x="4035063" y="1808608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②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8" name="Google Shape;738;p39"/>
          <p:cNvSpPr/>
          <p:nvPr/>
        </p:nvSpPr>
        <p:spPr>
          <a:xfrm rot="5395284">
            <a:off x="4111489" y="3947248"/>
            <a:ext cx="218700" cy="411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39"/>
          <p:cNvSpPr txBox="1"/>
          <p:nvPr/>
        </p:nvSpPr>
        <p:spPr>
          <a:xfrm>
            <a:off x="4079340" y="4053758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③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0" name="Google Shape;740;p39"/>
          <p:cNvSpPr txBox="1"/>
          <p:nvPr/>
        </p:nvSpPr>
        <p:spPr>
          <a:xfrm>
            <a:off x="3918097" y="3812567"/>
            <a:ext cx="6186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pen Sans"/>
                <a:ea typeface="Open Sans"/>
                <a:cs typeface="Open Sans"/>
                <a:sym typeface="Open Sans"/>
              </a:rPr>
              <a:t>프로시저 TEST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1" name="Google Shape;741;p39"/>
          <p:cNvSpPr/>
          <p:nvPr/>
        </p:nvSpPr>
        <p:spPr>
          <a:xfrm rot="-5403893">
            <a:off x="1207492" y="1403287"/>
            <a:ext cx="264900" cy="42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9"/>
          <p:cNvSpPr txBox="1"/>
          <p:nvPr/>
        </p:nvSpPr>
        <p:spPr>
          <a:xfrm>
            <a:off x="1154160" y="1515498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①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3" name="Google Shape;743;p39"/>
          <p:cNvSpPr txBox="1"/>
          <p:nvPr/>
        </p:nvSpPr>
        <p:spPr>
          <a:xfrm>
            <a:off x="560850" y="1707590"/>
            <a:ext cx="90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나가기</a:t>
            </a: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 버튼 누르기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4" name="Google Shape;744;p39"/>
          <p:cNvSpPr/>
          <p:nvPr/>
        </p:nvSpPr>
        <p:spPr>
          <a:xfrm>
            <a:off x="6650700" y="724400"/>
            <a:ext cx="2377200" cy="791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&lt;고려사항&gt;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AutoNum type="arabicPeriod"/>
            </a:pP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그룹인지/개인인지 확인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(그룹이면 2, 개인이면 1)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AutoNum type="arabicPeriod"/>
            </a:pP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다 나갔는지 확인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(아직존재하면 2,다나갔으면 1)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40"/>
          <p:cNvSpPr txBox="1"/>
          <p:nvPr/>
        </p:nvSpPr>
        <p:spPr>
          <a:xfrm>
            <a:off x="8847900" y="4851000"/>
            <a:ext cx="29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Open Sans"/>
                <a:ea typeface="Open Sans"/>
                <a:cs typeface="Open Sans"/>
                <a:sym typeface="Open Sans"/>
              </a:rPr>
              <a:t>18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0" name="Google Shape;750;p40"/>
          <p:cNvSpPr txBox="1"/>
          <p:nvPr/>
        </p:nvSpPr>
        <p:spPr>
          <a:xfrm>
            <a:off x="365825" y="299575"/>
            <a:ext cx="1491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Ⅴ.대화창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1" name="Google Shape;751;p40"/>
          <p:cNvSpPr txBox="1"/>
          <p:nvPr/>
        </p:nvSpPr>
        <p:spPr>
          <a:xfrm>
            <a:off x="1543500" y="350275"/>
            <a:ext cx="40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UI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52" name="Google Shape;7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824" y="1538334"/>
            <a:ext cx="810867" cy="439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5150" y="989050"/>
            <a:ext cx="2377276" cy="335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54" name="Google Shape;75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528" y="1440485"/>
            <a:ext cx="54003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40"/>
          <p:cNvSpPr/>
          <p:nvPr/>
        </p:nvSpPr>
        <p:spPr>
          <a:xfrm>
            <a:off x="4487025" y="1228475"/>
            <a:ext cx="3375900" cy="2181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CREATE OR REPLACE PROCEDURE proc_conversation_get(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p_room_no IN NUMBER,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p_temp OUT sys_refcursor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IS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BEGIN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OPEN p_temp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FOR SELECT conver_text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FROM conversation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WHERE room_no=p_room_no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ORDER BY conver_no;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END;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6" name="Google Shape;756;p40"/>
          <p:cNvSpPr txBox="1"/>
          <p:nvPr/>
        </p:nvSpPr>
        <p:spPr>
          <a:xfrm>
            <a:off x="4405600" y="934975"/>
            <a:ext cx="313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[대화 내용 불러오기 프로시저 실행문]</a:t>
            </a:r>
            <a:endParaRPr sz="6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7" name="Google Shape;757;p40"/>
          <p:cNvSpPr/>
          <p:nvPr/>
        </p:nvSpPr>
        <p:spPr>
          <a:xfrm>
            <a:off x="4570625" y="3889950"/>
            <a:ext cx="3292200" cy="468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variable p_temp REFCURSOR;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execute proc_conversation_get(50, :p_temp );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print p_temp;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758" name="Google Shape;758;p40"/>
          <p:cNvSpPr txBox="1"/>
          <p:nvPr/>
        </p:nvSpPr>
        <p:spPr>
          <a:xfrm>
            <a:off x="4487025" y="3596400"/>
            <a:ext cx="196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해당</a:t>
            </a:r>
            <a:r>
              <a:rPr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 프로시저 TEST</a:t>
            </a:r>
            <a:endParaRPr sz="9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9" name="Google Shape;759;p40"/>
          <p:cNvSpPr/>
          <p:nvPr/>
        </p:nvSpPr>
        <p:spPr>
          <a:xfrm rot="-5403893">
            <a:off x="4088395" y="1696397"/>
            <a:ext cx="264900" cy="42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40"/>
          <p:cNvSpPr txBox="1"/>
          <p:nvPr/>
        </p:nvSpPr>
        <p:spPr>
          <a:xfrm>
            <a:off x="3850032" y="1542613"/>
            <a:ext cx="7302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pen Sans"/>
                <a:ea typeface="Open Sans"/>
                <a:cs typeface="Open Sans"/>
                <a:sym typeface="Open Sans"/>
              </a:rPr>
              <a:t>프로시저 실행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1" name="Google Shape;761;p40"/>
          <p:cNvSpPr txBox="1"/>
          <p:nvPr/>
        </p:nvSpPr>
        <p:spPr>
          <a:xfrm>
            <a:off x="4035063" y="1808608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②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2" name="Google Shape;762;p40"/>
          <p:cNvSpPr/>
          <p:nvPr/>
        </p:nvSpPr>
        <p:spPr>
          <a:xfrm rot="-5403893">
            <a:off x="1488482" y="2178675"/>
            <a:ext cx="264900" cy="777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40"/>
          <p:cNvSpPr txBox="1"/>
          <p:nvPr/>
        </p:nvSpPr>
        <p:spPr>
          <a:xfrm>
            <a:off x="1325893" y="2467450"/>
            <a:ext cx="5058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①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4" name="Google Shape;764;p40"/>
          <p:cNvSpPr txBox="1"/>
          <p:nvPr/>
        </p:nvSpPr>
        <p:spPr>
          <a:xfrm>
            <a:off x="833875" y="2647950"/>
            <a:ext cx="688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pen Sans"/>
                <a:ea typeface="Open Sans"/>
                <a:cs typeface="Open Sans"/>
                <a:sym typeface="Open Sans"/>
              </a:rPr>
              <a:t>대화 내용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pen Sans"/>
                <a:ea typeface="Open Sans"/>
                <a:cs typeface="Open Sans"/>
                <a:sym typeface="Open Sans"/>
              </a:rPr>
              <a:t>불러오기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5" name="Google Shape;765;p40"/>
          <p:cNvSpPr/>
          <p:nvPr/>
        </p:nvSpPr>
        <p:spPr>
          <a:xfrm rot="-5887">
            <a:off x="6734025" y="3453671"/>
            <a:ext cx="175200" cy="28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0"/>
          <p:cNvSpPr txBox="1"/>
          <p:nvPr/>
        </p:nvSpPr>
        <p:spPr>
          <a:xfrm>
            <a:off x="6889913" y="3510533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latin typeface="Open Sans"/>
                <a:ea typeface="Open Sans"/>
                <a:cs typeface="Open Sans"/>
                <a:sym typeface="Open Sans"/>
              </a:rPr>
              <a:t>③</a:t>
            </a:r>
            <a:endParaRPr b="1"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7" name="Google Shape;767;p40"/>
          <p:cNvSpPr txBox="1"/>
          <p:nvPr/>
        </p:nvSpPr>
        <p:spPr>
          <a:xfrm>
            <a:off x="6997172" y="3490563"/>
            <a:ext cx="6186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pen Sans"/>
                <a:ea typeface="Open Sans"/>
                <a:cs typeface="Open Sans"/>
                <a:sym typeface="Open Sans"/>
              </a:rPr>
              <a:t>프로시저 TEST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1"/>
          <p:cNvSpPr txBox="1"/>
          <p:nvPr/>
        </p:nvSpPr>
        <p:spPr>
          <a:xfrm>
            <a:off x="8847900" y="4851000"/>
            <a:ext cx="29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Open Sans"/>
                <a:ea typeface="Open Sans"/>
                <a:cs typeface="Open Sans"/>
                <a:sym typeface="Open Sans"/>
              </a:rPr>
              <a:t>19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3" name="Google Shape;773;p41"/>
          <p:cNvSpPr txBox="1"/>
          <p:nvPr/>
        </p:nvSpPr>
        <p:spPr>
          <a:xfrm>
            <a:off x="365825" y="299575"/>
            <a:ext cx="1491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Ⅴ.대화창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4" name="Google Shape;774;p41"/>
          <p:cNvSpPr txBox="1"/>
          <p:nvPr/>
        </p:nvSpPr>
        <p:spPr>
          <a:xfrm>
            <a:off x="1543500" y="350275"/>
            <a:ext cx="40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UI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75" name="Google Shape;7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389" y="1416450"/>
            <a:ext cx="630942" cy="34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3246" y="989050"/>
            <a:ext cx="1849776" cy="260735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77" name="Google Shape;77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987" y="1340313"/>
            <a:ext cx="420201" cy="227596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41"/>
          <p:cNvSpPr/>
          <p:nvPr/>
        </p:nvSpPr>
        <p:spPr>
          <a:xfrm>
            <a:off x="4487025" y="1228475"/>
            <a:ext cx="3375900" cy="2505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OR REPLACE PROCEDURE</a:t>
            </a: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proc_conversation_add(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p_mem_no IN NUMBER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,p_room_no IN NUMBER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,p_conver_text IN VARCHAR2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--PK값: 몇 번째 대화인지 표시하기 위해서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p_conver_no_find VARCHAR2(200);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BEGIN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--PK붙일 대화 번호  - NVL은 대화갯수가 0이면 null값이 나오므로 1을 가져오기 위해서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SELECT NVL(MAX(conver_no)+1,1) INTO  p_conver_no_find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FROM conversation;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--대화 내용 추가, SYSTIMESTAMP는 현재 시간을 알려줌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INSERT INTO conversation(conver_no,mem_no,room_no,conver_text,conver_time)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VALUES (p_conver_no_find,p_mem_no,p_room_no,p_conver_text,SYSTIMESTAMP);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COMMIT;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END;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9" name="Google Shape;779;p41"/>
          <p:cNvSpPr txBox="1"/>
          <p:nvPr/>
        </p:nvSpPr>
        <p:spPr>
          <a:xfrm>
            <a:off x="4405600" y="934975"/>
            <a:ext cx="313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[메시지 전송 프로시저 실행문]</a:t>
            </a:r>
            <a:endParaRPr sz="6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0" name="Google Shape;780;p41"/>
          <p:cNvSpPr/>
          <p:nvPr/>
        </p:nvSpPr>
        <p:spPr>
          <a:xfrm>
            <a:off x="1887488" y="3889950"/>
            <a:ext cx="3292200" cy="323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execute  proc_conversation_add(50,2,'뭐해? 꽃 구경 갈래?');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1" name="Google Shape;781;p41"/>
          <p:cNvSpPr txBox="1"/>
          <p:nvPr/>
        </p:nvSpPr>
        <p:spPr>
          <a:xfrm>
            <a:off x="1811274" y="3596400"/>
            <a:ext cx="132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해당</a:t>
            </a:r>
            <a:r>
              <a:rPr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 프로시저 TEST</a:t>
            </a:r>
            <a:endParaRPr sz="9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2" name="Google Shape;782;p41"/>
          <p:cNvSpPr/>
          <p:nvPr/>
        </p:nvSpPr>
        <p:spPr>
          <a:xfrm rot="-5403893">
            <a:off x="4039526" y="1647500"/>
            <a:ext cx="264900" cy="521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41"/>
          <p:cNvSpPr txBox="1"/>
          <p:nvPr/>
        </p:nvSpPr>
        <p:spPr>
          <a:xfrm>
            <a:off x="3773832" y="1542613"/>
            <a:ext cx="7302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Open Sans"/>
                <a:ea typeface="Open Sans"/>
                <a:cs typeface="Open Sans"/>
                <a:sym typeface="Open Sans"/>
              </a:rPr>
              <a:t>프로시저 실행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4" name="Google Shape;784;p41"/>
          <p:cNvSpPr txBox="1"/>
          <p:nvPr/>
        </p:nvSpPr>
        <p:spPr>
          <a:xfrm>
            <a:off x="3988381" y="1808608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②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5" name="Google Shape;785;p41"/>
          <p:cNvSpPr/>
          <p:nvPr/>
        </p:nvSpPr>
        <p:spPr>
          <a:xfrm rot="-5004">
            <a:off x="3082977" y="2846298"/>
            <a:ext cx="206100" cy="364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41"/>
          <p:cNvSpPr txBox="1"/>
          <p:nvPr/>
        </p:nvSpPr>
        <p:spPr>
          <a:xfrm>
            <a:off x="2987053" y="2925829"/>
            <a:ext cx="3936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①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7" name="Google Shape;787;p41"/>
          <p:cNvSpPr txBox="1"/>
          <p:nvPr/>
        </p:nvSpPr>
        <p:spPr>
          <a:xfrm>
            <a:off x="3227575" y="2902925"/>
            <a:ext cx="6837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Open Sans"/>
                <a:ea typeface="Open Sans"/>
                <a:cs typeface="Open Sans"/>
                <a:sym typeface="Open Sans"/>
              </a:rPr>
              <a:t>전송 버튼 클릭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8" name="Google Shape;788;p41"/>
          <p:cNvSpPr/>
          <p:nvPr/>
        </p:nvSpPr>
        <p:spPr>
          <a:xfrm rot="2841425">
            <a:off x="5479519" y="3785845"/>
            <a:ext cx="175369" cy="28026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41"/>
          <p:cNvSpPr txBox="1"/>
          <p:nvPr/>
        </p:nvSpPr>
        <p:spPr>
          <a:xfrm>
            <a:off x="5694438" y="3826233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latin typeface="Open Sans"/>
                <a:ea typeface="Open Sans"/>
                <a:cs typeface="Open Sans"/>
                <a:sym typeface="Open Sans"/>
              </a:rPr>
              <a:t>③</a:t>
            </a:r>
            <a:endParaRPr b="1"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0" name="Google Shape;790;p41"/>
          <p:cNvSpPr txBox="1"/>
          <p:nvPr/>
        </p:nvSpPr>
        <p:spPr>
          <a:xfrm>
            <a:off x="5801697" y="3806263"/>
            <a:ext cx="6186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pen Sans"/>
                <a:ea typeface="Open Sans"/>
                <a:cs typeface="Open Sans"/>
                <a:sym typeface="Open Sans"/>
              </a:rPr>
              <a:t>프로시저 TEST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4158750" y="2936850"/>
            <a:ext cx="8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Login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4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설정</a:t>
            </a:r>
            <a:r>
              <a:rPr lang="ko"/>
              <a:t>창</a:t>
            </a:r>
            <a:endParaRPr/>
          </a:p>
        </p:txBody>
      </p:sp>
      <p:sp>
        <p:nvSpPr>
          <p:cNvPr id="796" name="Google Shape;796;p42"/>
          <p:cNvSpPr txBox="1"/>
          <p:nvPr/>
        </p:nvSpPr>
        <p:spPr>
          <a:xfrm>
            <a:off x="3505250" y="2907325"/>
            <a:ext cx="22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Setting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 Window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3"/>
          <p:cNvSpPr txBox="1"/>
          <p:nvPr/>
        </p:nvSpPr>
        <p:spPr>
          <a:xfrm>
            <a:off x="8847900" y="4851000"/>
            <a:ext cx="29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Open Sans"/>
                <a:ea typeface="Open Sans"/>
                <a:cs typeface="Open Sans"/>
                <a:sym typeface="Open Sans"/>
              </a:rPr>
              <a:t>20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02" name="Google Shape;80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1896" y="1164574"/>
            <a:ext cx="2574826" cy="3101275"/>
          </a:xfrm>
          <a:prstGeom prst="rect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803" name="Google Shape;803;p43"/>
          <p:cNvCxnSpPr>
            <a:endCxn id="804" idx="1"/>
          </p:cNvCxnSpPr>
          <p:nvPr/>
        </p:nvCxnSpPr>
        <p:spPr>
          <a:xfrm flipH="1" rot="10800000">
            <a:off x="5515977" y="2677151"/>
            <a:ext cx="1391700" cy="928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804" name="Google Shape;804;p43"/>
          <p:cNvSpPr txBox="1"/>
          <p:nvPr/>
        </p:nvSpPr>
        <p:spPr>
          <a:xfrm>
            <a:off x="6907677" y="2568551"/>
            <a:ext cx="689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JButton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05" name="Google Shape;805;p43"/>
          <p:cNvCxnSpPr>
            <a:endCxn id="806" idx="1"/>
          </p:cNvCxnSpPr>
          <p:nvPr/>
        </p:nvCxnSpPr>
        <p:spPr>
          <a:xfrm flipH="1" rot="10800000">
            <a:off x="5689075" y="1698050"/>
            <a:ext cx="1218600" cy="557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806" name="Google Shape;806;p43"/>
          <p:cNvSpPr txBox="1"/>
          <p:nvPr/>
        </p:nvSpPr>
        <p:spPr>
          <a:xfrm>
            <a:off x="6907675" y="1551800"/>
            <a:ext cx="689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JPanel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07" name="Google Shape;807;p43"/>
          <p:cNvCxnSpPr>
            <a:endCxn id="808" idx="1"/>
          </p:cNvCxnSpPr>
          <p:nvPr/>
        </p:nvCxnSpPr>
        <p:spPr>
          <a:xfrm flipH="1" rot="10800000">
            <a:off x="5122250" y="1163275"/>
            <a:ext cx="1233900" cy="342000"/>
          </a:xfrm>
          <a:prstGeom prst="bentConnector3">
            <a:avLst>
              <a:gd fmla="val 64519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808" name="Google Shape;808;p43"/>
          <p:cNvSpPr txBox="1"/>
          <p:nvPr/>
        </p:nvSpPr>
        <p:spPr>
          <a:xfrm>
            <a:off x="6356150" y="985675"/>
            <a:ext cx="8514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JLabel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9" name="Google Shape;809;p43"/>
          <p:cNvSpPr txBox="1"/>
          <p:nvPr/>
        </p:nvSpPr>
        <p:spPr>
          <a:xfrm>
            <a:off x="6932275" y="3510001"/>
            <a:ext cx="6402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JLabel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10" name="Google Shape;810;p43"/>
          <p:cNvCxnSpPr>
            <a:endCxn id="809" idx="1"/>
          </p:cNvCxnSpPr>
          <p:nvPr/>
        </p:nvCxnSpPr>
        <p:spPr>
          <a:xfrm flipH="1" rot="10800000">
            <a:off x="5741275" y="3618601"/>
            <a:ext cx="1191000" cy="602400"/>
          </a:xfrm>
          <a:prstGeom prst="bentConnector3">
            <a:avLst>
              <a:gd fmla="val 70013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cxnSp>
        <p:nvCxnSpPr>
          <p:cNvPr id="811" name="Google Shape;811;p43"/>
          <p:cNvCxnSpPr>
            <a:endCxn id="812" idx="3"/>
          </p:cNvCxnSpPr>
          <p:nvPr/>
        </p:nvCxnSpPr>
        <p:spPr>
          <a:xfrm rot="10800000">
            <a:off x="2436147" y="3766156"/>
            <a:ext cx="1443900" cy="413700"/>
          </a:xfrm>
          <a:prstGeom prst="bentConnector3">
            <a:avLst>
              <a:gd fmla="val 6122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812" name="Google Shape;812;p43"/>
          <p:cNvSpPr txBox="1"/>
          <p:nvPr/>
        </p:nvSpPr>
        <p:spPr>
          <a:xfrm>
            <a:off x="1661247" y="3657556"/>
            <a:ext cx="7749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JPanel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13" name="Google Shape;813;p43"/>
          <p:cNvCxnSpPr>
            <a:endCxn id="814" idx="3"/>
          </p:cNvCxnSpPr>
          <p:nvPr/>
        </p:nvCxnSpPr>
        <p:spPr>
          <a:xfrm flipH="1">
            <a:off x="2022625" y="2623850"/>
            <a:ext cx="1247400" cy="558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814" name="Google Shape;814;p43"/>
          <p:cNvSpPr txBox="1"/>
          <p:nvPr/>
        </p:nvSpPr>
        <p:spPr>
          <a:xfrm>
            <a:off x="1284025" y="3074150"/>
            <a:ext cx="7386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JButton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5" name="Google Shape;815;p43"/>
          <p:cNvSpPr txBox="1"/>
          <p:nvPr/>
        </p:nvSpPr>
        <p:spPr>
          <a:xfrm>
            <a:off x="365825" y="299575"/>
            <a:ext cx="1491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Ⅵ</a:t>
            </a: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.설정창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6" name="Google Shape;816;p43"/>
          <p:cNvSpPr txBox="1"/>
          <p:nvPr/>
        </p:nvSpPr>
        <p:spPr>
          <a:xfrm>
            <a:off x="1543500" y="350275"/>
            <a:ext cx="121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설정창 전체 </a:t>
            </a: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UI 구성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4"/>
          <p:cNvSpPr txBox="1"/>
          <p:nvPr/>
        </p:nvSpPr>
        <p:spPr>
          <a:xfrm>
            <a:off x="8847900" y="4851000"/>
            <a:ext cx="29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Open Sans"/>
                <a:ea typeface="Open Sans"/>
                <a:cs typeface="Open Sans"/>
                <a:sym typeface="Open Sans"/>
              </a:rPr>
              <a:t>21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2" name="Google Shape;822;p44"/>
          <p:cNvSpPr txBox="1"/>
          <p:nvPr/>
        </p:nvSpPr>
        <p:spPr>
          <a:xfrm>
            <a:off x="365825" y="299575"/>
            <a:ext cx="1491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Ⅵ.설정창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23" name="Google Shape;8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050" y="1344942"/>
            <a:ext cx="2463609" cy="3084132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824" name="Google Shape;824;p44"/>
          <p:cNvCxnSpPr>
            <a:endCxn id="825" idx="1"/>
          </p:cNvCxnSpPr>
          <p:nvPr/>
        </p:nvCxnSpPr>
        <p:spPr>
          <a:xfrm flipH="1" rot="10800000">
            <a:off x="4860132" y="2412885"/>
            <a:ext cx="1653900" cy="423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825" name="Google Shape;825;p44"/>
          <p:cNvSpPr txBox="1"/>
          <p:nvPr/>
        </p:nvSpPr>
        <p:spPr>
          <a:xfrm>
            <a:off x="6514032" y="2254485"/>
            <a:ext cx="7029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JTable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26" name="Google Shape;826;p44"/>
          <p:cNvCxnSpPr>
            <a:endCxn id="827" idx="1"/>
          </p:cNvCxnSpPr>
          <p:nvPr/>
        </p:nvCxnSpPr>
        <p:spPr>
          <a:xfrm flipH="1" rot="10800000">
            <a:off x="4331690" y="1733941"/>
            <a:ext cx="2146500" cy="356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827" name="Google Shape;827;p44"/>
          <p:cNvSpPr txBox="1"/>
          <p:nvPr/>
        </p:nvSpPr>
        <p:spPr>
          <a:xfrm>
            <a:off x="6478190" y="1575541"/>
            <a:ext cx="6135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JLabel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28" name="Google Shape;828;p44"/>
          <p:cNvCxnSpPr>
            <a:endCxn id="829" idx="1"/>
          </p:cNvCxnSpPr>
          <p:nvPr/>
        </p:nvCxnSpPr>
        <p:spPr>
          <a:xfrm flipH="1" rot="10800000">
            <a:off x="3948119" y="992275"/>
            <a:ext cx="1454700" cy="592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829" name="Google Shape;829;p44"/>
          <p:cNvSpPr txBox="1"/>
          <p:nvPr/>
        </p:nvSpPr>
        <p:spPr>
          <a:xfrm>
            <a:off x="5402819" y="833875"/>
            <a:ext cx="5724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JLabel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30" name="Google Shape;830;p44"/>
          <p:cNvCxnSpPr>
            <a:endCxn id="831" idx="1"/>
          </p:cNvCxnSpPr>
          <p:nvPr/>
        </p:nvCxnSpPr>
        <p:spPr>
          <a:xfrm flipH="1" rot="10800000">
            <a:off x="4755683" y="1363108"/>
            <a:ext cx="1034100" cy="33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831" name="Google Shape;831;p44"/>
          <p:cNvSpPr txBox="1"/>
          <p:nvPr/>
        </p:nvSpPr>
        <p:spPr>
          <a:xfrm>
            <a:off x="5789783" y="1204708"/>
            <a:ext cx="6135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JPanel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32" name="Google Shape;832;p44"/>
          <p:cNvCxnSpPr>
            <a:endCxn id="833" idx="1"/>
          </p:cNvCxnSpPr>
          <p:nvPr/>
        </p:nvCxnSpPr>
        <p:spPr>
          <a:xfrm flipH="1" rot="10800000">
            <a:off x="4282033" y="3420186"/>
            <a:ext cx="2074200" cy="565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833" name="Google Shape;833;p44"/>
          <p:cNvSpPr txBox="1"/>
          <p:nvPr/>
        </p:nvSpPr>
        <p:spPr>
          <a:xfrm>
            <a:off x="6356233" y="3261786"/>
            <a:ext cx="6135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JPanel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4" name="Google Shape;834;p44"/>
          <p:cNvSpPr txBox="1"/>
          <p:nvPr/>
        </p:nvSpPr>
        <p:spPr>
          <a:xfrm>
            <a:off x="1543500" y="350275"/>
            <a:ext cx="139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사용자 정보 창 UI 구성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5"/>
          <p:cNvSpPr txBox="1"/>
          <p:nvPr/>
        </p:nvSpPr>
        <p:spPr>
          <a:xfrm>
            <a:off x="8847900" y="4851000"/>
            <a:ext cx="29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Open Sans"/>
                <a:ea typeface="Open Sans"/>
                <a:cs typeface="Open Sans"/>
                <a:sym typeface="Open Sans"/>
              </a:rPr>
              <a:t>22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0" name="Google Shape;840;p45"/>
          <p:cNvSpPr txBox="1"/>
          <p:nvPr/>
        </p:nvSpPr>
        <p:spPr>
          <a:xfrm>
            <a:off x="365825" y="299575"/>
            <a:ext cx="1491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Ⅵ.설정창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1" name="Google Shape;841;p45"/>
          <p:cNvSpPr txBox="1"/>
          <p:nvPr/>
        </p:nvSpPr>
        <p:spPr>
          <a:xfrm>
            <a:off x="1543500" y="350275"/>
            <a:ext cx="127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사용자 정보 창 UI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42" name="Google Shape;84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5422" y="1745950"/>
            <a:ext cx="1821707" cy="2280575"/>
          </a:xfrm>
          <a:prstGeom prst="rect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43" name="Google Shape;843;p45"/>
          <p:cNvSpPr/>
          <p:nvPr/>
        </p:nvSpPr>
        <p:spPr>
          <a:xfrm>
            <a:off x="3162425" y="1254200"/>
            <a:ext cx="3087900" cy="2158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OR REPLACE PROCEDURE</a:t>
            </a: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proc_Member_Info(p_no IN varchar2  ,p_temp OUT sys_refcursor )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BEGIN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OPEN p_temp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SELECT m.mem_name,d.dept_name,m.mem_level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FROM member m, dept d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-- member테이블의 숫자와 사용자가 작성한 숫자가 동일하고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WHERE m.mem_no = p_no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--해당 멤버의 member 테이블에서의 부서 번호와 dept 테이블에서의 부서 번호가 동일하다면(21.04.21 / 전준현 / 추가된 내용)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AND m.dept_no = d.dept_no;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END</a:t>
            </a: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4" name="Google Shape;844;p45"/>
          <p:cNvSpPr txBox="1"/>
          <p:nvPr/>
        </p:nvSpPr>
        <p:spPr>
          <a:xfrm>
            <a:off x="3102082" y="943900"/>
            <a:ext cx="226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[사용자 정보 불러오기 프로시저 실행문]</a:t>
            </a:r>
            <a:endParaRPr sz="6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5" name="Google Shape;845;p45"/>
          <p:cNvSpPr/>
          <p:nvPr/>
        </p:nvSpPr>
        <p:spPr>
          <a:xfrm>
            <a:off x="3102075" y="4112543"/>
            <a:ext cx="3292200" cy="468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variable p_temp REFCURSOR;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execute proc_Member_Info(5, :p_temp );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print p_temp;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6" name="Google Shape;846;p45"/>
          <p:cNvSpPr txBox="1"/>
          <p:nvPr/>
        </p:nvSpPr>
        <p:spPr>
          <a:xfrm>
            <a:off x="3018475" y="3818993"/>
            <a:ext cx="196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해당</a:t>
            </a:r>
            <a:r>
              <a:rPr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 프로시저 TEST</a:t>
            </a:r>
            <a:endParaRPr sz="9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7" name="Google Shape;847;p45"/>
          <p:cNvSpPr/>
          <p:nvPr/>
        </p:nvSpPr>
        <p:spPr>
          <a:xfrm rot="-7787">
            <a:off x="3289959" y="3438533"/>
            <a:ext cx="264901" cy="42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45"/>
          <p:cNvSpPr txBox="1"/>
          <p:nvPr/>
        </p:nvSpPr>
        <p:spPr>
          <a:xfrm>
            <a:off x="2770512" y="765425"/>
            <a:ext cx="9108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pen Sans"/>
                <a:ea typeface="Open Sans"/>
                <a:cs typeface="Open Sans"/>
                <a:sym typeface="Open Sans"/>
              </a:rPr>
              <a:t>프로시저 실행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9" name="Google Shape;849;p45"/>
          <p:cNvSpPr txBox="1"/>
          <p:nvPr/>
        </p:nvSpPr>
        <p:spPr>
          <a:xfrm>
            <a:off x="3267035" y="3503388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③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0" name="Google Shape;850;p45"/>
          <p:cNvSpPr/>
          <p:nvPr/>
        </p:nvSpPr>
        <p:spPr>
          <a:xfrm rot="-5410365">
            <a:off x="6082816" y="3525000"/>
            <a:ext cx="298501" cy="583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45"/>
          <p:cNvSpPr txBox="1"/>
          <p:nvPr/>
        </p:nvSpPr>
        <p:spPr>
          <a:xfrm>
            <a:off x="6058924" y="3705517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④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2" name="Google Shape;852;p45"/>
          <p:cNvSpPr txBox="1"/>
          <p:nvPr/>
        </p:nvSpPr>
        <p:spPr>
          <a:xfrm>
            <a:off x="3407260" y="3510771"/>
            <a:ext cx="9465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pen Sans"/>
                <a:ea typeface="Open Sans"/>
                <a:cs typeface="Open Sans"/>
                <a:sym typeface="Open Sans"/>
              </a:rPr>
              <a:t>프로시저 TEST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53" name="Google Shape;85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4800" y="1705375"/>
            <a:ext cx="1852949" cy="2231794"/>
          </a:xfrm>
          <a:prstGeom prst="rect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54" name="Google Shape;854;p45"/>
          <p:cNvSpPr/>
          <p:nvPr/>
        </p:nvSpPr>
        <p:spPr>
          <a:xfrm rot="-5403192">
            <a:off x="1619716" y="2184950"/>
            <a:ext cx="323100" cy="590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45"/>
          <p:cNvSpPr txBox="1"/>
          <p:nvPr/>
        </p:nvSpPr>
        <p:spPr>
          <a:xfrm>
            <a:off x="1483602" y="2373513"/>
            <a:ext cx="5058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①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6" name="Google Shape;856;p45"/>
          <p:cNvSpPr txBox="1"/>
          <p:nvPr/>
        </p:nvSpPr>
        <p:spPr>
          <a:xfrm>
            <a:off x="1392100" y="2028275"/>
            <a:ext cx="688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highlight>
                  <a:srgbClr val="F4CCCC"/>
                </a:highlight>
                <a:latin typeface="Open Sans"/>
                <a:ea typeface="Open Sans"/>
                <a:cs typeface="Open Sans"/>
                <a:sym typeface="Open Sans"/>
              </a:rPr>
              <a:t>사용자 정보 버튼 클릭</a:t>
            </a:r>
            <a:endParaRPr sz="700">
              <a:highlight>
                <a:srgbClr val="F4CC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7" name="Google Shape;857;p45"/>
          <p:cNvSpPr/>
          <p:nvPr/>
        </p:nvSpPr>
        <p:spPr>
          <a:xfrm rot="-5403893">
            <a:off x="2525578" y="774924"/>
            <a:ext cx="264900" cy="42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45"/>
          <p:cNvSpPr txBox="1"/>
          <p:nvPr/>
        </p:nvSpPr>
        <p:spPr>
          <a:xfrm>
            <a:off x="2487828" y="888695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②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9" name="Google Shape;859;p45"/>
          <p:cNvSpPr txBox="1"/>
          <p:nvPr/>
        </p:nvSpPr>
        <p:spPr>
          <a:xfrm>
            <a:off x="5984886" y="3460363"/>
            <a:ext cx="4242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pen Sans"/>
                <a:ea typeface="Open Sans"/>
                <a:cs typeface="Open Sans"/>
                <a:sym typeface="Open Sans"/>
              </a:rPr>
              <a:t>결과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0" name="Google Shape;860;p45"/>
          <p:cNvSpPr txBox="1"/>
          <p:nvPr/>
        </p:nvSpPr>
        <p:spPr>
          <a:xfrm>
            <a:off x="2922150" y="384850"/>
            <a:ext cx="182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프로시저 수정(21.04.21)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46"/>
          <p:cNvSpPr txBox="1"/>
          <p:nvPr/>
        </p:nvSpPr>
        <p:spPr>
          <a:xfrm>
            <a:off x="8847900" y="4851000"/>
            <a:ext cx="29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Open Sans"/>
                <a:ea typeface="Open Sans"/>
                <a:cs typeface="Open Sans"/>
                <a:sym typeface="Open Sans"/>
              </a:rPr>
              <a:t>23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6" name="Google Shape;866;p46"/>
          <p:cNvSpPr txBox="1"/>
          <p:nvPr/>
        </p:nvSpPr>
        <p:spPr>
          <a:xfrm>
            <a:off x="365825" y="299575"/>
            <a:ext cx="1491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Ⅵ.설정창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7" name="Google Shape;867;p46"/>
          <p:cNvSpPr txBox="1"/>
          <p:nvPr/>
        </p:nvSpPr>
        <p:spPr>
          <a:xfrm>
            <a:off x="1543500" y="350275"/>
            <a:ext cx="127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상태 변경</a:t>
            </a: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창 UI 구성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68" name="Google Shape;86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450" y="1187782"/>
            <a:ext cx="2671850" cy="33623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9" name="Google Shape;869;p46"/>
          <p:cNvCxnSpPr>
            <a:endCxn id="870" idx="1"/>
          </p:cNvCxnSpPr>
          <p:nvPr/>
        </p:nvCxnSpPr>
        <p:spPr>
          <a:xfrm flipH="1" rot="10800000">
            <a:off x="4944175" y="1591900"/>
            <a:ext cx="1441500" cy="60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870" name="Google Shape;870;p46"/>
          <p:cNvSpPr txBox="1"/>
          <p:nvPr/>
        </p:nvSpPr>
        <p:spPr>
          <a:xfrm>
            <a:off x="6385675" y="1470250"/>
            <a:ext cx="7359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JPanel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71" name="Google Shape;871;p46"/>
          <p:cNvCxnSpPr>
            <a:endCxn id="872" idx="1"/>
          </p:cNvCxnSpPr>
          <p:nvPr/>
        </p:nvCxnSpPr>
        <p:spPr>
          <a:xfrm>
            <a:off x="4804075" y="2634475"/>
            <a:ext cx="1523400" cy="147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872" name="Google Shape;872;p46"/>
          <p:cNvSpPr txBox="1"/>
          <p:nvPr/>
        </p:nvSpPr>
        <p:spPr>
          <a:xfrm>
            <a:off x="6327475" y="2612425"/>
            <a:ext cx="95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JComboBox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3" name="Google Shape;873;p46"/>
          <p:cNvSpPr txBox="1"/>
          <p:nvPr/>
        </p:nvSpPr>
        <p:spPr>
          <a:xfrm>
            <a:off x="1489950" y="3238975"/>
            <a:ext cx="6777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JLabel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74" name="Google Shape;874;p46"/>
          <p:cNvCxnSpPr>
            <a:endCxn id="873" idx="3"/>
          </p:cNvCxnSpPr>
          <p:nvPr/>
        </p:nvCxnSpPr>
        <p:spPr>
          <a:xfrm flipH="1">
            <a:off x="2167650" y="2693425"/>
            <a:ext cx="1787700" cy="649200"/>
          </a:xfrm>
          <a:prstGeom prst="bentConnector3">
            <a:avLst>
              <a:gd fmla="val 41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cxnSp>
        <p:nvCxnSpPr>
          <p:cNvPr id="875" name="Google Shape;875;p46"/>
          <p:cNvCxnSpPr>
            <a:endCxn id="876" idx="1"/>
          </p:cNvCxnSpPr>
          <p:nvPr/>
        </p:nvCxnSpPr>
        <p:spPr>
          <a:xfrm flipH="1" rot="10800000">
            <a:off x="5218673" y="3342624"/>
            <a:ext cx="1167000" cy="811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876" name="Google Shape;876;p46"/>
          <p:cNvSpPr txBox="1"/>
          <p:nvPr/>
        </p:nvSpPr>
        <p:spPr>
          <a:xfrm>
            <a:off x="6385673" y="3220974"/>
            <a:ext cx="8388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JButton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77" name="Google Shape;877;p46"/>
          <p:cNvCxnSpPr>
            <a:endCxn id="878" idx="3"/>
          </p:cNvCxnSpPr>
          <p:nvPr/>
        </p:nvCxnSpPr>
        <p:spPr>
          <a:xfrm flipH="1">
            <a:off x="2114100" y="2044075"/>
            <a:ext cx="1752600" cy="399000"/>
          </a:xfrm>
          <a:prstGeom prst="bentConnector3">
            <a:avLst>
              <a:gd fmla="val 76625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878" name="Google Shape;878;p46"/>
          <p:cNvSpPr txBox="1"/>
          <p:nvPr/>
        </p:nvSpPr>
        <p:spPr>
          <a:xfrm>
            <a:off x="1543500" y="2273725"/>
            <a:ext cx="57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JLabel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47"/>
          <p:cNvSpPr txBox="1"/>
          <p:nvPr/>
        </p:nvSpPr>
        <p:spPr>
          <a:xfrm>
            <a:off x="8847900" y="4851000"/>
            <a:ext cx="29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Open Sans"/>
                <a:ea typeface="Open Sans"/>
                <a:cs typeface="Open Sans"/>
                <a:sym typeface="Open Sans"/>
              </a:rPr>
              <a:t>24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4" name="Google Shape;884;p47"/>
          <p:cNvSpPr txBox="1"/>
          <p:nvPr/>
        </p:nvSpPr>
        <p:spPr>
          <a:xfrm>
            <a:off x="365825" y="299575"/>
            <a:ext cx="1491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Ⅵ.설정창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5" name="Google Shape;885;p47"/>
          <p:cNvSpPr txBox="1"/>
          <p:nvPr/>
        </p:nvSpPr>
        <p:spPr>
          <a:xfrm>
            <a:off x="1543500" y="350275"/>
            <a:ext cx="127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상태 변경창 UI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86" name="Google Shape;88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8035" y="1668546"/>
            <a:ext cx="1820301" cy="22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87" name="Google Shape;887;p47"/>
          <p:cNvSpPr/>
          <p:nvPr/>
        </p:nvSpPr>
        <p:spPr>
          <a:xfrm>
            <a:off x="3096010" y="1531721"/>
            <a:ext cx="3087900" cy="1693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OR REPLACE PROCEDURE</a:t>
            </a: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proc_state(p_no IN varchar2,p_state IN varchar2 )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</a:t>
            </a:r>
            <a:endParaRPr b="1"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BEGIN</a:t>
            </a:r>
            <a:endParaRPr b="1"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UPDATE MEMBER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SET mem_state=p_state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WHERE mem_no = p_no;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COMMIT;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END;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8" name="Google Shape;888;p47"/>
          <p:cNvSpPr txBox="1"/>
          <p:nvPr/>
        </p:nvSpPr>
        <p:spPr>
          <a:xfrm>
            <a:off x="3124804" y="1174621"/>
            <a:ext cx="226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[사용자 정보 불러오기 프로시저 실행문]</a:t>
            </a:r>
            <a:endParaRPr b="1" sz="6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9" name="Google Shape;889;p47"/>
          <p:cNvSpPr/>
          <p:nvPr/>
        </p:nvSpPr>
        <p:spPr>
          <a:xfrm>
            <a:off x="3035660" y="4105168"/>
            <a:ext cx="3292200" cy="292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execute proc_state(53,'자리비움' );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0" name="Google Shape;890;p47"/>
          <p:cNvSpPr txBox="1"/>
          <p:nvPr/>
        </p:nvSpPr>
        <p:spPr>
          <a:xfrm>
            <a:off x="2952059" y="3811613"/>
            <a:ext cx="196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해당</a:t>
            </a:r>
            <a:r>
              <a:rPr b="1"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 프로시저 TEST</a:t>
            </a:r>
            <a:endParaRPr b="1" sz="9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1" name="Google Shape;891;p47"/>
          <p:cNvSpPr/>
          <p:nvPr/>
        </p:nvSpPr>
        <p:spPr>
          <a:xfrm rot="-7787">
            <a:off x="3223543" y="3431153"/>
            <a:ext cx="264901" cy="42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47"/>
          <p:cNvSpPr txBox="1"/>
          <p:nvPr/>
        </p:nvSpPr>
        <p:spPr>
          <a:xfrm>
            <a:off x="3073659" y="991871"/>
            <a:ext cx="9108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pen Sans"/>
                <a:ea typeface="Open Sans"/>
                <a:cs typeface="Open Sans"/>
                <a:sym typeface="Open Sans"/>
              </a:rPr>
              <a:t>프로시저 실행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3" name="Google Shape;893;p47"/>
          <p:cNvSpPr txBox="1"/>
          <p:nvPr/>
        </p:nvSpPr>
        <p:spPr>
          <a:xfrm>
            <a:off x="3200620" y="3496008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③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4" name="Google Shape;894;p47"/>
          <p:cNvSpPr/>
          <p:nvPr/>
        </p:nvSpPr>
        <p:spPr>
          <a:xfrm rot="-5410365">
            <a:off x="6016401" y="3517621"/>
            <a:ext cx="298501" cy="583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47"/>
          <p:cNvSpPr txBox="1"/>
          <p:nvPr/>
        </p:nvSpPr>
        <p:spPr>
          <a:xfrm>
            <a:off x="5992509" y="3698138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④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6" name="Google Shape;896;p47"/>
          <p:cNvSpPr txBox="1"/>
          <p:nvPr/>
        </p:nvSpPr>
        <p:spPr>
          <a:xfrm>
            <a:off x="3340844" y="3503391"/>
            <a:ext cx="9465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pen Sans"/>
                <a:ea typeface="Open Sans"/>
                <a:cs typeface="Open Sans"/>
                <a:sym typeface="Open Sans"/>
              </a:rPr>
              <a:t>프로시저 TEST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7" name="Google Shape;89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8384" y="1697996"/>
            <a:ext cx="1852949" cy="2231794"/>
          </a:xfrm>
          <a:prstGeom prst="rect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8" name="Google Shape;898;p47"/>
          <p:cNvSpPr/>
          <p:nvPr/>
        </p:nvSpPr>
        <p:spPr>
          <a:xfrm rot="-5403192">
            <a:off x="1553300" y="2674073"/>
            <a:ext cx="323100" cy="590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47"/>
          <p:cNvSpPr txBox="1"/>
          <p:nvPr/>
        </p:nvSpPr>
        <p:spPr>
          <a:xfrm>
            <a:off x="1417186" y="2862637"/>
            <a:ext cx="5058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①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0" name="Google Shape;900;p47"/>
          <p:cNvSpPr txBox="1"/>
          <p:nvPr/>
        </p:nvSpPr>
        <p:spPr>
          <a:xfrm>
            <a:off x="1325685" y="2517398"/>
            <a:ext cx="688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highlight>
                  <a:srgbClr val="F4CCCC"/>
                </a:highlight>
                <a:latin typeface="Open Sans"/>
                <a:ea typeface="Open Sans"/>
                <a:cs typeface="Open Sans"/>
                <a:sym typeface="Open Sans"/>
              </a:rPr>
              <a:t>상태 변경</a:t>
            </a:r>
            <a:r>
              <a:rPr lang="ko" sz="700">
                <a:highlight>
                  <a:srgbClr val="F4CCCC"/>
                </a:highlight>
                <a:latin typeface="Open Sans"/>
                <a:ea typeface="Open Sans"/>
                <a:cs typeface="Open Sans"/>
                <a:sym typeface="Open Sans"/>
              </a:rPr>
              <a:t> 버튼 클릭</a:t>
            </a:r>
            <a:endParaRPr sz="700">
              <a:highlight>
                <a:srgbClr val="F4CC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1" name="Google Shape;901;p47"/>
          <p:cNvSpPr/>
          <p:nvPr/>
        </p:nvSpPr>
        <p:spPr>
          <a:xfrm rot="-7211742">
            <a:off x="2787755" y="1124267"/>
            <a:ext cx="264835" cy="42398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47"/>
          <p:cNvSpPr txBox="1"/>
          <p:nvPr/>
        </p:nvSpPr>
        <p:spPr>
          <a:xfrm rot="-1810621">
            <a:off x="2753564" y="1249023"/>
            <a:ext cx="296017" cy="199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②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3" name="Google Shape;903;p47"/>
          <p:cNvSpPr txBox="1"/>
          <p:nvPr/>
        </p:nvSpPr>
        <p:spPr>
          <a:xfrm>
            <a:off x="5918471" y="3452984"/>
            <a:ext cx="4242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pen Sans"/>
                <a:ea typeface="Open Sans"/>
                <a:cs typeface="Open Sans"/>
                <a:sym typeface="Open Sans"/>
              </a:rPr>
              <a:t>결과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4" name="Google Shape;904;p47"/>
          <p:cNvSpPr txBox="1"/>
          <p:nvPr/>
        </p:nvSpPr>
        <p:spPr>
          <a:xfrm>
            <a:off x="2922150" y="384850"/>
            <a:ext cx="182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프로시저 확인완료(21.04.21)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4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</a:t>
            </a:r>
            <a:r>
              <a:rPr lang="ko"/>
              <a:t>창</a:t>
            </a:r>
            <a:endParaRPr/>
          </a:p>
        </p:txBody>
      </p:sp>
      <p:sp>
        <p:nvSpPr>
          <p:cNvPr id="910" name="Google Shape;910;p48"/>
          <p:cNvSpPr txBox="1"/>
          <p:nvPr/>
        </p:nvSpPr>
        <p:spPr>
          <a:xfrm>
            <a:off x="3505250" y="2907325"/>
            <a:ext cx="22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Manager 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Window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49"/>
          <p:cNvSpPr txBox="1"/>
          <p:nvPr/>
        </p:nvSpPr>
        <p:spPr>
          <a:xfrm>
            <a:off x="8847900" y="4851000"/>
            <a:ext cx="29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Open Sans"/>
                <a:ea typeface="Open Sans"/>
                <a:cs typeface="Open Sans"/>
                <a:sym typeface="Open Sans"/>
              </a:rPr>
              <a:t>25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6" name="Google Shape;916;p49"/>
          <p:cNvSpPr txBox="1"/>
          <p:nvPr/>
        </p:nvSpPr>
        <p:spPr>
          <a:xfrm>
            <a:off x="365825" y="299575"/>
            <a:ext cx="1491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Ⅶ</a:t>
            </a: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.관리자 창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17" name="Google Shape;917;p49"/>
          <p:cNvGrpSpPr/>
          <p:nvPr/>
        </p:nvGrpSpPr>
        <p:grpSpPr>
          <a:xfrm>
            <a:off x="3513133" y="1254798"/>
            <a:ext cx="2550894" cy="3140084"/>
            <a:chOff x="3193563" y="618225"/>
            <a:chExt cx="3603975" cy="4208100"/>
          </a:xfrm>
        </p:grpSpPr>
        <p:sp>
          <p:nvSpPr>
            <p:cNvPr id="918" name="Google Shape;918;p49"/>
            <p:cNvSpPr/>
            <p:nvPr/>
          </p:nvSpPr>
          <p:spPr>
            <a:xfrm>
              <a:off x="3193563" y="618225"/>
              <a:ext cx="3603900" cy="4208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3193563" y="618225"/>
              <a:ext cx="36039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latin typeface="Open Sans"/>
                  <a:ea typeface="Open Sans"/>
                  <a:cs typeface="Open Sans"/>
                  <a:sym typeface="Open Sans"/>
                </a:rPr>
                <a:t>관리자</a:t>
              </a:r>
              <a:endParaRPr b="1"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6596213" y="647325"/>
              <a:ext cx="156000" cy="156000"/>
            </a:xfrm>
            <a:prstGeom prst="flowChartSummingJunction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1" name="Google Shape;921;p49"/>
            <p:cNvSpPr/>
            <p:nvPr/>
          </p:nvSpPr>
          <p:spPr>
            <a:xfrm>
              <a:off x="3193563" y="832425"/>
              <a:ext cx="36039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2" name="Google Shape;922;p49"/>
            <p:cNvSpPr txBox="1"/>
            <p:nvPr/>
          </p:nvSpPr>
          <p:spPr>
            <a:xfrm>
              <a:off x="3193578" y="741993"/>
              <a:ext cx="902400" cy="41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Open Sans"/>
                  <a:ea typeface="Open Sans"/>
                  <a:cs typeface="Open Sans"/>
                  <a:sym typeface="Open Sans"/>
                </a:rPr>
                <a:t>메뉴</a:t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3" name="Google Shape;923;p49"/>
            <p:cNvSpPr txBox="1"/>
            <p:nvPr/>
          </p:nvSpPr>
          <p:spPr>
            <a:xfrm>
              <a:off x="3696613" y="770175"/>
              <a:ext cx="805500" cy="4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4" name="Google Shape;924;p49"/>
            <p:cNvSpPr/>
            <p:nvPr/>
          </p:nvSpPr>
          <p:spPr>
            <a:xfrm>
              <a:off x="3193563" y="1046625"/>
              <a:ext cx="8055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latin typeface="Open Sans"/>
                  <a:ea typeface="Open Sans"/>
                  <a:cs typeface="Open Sans"/>
                  <a:sym typeface="Open Sans"/>
                </a:rPr>
                <a:t>사원번호</a:t>
              </a:r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5" name="Google Shape;925;p49"/>
            <p:cNvSpPr/>
            <p:nvPr/>
          </p:nvSpPr>
          <p:spPr>
            <a:xfrm>
              <a:off x="3999063" y="1046625"/>
              <a:ext cx="9024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Open Sans"/>
                  <a:ea typeface="Open Sans"/>
                  <a:cs typeface="Open Sans"/>
                  <a:sym typeface="Open Sans"/>
                </a:rPr>
                <a:t>사원이름</a:t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6" name="Google Shape;926;p49"/>
            <p:cNvSpPr/>
            <p:nvPr/>
          </p:nvSpPr>
          <p:spPr>
            <a:xfrm>
              <a:off x="5787738" y="1046625"/>
              <a:ext cx="10098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Open Sans"/>
                  <a:ea typeface="Open Sans"/>
                  <a:cs typeface="Open Sans"/>
                  <a:sym typeface="Open Sans"/>
                </a:rPr>
                <a:t>직급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7" name="Google Shape;927;p49"/>
            <p:cNvSpPr/>
            <p:nvPr/>
          </p:nvSpPr>
          <p:spPr>
            <a:xfrm>
              <a:off x="4901463" y="1046625"/>
              <a:ext cx="9024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Open Sans"/>
                  <a:ea typeface="Open Sans"/>
                  <a:cs typeface="Open Sans"/>
                  <a:sym typeface="Open Sans"/>
                </a:rPr>
                <a:t>부서이름</a:t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8" name="Google Shape;928;p49"/>
            <p:cNvSpPr/>
            <p:nvPr/>
          </p:nvSpPr>
          <p:spPr>
            <a:xfrm>
              <a:off x="3193638" y="4612125"/>
              <a:ext cx="36039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Open Sans"/>
                  <a:ea typeface="Open Sans"/>
                  <a:cs typeface="Open Sans"/>
                  <a:sym typeface="Open Sans"/>
                </a:rPr>
                <a:t>2021-03-28 03:43</a:t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929" name="Google Shape;929;p49"/>
          <p:cNvPicPr preferRelativeResize="0"/>
          <p:nvPr/>
        </p:nvPicPr>
        <p:blipFill rotWithShape="1">
          <a:blip r:embed="rId3">
            <a:alphaModFix/>
          </a:blip>
          <a:srcRect b="0" l="-24937" r="0" t="0"/>
          <a:stretch/>
        </p:blipFill>
        <p:spPr>
          <a:xfrm>
            <a:off x="2750007" y="1261807"/>
            <a:ext cx="749133" cy="9699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0" name="Google Shape;930;p49"/>
          <p:cNvCxnSpPr>
            <a:stCxn id="919" idx="0"/>
            <a:endCxn id="931" idx="1"/>
          </p:cNvCxnSpPr>
          <p:nvPr/>
        </p:nvCxnSpPr>
        <p:spPr>
          <a:xfrm flipH="1" rot="-5400000">
            <a:off x="5596453" y="446898"/>
            <a:ext cx="77700" cy="1693500"/>
          </a:xfrm>
          <a:prstGeom prst="bentConnector4">
            <a:avLst>
              <a:gd fmla="val -290751" name="adj1"/>
              <a:gd fmla="val 87667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cxnSp>
        <p:nvCxnSpPr>
          <p:cNvPr id="932" name="Google Shape;932;p49"/>
          <p:cNvCxnSpPr>
            <a:stCxn id="928" idx="3"/>
            <a:endCxn id="933" idx="1"/>
          </p:cNvCxnSpPr>
          <p:nvPr/>
        </p:nvCxnSpPr>
        <p:spPr>
          <a:xfrm flipH="1" rot="10800000">
            <a:off x="6064026" y="3611465"/>
            <a:ext cx="622800" cy="7035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933" name="Google Shape;933;p49"/>
          <p:cNvSpPr txBox="1"/>
          <p:nvPr/>
        </p:nvSpPr>
        <p:spPr>
          <a:xfrm>
            <a:off x="6686850" y="3511700"/>
            <a:ext cx="6225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JLabel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34" name="Google Shape;934;p49"/>
          <p:cNvCxnSpPr>
            <a:stCxn id="928" idx="1"/>
            <a:endCxn id="935" idx="3"/>
          </p:cNvCxnSpPr>
          <p:nvPr/>
        </p:nvCxnSpPr>
        <p:spPr>
          <a:xfrm rot="10800000">
            <a:off x="2421786" y="3611765"/>
            <a:ext cx="1091400" cy="7032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935" name="Google Shape;935;p49"/>
          <p:cNvSpPr txBox="1"/>
          <p:nvPr/>
        </p:nvSpPr>
        <p:spPr>
          <a:xfrm>
            <a:off x="1799386" y="3496038"/>
            <a:ext cx="6225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JPanel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36" name="Google Shape;936;p49"/>
          <p:cNvCxnSpPr>
            <a:endCxn id="937" idx="1"/>
          </p:cNvCxnSpPr>
          <p:nvPr/>
        </p:nvCxnSpPr>
        <p:spPr>
          <a:xfrm flipH="1" rot="10800000">
            <a:off x="5156873" y="2732966"/>
            <a:ext cx="1381200" cy="36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937" name="Google Shape;937;p49"/>
          <p:cNvSpPr txBox="1"/>
          <p:nvPr/>
        </p:nvSpPr>
        <p:spPr>
          <a:xfrm>
            <a:off x="6538073" y="2617316"/>
            <a:ext cx="5886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JPanel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1" name="Google Shape;931;p49"/>
          <p:cNvSpPr txBox="1"/>
          <p:nvPr/>
        </p:nvSpPr>
        <p:spPr>
          <a:xfrm>
            <a:off x="6481915" y="1171569"/>
            <a:ext cx="7011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JFrame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38" name="Google Shape;938;p49"/>
          <p:cNvCxnSpPr>
            <a:stCxn id="926" idx="3"/>
            <a:endCxn id="939" idx="1"/>
          </p:cNvCxnSpPr>
          <p:nvPr/>
        </p:nvCxnSpPr>
        <p:spPr>
          <a:xfrm>
            <a:off x="6064026" y="1654388"/>
            <a:ext cx="474000" cy="2001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939" name="Google Shape;939;p49"/>
          <p:cNvSpPr txBox="1"/>
          <p:nvPr/>
        </p:nvSpPr>
        <p:spPr>
          <a:xfrm>
            <a:off x="6538074" y="1715323"/>
            <a:ext cx="5886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JTable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40" name="Google Shape;940;p49"/>
          <p:cNvCxnSpPr>
            <a:stCxn id="922" idx="1"/>
            <a:endCxn id="941" idx="3"/>
          </p:cNvCxnSpPr>
          <p:nvPr/>
        </p:nvCxnSpPr>
        <p:spPr>
          <a:xfrm flipH="1">
            <a:off x="2275344" y="1501058"/>
            <a:ext cx="1237800" cy="6147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941" name="Google Shape;941;p49"/>
          <p:cNvSpPr txBox="1"/>
          <p:nvPr/>
        </p:nvSpPr>
        <p:spPr>
          <a:xfrm>
            <a:off x="1686724" y="1954676"/>
            <a:ext cx="5886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JMenu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42" name="Google Shape;942;p49"/>
          <p:cNvCxnSpPr>
            <a:stCxn id="922" idx="0"/>
            <a:endCxn id="943" idx="3"/>
          </p:cNvCxnSpPr>
          <p:nvPr/>
        </p:nvCxnSpPr>
        <p:spPr>
          <a:xfrm rot="5400000">
            <a:off x="2919153" y="801904"/>
            <a:ext cx="368100" cy="1458600"/>
          </a:xfrm>
          <a:prstGeom prst="bentConnector4">
            <a:avLst>
              <a:gd fmla="val -64690" name="adj1"/>
              <a:gd fmla="val 81618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943" name="Google Shape;943;p49"/>
          <p:cNvSpPr txBox="1"/>
          <p:nvPr/>
        </p:nvSpPr>
        <p:spPr>
          <a:xfrm>
            <a:off x="1527725" y="1554400"/>
            <a:ext cx="8463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JMenuBar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44" name="Google Shape;944;p49"/>
          <p:cNvCxnSpPr>
            <a:stCxn id="929" idx="2"/>
            <a:endCxn id="945" idx="3"/>
          </p:cNvCxnSpPr>
          <p:nvPr/>
        </p:nvCxnSpPr>
        <p:spPr>
          <a:xfrm rot="5400000">
            <a:off x="2470424" y="2093335"/>
            <a:ext cx="515700" cy="7926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945" name="Google Shape;945;p49"/>
          <p:cNvSpPr txBox="1"/>
          <p:nvPr/>
        </p:nvSpPr>
        <p:spPr>
          <a:xfrm>
            <a:off x="1409650" y="2586450"/>
            <a:ext cx="9222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JMenuItem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50"/>
          <p:cNvSpPr txBox="1"/>
          <p:nvPr/>
        </p:nvSpPr>
        <p:spPr>
          <a:xfrm>
            <a:off x="8847900" y="4851000"/>
            <a:ext cx="29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Open Sans"/>
                <a:ea typeface="Open Sans"/>
                <a:cs typeface="Open Sans"/>
                <a:sym typeface="Open Sans"/>
              </a:rPr>
              <a:t>26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1" name="Google Shape;951;p50"/>
          <p:cNvSpPr txBox="1"/>
          <p:nvPr/>
        </p:nvSpPr>
        <p:spPr>
          <a:xfrm>
            <a:off x="365825" y="299575"/>
            <a:ext cx="1491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Ⅶ.관리자 창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2" name="Google Shape;952;p50"/>
          <p:cNvSpPr txBox="1"/>
          <p:nvPr/>
        </p:nvSpPr>
        <p:spPr>
          <a:xfrm>
            <a:off x="1543500" y="350275"/>
            <a:ext cx="127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상태 변경창 UI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3" name="Google Shape;953;p50"/>
          <p:cNvSpPr txBox="1"/>
          <p:nvPr/>
        </p:nvSpPr>
        <p:spPr>
          <a:xfrm>
            <a:off x="6339550" y="5241167"/>
            <a:ext cx="618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4" name="Google Shape;954;p50"/>
          <p:cNvGrpSpPr/>
          <p:nvPr/>
        </p:nvGrpSpPr>
        <p:grpSpPr>
          <a:xfrm>
            <a:off x="1225692" y="1427372"/>
            <a:ext cx="1726371" cy="2683505"/>
            <a:chOff x="3181344" y="618225"/>
            <a:chExt cx="3616193" cy="4208100"/>
          </a:xfrm>
        </p:grpSpPr>
        <p:sp>
          <p:nvSpPr>
            <p:cNvPr id="955" name="Google Shape;955;p50"/>
            <p:cNvSpPr/>
            <p:nvPr/>
          </p:nvSpPr>
          <p:spPr>
            <a:xfrm>
              <a:off x="3193563" y="618225"/>
              <a:ext cx="3603900" cy="4208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6" name="Google Shape;956;p50"/>
            <p:cNvSpPr/>
            <p:nvPr/>
          </p:nvSpPr>
          <p:spPr>
            <a:xfrm>
              <a:off x="3193563" y="618225"/>
              <a:ext cx="36039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latin typeface="Open Sans"/>
                  <a:ea typeface="Open Sans"/>
                  <a:cs typeface="Open Sans"/>
                  <a:sym typeface="Open Sans"/>
                </a:rPr>
                <a:t>관리자</a:t>
              </a:r>
              <a:endParaRPr b="1"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7" name="Google Shape;957;p50"/>
            <p:cNvSpPr/>
            <p:nvPr/>
          </p:nvSpPr>
          <p:spPr>
            <a:xfrm>
              <a:off x="6596213" y="647325"/>
              <a:ext cx="156000" cy="156000"/>
            </a:xfrm>
            <a:prstGeom prst="flowChartSummingJunction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8" name="Google Shape;958;p50"/>
            <p:cNvSpPr/>
            <p:nvPr/>
          </p:nvSpPr>
          <p:spPr>
            <a:xfrm>
              <a:off x="3193563" y="832425"/>
              <a:ext cx="36039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9" name="Google Shape;959;p50"/>
            <p:cNvSpPr txBox="1"/>
            <p:nvPr/>
          </p:nvSpPr>
          <p:spPr>
            <a:xfrm>
              <a:off x="3193578" y="691934"/>
              <a:ext cx="9024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latin typeface="Open Sans"/>
                  <a:ea typeface="Open Sans"/>
                  <a:cs typeface="Open Sans"/>
                  <a:sym typeface="Open Sans"/>
                </a:rPr>
                <a:t>메뉴</a:t>
              </a:r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0" name="Google Shape;960;p50"/>
            <p:cNvSpPr/>
            <p:nvPr/>
          </p:nvSpPr>
          <p:spPr>
            <a:xfrm>
              <a:off x="3181344" y="1046621"/>
              <a:ext cx="9024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사원번호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1" name="Google Shape;961;p50"/>
            <p:cNvSpPr/>
            <p:nvPr/>
          </p:nvSpPr>
          <p:spPr>
            <a:xfrm>
              <a:off x="3999063" y="1046625"/>
              <a:ext cx="9024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사원이름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2" name="Google Shape;962;p50"/>
            <p:cNvSpPr/>
            <p:nvPr/>
          </p:nvSpPr>
          <p:spPr>
            <a:xfrm>
              <a:off x="5787738" y="1046625"/>
              <a:ext cx="10098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latin typeface="Open Sans"/>
                  <a:ea typeface="Open Sans"/>
                  <a:cs typeface="Open Sans"/>
                  <a:sym typeface="Open Sans"/>
                </a:rPr>
                <a:t>직급</a:t>
              </a:r>
              <a:endParaRPr sz="5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3" name="Google Shape;963;p50"/>
            <p:cNvSpPr/>
            <p:nvPr/>
          </p:nvSpPr>
          <p:spPr>
            <a:xfrm>
              <a:off x="4901463" y="1046625"/>
              <a:ext cx="9024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부서이름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4" name="Google Shape;964;p50"/>
            <p:cNvSpPr/>
            <p:nvPr/>
          </p:nvSpPr>
          <p:spPr>
            <a:xfrm>
              <a:off x="3193638" y="4612125"/>
              <a:ext cx="36039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Open Sans"/>
                  <a:ea typeface="Open Sans"/>
                  <a:cs typeface="Open Sans"/>
                  <a:sym typeface="Open Sans"/>
                </a:rPr>
                <a:t>2021-03-28 03:43</a:t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965" name="Google Shape;965;p50"/>
          <p:cNvPicPr preferRelativeResize="0"/>
          <p:nvPr/>
        </p:nvPicPr>
        <p:blipFill rotWithShape="1">
          <a:blip r:embed="rId3">
            <a:alphaModFix/>
          </a:blip>
          <a:srcRect b="0" l="-24937" r="0" t="0"/>
          <a:stretch/>
        </p:blipFill>
        <p:spPr>
          <a:xfrm>
            <a:off x="633898" y="1427377"/>
            <a:ext cx="584400" cy="756662"/>
          </a:xfrm>
          <a:prstGeom prst="rect">
            <a:avLst/>
          </a:prstGeom>
          <a:noFill/>
          <a:ln>
            <a:noFill/>
          </a:ln>
        </p:spPr>
      </p:pic>
      <p:sp>
        <p:nvSpPr>
          <p:cNvPr id="966" name="Google Shape;966;p50"/>
          <p:cNvSpPr/>
          <p:nvPr/>
        </p:nvSpPr>
        <p:spPr>
          <a:xfrm>
            <a:off x="3096000" y="1350313"/>
            <a:ext cx="3087900" cy="2496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OR REPLACE PROCEDURE proc_select_Allemp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o_cursor OUT SYS_REFCURSOR        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BEGIN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OPEN o_cursor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FOR SELECT m.mem_no as "mem_no", m.mem_name as "mem_name"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, d.dept_name as "dept_name" , m.mem_level as "mem_level"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FROM MEMBER m, DEPT d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WHERE M.DEPT_NO = D.DEPT_NO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AND m.MEM_CHECK = 1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AND m.MEM_NO != 1;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END;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7" name="Google Shape;967;p50"/>
          <p:cNvSpPr txBox="1"/>
          <p:nvPr/>
        </p:nvSpPr>
        <p:spPr>
          <a:xfrm>
            <a:off x="4019829" y="989796"/>
            <a:ext cx="226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[전체 사원 조회 프로시저 실행문]</a:t>
            </a:r>
            <a:endParaRPr b="1" sz="6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8" name="Google Shape;968;p50"/>
          <p:cNvSpPr/>
          <p:nvPr/>
        </p:nvSpPr>
        <p:spPr>
          <a:xfrm>
            <a:off x="3121863" y="4177916"/>
            <a:ext cx="3292200" cy="455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variable o_cursor REFCURSOR;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exec proc_select_Allemp(:o_cursor);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print o_cursor;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9" name="Google Shape;969;p50"/>
          <p:cNvSpPr txBox="1"/>
          <p:nvPr/>
        </p:nvSpPr>
        <p:spPr>
          <a:xfrm>
            <a:off x="3038272" y="3884351"/>
            <a:ext cx="196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해당</a:t>
            </a:r>
            <a:r>
              <a:rPr b="1"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 프로시저 TEST 실행 결과</a:t>
            </a:r>
            <a:endParaRPr b="1" sz="9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0" name="Google Shape;970;p50"/>
          <p:cNvSpPr/>
          <p:nvPr/>
        </p:nvSpPr>
        <p:spPr>
          <a:xfrm rot="5392213">
            <a:off x="6702868" y="4120928"/>
            <a:ext cx="264901" cy="42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50"/>
          <p:cNvSpPr txBox="1"/>
          <p:nvPr/>
        </p:nvSpPr>
        <p:spPr>
          <a:xfrm>
            <a:off x="3073659" y="991871"/>
            <a:ext cx="9108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pen Sans"/>
                <a:ea typeface="Open Sans"/>
                <a:cs typeface="Open Sans"/>
                <a:sym typeface="Open Sans"/>
              </a:rPr>
              <a:t>프로시저 실행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2" name="Google Shape;972;p50"/>
          <p:cNvSpPr txBox="1"/>
          <p:nvPr/>
        </p:nvSpPr>
        <p:spPr>
          <a:xfrm>
            <a:off x="6734006" y="4232465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④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3" name="Google Shape;973;p50"/>
          <p:cNvSpPr/>
          <p:nvPr/>
        </p:nvSpPr>
        <p:spPr>
          <a:xfrm rot="-5410365">
            <a:off x="6350876" y="2713246"/>
            <a:ext cx="298501" cy="583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50"/>
          <p:cNvSpPr txBox="1"/>
          <p:nvPr/>
        </p:nvSpPr>
        <p:spPr>
          <a:xfrm>
            <a:off x="6326984" y="2893763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③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5" name="Google Shape;975;p50"/>
          <p:cNvSpPr txBox="1"/>
          <p:nvPr/>
        </p:nvSpPr>
        <p:spPr>
          <a:xfrm>
            <a:off x="6986269" y="4213166"/>
            <a:ext cx="9465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pen Sans"/>
                <a:ea typeface="Open Sans"/>
                <a:cs typeface="Open Sans"/>
                <a:sym typeface="Open Sans"/>
              </a:rPr>
              <a:t>프로시저 TEST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6" name="Google Shape;976;p50"/>
          <p:cNvSpPr/>
          <p:nvPr/>
        </p:nvSpPr>
        <p:spPr>
          <a:xfrm rot="-3192">
            <a:off x="815300" y="967402"/>
            <a:ext cx="323100" cy="499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50"/>
          <p:cNvSpPr txBox="1"/>
          <p:nvPr/>
        </p:nvSpPr>
        <p:spPr>
          <a:xfrm>
            <a:off x="711313" y="1051599"/>
            <a:ext cx="5058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①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8" name="Google Shape;978;p50"/>
          <p:cNvSpPr txBox="1"/>
          <p:nvPr/>
        </p:nvSpPr>
        <p:spPr>
          <a:xfrm>
            <a:off x="940148" y="967261"/>
            <a:ext cx="688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highlight>
                  <a:srgbClr val="F4CCCC"/>
                </a:highlight>
                <a:latin typeface="Open Sans"/>
                <a:ea typeface="Open Sans"/>
                <a:cs typeface="Open Sans"/>
                <a:sym typeface="Open Sans"/>
              </a:rPr>
              <a:t>전체 조회 </a:t>
            </a:r>
            <a:r>
              <a:rPr lang="ko" sz="700">
                <a:highlight>
                  <a:srgbClr val="F4CCCC"/>
                </a:highlight>
                <a:latin typeface="Open Sans"/>
                <a:ea typeface="Open Sans"/>
                <a:cs typeface="Open Sans"/>
                <a:sym typeface="Open Sans"/>
              </a:rPr>
              <a:t>버튼 클릭</a:t>
            </a:r>
            <a:endParaRPr sz="700">
              <a:highlight>
                <a:srgbClr val="F4CC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9" name="Google Shape;979;p50"/>
          <p:cNvSpPr/>
          <p:nvPr/>
        </p:nvSpPr>
        <p:spPr>
          <a:xfrm rot="-5353231">
            <a:off x="2778737" y="890576"/>
            <a:ext cx="264624" cy="42394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50"/>
          <p:cNvSpPr txBox="1"/>
          <p:nvPr/>
        </p:nvSpPr>
        <p:spPr>
          <a:xfrm rot="45277">
            <a:off x="2740660" y="1003771"/>
            <a:ext cx="296126" cy="1995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②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1" name="Google Shape;981;p50"/>
          <p:cNvSpPr txBox="1"/>
          <p:nvPr/>
        </p:nvSpPr>
        <p:spPr>
          <a:xfrm>
            <a:off x="6252946" y="2648609"/>
            <a:ext cx="4242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pen Sans"/>
                <a:ea typeface="Open Sans"/>
                <a:cs typeface="Open Sans"/>
                <a:sym typeface="Open Sans"/>
              </a:rPr>
              <a:t>결과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82" name="Google Shape;982;p50"/>
          <p:cNvGrpSpPr/>
          <p:nvPr/>
        </p:nvGrpSpPr>
        <p:grpSpPr>
          <a:xfrm>
            <a:off x="6816342" y="1427372"/>
            <a:ext cx="1726371" cy="2683505"/>
            <a:chOff x="3181344" y="618225"/>
            <a:chExt cx="3616193" cy="4208100"/>
          </a:xfrm>
        </p:grpSpPr>
        <p:sp>
          <p:nvSpPr>
            <p:cNvPr id="983" name="Google Shape;983;p50"/>
            <p:cNvSpPr/>
            <p:nvPr/>
          </p:nvSpPr>
          <p:spPr>
            <a:xfrm>
              <a:off x="3193563" y="618225"/>
              <a:ext cx="3603900" cy="4208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4" name="Google Shape;984;p50"/>
            <p:cNvSpPr/>
            <p:nvPr/>
          </p:nvSpPr>
          <p:spPr>
            <a:xfrm>
              <a:off x="3193563" y="618225"/>
              <a:ext cx="36039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latin typeface="Open Sans"/>
                  <a:ea typeface="Open Sans"/>
                  <a:cs typeface="Open Sans"/>
                  <a:sym typeface="Open Sans"/>
                </a:rPr>
                <a:t>관리자</a:t>
              </a:r>
              <a:endParaRPr b="1"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5" name="Google Shape;985;p50"/>
            <p:cNvSpPr/>
            <p:nvPr/>
          </p:nvSpPr>
          <p:spPr>
            <a:xfrm>
              <a:off x="6596213" y="647325"/>
              <a:ext cx="156000" cy="156000"/>
            </a:xfrm>
            <a:prstGeom prst="flowChartSummingJunction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6" name="Google Shape;986;p50"/>
            <p:cNvSpPr/>
            <p:nvPr/>
          </p:nvSpPr>
          <p:spPr>
            <a:xfrm>
              <a:off x="3193563" y="832425"/>
              <a:ext cx="36039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7" name="Google Shape;987;p50"/>
            <p:cNvSpPr txBox="1"/>
            <p:nvPr/>
          </p:nvSpPr>
          <p:spPr>
            <a:xfrm>
              <a:off x="3193578" y="691934"/>
              <a:ext cx="9024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latin typeface="Open Sans"/>
                  <a:ea typeface="Open Sans"/>
                  <a:cs typeface="Open Sans"/>
                  <a:sym typeface="Open Sans"/>
                </a:rPr>
                <a:t>메뉴</a:t>
              </a:r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8" name="Google Shape;988;p50"/>
            <p:cNvSpPr/>
            <p:nvPr/>
          </p:nvSpPr>
          <p:spPr>
            <a:xfrm>
              <a:off x="3181344" y="1046621"/>
              <a:ext cx="9024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사원번호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9" name="Google Shape;989;p50"/>
            <p:cNvSpPr/>
            <p:nvPr/>
          </p:nvSpPr>
          <p:spPr>
            <a:xfrm>
              <a:off x="3999063" y="1046625"/>
              <a:ext cx="9024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사원이름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0" name="Google Shape;990;p50"/>
            <p:cNvSpPr/>
            <p:nvPr/>
          </p:nvSpPr>
          <p:spPr>
            <a:xfrm>
              <a:off x="5787738" y="1046625"/>
              <a:ext cx="10098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latin typeface="Open Sans"/>
                  <a:ea typeface="Open Sans"/>
                  <a:cs typeface="Open Sans"/>
                  <a:sym typeface="Open Sans"/>
                </a:rPr>
                <a:t>직급</a:t>
              </a:r>
              <a:endParaRPr sz="5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1" name="Google Shape;991;p50"/>
            <p:cNvSpPr/>
            <p:nvPr/>
          </p:nvSpPr>
          <p:spPr>
            <a:xfrm>
              <a:off x="4901463" y="1046625"/>
              <a:ext cx="9024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부서이름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2" name="Google Shape;992;p50"/>
            <p:cNvSpPr/>
            <p:nvPr/>
          </p:nvSpPr>
          <p:spPr>
            <a:xfrm>
              <a:off x="3193638" y="4612125"/>
              <a:ext cx="36039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Open Sans"/>
                  <a:ea typeface="Open Sans"/>
                  <a:cs typeface="Open Sans"/>
                  <a:sym typeface="Open Sans"/>
                </a:rPr>
                <a:t>2021-03-28 03:43</a:t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993" name="Google Shape;993;p50"/>
          <p:cNvPicPr preferRelativeResize="0"/>
          <p:nvPr/>
        </p:nvPicPr>
        <p:blipFill rotWithShape="1">
          <a:blip r:embed="rId3">
            <a:alphaModFix/>
          </a:blip>
          <a:srcRect b="0" l="-24937" r="0" t="0"/>
          <a:stretch/>
        </p:blipFill>
        <p:spPr>
          <a:xfrm>
            <a:off x="6224548" y="1427377"/>
            <a:ext cx="584400" cy="7566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4" name="Google Shape;994;p50"/>
          <p:cNvGrpSpPr/>
          <p:nvPr/>
        </p:nvGrpSpPr>
        <p:grpSpPr>
          <a:xfrm>
            <a:off x="6816342" y="1837160"/>
            <a:ext cx="1726371" cy="136598"/>
            <a:chOff x="3181344" y="1046621"/>
            <a:chExt cx="3616193" cy="214204"/>
          </a:xfrm>
        </p:grpSpPr>
        <p:sp>
          <p:nvSpPr>
            <p:cNvPr id="995" name="Google Shape;995;p50"/>
            <p:cNvSpPr/>
            <p:nvPr/>
          </p:nvSpPr>
          <p:spPr>
            <a:xfrm>
              <a:off x="3181344" y="1046621"/>
              <a:ext cx="902400" cy="214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1234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6" name="Google Shape;996;p50"/>
            <p:cNvSpPr/>
            <p:nvPr/>
          </p:nvSpPr>
          <p:spPr>
            <a:xfrm>
              <a:off x="3999063" y="1046625"/>
              <a:ext cx="902400" cy="214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홍길동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7" name="Google Shape;997;p50"/>
            <p:cNvSpPr/>
            <p:nvPr/>
          </p:nvSpPr>
          <p:spPr>
            <a:xfrm>
              <a:off x="5787738" y="1046625"/>
              <a:ext cx="1009800" cy="214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latin typeface="Open Sans"/>
                  <a:ea typeface="Open Sans"/>
                  <a:cs typeface="Open Sans"/>
                  <a:sym typeface="Open Sans"/>
                </a:rPr>
                <a:t>사원</a:t>
              </a:r>
              <a:endParaRPr sz="5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8" name="Google Shape;998;p50"/>
            <p:cNvSpPr/>
            <p:nvPr/>
          </p:nvSpPr>
          <p:spPr>
            <a:xfrm>
              <a:off x="4901463" y="1046625"/>
              <a:ext cx="902400" cy="214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개발부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99" name="Google Shape;999;p50"/>
          <p:cNvGrpSpPr/>
          <p:nvPr/>
        </p:nvGrpSpPr>
        <p:grpSpPr>
          <a:xfrm>
            <a:off x="6816342" y="1973760"/>
            <a:ext cx="1726371" cy="136598"/>
            <a:chOff x="3181344" y="1046621"/>
            <a:chExt cx="3616193" cy="214204"/>
          </a:xfrm>
        </p:grpSpPr>
        <p:sp>
          <p:nvSpPr>
            <p:cNvPr id="1000" name="Google Shape;1000;p50"/>
            <p:cNvSpPr/>
            <p:nvPr/>
          </p:nvSpPr>
          <p:spPr>
            <a:xfrm>
              <a:off x="3181344" y="1046621"/>
              <a:ext cx="902400" cy="214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1235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01" name="Google Shape;1001;p50"/>
            <p:cNvSpPr/>
            <p:nvPr/>
          </p:nvSpPr>
          <p:spPr>
            <a:xfrm>
              <a:off x="3999063" y="1046625"/>
              <a:ext cx="902400" cy="214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김유신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02" name="Google Shape;1002;p50"/>
            <p:cNvSpPr/>
            <p:nvPr/>
          </p:nvSpPr>
          <p:spPr>
            <a:xfrm>
              <a:off x="5787738" y="1046625"/>
              <a:ext cx="1009800" cy="214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latin typeface="Open Sans"/>
                  <a:ea typeface="Open Sans"/>
                  <a:cs typeface="Open Sans"/>
                  <a:sym typeface="Open Sans"/>
                </a:rPr>
                <a:t>대리</a:t>
              </a:r>
              <a:endParaRPr sz="5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03" name="Google Shape;1003;p50"/>
            <p:cNvSpPr/>
            <p:nvPr/>
          </p:nvSpPr>
          <p:spPr>
            <a:xfrm>
              <a:off x="4901463" y="1046625"/>
              <a:ext cx="902400" cy="214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영업부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51"/>
          <p:cNvSpPr txBox="1"/>
          <p:nvPr/>
        </p:nvSpPr>
        <p:spPr>
          <a:xfrm>
            <a:off x="365825" y="299575"/>
            <a:ext cx="1491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Ⅶ.관리자 창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9" name="Google Shape;1009;p51"/>
          <p:cNvSpPr txBox="1"/>
          <p:nvPr/>
        </p:nvSpPr>
        <p:spPr>
          <a:xfrm>
            <a:off x="1543500" y="350275"/>
            <a:ext cx="127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상태 변경창 UI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10" name="Google Shape;1010;p51"/>
          <p:cNvGrpSpPr/>
          <p:nvPr/>
        </p:nvGrpSpPr>
        <p:grpSpPr>
          <a:xfrm>
            <a:off x="1225692" y="1427372"/>
            <a:ext cx="1726371" cy="2683505"/>
            <a:chOff x="3181344" y="618225"/>
            <a:chExt cx="3616193" cy="4208100"/>
          </a:xfrm>
        </p:grpSpPr>
        <p:sp>
          <p:nvSpPr>
            <p:cNvPr id="1011" name="Google Shape;1011;p51"/>
            <p:cNvSpPr/>
            <p:nvPr/>
          </p:nvSpPr>
          <p:spPr>
            <a:xfrm>
              <a:off x="3193563" y="618225"/>
              <a:ext cx="3603900" cy="4208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2" name="Google Shape;1012;p51"/>
            <p:cNvSpPr/>
            <p:nvPr/>
          </p:nvSpPr>
          <p:spPr>
            <a:xfrm>
              <a:off x="3193563" y="618225"/>
              <a:ext cx="36039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latin typeface="Open Sans"/>
                  <a:ea typeface="Open Sans"/>
                  <a:cs typeface="Open Sans"/>
                  <a:sym typeface="Open Sans"/>
                </a:rPr>
                <a:t>관리자</a:t>
              </a:r>
              <a:endParaRPr b="1"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3" name="Google Shape;1013;p51"/>
            <p:cNvSpPr/>
            <p:nvPr/>
          </p:nvSpPr>
          <p:spPr>
            <a:xfrm>
              <a:off x="6596213" y="647325"/>
              <a:ext cx="156000" cy="156000"/>
            </a:xfrm>
            <a:prstGeom prst="flowChartSummingJunction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4" name="Google Shape;1014;p51"/>
            <p:cNvSpPr/>
            <p:nvPr/>
          </p:nvSpPr>
          <p:spPr>
            <a:xfrm>
              <a:off x="3193563" y="832425"/>
              <a:ext cx="36039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5" name="Google Shape;1015;p51"/>
            <p:cNvSpPr txBox="1"/>
            <p:nvPr/>
          </p:nvSpPr>
          <p:spPr>
            <a:xfrm>
              <a:off x="3193578" y="691934"/>
              <a:ext cx="9024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latin typeface="Open Sans"/>
                  <a:ea typeface="Open Sans"/>
                  <a:cs typeface="Open Sans"/>
                  <a:sym typeface="Open Sans"/>
                </a:rPr>
                <a:t>메뉴</a:t>
              </a:r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6" name="Google Shape;1016;p51"/>
            <p:cNvSpPr/>
            <p:nvPr/>
          </p:nvSpPr>
          <p:spPr>
            <a:xfrm>
              <a:off x="3181344" y="1046621"/>
              <a:ext cx="9024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사원번호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7" name="Google Shape;1017;p51"/>
            <p:cNvSpPr/>
            <p:nvPr/>
          </p:nvSpPr>
          <p:spPr>
            <a:xfrm>
              <a:off x="3999063" y="1046625"/>
              <a:ext cx="9024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사원이름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8" name="Google Shape;1018;p51"/>
            <p:cNvSpPr/>
            <p:nvPr/>
          </p:nvSpPr>
          <p:spPr>
            <a:xfrm>
              <a:off x="5787738" y="1046625"/>
              <a:ext cx="10098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latin typeface="Open Sans"/>
                  <a:ea typeface="Open Sans"/>
                  <a:cs typeface="Open Sans"/>
                  <a:sym typeface="Open Sans"/>
                </a:rPr>
                <a:t>직급</a:t>
              </a:r>
              <a:endParaRPr sz="5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9" name="Google Shape;1019;p51"/>
            <p:cNvSpPr/>
            <p:nvPr/>
          </p:nvSpPr>
          <p:spPr>
            <a:xfrm>
              <a:off x="4901463" y="1046625"/>
              <a:ext cx="9024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부서이름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0" name="Google Shape;1020;p51"/>
            <p:cNvSpPr/>
            <p:nvPr/>
          </p:nvSpPr>
          <p:spPr>
            <a:xfrm>
              <a:off x="3193638" y="4612125"/>
              <a:ext cx="36039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Open Sans"/>
                  <a:ea typeface="Open Sans"/>
                  <a:cs typeface="Open Sans"/>
                  <a:sym typeface="Open Sans"/>
                </a:rPr>
                <a:t>2021-03-28 03:43</a:t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1021" name="Google Shape;1021;p51"/>
          <p:cNvPicPr preferRelativeResize="0"/>
          <p:nvPr/>
        </p:nvPicPr>
        <p:blipFill rotWithShape="1">
          <a:blip r:embed="rId3">
            <a:alphaModFix/>
          </a:blip>
          <a:srcRect b="0" l="-24937" r="0" t="0"/>
          <a:stretch/>
        </p:blipFill>
        <p:spPr>
          <a:xfrm>
            <a:off x="633898" y="1427377"/>
            <a:ext cx="584400" cy="756662"/>
          </a:xfrm>
          <a:prstGeom prst="rect">
            <a:avLst/>
          </a:prstGeom>
          <a:noFill/>
          <a:ln>
            <a:noFill/>
          </a:ln>
        </p:spPr>
      </p:pic>
      <p:sp>
        <p:nvSpPr>
          <p:cNvPr id="1022" name="Google Shape;1022;p51"/>
          <p:cNvSpPr/>
          <p:nvPr/>
        </p:nvSpPr>
        <p:spPr>
          <a:xfrm>
            <a:off x="3096000" y="1531725"/>
            <a:ext cx="3087900" cy="1890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proc_mem_approval_list(p_temp OUT sys_refcursor)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</a:t>
            </a:r>
            <a:endParaRPr b="1"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BEGIN</a:t>
            </a:r>
            <a:endParaRPr b="1"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OPEN p_temp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SELECT m.mem_no, m.mem_name, d.dept_name, m.mem_level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FROM member m, dept d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WHERE m.mem_check=0 AND m.dept_no=d.dept_no;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END;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3" name="Google Shape;1023;p51"/>
          <p:cNvSpPr txBox="1"/>
          <p:nvPr/>
        </p:nvSpPr>
        <p:spPr>
          <a:xfrm>
            <a:off x="3073650" y="1174625"/>
            <a:ext cx="272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[회원가입 승인할 목록 가져오기 프로시저 실행문]</a:t>
            </a:r>
            <a:endParaRPr b="1" sz="6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4" name="Google Shape;1024;p51"/>
          <p:cNvSpPr/>
          <p:nvPr/>
        </p:nvSpPr>
        <p:spPr>
          <a:xfrm>
            <a:off x="3208400" y="3664079"/>
            <a:ext cx="3292200" cy="455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variable p_temp REFCURSOR;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execute proc_mem_approval_list(:p_temp );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print p_temp;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5" name="Google Shape;1025;p51"/>
          <p:cNvSpPr txBox="1"/>
          <p:nvPr/>
        </p:nvSpPr>
        <p:spPr>
          <a:xfrm>
            <a:off x="3124809" y="3370513"/>
            <a:ext cx="196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해당</a:t>
            </a:r>
            <a:r>
              <a:rPr b="1"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 프로시저 TEST</a:t>
            </a:r>
            <a:endParaRPr b="1" sz="9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6" name="Google Shape;1026;p51"/>
          <p:cNvSpPr txBox="1"/>
          <p:nvPr/>
        </p:nvSpPr>
        <p:spPr>
          <a:xfrm>
            <a:off x="3073659" y="991871"/>
            <a:ext cx="9108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pen Sans"/>
                <a:ea typeface="Open Sans"/>
                <a:cs typeface="Open Sans"/>
                <a:sym typeface="Open Sans"/>
              </a:rPr>
              <a:t>프로시저 실행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7" name="Google Shape;1027;p51"/>
          <p:cNvSpPr/>
          <p:nvPr/>
        </p:nvSpPr>
        <p:spPr>
          <a:xfrm rot="-5353231">
            <a:off x="2778737" y="890576"/>
            <a:ext cx="264624" cy="42394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51"/>
          <p:cNvSpPr txBox="1"/>
          <p:nvPr/>
        </p:nvSpPr>
        <p:spPr>
          <a:xfrm rot="45277">
            <a:off x="2740660" y="1003771"/>
            <a:ext cx="296126" cy="1995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②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9" name="Google Shape;1029;p51"/>
          <p:cNvSpPr/>
          <p:nvPr/>
        </p:nvSpPr>
        <p:spPr>
          <a:xfrm rot="5392213">
            <a:off x="5628818" y="3311078"/>
            <a:ext cx="264901" cy="42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51"/>
          <p:cNvSpPr txBox="1"/>
          <p:nvPr/>
        </p:nvSpPr>
        <p:spPr>
          <a:xfrm>
            <a:off x="5659956" y="3422615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④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1" name="Google Shape;1031;p51"/>
          <p:cNvSpPr/>
          <p:nvPr/>
        </p:nvSpPr>
        <p:spPr>
          <a:xfrm rot="-5410365">
            <a:off x="6349431" y="2758971"/>
            <a:ext cx="298501" cy="477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51"/>
          <p:cNvSpPr txBox="1"/>
          <p:nvPr/>
        </p:nvSpPr>
        <p:spPr>
          <a:xfrm>
            <a:off x="6326984" y="2893763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③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3" name="Google Shape;1033;p51"/>
          <p:cNvSpPr txBox="1"/>
          <p:nvPr/>
        </p:nvSpPr>
        <p:spPr>
          <a:xfrm>
            <a:off x="5912219" y="3403316"/>
            <a:ext cx="9465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pen Sans"/>
                <a:ea typeface="Open Sans"/>
                <a:cs typeface="Open Sans"/>
                <a:sym typeface="Open Sans"/>
              </a:rPr>
              <a:t>프로시저 TEST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4" name="Google Shape;1034;p51"/>
          <p:cNvSpPr txBox="1"/>
          <p:nvPr/>
        </p:nvSpPr>
        <p:spPr>
          <a:xfrm>
            <a:off x="6252946" y="2648609"/>
            <a:ext cx="4242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pen Sans"/>
                <a:ea typeface="Open Sans"/>
                <a:cs typeface="Open Sans"/>
                <a:sym typeface="Open Sans"/>
              </a:rPr>
              <a:t>결과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35" name="Google Shape;1035;p51"/>
          <p:cNvPicPr preferRelativeResize="0"/>
          <p:nvPr/>
        </p:nvPicPr>
        <p:blipFill rotWithShape="1">
          <a:blip r:embed="rId3">
            <a:alphaModFix/>
          </a:blip>
          <a:srcRect b="0" l="-24937" r="0" t="0"/>
          <a:stretch/>
        </p:blipFill>
        <p:spPr>
          <a:xfrm>
            <a:off x="6266952" y="1461540"/>
            <a:ext cx="584400" cy="7566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6" name="Google Shape;1036;p51"/>
          <p:cNvGrpSpPr/>
          <p:nvPr/>
        </p:nvGrpSpPr>
        <p:grpSpPr>
          <a:xfrm>
            <a:off x="6858726" y="1458597"/>
            <a:ext cx="1726371" cy="2683505"/>
            <a:chOff x="3181344" y="618225"/>
            <a:chExt cx="3616193" cy="4208100"/>
          </a:xfrm>
        </p:grpSpPr>
        <p:sp>
          <p:nvSpPr>
            <p:cNvPr id="1037" name="Google Shape;1037;p51"/>
            <p:cNvSpPr/>
            <p:nvPr/>
          </p:nvSpPr>
          <p:spPr>
            <a:xfrm>
              <a:off x="3193563" y="618225"/>
              <a:ext cx="3603900" cy="4208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8" name="Google Shape;1038;p51"/>
            <p:cNvSpPr/>
            <p:nvPr/>
          </p:nvSpPr>
          <p:spPr>
            <a:xfrm>
              <a:off x="3193563" y="618225"/>
              <a:ext cx="36039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latin typeface="Open Sans"/>
                  <a:ea typeface="Open Sans"/>
                  <a:cs typeface="Open Sans"/>
                  <a:sym typeface="Open Sans"/>
                </a:rPr>
                <a:t>관리자</a:t>
              </a:r>
              <a:endParaRPr b="1"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9" name="Google Shape;1039;p51"/>
            <p:cNvSpPr/>
            <p:nvPr/>
          </p:nvSpPr>
          <p:spPr>
            <a:xfrm>
              <a:off x="6596213" y="647325"/>
              <a:ext cx="156000" cy="156000"/>
            </a:xfrm>
            <a:prstGeom prst="flowChartSummingJunction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0" name="Google Shape;1040;p51"/>
            <p:cNvSpPr/>
            <p:nvPr/>
          </p:nvSpPr>
          <p:spPr>
            <a:xfrm>
              <a:off x="3193563" y="832425"/>
              <a:ext cx="36039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1" name="Google Shape;1041;p51"/>
            <p:cNvSpPr txBox="1"/>
            <p:nvPr/>
          </p:nvSpPr>
          <p:spPr>
            <a:xfrm>
              <a:off x="3193578" y="691934"/>
              <a:ext cx="9024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latin typeface="Open Sans"/>
                  <a:ea typeface="Open Sans"/>
                  <a:cs typeface="Open Sans"/>
                  <a:sym typeface="Open Sans"/>
                </a:rPr>
                <a:t>메뉴</a:t>
              </a:r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2" name="Google Shape;1042;p51"/>
            <p:cNvSpPr/>
            <p:nvPr/>
          </p:nvSpPr>
          <p:spPr>
            <a:xfrm>
              <a:off x="3181344" y="1046621"/>
              <a:ext cx="9024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사원번호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3" name="Google Shape;1043;p51"/>
            <p:cNvSpPr/>
            <p:nvPr/>
          </p:nvSpPr>
          <p:spPr>
            <a:xfrm>
              <a:off x="3999063" y="1046625"/>
              <a:ext cx="9024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사원이름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4" name="Google Shape;1044;p51"/>
            <p:cNvSpPr/>
            <p:nvPr/>
          </p:nvSpPr>
          <p:spPr>
            <a:xfrm>
              <a:off x="5787738" y="1046625"/>
              <a:ext cx="10098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latin typeface="Open Sans"/>
                  <a:ea typeface="Open Sans"/>
                  <a:cs typeface="Open Sans"/>
                  <a:sym typeface="Open Sans"/>
                </a:rPr>
                <a:t>직급</a:t>
              </a:r>
              <a:endParaRPr sz="5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5" name="Google Shape;1045;p51"/>
            <p:cNvSpPr/>
            <p:nvPr/>
          </p:nvSpPr>
          <p:spPr>
            <a:xfrm>
              <a:off x="4901463" y="1046625"/>
              <a:ext cx="9024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부서이름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6" name="Google Shape;1046;p51"/>
            <p:cNvSpPr/>
            <p:nvPr/>
          </p:nvSpPr>
          <p:spPr>
            <a:xfrm>
              <a:off x="3193638" y="4612125"/>
              <a:ext cx="36039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Open Sans"/>
                  <a:ea typeface="Open Sans"/>
                  <a:cs typeface="Open Sans"/>
                  <a:sym typeface="Open Sans"/>
                </a:rPr>
                <a:t>2021-03-28 03:43</a:t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47" name="Google Shape;1047;p51"/>
          <p:cNvGrpSpPr/>
          <p:nvPr/>
        </p:nvGrpSpPr>
        <p:grpSpPr>
          <a:xfrm>
            <a:off x="6853239" y="1883842"/>
            <a:ext cx="1726371" cy="136598"/>
            <a:chOff x="3181344" y="1046621"/>
            <a:chExt cx="3616193" cy="214204"/>
          </a:xfrm>
        </p:grpSpPr>
        <p:sp>
          <p:nvSpPr>
            <p:cNvPr id="1048" name="Google Shape;1048;p51"/>
            <p:cNvSpPr/>
            <p:nvPr/>
          </p:nvSpPr>
          <p:spPr>
            <a:xfrm>
              <a:off x="3181344" y="1046621"/>
              <a:ext cx="902400" cy="214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1234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9" name="Google Shape;1049;p51"/>
            <p:cNvSpPr/>
            <p:nvPr/>
          </p:nvSpPr>
          <p:spPr>
            <a:xfrm>
              <a:off x="3999063" y="1046625"/>
              <a:ext cx="902400" cy="214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홍길동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50" name="Google Shape;1050;p51"/>
            <p:cNvSpPr/>
            <p:nvPr/>
          </p:nvSpPr>
          <p:spPr>
            <a:xfrm>
              <a:off x="5787738" y="1046625"/>
              <a:ext cx="1009800" cy="214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latin typeface="Open Sans"/>
                  <a:ea typeface="Open Sans"/>
                  <a:cs typeface="Open Sans"/>
                  <a:sym typeface="Open Sans"/>
                </a:rPr>
                <a:t>사원</a:t>
              </a:r>
              <a:endParaRPr sz="5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51" name="Google Shape;1051;p51"/>
            <p:cNvSpPr/>
            <p:nvPr/>
          </p:nvSpPr>
          <p:spPr>
            <a:xfrm>
              <a:off x="4901463" y="1046625"/>
              <a:ext cx="902400" cy="214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개발부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52" name="Google Shape;1052;p51"/>
          <p:cNvGrpSpPr/>
          <p:nvPr/>
        </p:nvGrpSpPr>
        <p:grpSpPr>
          <a:xfrm>
            <a:off x="6853239" y="2020442"/>
            <a:ext cx="1726371" cy="136598"/>
            <a:chOff x="3181344" y="1046621"/>
            <a:chExt cx="3616193" cy="214204"/>
          </a:xfrm>
        </p:grpSpPr>
        <p:sp>
          <p:nvSpPr>
            <p:cNvPr id="1053" name="Google Shape;1053;p51"/>
            <p:cNvSpPr/>
            <p:nvPr/>
          </p:nvSpPr>
          <p:spPr>
            <a:xfrm>
              <a:off x="3181344" y="1046621"/>
              <a:ext cx="902400" cy="214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1235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54" name="Google Shape;1054;p51"/>
            <p:cNvSpPr/>
            <p:nvPr/>
          </p:nvSpPr>
          <p:spPr>
            <a:xfrm>
              <a:off x="3999063" y="1046625"/>
              <a:ext cx="902400" cy="214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김유신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55" name="Google Shape;1055;p51"/>
            <p:cNvSpPr/>
            <p:nvPr/>
          </p:nvSpPr>
          <p:spPr>
            <a:xfrm>
              <a:off x="5787738" y="1046625"/>
              <a:ext cx="1009800" cy="214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latin typeface="Open Sans"/>
                  <a:ea typeface="Open Sans"/>
                  <a:cs typeface="Open Sans"/>
                  <a:sym typeface="Open Sans"/>
                </a:rPr>
                <a:t>대리</a:t>
              </a:r>
              <a:endParaRPr sz="5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56" name="Google Shape;1056;p51"/>
            <p:cNvSpPr/>
            <p:nvPr/>
          </p:nvSpPr>
          <p:spPr>
            <a:xfrm>
              <a:off x="4901463" y="1046625"/>
              <a:ext cx="902400" cy="214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영업부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57" name="Google Shape;1057;p51"/>
          <p:cNvSpPr/>
          <p:nvPr/>
        </p:nvSpPr>
        <p:spPr>
          <a:xfrm>
            <a:off x="6840775" y="1869415"/>
            <a:ext cx="1744200" cy="298500"/>
          </a:xfrm>
          <a:prstGeom prst="frame">
            <a:avLst>
              <a:gd fmla="val 12500" name="adj1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51"/>
          <p:cNvSpPr/>
          <p:nvPr/>
        </p:nvSpPr>
        <p:spPr>
          <a:xfrm rot="-3192">
            <a:off x="815300" y="1119802"/>
            <a:ext cx="323100" cy="499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51"/>
          <p:cNvSpPr txBox="1"/>
          <p:nvPr/>
        </p:nvSpPr>
        <p:spPr>
          <a:xfrm>
            <a:off x="711313" y="1203999"/>
            <a:ext cx="5058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①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0" name="Google Shape;1060;p51"/>
          <p:cNvSpPr txBox="1"/>
          <p:nvPr/>
        </p:nvSpPr>
        <p:spPr>
          <a:xfrm>
            <a:off x="1016350" y="1119650"/>
            <a:ext cx="786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highlight>
                  <a:srgbClr val="F4CCCC"/>
                </a:highlight>
                <a:latin typeface="Open Sans"/>
                <a:ea typeface="Open Sans"/>
                <a:cs typeface="Open Sans"/>
                <a:sym typeface="Open Sans"/>
              </a:rPr>
              <a:t>회원 가입승인 버튼 클릭</a:t>
            </a:r>
            <a:endParaRPr sz="700">
              <a:highlight>
                <a:srgbClr val="F4CC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365825" y="299575"/>
            <a:ext cx="1491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Ⅰ.로그인 창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1590310" y="384011"/>
            <a:ext cx="99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로그인 UI 구성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4" name="Google Shape;104;p16"/>
          <p:cNvGrpSpPr/>
          <p:nvPr/>
        </p:nvGrpSpPr>
        <p:grpSpPr>
          <a:xfrm>
            <a:off x="3215672" y="784397"/>
            <a:ext cx="2713229" cy="4006528"/>
            <a:chOff x="453500" y="255275"/>
            <a:chExt cx="2999700" cy="3648600"/>
          </a:xfrm>
        </p:grpSpPr>
        <p:sp>
          <p:nvSpPr>
            <p:cNvPr id="105" name="Google Shape;105;p16"/>
            <p:cNvSpPr/>
            <p:nvPr/>
          </p:nvSpPr>
          <p:spPr>
            <a:xfrm>
              <a:off x="453500" y="255275"/>
              <a:ext cx="2999700" cy="36486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1934700" y="2121550"/>
              <a:ext cx="1219500" cy="260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1934700" y="2579851"/>
              <a:ext cx="1219500" cy="260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453500" y="255275"/>
              <a:ext cx="2999700" cy="196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latin typeface="Open Sans SemiBold"/>
                  <a:ea typeface="Open Sans SemiBold"/>
                  <a:cs typeface="Open Sans SemiBold"/>
                  <a:sym typeface="Open Sans SemiBold"/>
                </a:rPr>
                <a:t>(title name)</a:t>
              </a:r>
              <a:endParaRPr sz="1200">
                <a:latin typeface="Open Sans SemiBold"/>
                <a:ea typeface="Open Sans SemiBold"/>
                <a:cs typeface="Open Sans SemiBold"/>
                <a:sym typeface="Open Sans SemiBold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3154200" y="289614"/>
              <a:ext cx="177000" cy="128100"/>
            </a:xfrm>
            <a:prstGeom prst="flowChartSummingJunction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1196002" y="1071786"/>
              <a:ext cx="15147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Open Sans SemiBold"/>
                  <a:ea typeface="Open Sans SemiBold"/>
                  <a:cs typeface="Open Sans SemiBold"/>
                  <a:sym typeface="Open Sans SemiBold"/>
                </a:rPr>
                <a:t>바탕 이미지 </a:t>
              </a:r>
              <a:endParaRPr>
                <a:latin typeface="Open Sans SemiBold"/>
                <a:ea typeface="Open Sans SemiBold"/>
                <a:cs typeface="Open Sans SemiBold"/>
                <a:sym typeface="Open Sans SemiBold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2115275" y="3214000"/>
              <a:ext cx="1003500" cy="3000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Open Sans"/>
                  <a:ea typeface="Open Sans"/>
                  <a:cs typeface="Open Sans"/>
                  <a:sym typeface="Open Sans"/>
                </a:rPr>
                <a:t>로그인</a:t>
              </a:r>
              <a:endParaRPr sz="11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979575" y="3214000"/>
              <a:ext cx="1003500" cy="3000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Open Sans"/>
                  <a:ea typeface="Open Sans"/>
                  <a:cs typeface="Open Sans"/>
                  <a:sym typeface="Open Sans"/>
                </a:rPr>
                <a:t>회원가입</a:t>
              </a:r>
              <a:endParaRPr sz="11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714175" y="2051800"/>
              <a:ext cx="1092300" cy="32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Open Sans"/>
                  <a:ea typeface="Open Sans"/>
                  <a:cs typeface="Open Sans"/>
                  <a:sym typeface="Open Sans"/>
                </a:rPr>
                <a:t>사원번호</a:t>
              </a:r>
              <a:endParaRPr sz="11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" name="Google Shape;114;p16"/>
            <p:cNvSpPr txBox="1"/>
            <p:nvPr/>
          </p:nvSpPr>
          <p:spPr>
            <a:xfrm>
              <a:off x="714175" y="2553250"/>
              <a:ext cx="1092300" cy="32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Open Sans"/>
                  <a:ea typeface="Open Sans"/>
                  <a:cs typeface="Open Sans"/>
                  <a:sym typeface="Open Sans"/>
                </a:rPr>
                <a:t>비밀번호</a:t>
              </a:r>
              <a:endParaRPr sz="11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115" name="Google Shape;115;p16"/>
          <p:cNvCxnSpPr>
            <a:stCxn id="116" idx="3"/>
            <a:endCxn id="108" idx="1"/>
          </p:cNvCxnSpPr>
          <p:nvPr/>
        </p:nvCxnSpPr>
        <p:spPr>
          <a:xfrm flipH="1" rot="10800000">
            <a:off x="2564387" y="892583"/>
            <a:ext cx="651300" cy="4071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116" name="Google Shape;116;p16"/>
          <p:cNvSpPr txBox="1"/>
          <p:nvPr/>
        </p:nvSpPr>
        <p:spPr>
          <a:xfrm>
            <a:off x="1716887" y="1099133"/>
            <a:ext cx="847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Signika"/>
                <a:ea typeface="Signika"/>
                <a:cs typeface="Signika"/>
                <a:sym typeface="Signika"/>
              </a:rPr>
              <a:t>JFrame</a:t>
            </a:r>
            <a:endParaRPr sz="1200">
              <a:latin typeface="Signika"/>
              <a:ea typeface="Signika"/>
              <a:cs typeface="Signika"/>
              <a:sym typeface="Signika"/>
            </a:endParaRPr>
          </a:p>
        </p:txBody>
      </p:sp>
      <p:cxnSp>
        <p:nvCxnSpPr>
          <p:cNvPr id="117" name="Google Shape;117;p16"/>
          <p:cNvCxnSpPr>
            <a:stCxn id="118" idx="3"/>
            <a:endCxn id="110" idx="1"/>
          </p:cNvCxnSpPr>
          <p:nvPr/>
        </p:nvCxnSpPr>
        <p:spPr>
          <a:xfrm flipH="1" rot="10800000">
            <a:off x="2564322" y="1878938"/>
            <a:ext cx="1323000" cy="518100"/>
          </a:xfrm>
          <a:prstGeom prst="bentConnector3">
            <a:avLst>
              <a:gd fmla="val 3784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118" name="Google Shape;118;p16"/>
          <p:cNvSpPr txBox="1"/>
          <p:nvPr/>
        </p:nvSpPr>
        <p:spPr>
          <a:xfrm>
            <a:off x="1867422" y="2196488"/>
            <a:ext cx="696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Signika"/>
                <a:ea typeface="Signika"/>
                <a:cs typeface="Signika"/>
                <a:sym typeface="Signika"/>
              </a:rPr>
              <a:t>JPanel</a:t>
            </a:r>
            <a:endParaRPr sz="1200">
              <a:latin typeface="Signika"/>
              <a:ea typeface="Signika"/>
              <a:cs typeface="Signika"/>
              <a:sym typeface="Signika"/>
            </a:endParaRPr>
          </a:p>
        </p:txBody>
      </p:sp>
      <p:cxnSp>
        <p:nvCxnSpPr>
          <p:cNvPr id="119" name="Google Shape;119;p16"/>
          <p:cNvCxnSpPr>
            <a:stCxn id="120" idx="3"/>
            <a:endCxn id="113" idx="1"/>
          </p:cNvCxnSpPr>
          <p:nvPr/>
        </p:nvCxnSpPr>
        <p:spPr>
          <a:xfrm flipH="1" rot="10800000">
            <a:off x="2664536" y="2934278"/>
            <a:ext cx="786900" cy="3213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120" name="Google Shape;120;p16"/>
          <p:cNvSpPr txBox="1"/>
          <p:nvPr/>
        </p:nvSpPr>
        <p:spPr>
          <a:xfrm>
            <a:off x="1867436" y="3055028"/>
            <a:ext cx="797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Signika"/>
                <a:ea typeface="Signika"/>
                <a:cs typeface="Signika"/>
                <a:sym typeface="Signika"/>
              </a:rPr>
              <a:t>JLabel</a:t>
            </a:r>
            <a:endParaRPr sz="1200">
              <a:latin typeface="Signika"/>
              <a:ea typeface="Signika"/>
              <a:cs typeface="Signika"/>
              <a:sym typeface="Signika"/>
            </a:endParaRPr>
          </a:p>
        </p:txBody>
      </p:sp>
      <p:cxnSp>
        <p:nvCxnSpPr>
          <p:cNvPr id="121" name="Google Shape;121;p16"/>
          <p:cNvCxnSpPr>
            <a:stCxn id="106" idx="3"/>
            <a:endCxn id="122" idx="1"/>
          </p:cNvCxnSpPr>
          <p:nvPr/>
        </p:nvCxnSpPr>
        <p:spPr>
          <a:xfrm flipH="1" rot="10800000">
            <a:off x="5658455" y="2208291"/>
            <a:ext cx="809700" cy="768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122" name="Google Shape;122;p16"/>
          <p:cNvSpPr txBox="1"/>
          <p:nvPr/>
        </p:nvSpPr>
        <p:spPr>
          <a:xfrm>
            <a:off x="6468009" y="2023594"/>
            <a:ext cx="95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Signika"/>
                <a:ea typeface="Signika"/>
                <a:cs typeface="Signika"/>
                <a:sym typeface="Signika"/>
              </a:rPr>
              <a:t>JTextField</a:t>
            </a:r>
            <a:endParaRPr sz="1200">
              <a:latin typeface="Signika"/>
              <a:ea typeface="Signika"/>
              <a:cs typeface="Signika"/>
              <a:sym typeface="Signika"/>
            </a:endParaRPr>
          </a:p>
        </p:txBody>
      </p:sp>
      <p:cxnSp>
        <p:nvCxnSpPr>
          <p:cNvPr id="123" name="Google Shape;123;p16"/>
          <p:cNvCxnSpPr>
            <a:stCxn id="111" idx="3"/>
            <a:endCxn id="124" idx="1"/>
          </p:cNvCxnSpPr>
          <p:nvPr/>
        </p:nvCxnSpPr>
        <p:spPr>
          <a:xfrm flipH="1" rot="10800000">
            <a:off x="5626413" y="3680888"/>
            <a:ext cx="922800" cy="5172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124" name="Google Shape;124;p16"/>
          <p:cNvSpPr txBox="1"/>
          <p:nvPr/>
        </p:nvSpPr>
        <p:spPr>
          <a:xfrm>
            <a:off x="6549073" y="3496254"/>
            <a:ext cx="79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Signika"/>
                <a:ea typeface="Signika"/>
                <a:cs typeface="Signika"/>
                <a:sym typeface="Signika"/>
              </a:rPr>
              <a:t>JButton</a:t>
            </a:r>
            <a:endParaRPr sz="1200"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8847900" y="4851000"/>
            <a:ext cx="29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52"/>
          <p:cNvSpPr txBox="1"/>
          <p:nvPr/>
        </p:nvSpPr>
        <p:spPr>
          <a:xfrm>
            <a:off x="365825" y="299575"/>
            <a:ext cx="1491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Ⅶ.관리자 창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6" name="Google Shape;1066;p52"/>
          <p:cNvSpPr txBox="1"/>
          <p:nvPr/>
        </p:nvSpPr>
        <p:spPr>
          <a:xfrm>
            <a:off x="1543500" y="350275"/>
            <a:ext cx="127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상태 변경창 UI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67" name="Google Shape;1067;p52"/>
          <p:cNvGrpSpPr/>
          <p:nvPr/>
        </p:nvGrpSpPr>
        <p:grpSpPr>
          <a:xfrm>
            <a:off x="1225692" y="1427372"/>
            <a:ext cx="1726371" cy="2683505"/>
            <a:chOff x="3181344" y="618225"/>
            <a:chExt cx="3616193" cy="4208100"/>
          </a:xfrm>
        </p:grpSpPr>
        <p:sp>
          <p:nvSpPr>
            <p:cNvPr id="1068" name="Google Shape;1068;p52"/>
            <p:cNvSpPr/>
            <p:nvPr/>
          </p:nvSpPr>
          <p:spPr>
            <a:xfrm>
              <a:off x="3193563" y="618225"/>
              <a:ext cx="3603900" cy="4208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9" name="Google Shape;1069;p52"/>
            <p:cNvSpPr/>
            <p:nvPr/>
          </p:nvSpPr>
          <p:spPr>
            <a:xfrm>
              <a:off x="3193563" y="618225"/>
              <a:ext cx="36039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latin typeface="Open Sans"/>
                  <a:ea typeface="Open Sans"/>
                  <a:cs typeface="Open Sans"/>
                  <a:sym typeface="Open Sans"/>
                </a:rPr>
                <a:t>관리자</a:t>
              </a:r>
              <a:endParaRPr b="1"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0" name="Google Shape;1070;p52"/>
            <p:cNvSpPr/>
            <p:nvPr/>
          </p:nvSpPr>
          <p:spPr>
            <a:xfrm>
              <a:off x="6596213" y="647325"/>
              <a:ext cx="156000" cy="156000"/>
            </a:xfrm>
            <a:prstGeom prst="flowChartSummingJunction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1" name="Google Shape;1071;p52"/>
            <p:cNvSpPr/>
            <p:nvPr/>
          </p:nvSpPr>
          <p:spPr>
            <a:xfrm>
              <a:off x="3193563" y="832425"/>
              <a:ext cx="36039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2" name="Google Shape;1072;p52"/>
            <p:cNvSpPr txBox="1"/>
            <p:nvPr/>
          </p:nvSpPr>
          <p:spPr>
            <a:xfrm>
              <a:off x="3193578" y="691934"/>
              <a:ext cx="9024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latin typeface="Open Sans"/>
                  <a:ea typeface="Open Sans"/>
                  <a:cs typeface="Open Sans"/>
                  <a:sym typeface="Open Sans"/>
                </a:rPr>
                <a:t>메뉴</a:t>
              </a:r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3" name="Google Shape;1073;p52"/>
            <p:cNvSpPr/>
            <p:nvPr/>
          </p:nvSpPr>
          <p:spPr>
            <a:xfrm>
              <a:off x="3181344" y="1046621"/>
              <a:ext cx="9024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사원번호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4" name="Google Shape;1074;p52"/>
            <p:cNvSpPr/>
            <p:nvPr/>
          </p:nvSpPr>
          <p:spPr>
            <a:xfrm>
              <a:off x="3999063" y="1046625"/>
              <a:ext cx="9024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사원이름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5" name="Google Shape;1075;p52"/>
            <p:cNvSpPr/>
            <p:nvPr/>
          </p:nvSpPr>
          <p:spPr>
            <a:xfrm>
              <a:off x="5787738" y="1046625"/>
              <a:ext cx="10098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latin typeface="Open Sans"/>
                  <a:ea typeface="Open Sans"/>
                  <a:cs typeface="Open Sans"/>
                  <a:sym typeface="Open Sans"/>
                </a:rPr>
                <a:t>직급</a:t>
              </a:r>
              <a:endParaRPr sz="5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6" name="Google Shape;1076;p52"/>
            <p:cNvSpPr/>
            <p:nvPr/>
          </p:nvSpPr>
          <p:spPr>
            <a:xfrm>
              <a:off x="4901463" y="1046625"/>
              <a:ext cx="9024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부서이름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7" name="Google Shape;1077;p52"/>
            <p:cNvSpPr/>
            <p:nvPr/>
          </p:nvSpPr>
          <p:spPr>
            <a:xfrm>
              <a:off x="3193638" y="4612125"/>
              <a:ext cx="36039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Open Sans"/>
                  <a:ea typeface="Open Sans"/>
                  <a:cs typeface="Open Sans"/>
                  <a:sym typeface="Open Sans"/>
                </a:rPr>
                <a:t>2021-03-28 03:43</a:t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1078" name="Google Shape;1078;p52"/>
          <p:cNvPicPr preferRelativeResize="0"/>
          <p:nvPr/>
        </p:nvPicPr>
        <p:blipFill rotWithShape="1">
          <a:blip r:embed="rId3">
            <a:alphaModFix/>
          </a:blip>
          <a:srcRect b="0" l="-24937" r="0" t="0"/>
          <a:stretch/>
        </p:blipFill>
        <p:spPr>
          <a:xfrm>
            <a:off x="633898" y="1427377"/>
            <a:ext cx="584400" cy="756662"/>
          </a:xfrm>
          <a:prstGeom prst="rect">
            <a:avLst/>
          </a:prstGeom>
          <a:noFill/>
          <a:ln>
            <a:noFill/>
          </a:ln>
        </p:spPr>
      </p:pic>
      <p:sp>
        <p:nvSpPr>
          <p:cNvPr id="1079" name="Google Shape;1079;p52"/>
          <p:cNvSpPr/>
          <p:nvPr/>
        </p:nvSpPr>
        <p:spPr>
          <a:xfrm>
            <a:off x="3096000" y="1531725"/>
            <a:ext cx="3087900" cy="1638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OR REPLACE PROCEDURE </a:t>
            </a: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proc_mem_approval(p_mem_no IN number)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</a:t>
            </a:r>
            <a:endParaRPr b="1"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BEGIN</a:t>
            </a:r>
            <a:endParaRPr b="1"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UPDATE member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SET mem_check = 1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WHERE mem_no=p_mem_no;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COMMIT;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END;</a:t>
            </a:r>
            <a:endParaRPr b="1"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0" name="Google Shape;1080;p52"/>
          <p:cNvSpPr txBox="1"/>
          <p:nvPr/>
        </p:nvSpPr>
        <p:spPr>
          <a:xfrm>
            <a:off x="3124804" y="1174621"/>
            <a:ext cx="226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[회원가입 승인 프로시저 실행문]</a:t>
            </a:r>
            <a:endParaRPr b="1" sz="6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1" name="Google Shape;1081;p52"/>
          <p:cNvSpPr/>
          <p:nvPr/>
        </p:nvSpPr>
        <p:spPr>
          <a:xfrm>
            <a:off x="3035650" y="3849276"/>
            <a:ext cx="3292200" cy="292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execute proc_mem_approval(53);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082" name="Google Shape;1082;p52"/>
          <p:cNvSpPr txBox="1"/>
          <p:nvPr/>
        </p:nvSpPr>
        <p:spPr>
          <a:xfrm>
            <a:off x="2952059" y="3555713"/>
            <a:ext cx="196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해당</a:t>
            </a:r>
            <a:r>
              <a:rPr b="1"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 프로시저 TEST</a:t>
            </a:r>
            <a:endParaRPr b="1" sz="9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3" name="Google Shape;1083;p52"/>
          <p:cNvSpPr txBox="1"/>
          <p:nvPr/>
        </p:nvSpPr>
        <p:spPr>
          <a:xfrm>
            <a:off x="3073659" y="991871"/>
            <a:ext cx="9108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pen Sans"/>
                <a:ea typeface="Open Sans"/>
                <a:cs typeface="Open Sans"/>
                <a:sym typeface="Open Sans"/>
              </a:rPr>
              <a:t>프로시저 실행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4" name="Google Shape;1084;p52"/>
          <p:cNvSpPr/>
          <p:nvPr/>
        </p:nvSpPr>
        <p:spPr>
          <a:xfrm rot="-3192">
            <a:off x="815300" y="1119802"/>
            <a:ext cx="323100" cy="499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52"/>
          <p:cNvSpPr txBox="1"/>
          <p:nvPr/>
        </p:nvSpPr>
        <p:spPr>
          <a:xfrm>
            <a:off x="711313" y="1203999"/>
            <a:ext cx="5058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①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6" name="Google Shape;1086;p52"/>
          <p:cNvSpPr txBox="1"/>
          <p:nvPr/>
        </p:nvSpPr>
        <p:spPr>
          <a:xfrm>
            <a:off x="1016350" y="1119650"/>
            <a:ext cx="786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highlight>
                  <a:srgbClr val="F4CCCC"/>
                </a:highlight>
                <a:latin typeface="Open Sans"/>
                <a:ea typeface="Open Sans"/>
                <a:cs typeface="Open Sans"/>
                <a:sym typeface="Open Sans"/>
              </a:rPr>
              <a:t>회원 가입승인</a:t>
            </a:r>
            <a:r>
              <a:rPr lang="ko" sz="700">
                <a:highlight>
                  <a:srgbClr val="F4CCCC"/>
                </a:highlight>
                <a:latin typeface="Open Sans"/>
                <a:ea typeface="Open Sans"/>
                <a:cs typeface="Open Sans"/>
                <a:sym typeface="Open Sans"/>
              </a:rPr>
              <a:t> 버튼 클릭</a:t>
            </a:r>
            <a:endParaRPr sz="700">
              <a:highlight>
                <a:srgbClr val="F4CC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7" name="Google Shape;1087;p52"/>
          <p:cNvSpPr/>
          <p:nvPr/>
        </p:nvSpPr>
        <p:spPr>
          <a:xfrm rot="-5353231">
            <a:off x="2778737" y="890576"/>
            <a:ext cx="264624" cy="42394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52"/>
          <p:cNvSpPr txBox="1"/>
          <p:nvPr/>
        </p:nvSpPr>
        <p:spPr>
          <a:xfrm rot="45277">
            <a:off x="2740660" y="1003771"/>
            <a:ext cx="296126" cy="1995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②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9" name="Google Shape;1089;p52"/>
          <p:cNvSpPr/>
          <p:nvPr/>
        </p:nvSpPr>
        <p:spPr>
          <a:xfrm rot="5392213">
            <a:off x="5069743" y="3476228"/>
            <a:ext cx="264901" cy="42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52"/>
          <p:cNvSpPr txBox="1"/>
          <p:nvPr/>
        </p:nvSpPr>
        <p:spPr>
          <a:xfrm>
            <a:off x="5100881" y="3587765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④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1" name="Google Shape;1091;p52"/>
          <p:cNvSpPr/>
          <p:nvPr/>
        </p:nvSpPr>
        <p:spPr>
          <a:xfrm rot="-5410365">
            <a:off x="5795556" y="3073521"/>
            <a:ext cx="298501" cy="477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52"/>
          <p:cNvSpPr txBox="1"/>
          <p:nvPr/>
        </p:nvSpPr>
        <p:spPr>
          <a:xfrm>
            <a:off x="5773109" y="3208313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③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3" name="Google Shape;1093;p52"/>
          <p:cNvSpPr txBox="1"/>
          <p:nvPr/>
        </p:nvSpPr>
        <p:spPr>
          <a:xfrm>
            <a:off x="5353144" y="3568466"/>
            <a:ext cx="9465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pen Sans"/>
                <a:ea typeface="Open Sans"/>
                <a:cs typeface="Open Sans"/>
                <a:sym typeface="Open Sans"/>
              </a:rPr>
              <a:t>프로시저 TEST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4" name="Google Shape;1094;p52"/>
          <p:cNvSpPr txBox="1"/>
          <p:nvPr/>
        </p:nvSpPr>
        <p:spPr>
          <a:xfrm>
            <a:off x="5281496" y="3188384"/>
            <a:ext cx="4242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pen Sans"/>
                <a:ea typeface="Open Sans"/>
                <a:cs typeface="Open Sans"/>
                <a:sym typeface="Open Sans"/>
              </a:rPr>
              <a:t>결과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95" name="Google Shape;1095;p52"/>
          <p:cNvPicPr preferRelativeResize="0"/>
          <p:nvPr/>
        </p:nvPicPr>
        <p:blipFill rotWithShape="1">
          <a:blip r:embed="rId3">
            <a:alphaModFix/>
          </a:blip>
          <a:srcRect b="0" l="-24937" r="0" t="0"/>
          <a:stretch/>
        </p:blipFill>
        <p:spPr>
          <a:xfrm>
            <a:off x="6266952" y="1461540"/>
            <a:ext cx="584400" cy="7566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6" name="Google Shape;1096;p52"/>
          <p:cNvGrpSpPr/>
          <p:nvPr/>
        </p:nvGrpSpPr>
        <p:grpSpPr>
          <a:xfrm>
            <a:off x="6858726" y="1458597"/>
            <a:ext cx="1726371" cy="2683505"/>
            <a:chOff x="3181344" y="618225"/>
            <a:chExt cx="3616193" cy="4208100"/>
          </a:xfrm>
        </p:grpSpPr>
        <p:sp>
          <p:nvSpPr>
            <p:cNvPr id="1097" name="Google Shape;1097;p52"/>
            <p:cNvSpPr/>
            <p:nvPr/>
          </p:nvSpPr>
          <p:spPr>
            <a:xfrm>
              <a:off x="3193563" y="618225"/>
              <a:ext cx="3603900" cy="4208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8" name="Google Shape;1098;p52"/>
            <p:cNvSpPr/>
            <p:nvPr/>
          </p:nvSpPr>
          <p:spPr>
            <a:xfrm>
              <a:off x="3193563" y="618225"/>
              <a:ext cx="36039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latin typeface="Open Sans"/>
                  <a:ea typeface="Open Sans"/>
                  <a:cs typeface="Open Sans"/>
                  <a:sym typeface="Open Sans"/>
                </a:rPr>
                <a:t>관리자</a:t>
              </a:r>
              <a:endParaRPr b="1"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9" name="Google Shape;1099;p52"/>
            <p:cNvSpPr/>
            <p:nvPr/>
          </p:nvSpPr>
          <p:spPr>
            <a:xfrm>
              <a:off x="6596213" y="647325"/>
              <a:ext cx="156000" cy="156000"/>
            </a:xfrm>
            <a:prstGeom prst="flowChartSummingJunction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0" name="Google Shape;1100;p52"/>
            <p:cNvSpPr/>
            <p:nvPr/>
          </p:nvSpPr>
          <p:spPr>
            <a:xfrm>
              <a:off x="3193563" y="832425"/>
              <a:ext cx="36039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1" name="Google Shape;1101;p52"/>
            <p:cNvSpPr txBox="1"/>
            <p:nvPr/>
          </p:nvSpPr>
          <p:spPr>
            <a:xfrm>
              <a:off x="3193578" y="691934"/>
              <a:ext cx="9024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latin typeface="Open Sans"/>
                  <a:ea typeface="Open Sans"/>
                  <a:cs typeface="Open Sans"/>
                  <a:sym typeface="Open Sans"/>
                </a:rPr>
                <a:t>메뉴</a:t>
              </a:r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2" name="Google Shape;1102;p52"/>
            <p:cNvSpPr/>
            <p:nvPr/>
          </p:nvSpPr>
          <p:spPr>
            <a:xfrm>
              <a:off x="3181344" y="1046621"/>
              <a:ext cx="9024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사원번호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3" name="Google Shape;1103;p52"/>
            <p:cNvSpPr/>
            <p:nvPr/>
          </p:nvSpPr>
          <p:spPr>
            <a:xfrm>
              <a:off x="3999063" y="1046625"/>
              <a:ext cx="9024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사원이름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4" name="Google Shape;1104;p52"/>
            <p:cNvSpPr/>
            <p:nvPr/>
          </p:nvSpPr>
          <p:spPr>
            <a:xfrm>
              <a:off x="5787738" y="1046625"/>
              <a:ext cx="10098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latin typeface="Open Sans"/>
                  <a:ea typeface="Open Sans"/>
                  <a:cs typeface="Open Sans"/>
                  <a:sym typeface="Open Sans"/>
                </a:rPr>
                <a:t>직급</a:t>
              </a:r>
              <a:endParaRPr sz="5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5" name="Google Shape;1105;p52"/>
            <p:cNvSpPr/>
            <p:nvPr/>
          </p:nvSpPr>
          <p:spPr>
            <a:xfrm>
              <a:off x="4901463" y="1046625"/>
              <a:ext cx="9024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부서이름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6" name="Google Shape;1106;p52"/>
            <p:cNvSpPr/>
            <p:nvPr/>
          </p:nvSpPr>
          <p:spPr>
            <a:xfrm>
              <a:off x="3193638" y="4612125"/>
              <a:ext cx="36039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Open Sans"/>
                  <a:ea typeface="Open Sans"/>
                  <a:cs typeface="Open Sans"/>
                  <a:sym typeface="Open Sans"/>
                </a:rPr>
                <a:t>2021-03-28 03:43</a:t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07" name="Google Shape;1107;p52"/>
          <p:cNvGrpSpPr/>
          <p:nvPr/>
        </p:nvGrpSpPr>
        <p:grpSpPr>
          <a:xfrm>
            <a:off x="6853239" y="1883842"/>
            <a:ext cx="1726371" cy="136598"/>
            <a:chOff x="3181344" y="1046621"/>
            <a:chExt cx="3616193" cy="214204"/>
          </a:xfrm>
        </p:grpSpPr>
        <p:sp>
          <p:nvSpPr>
            <p:cNvPr id="1108" name="Google Shape;1108;p52"/>
            <p:cNvSpPr/>
            <p:nvPr/>
          </p:nvSpPr>
          <p:spPr>
            <a:xfrm>
              <a:off x="3181344" y="1046621"/>
              <a:ext cx="902400" cy="214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1234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9" name="Google Shape;1109;p52"/>
            <p:cNvSpPr/>
            <p:nvPr/>
          </p:nvSpPr>
          <p:spPr>
            <a:xfrm>
              <a:off x="3999063" y="1046625"/>
              <a:ext cx="902400" cy="214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홍길동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0" name="Google Shape;1110;p52"/>
            <p:cNvSpPr/>
            <p:nvPr/>
          </p:nvSpPr>
          <p:spPr>
            <a:xfrm>
              <a:off x="5787738" y="1046625"/>
              <a:ext cx="1009800" cy="214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latin typeface="Open Sans"/>
                  <a:ea typeface="Open Sans"/>
                  <a:cs typeface="Open Sans"/>
                  <a:sym typeface="Open Sans"/>
                </a:rPr>
                <a:t>사원</a:t>
              </a:r>
              <a:endParaRPr sz="5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1" name="Google Shape;1111;p52"/>
            <p:cNvSpPr/>
            <p:nvPr/>
          </p:nvSpPr>
          <p:spPr>
            <a:xfrm>
              <a:off x="4901463" y="1046625"/>
              <a:ext cx="902400" cy="214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개발부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12" name="Google Shape;1112;p52"/>
          <p:cNvGrpSpPr/>
          <p:nvPr/>
        </p:nvGrpSpPr>
        <p:grpSpPr>
          <a:xfrm>
            <a:off x="6853239" y="2020442"/>
            <a:ext cx="1726371" cy="136598"/>
            <a:chOff x="3181344" y="1046621"/>
            <a:chExt cx="3616193" cy="214204"/>
          </a:xfrm>
        </p:grpSpPr>
        <p:sp>
          <p:nvSpPr>
            <p:cNvPr id="1113" name="Google Shape;1113;p52"/>
            <p:cNvSpPr/>
            <p:nvPr/>
          </p:nvSpPr>
          <p:spPr>
            <a:xfrm>
              <a:off x="3181344" y="1046621"/>
              <a:ext cx="902400" cy="214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1235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4" name="Google Shape;1114;p52"/>
            <p:cNvSpPr/>
            <p:nvPr/>
          </p:nvSpPr>
          <p:spPr>
            <a:xfrm>
              <a:off x="3999063" y="1046625"/>
              <a:ext cx="902400" cy="214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김유신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5" name="Google Shape;1115;p52"/>
            <p:cNvSpPr/>
            <p:nvPr/>
          </p:nvSpPr>
          <p:spPr>
            <a:xfrm>
              <a:off x="5787738" y="1046625"/>
              <a:ext cx="1009800" cy="214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latin typeface="Open Sans"/>
                  <a:ea typeface="Open Sans"/>
                  <a:cs typeface="Open Sans"/>
                  <a:sym typeface="Open Sans"/>
                </a:rPr>
                <a:t>대리</a:t>
              </a:r>
              <a:endParaRPr sz="5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6" name="Google Shape;1116;p52"/>
            <p:cNvSpPr/>
            <p:nvPr/>
          </p:nvSpPr>
          <p:spPr>
            <a:xfrm>
              <a:off x="4901463" y="1046625"/>
              <a:ext cx="902400" cy="214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영업부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17" name="Google Shape;1117;p52"/>
          <p:cNvSpPr/>
          <p:nvPr/>
        </p:nvSpPr>
        <p:spPr>
          <a:xfrm>
            <a:off x="6840775" y="1869415"/>
            <a:ext cx="1744200" cy="298500"/>
          </a:xfrm>
          <a:prstGeom prst="frame">
            <a:avLst>
              <a:gd fmla="val 12500" name="adj1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52"/>
          <p:cNvSpPr/>
          <p:nvPr/>
        </p:nvSpPr>
        <p:spPr>
          <a:xfrm>
            <a:off x="7180225" y="2648600"/>
            <a:ext cx="1200600" cy="37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Open Sans"/>
                <a:ea typeface="Open Sans"/>
                <a:cs typeface="Open Sans"/>
                <a:sym typeface="Open Sans"/>
              </a:rPr>
              <a:t>승인이 완료되었습니다.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53"/>
          <p:cNvSpPr txBox="1"/>
          <p:nvPr/>
        </p:nvSpPr>
        <p:spPr>
          <a:xfrm>
            <a:off x="8847900" y="4851000"/>
            <a:ext cx="29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Open Sans"/>
                <a:ea typeface="Open Sans"/>
                <a:cs typeface="Open Sans"/>
                <a:sym typeface="Open Sans"/>
              </a:rPr>
              <a:t>28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4" name="Google Shape;1124;p53"/>
          <p:cNvSpPr txBox="1"/>
          <p:nvPr/>
        </p:nvSpPr>
        <p:spPr>
          <a:xfrm>
            <a:off x="365825" y="299575"/>
            <a:ext cx="1491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Ⅶ.관리자 창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5" name="Google Shape;1125;p53"/>
          <p:cNvSpPr txBox="1"/>
          <p:nvPr/>
        </p:nvSpPr>
        <p:spPr>
          <a:xfrm>
            <a:off x="1543500" y="350275"/>
            <a:ext cx="127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수정</a:t>
            </a: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창 UI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6" name="Google Shape;1126;p53"/>
          <p:cNvSpPr/>
          <p:nvPr/>
        </p:nvSpPr>
        <p:spPr>
          <a:xfrm>
            <a:off x="3312244" y="1563566"/>
            <a:ext cx="2666700" cy="3009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53"/>
          <p:cNvSpPr/>
          <p:nvPr/>
        </p:nvSpPr>
        <p:spPr>
          <a:xfrm>
            <a:off x="3312244" y="1563566"/>
            <a:ext cx="2666700" cy="186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53"/>
          <p:cNvSpPr/>
          <p:nvPr/>
        </p:nvSpPr>
        <p:spPr>
          <a:xfrm>
            <a:off x="5801702" y="1586952"/>
            <a:ext cx="135900" cy="140400"/>
          </a:xfrm>
          <a:prstGeom prst="flowChartSummingJunction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53"/>
          <p:cNvSpPr/>
          <p:nvPr/>
        </p:nvSpPr>
        <p:spPr>
          <a:xfrm>
            <a:off x="3570198" y="2171808"/>
            <a:ext cx="656100" cy="257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사원번호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0" name="Google Shape;1130;p53"/>
          <p:cNvSpPr/>
          <p:nvPr/>
        </p:nvSpPr>
        <p:spPr>
          <a:xfrm>
            <a:off x="3570198" y="2589347"/>
            <a:ext cx="656100" cy="257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사원이름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1" name="Google Shape;1131;p53"/>
          <p:cNvSpPr/>
          <p:nvPr/>
        </p:nvSpPr>
        <p:spPr>
          <a:xfrm>
            <a:off x="3570198" y="3006886"/>
            <a:ext cx="656100" cy="257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부서이름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2" name="Google Shape;1132;p53"/>
          <p:cNvSpPr/>
          <p:nvPr/>
        </p:nvSpPr>
        <p:spPr>
          <a:xfrm>
            <a:off x="3570198" y="3424425"/>
            <a:ext cx="656100" cy="257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직  급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3" name="Google Shape;1133;p53"/>
          <p:cNvSpPr/>
          <p:nvPr/>
        </p:nvSpPr>
        <p:spPr>
          <a:xfrm>
            <a:off x="4072335" y="1867722"/>
            <a:ext cx="10263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Impact"/>
                <a:ea typeface="Impact"/>
                <a:cs typeface="Impact"/>
                <a:sym typeface="Impact"/>
              </a:rPr>
              <a:t>수정</a:t>
            </a:r>
            <a:endParaRPr b="1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34" name="Google Shape;1134;p53"/>
          <p:cNvSpPr/>
          <p:nvPr/>
        </p:nvSpPr>
        <p:spPr>
          <a:xfrm>
            <a:off x="4226503" y="2171808"/>
            <a:ext cx="1375200" cy="25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53"/>
          <p:cNvSpPr/>
          <p:nvPr/>
        </p:nvSpPr>
        <p:spPr>
          <a:xfrm>
            <a:off x="4226503" y="2589347"/>
            <a:ext cx="1375200" cy="25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53"/>
          <p:cNvSpPr/>
          <p:nvPr/>
        </p:nvSpPr>
        <p:spPr>
          <a:xfrm>
            <a:off x="4226503" y="3006886"/>
            <a:ext cx="1375200" cy="25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53"/>
          <p:cNvSpPr/>
          <p:nvPr/>
        </p:nvSpPr>
        <p:spPr>
          <a:xfrm>
            <a:off x="4226503" y="3424425"/>
            <a:ext cx="1375200" cy="25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53"/>
          <p:cNvSpPr/>
          <p:nvPr/>
        </p:nvSpPr>
        <p:spPr>
          <a:xfrm>
            <a:off x="3632379" y="4058776"/>
            <a:ext cx="849900" cy="327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Impact"/>
                <a:ea typeface="Impact"/>
                <a:cs typeface="Impact"/>
                <a:sym typeface="Impact"/>
              </a:rPr>
              <a:t>확    인</a:t>
            </a:r>
            <a:endParaRPr b="1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39" name="Google Shape;1139;p53"/>
          <p:cNvSpPr/>
          <p:nvPr/>
        </p:nvSpPr>
        <p:spPr>
          <a:xfrm>
            <a:off x="4835182" y="4058776"/>
            <a:ext cx="849900" cy="327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Impact"/>
                <a:ea typeface="Impact"/>
                <a:cs typeface="Impact"/>
                <a:sym typeface="Impact"/>
              </a:rPr>
              <a:t>취    소</a:t>
            </a:r>
            <a:endParaRPr b="1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40" name="Google Shape;1140;p53"/>
          <p:cNvSpPr txBox="1"/>
          <p:nvPr/>
        </p:nvSpPr>
        <p:spPr>
          <a:xfrm>
            <a:off x="6339550" y="5241167"/>
            <a:ext cx="618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1" name="Google Shape;1141;p53"/>
          <p:cNvCxnSpPr/>
          <p:nvPr/>
        </p:nvCxnSpPr>
        <p:spPr>
          <a:xfrm rot="10800000">
            <a:off x="2104592" y="1771218"/>
            <a:ext cx="1520400" cy="292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1142" name="Google Shape;1142;p53"/>
          <p:cNvSpPr txBox="1"/>
          <p:nvPr/>
        </p:nvSpPr>
        <p:spPr>
          <a:xfrm>
            <a:off x="1483475" y="1405525"/>
            <a:ext cx="59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JPanel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43" name="Google Shape;1143;p53"/>
          <p:cNvCxnSpPr>
            <a:stCxn id="1130" idx="1"/>
            <a:endCxn id="1144" idx="3"/>
          </p:cNvCxnSpPr>
          <p:nvPr/>
        </p:nvCxnSpPr>
        <p:spPr>
          <a:xfrm rot="10800000">
            <a:off x="2098998" y="2653097"/>
            <a:ext cx="1471200" cy="648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1144" name="Google Shape;1144;p53"/>
          <p:cNvSpPr txBox="1"/>
          <p:nvPr/>
        </p:nvSpPr>
        <p:spPr>
          <a:xfrm>
            <a:off x="1458127" y="2483750"/>
            <a:ext cx="64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JLabel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45" name="Google Shape;1145;p53"/>
          <p:cNvCxnSpPr>
            <a:stCxn id="1138" idx="1"/>
            <a:endCxn id="1146" idx="3"/>
          </p:cNvCxnSpPr>
          <p:nvPr/>
        </p:nvCxnSpPr>
        <p:spPr>
          <a:xfrm rot="10800000">
            <a:off x="2458479" y="3552826"/>
            <a:ext cx="1173900" cy="669600"/>
          </a:xfrm>
          <a:prstGeom prst="bentConnector3">
            <a:avLst>
              <a:gd fmla="val 62378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1146" name="Google Shape;1146;p53"/>
          <p:cNvSpPr txBox="1"/>
          <p:nvPr/>
        </p:nvSpPr>
        <p:spPr>
          <a:xfrm>
            <a:off x="1704851" y="3383625"/>
            <a:ext cx="75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JButton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47" name="Google Shape;1147;p53"/>
          <p:cNvCxnSpPr>
            <a:stCxn id="1136" idx="3"/>
            <a:endCxn id="1148" idx="1"/>
          </p:cNvCxnSpPr>
          <p:nvPr/>
        </p:nvCxnSpPr>
        <p:spPr>
          <a:xfrm>
            <a:off x="5601703" y="3135436"/>
            <a:ext cx="1104900" cy="586800"/>
          </a:xfrm>
          <a:prstGeom prst="bentConnector3">
            <a:avLst>
              <a:gd fmla="val 72737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1148" name="Google Shape;1148;p53"/>
          <p:cNvSpPr txBox="1"/>
          <p:nvPr/>
        </p:nvSpPr>
        <p:spPr>
          <a:xfrm>
            <a:off x="6706649" y="3552825"/>
            <a:ext cx="84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JTextField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49" name="Google Shape;1149;p53"/>
          <p:cNvCxnSpPr>
            <a:stCxn id="1133" idx="3"/>
            <a:endCxn id="1150" idx="1"/>
          </p:cNvCxnSpPr>
          <p:nvPr/>
        </p:nvCxnSpPr>
        <p:spPr>
          <a:xfrm flipH="1" rot="10800000">
            <a:off x="5098635" y="1454472"/>
            <a:ext cx="1536000" cy="541800"/>
          </a:xfrm>
          <a:prstGeom prst="bentConnector3">
            <a:avLst>
              <a:gd fmla="val 75947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1150" name="Google Shape;1150;p53"/>
          <p:cNvSpPr txBox="1"/>
          <p:nvPr/>
        </p:nvSpPr>
        <p:spPr>
          <a:xfrm>
            <a:off x="6634725" y="1285150"/>
            <a:ext cx="64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JLabel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51" name="Google Shape;1151;p53"/>
          <p:cNvCxnSpPr>
            <a:stCxn id="1127" idx="1"/>
            <a:endCxn id="1152" idx="3"/>
          </p:cNvCxnSpPr>
          <p:nvPr/>
        </p:nvCxnSpPr>
        <p:spPr>
          <a:xfrm rot="10800000">
            <a:off x="2990044" y="1090916"/>
            <a:ext cx="322200" cy="566100"/>
          </a:xfrm>
          <a:prstGeom prst="bentConnector3">
            <a:avLst>
              <a:gd fmla="val 50022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diamond"/>
          </a:ln>
        </p:spPr>
      </p:cxnSp>
      <p:sp>
        <p:nvSpPr>
          <p:cNvPr id="1152" name="Google Shape;1152;p53"/>
          <p:cNvSpPr txBox="1"/>
          <p:nvPr/>
        </p:nvSpPr>
        <p:spPr>
          <a:xfrm>
            <a:off x="2349100" y="921475"/>
            <a:ext cx="64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JDialog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54"/>
          <p:cNvSpPr txBox="1"/>
          <p:nvPr/>
        </p:nvSpPr>
        <p:spPr>
          <a:xfrm>
            <a:off x="8847900" y="4851000"/>
            <a:ext cx="29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Open Sans"/>
                <a:ea typeface="Open Sans"/>
                <a:cs typeface="Open Sans"/>
                <a:sym typeface="Open Sans"/>
              </a:rPr>
              <a:t>29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8" name="Google Shape;1158;p54"/>
          <p:cNvSpPr txBox="1"/>
          <p:nvPr/>
        </p:nvSpPr>
        <p:spPr>
          <a:xfrm>
            <a:off x="365825" y="299575"/>
            <a:ext cx="1491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Ⅶ.관리자 창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9" name="Google Shape;1159;p54"/>
          <p:cNvSpPr txBox="1"/>
          <p:nvPr/>
        </p:nvSpPr>
        <p:spPr>
          <a:xfrm>
            <a:off x="1543500" y="350275"/>
            <a:ext cx="127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상태 변경창 UI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0" name="Google Shape;1160;p54"/>
          <p:cNvSpPr txBox="1"/>
          <p:nvPr/>
        </p:nvSpPr>
        <p:spPr>
          <a:xfrm>
            <a:off x="6339550" y="5241167"/>
            <a:ext cx="618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1" name="Google Shape;1161;p54"/>
          <p:cNvGrpSpPr/>
          <p:nvPr/>
        </p:nvGrpSpPr>
        <p:grpSpPr>
          <a:xfrm>
            <a:off x="1188192" y="1287172"/>
            <a:ext cx="1726371" cy="2683505"/>
            <a:chOff x="3181344" y="618225"/>
            <a:chExt cx="3616193" cy="4208100"/>
          </a:xfrm>
        </p:grpSpPr>
        <p:sp>
          <p:nvSpPr>
            <p:cNvPr id="1162" name="Google Shape;1162;p54"/>
            <p:cNvSpPr/>
            <p:nvPr/>
          </p:nvSpPr>
          <p:spPr>
            <a:xfrm>
              <a:off x="3193563" y="618225"/>
              <a:ext cx="3603900" cy="4208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3" name="Google Shape;1163;p54"/>
            <p:cNvSpPr/>
            <p:nvPr/>
          </p:nvSpPr>
          <p:spPr>
            <a:xfrm>
              <a:off x="3193563" y="618225"/>
              <a:ext cx="36039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latin typeface="Open Sans"/>
                  <a:ea typeface="Open Sans"/>
                  <a:cs typeface="Open Sans"/>
                  <a:sym typeface="Open Sans"/>
                </a:rPr>
                <a:t>관리자</a:t>
              </a:r>
              <a:endParaRPr b="1"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4" name="Google Shape;1164;p54"/>
            <p:cNvSpPr/>
            <p:nvPr/>
          </p:nvSpPr>
          <p:spPr>
            <a:xfrm>
              <a:off x="6596213" y="647325"/>
              <a:ext cx="156000" cy="156000"/>
            </a:xfrm>
            <a:prstGeom prst="flowChartSummingJunction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5" name="Google Shape;1165;p54"/>
            <p:cNvSpPr/>
            <p:nvPr/>
          </p:nvSpPr>
          <p:spPr>
            <a:xfrm>
              <a:off x="3193563" y="832425"/>
              <a:ext cx="36039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6" name="Google Shape;1166;p54"/>
            <p:cNvSpPr txBox="1"/>
            <p:nvPr/>
          </p:nvSpPr>
          <p:spPr>
            <a:xfrm>
              <a:off x="3193578" y="691934"/>
              <a:ext cx="9024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latin typeface="Open Sans"/>
                  <a:ea typeface="Open Sans"/>
                  <a:cs typeface="Open Sans"/>
                  <a:sym typeface="Open Sans"/>
                </a:rPr>
                <a:t>메뉴</a:t>
              </a:r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7" name="Google Shape;1167;p54"/>
            <p:cNvSpPr/>
            <p:nvPr/>
          </p:nvSpPr>
          <p:spPr>
            <a:xfrm>
              <a:off x="3181344" y="1046621"/>
              <a:ext cx="9024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사원번호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8" name="Google Shape;1168;p54"/>
            <p:cNvSpPr/>
            <p:nvPr/>
          </p:nvSpPr>
          <p:spPr>
            <a:xfrm>
              <a:off x="3999063" y="1046625"/>
              <a:ext cx="9024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사원이름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9" name="Google Shape;1169;p54"/>
            <p:cNvSpPr/>
            <p:nvPr/>
          </p:nvSpPr>
          <p:spPr>
            <a:xfrm>
              <a:off x="5787738" y="1046625"/>
              <a:ext cx="10098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latin typeface="Open Sans"/>
                  <a:ea typeface="Open Sans"/>
                  <a:cs typeface="Open Sans"/>
                  <a:sym typeface="Open Sans"/>
                </a:rPr>
                <a:t>직급</a:t>
              </a:r>
              <a:endParaRPr sz="5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0" name="Google Shape;1170;p54"/>
            <p:cNvSpPr/>
            <p:nvPr/>
          </p:nvSpPr>
          <p:spPr>
            <a:xfrm>
              <a:off x="4901463" y="1046625"/>
              <a:ext cx="9024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부서이름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1" name="Google Shape;1171;p54"/>
            <p:cNvSpPr/>
            <p:nvPr/>
          </p:nvSpPr>
          <p:spPr>
            <a:xfrm>
              <a:off x="3193638" y="4612125"/>
              <a:ext cx="36039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Open Sans"/>
                  <a:ea typeface="Open Sans"/>
                  <a:cs typeface="Open Sans"/>
                  <a:sym typeface="Open Sans"/>
                </a:rPr>
                <a:t>2021-03-28 03:43</a:t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1172" name="Google Shape;1172;p54"/>
          <p:cNvPicPr preferRelativeResize="0"/>
          <p:nvPr/>
        </p:nvPicPr>
        <p:blipFill rotWithShape="1">
          <a:blip r:embed="rId3">
            <a:alphaModFix/>
          </a:blip>
          <a:srcRect b="0" l="-24937" r="0" t="0"/>
          <a:stretch/>
        </p:blipFill>
        <p:spPr>
          <a:xfrm>
            <a:off x="596398" y="1287177"/>
            <a:ext cx="584400" cy="756662"/>
          </a:xfrm>
          <a:prstGeom prst="rect">
            <a:avLst/>
          </a:prstGeom>
          <a:noFill/>
          <a:ln>
            <a:noFill/>
          </a:ln>
        </p:spPr>
      </p:pic>
      <p:sp>
        <p:nvSpPr>
          <p:cNvPr id="1173" name="Google Shape;1173;p54"/>
          <p:cNvSpPr/>
          <p:nvPr/>
        </p:nvSpPr>
        <p:spPr>
          <a:xfrm>
            <a:off x="3058500" y="1226350"/>
            <a:ext cx="3087900" cy="2669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OR REPLACE PROCEDURE</a:t>
            </a: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pro_update_member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p_mem_no IN NUMBER,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p_mem_name IN VARCHAR2,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p_dept_name IN VARCHAR2,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p_mem_level IN VARCHAR2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p_dept_no number(5);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BEGIN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--부서이름으로 부서번호를 찾는다.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SELECT dept_no INTO p_dept_no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FROM DEPT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WHERE dept_name = p_dept_name;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-- 그 부서번호를 member 테이블에 담아준다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UPDATE MEMBER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SET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DEPT_NO = P_MEM_NO,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MEM_NAME = P_MEM_NAME,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MEM_LEVEL = P_MEM_LEVEL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WHERE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MEM_NO = p_mem_no;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COMMIT;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END;</a:t>
            </a:r>
            <a:endParaRPr b="1"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4" name="Google Shape;1174;p54"/>
          <p:cNvSpPr txBox="1"/>
          <p:nvPr/>
        </p:nvSpPr>
        <p:spPr>
          <a:xfrm>
            <a:off x="3087304" y="882021"/>
            <a:ext cx="226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[사원정보 수정 프로시저 실행문]</a:t>
            </a:r>
            <a:endParaRPr b="1" sz="6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5" name="Google Shape;1175;p54"/>
          <p:cNvSpPr/>
          <p:nvPr/>
        </p:nvSpPr>
        <p:spPr>
          <a:xfrm>
            <a:off x="2998150" y="4166626"/>
            <a:ext cx="3292200" cy="292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EXECUTE pro_update_member(1,'김유신','영업팀','사원');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6" name="Google Shape;1176;p54"/>
          <p:cNvSpPr txBox="1"/>
          <p:nvPr/>
        </p:nvSpPr>
        <p:spPr>
          <a:xfrm>
            <a:off x="2914559" y="3873063"/>
            <a:ext cx="196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해당</a:t>
            </a:r>
            <a:r>
              <a:rPr b="1"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 프로시저 TEST</a:t>
            </a:r>
            <a:endParaRPr b="1" sz="9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7" name="Google Shape;1177;p54"/>
          <p:cNvSpPr txBox="1"/>
          <p:nvPr/>
        </p:nvSpPr>
        <p:spPr>
          <a:xfrm>
            <a:off x="3144759" y="693496"/>
            <a:ext cx="9108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pen Sans"/>
                <a:ea typeface="Open Sans"/>
                <a:cs typeface="Open Sans"/>
                <a:sym typeface="Open Sans"/>
              </a:rPr>
              <a:t>프로시저 실행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8" name="Google Shape;1178;p54"/>
          <p:cNvSpPr/>
          <p:nvPr/>
        </p:nvSpPr>
        <p:spPr>
          <a:xfrm rot="-3192">
            <a:off x="777800" y="1132002"/>
            <a:ext cx="323100" cy="499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54"/>
          <p:cNvSpPr txBox="1"/>
          <p:nvPr/>
        </p:nvSpPr>
        <p:spPr>
          <a:xfrm>
            <a:off x="673813" y="1216199"/>
            <a:ext cx="5058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①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0" name="Google Shape;1180;p54"/>
          <p:cNvSpPr txBox="1"/>
          <p:nvPr/>
        </p:nvSpPr>
        <p:spPr>
          <a:xfrm>
            <a:off x="826450" y="903250"/>
            <a:ext cx="786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highlight>
                  <a:srgbClr val="F4CCCC"/>
                </a:highlight>
                <a:latin typeface="Open Sans"/>
                <a:ea typeface="Open Sans"/>
                <a:cs typeface="Open Sans"/>
                <a:sym typeface="Open Sans"/>
              </a:rPr>
              <a:t>수정</a:t>
            </a:r>
            <a:r>
              <a:rPr lang="ko" sz="700">
                <a:highlight>
                  <a:srgbClr val="F4CCCC"/>
                </a:highlight>
                <a:latin typeface="Open Sans"/>
                <a:ea typeface="Open Sans"/>
                <a:cs typeface="Open Sans"/>
                <a:sym typeface="Open Sans"/>
              </a:rPr>
              <a:t> 버튼 클릭</a:t>
            </a:r>
            <a:endParaRPr sz="700">
              <a:highlight>
                <a:srgbClr val="F4CC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1" name="Google Shape;1181;p54"/>
          <p:cNvSpPr/>
          <p:nvPr/>
        </p:nvSpPr>
        <p:spPr>
          <a:xfrm rot="-7934586">
            <a:off x="2327937" y="1136094"/>
            <a:ext cx="264623" cy="42370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54"/>
          <p:cNvSpPr txBox="1"/>
          <p:nvPr/>
        </p:nvSpPr>
        <p:spPr>
          <a:xfrm rot="-815978">
            <a:off x="2290846" y="1254663"/>
            <a:ext cx="295999" cy="199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③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3" name="Google Shape;1183;p54"/>
          <p:cNvSpPr/>
          <p:nvPr/>
        </p:nvSpPr>
        <p:spPr>
          <a:xfrm rot="5392213">
            <a:off x="6370143" y="4100928"/>
            <a:ext cx="264901" cy="42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54"/>
          <p:cNvSpPr txBox="1"/>
          <p:nvPr/>
        </p:nvSpPr>
        <p:spPr>
          <a:xfrm>
            <a:off x="6401281" y="4212465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⑤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5" name="Google Shape;1185;p54"/>
          <p:cNvSpPr/>
          <p:nvPr/>
        </p:nvSpPr>
        <p:spPr>
          <a:xfrm rot="-5410365">
            <a:off x="6311931" y="2618771"/>
            <a:ext cx="298501" cy="477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54"/>
          <p:cNvSpPr txBox="1"/>
          <p:nvPr/>
        </p:nvSpPr>
        <p:spPr>
          <a:xfrm>
            <a:off x="6289484" y="2753563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④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7" name="Google Shape;1187;p54"/>
          <p:cNvSpPr txBox="1"/>
          <p:nvPr/>
        </p:nvSpPr>
        <p:spPr>
          <a:xfrm>
            <a:off x="6653544" y="4193166"/>
            <a:ext cx="9465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pen Sans"/>
                <a:ea typeface="Open Sans"/>
                <a:cs typeface="Open Sans"/>
                <a:sym typeface="Open Sans"/>
              </a:rPr>
              <a:t>프로시저 TEST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8" name="Google Shape;1188;p54"/>
          <p:cNvSpPr txBox="1"/>
          <p:nvPr/>
        </p:nvSpPr>
        <p:spPr>
          <a:xfrm>
            <a:off x="6215446" y="2508409"/>
            <a:ext cx="4242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pen Sans"/>
                <a:ea typeface="Open Sans"/>
                <a:cs typeface="Open Sans"/>
                <a:sym typeface="Open Sans"/>
              </a:rPr>
              <a:t>결과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89" name="Google Shape;1189;p54"/>
          <p:cNvPicPr preferRelativeResize="0"/>
          <p:nvPr/>
        </p:nvPicPr>
        <p:blipFill rotWithShape="1">
          <a:blip r:embed="rId3">
            <a:alphaModFix/>
          </a:blip>
          <a:srcRect b="0" l="-24937" r="0" t="0"/>
          <a:stretch/>
        </p:blipFill>
        <p:spPr>
          <a:xfrm>
            <a:off x="6229452" y="1321340"/>
            <a:ext cx="584400" cy="7566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0" name="Google Shape;1190;p54"/>
          <p:cNvGrpSpPr/>
          <p:nvPr/>
        </p:nvGrpSpPr>
        <p:grpSpPr>
          <a:xfrm>
            <a:off x="6821226" y="1318397"/>
            <a:ext cx="1726371" cy="2683505"/>
            <a:chOff x="3181344" y="618225"/>
            <a:chExt cx="3616193" cy="4208100"/>
          </a:xfrm>
        </p:grpSpPr>
        <p:sp>
          <p:nvSpPr>
            <p:cNvPr id="1191" name="Google Shape;1191;p54"/>
            <p:cNvSpPr/>
            <p:nvPr/>
          </p:nvSpPr>
          <p:spPr>
            <a:xfrm>
              <a:off x="3193563" y="618225"/>
              <a:ext cx="3603900" cy="4208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92" name="Google Shape;1192;p54"/>
            <p:cNvSpPr/>
            <p:nvPr/>
          </p:nvSpPr>
          <p:spPr>
            <a:xfrm>
              <a:off x="3193563" y="618225"/>
              <a:ext cx="36039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latin typeface="Open Sans"/>
                  <a:ea typeface="Open Sans"/>
                  <a:cs typeface="Open Sans"/>
                  <a:sym typeface="Open Sans"/>
                </a:rPr>
                <a:t>관리자</a:t>
              </a:r>
              <a:endParaRPr b="1"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93" name="Google Shape;1193;p54"/>
            <p:cNvSpPr/>
            <p:nvPr/>
          </p:nvSpPr>
          <p:spPr>
            <a:xfrm>
              <a:off x="6596213" y="647325"/>
              <a:ext cx="156000" cy="156000"/>
            </a:xfrm>
            <a:prstGeom prst="flowChartSummingJunction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94" name="Google Shape;1194;p54"/>
            <p:cNvSpPr/>
            <p:nvPr/>
          </p:nvSpPr>
          <p:spPr>
            <a:xfrm>
              <a:off x="3193563" y="832425"/>
              <a:ext cx="36039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95" name="Google Shape;1195;p54"/>
            <p:cNvSpPr txBox="1"/>
            <p:nvPr/>
          </p:nvSpPr>
          <p:spPr>
            <a:xfrm>
              <a:off x="3193578" y="691934"/>
              <a:ext cx="9024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latin typeface="Open Sans"/>
                  <a:ea typeface="Open Sans"/>
                  <a:cs typeface="Open Sans"/>
                  <a:sym typeface="Open Sans"/>
                </a:rPr>
                <a:t>메뉴</a:t>
              </a:r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96" name="Google Shape;1196;p54"/>
            <p:cNvSpPr/>
            <p:nvPr/>
          </p:nvSpPr>
          <p:spPr>
            <a:xfrm>
              <a:off x="3181344" y="1046621"/>
              <a:ext cx="9024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사원번호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97" name="Google Shape;1197;p54"/>
            <p:cNvSpPr/>
            <p:nvPr/>
          </p:nvSpPr>
          <p:spPr>
            <a:xfrm>
              <a:off x="3999063" y="1046625"/>
              <a:ext cx="9024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사원이름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98" name="Google Shape;1198;p54"/>
            <p:cNvSpPr/>
            <p:nvPr/>
          </p:nvSpPr>
          <p:spPr>
            <a:xfrm>
              <a:off x="5787738" y="1046625"/>
              <a:ext cx="10098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latin typeface="Open Sans"/>
                  <a:ea typeface="Open Sans"/>
                  <a:cs typeface="Open Sans"/>
                  <a:sym typeface="Open Sans"/>
                </a:rPr>
                <a:t>직급</a:t>
              </a:r>
              <a:endParaRPr sz="5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99" name="Google Shape;1199;p54"/>
            <p:cNvSpPr/>
            <p:nvPr/>
          </p:nvSpPr>
          <p:spPr>
            <a:xfrm>
              <a:off x="4901463" y="1046625"/>
              <a:ext cx="9024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부서이름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0" name="Google Shape;1200;p54"/>
            <p:cNvSpPr/>
            <p:nvPr/>
          </p:nvSpPr>
          <p:spPr>
            <a:xfrm>
              <a:off x="3193638" y="4612125"/>
              <a:ext cx="36039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Open Sans"/>
                  <a:ea typeface="Open Sans"/>
                  <a:cs typeface="Open Sans"/>
                  <a:sym typeface="Open Sans"/>
                </a:rPr>
                <a:t>2021-03-28 03:43</a:t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01" name="Google Shape;1201;p54"/>
          <p:cNvGrpSpPr/>
          <p:nvPr/>
        </p:nvGrpSpPr>
        <p:grpSpPr>
          <a:xfrm>
            <a:off x="6815739" y="1743642"/>
            <a:ext cx="1726371" cy="136598"/>
            <a:chOff x="3181344" y="1046621"/>
            <a:chExt cx="3616193" cy="214204"/>
          </a:xfrm>
        </p:grpSpPr>
        <p:sp>
          <p:nvSpPr>
            <p:cNvPr id="1202" name="Google Shape;1202;p54"/>
            <p:cNvSpPr/>
            <p:nvPr/>
          </p:nvSpPr>
          <p:spPr>
            <a:xfrm>
              <a:off x="3181344" y="1046621"/>
              <a:ext cx="902400" cy="214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1234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3" name="Google Shape;1203;p54"/>
            <p:cNvSpPr/>
            <p:nvPr/>
          </p:nvSpPr>
          <p:spPr>
            <a:xfrm>
              <a:off x="3999063" y="1046625"/>
              <a:ext cx="902400" cy="214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홍길동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4" name="Google Shape;1204;p54"/>
            <p:cNvSpPr/>
            <p:nvPr/>
          </p:nvSpPr>
          <p:spPr>
            <a:xfrm>
              <a:off x="5787738" y="1046625"/>
              <a:ext cx="1009800" cy="214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latin typeface="Open Sans"/>
                  <a:ea typeface="Open Sans"/>
                  <a:cs typeface="Open Sans"/>
                  <a:sym typeface="Open Sans"/>
                </a:rPr>
                <a:t>사원</a:t>
              </a:r>
              <a:endParaRPr sz="5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5" name="Google Shape;1205;p54"/>
            <p:cNvSpPr/>
            <p:nvPr/>
          </p:nvSpPr>
          <p:spPr>
            <a:xfrm>
              <a:off x="4901463" y="1046625"/>
              <a:ext cx="902400" cy="214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개발부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06" name="Google Shape;1206;p54"/>
          <p:cNvGrpSpPr/>
          <p:nvPr/>
        </p:nvGrpSpPr>
        <p:grpSpPr>
          <a:xfrm>
            <a:off x="6815739" y="1880242"/>
            <a:ext cx="1726371" cy="136598"/>
            <a:chOff x="3181344" y="1046621"/>
            <a:chExt cx="3616193" cy="214204"/>
          </a:xfrm>
        </p:grpSpPr>
        <p:sp>
          <p:nvSpPr>
            <p:cNvPr id="1207" name="Google Shape;1207;p54"/>
            <p:cNvSpPr/>
            <p:nvPr/>
          </p:nvSpPr>
          <p:spPr>
            <a:xfrm>
              <a:off x="3181344" y="1046621"/>
              <a:ext cx="902400" cy="214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1235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8" name="Google Shape;1208;p54"/>
            <p:cNvSpPr/>
            <p:nvPr/>
          </p:nvSpPr>
          <p:spPr>
            <a:xfrm>
              <a:off x="3999063" y="1046625"/>
              <a:ext cx="902400" cy="214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김유신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9" name="Google Shape;1209;p54"/>
            <p:cNvSpPr/>
            <p:nvPr/>
          </p:nvSpPr>
          <p:spPr>
            <a:xfrm>
              <a:off x="5787738" y="1046625"/>
              <a:ext cx="1009800" cy="214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latin typeface="Open Sans"/>
                  <a:ea typeface="Open Sans"/>
                  <a:cs typeface="Open Sans"/>
                  <a:sym typeface="Open Sans"/>
                </a:rPr>
                <a:t>사원</a:t>
              </a:r>
              <a:endParaRPr sz="5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0" name="Google Shape;1210;p54"/>
            <p:cNvSpPr/>
            <p:nvPr/>
          </p:nvSpPr>
          <p:spPr>
            <a:xfrm>
              <a:off x="4901463" y="1046625"/>
              <a:ext cx="902400" cy="214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영업부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11" name="Google Shape;1211;p54"/>
          <p:cNvSpPr/>
          <p:nvPr/>
        </p:nvSpPr>
        <p:spPr>
          <a:xfrm>
            <a:off x="6803275" y="1881621"/>
            <a:ext cx="1744200" cy="152700"/>
          </a:xfrm>
          <a:prstGeom prst="frame">
            <a:avLst>
              <a:gd fmla="val 12500" name="adj1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54"/>
          <p:cNvSpPr/>
          <p:nvPr/>
        </p:nvSpPr>
        <p:spPr>
          <a:xfrm>
            <a:off x="7142725" y="2508400"/>
            <a:ext cx="1200600" cy="37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Open Sans"/>
                <a:ea typeface="Open Sans"/>
                <a:cs typeface="Open Sans"/>
                <a:sym typeface="Open Sans"/>
              </a:rPr>
              <a:t>수정</a:t>
            </a:r>
            <a:r>
              <a:rPr lang="ko" sz="700">
                <a:latin typeface="Open Sans"/>
                <a:ea typeface="Open Sans"/>
                <a:cs typeface="Open Sans"/>
                <a:sym typeface="Open Sans"/>
              </a:rPr>
              <a:t>이 완료되었습니다.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3" name="Google Shape;1213;p54"/>
          <p:cNvSpPr/>
          <p:nvPr/>
        </p:nvSpPr>
        <p:spPr>
          <a:xfrm>
            <a:off x="1246225" y="1793488"/>
            <a:ext cx="1669200" cy="1772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54"/>
          <p:cNvSpPr/>
          <p:nvPr/>
        </p:nvSpPr>
        <p:spPr>
          <a:xfrm>
            <a:off x="1246225" y="1793488"/>
            <a:ext cx="1669200" cy="110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54"/>
          <p:cNvSpPr/>
          <p:nvPr/>
        </p:nvSpPr>
        <p:spPr>
          <a:xfrm>
            <a:off x="2804581" y="1807259"/>
            <a:ext cx="85200" cy="83100"/>
          </a:xfrm>
          <a:prstGeom prst="flowChartSummingJunction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54"/>
          <p:cNvSpPr/>
          <p:nvPr/>
        </p:nvSpPr>
        <p:spPr>
          <a:xfrm>
            <a:off x="1407700" y="2151675"/>
            <a:ext cx="478200" cy="151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latin typeface="Open Sans"/>
                <a:ea typeface="Open Sans"/>
                <a:cs typeface="Open Sans"/>
                <a:sym typeface="Open Sans"/>
              </a:rPr>
              <a:t>사원번호</a:t>
            </a:r>
            <a:endParaRPr sz="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7" name="Google Shape;1217;p54"/>
          <p:cNvSpPr/>
          <p:nvPr/>
        </p:nvSpPr>
        <p:spPr>
          <a:xfrm>
            <a:off x="1407700" y="2397575"/>
            <a:ext cx="491700" cy="151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latin typeface="Open Sans"/>
                <a:ea typeface="Open Sans"/>
                <a:cs typeface="Open Sans"/>
                <a:sym typeface="Open Sans"/>
              </a:rPr>
              <a:t>사원이름</a:t>
            </a:r>
            <a:endParaRPr sz="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8" name="Google Shape;1218;p54"/>
          <p:cNvSpPr/>
          <p:nvPr/>
        </p:nvSpPr>
        <p:spPr>
          <a:xfrm>
            <a:off x="1407700" y="2643450"/>
            <a:ext cx="505800" cy="151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latin typeface="Open Sans"/>
                <a:ea typeface="Open Sans"/>
                <a:cs typeface="Open Sans"/>
                <a:sym typeface="Open Sans"/>
              </a:rPr>
              <a:t>부서이름</a:t>
            </a:r>
            <a:endParaRPr sz="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9" name="Google Shape;1219;p54"/>
          <p:cNvSpPr/>
          <p:nvPr/>
        </p:nvSpPr>
        <p:spPr>
          <a:xfrm>
            <a:off x="1407700" y="2889344"/>
            <a:ext cx="411000" cy="151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Open Sans"/>
                <a:ea typeface="Open Sans"/>
                <a:cs typeface="Open Sans"/>
                <a:sym typeface="Open Sans"/>
              </a:rPr>
              <a:t>직  급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0" name="Google Shape;1220;p54"/>
          <p:cNvSpPr/>
          <p:nvPr/>
        </p:nvSpPr>
        <p:spPr>
          <a:xfrm>
            <a:off x="1824749" y="1960267"/>
            <a:ext cx="64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Impact"/>
                <a:ea typeface="Impact"/>
                <a:cs typeface="Impact"/>
                <a:sym typeface="Impact"/>
              </a:rPr>
              <a:t>수정</a:t>
            </a:r>
            <a:endParaRPr b="1" sz="1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21" name="Google Shape;1221;p54"/>
          <p:cNvSpPr/>
          <p:nvPr/>
        </p:nvSpPr>
        <p:spPr>
          <a:xfrm>
            <a:off x="1818535" y="2151681"/>
            <a:ext cx="861000" cy="15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54"/>
          <p:cNvSpPr/>
          <p:nvPr/>
        </p:nvSpPr>
        <p:spPr>
          <a:xfrm>
            <a:off x="1818535" y="2397569"/>
            <a:ext cx="861000" cy="15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54"/>
          <p:cNvSpPr/>
          <p:nvPr/>
        </p:nvSpPr>
        <p:spPr>
          <a:xfrm>
            <a:off x="1818535" y="2643456"/>
            <a:ext cx="861000" cy="15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54"/>
          <p:cNvSpPr/>
          <p:nvPr/>
        </p:nvSpPr>
        <p:spPr>
          <a:xfrm>
            <a:off x="1818535" y="2889344"/>
            <a:ext cx="861000" cy="15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54"/>
          <p:cNvSpPr/>
          <p:nvPr/>
        </p:nvSpPr>
        <p:spPr>
          <a:xfrm>
            <a:off x="1446624" y="3262913"/>
            <a:ext cx="531600" cy="192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Impact"/>
                <a:ea typeface="Impact"/>
                <a:cs typeface="Impact"/>
                <a:sym typeface="Impact"/>
              </a:rPr>
              <a:t>확    인</a:t>
            </a:r>
            <a:endParaRPr b="1" sz="1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26" name="Google Shape;1226;p54"/>
          <p:cNvSpPr/>
          <p:nvPr/>
        </p:nvSpPr>
        <p:spPr>
          <a:xfrm>
            <a:off x="2199556" y="3262913"/>
            <a:ext cx="531600" cy="192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Impact"/>
                <a:ea typeface="Impact"/>
                <a:cs typeface="Impact"/>
                <a:sym typeface="Impact"/>
              </a:rPr>
              <a:t>취    소</a:t>
            </a:r>
            <a:endParaRPr b="1" sz="1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27" name="Google Shape;1227;p54"/>
          <p:cNvSpPr/>
          <p:nvPr/>
        </p:nvSpPr>
        <p:spPr>
          <a:xfrm rot="-5404177">
            <a:off x="1664026" y="1814218"/>
            <a:ext cx="246900" cy="381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54"/>
          <p:cNvSpPr txBox="1"/>
          <p:nvPr/>
        </p:nvSpPr>
        <p:spPr>
          <a:xfrm>
            <a:off x="1567450" y="1931251"/>
            <a:ext cx="386700" cy="1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②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9" name="Google Shape;1229;p54"/>
          <p:cNvSpPr txBox="1"/>
          <p:nvPr/>
        </p:nvSpPr>
        <p:spPr>
          <a:xfrm>
            <a:off x="1391123" y="1692263"/>
            <a:ext cx="6426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highlight>
                  <a:srgbClr val="F4CCCC"/>
                </a:highlight>
                <a:latin typeface="Open Sans"/>
                <a:ea typeface="Open Sans"/>
                <a:cs typeface="Open Sans"/>
                <a:sym typeface="Open Sans"/>
              </a:rPr>
              <a:t>수정창 열림</a:t>
            </a:r>
            <a:endParaRPr sz="700">
              <a:highlight>
                <a:srgbClr val="F4CC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55"/>
          <p:cNvSpPr txBox="1"/>
          <p:nvPr/>
        </p:nvSpPr>
        <p:spPr>
          <a:xfrm>
            <a:off x="8847900" y="4851000"/>
            <a:ext cx="29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ko" sz="7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5" name="Google Shape;1235;p55"/>
          <p:cNvSpPr txBox="1"/>
          <p:nvPr/>
        </p:nvSpPr>
        <p:spPr>
          <a:xfrm>
            <a:off x="365825" y="299575"/>
            <a:ext cx="1491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Ⅶ.관리자 창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6" name="Google Shape;1236;p55"/>
          <p:cNvSpPr txBox="1"/>
          <p:nvPr/>
        </p:nvSpPr>
        <p:spPr>
          <a:xfrm>
            <a:off x="1543500" y="350275"/>
            <a:ext cx="127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상태 변경창 UI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37" name="Google Shape;1237;p55"/>
          <p:cNvGrpSpPr/>
          <p:nvPr/>
        </p:nvGrpSpPr>
        <p:grpSpPr>
          <a:xfrm>
            <a:off x="1188192" y="1287172"/>
            <a:ext cx="1726371" cy="2683505"/>
            <a:chOff x="3181344" y="618225"/>
            <a:chExt cx="3616193" cy="4208100"/>
          </a:xfrm>
        </p:grpSpPr>
        <p:sp>
          <p:nvSpPr>
            <p:cNvPr id="1238" name="Google Shape;1238;p55"/>
            <p:cNvSpPr/>
            <p:nvPr/>
          </p:nvSpPr>
          <p:spPr>
            <a:xfrm>
              <a:off x="3193563" y="618225"/>
              <a:ext cx="3603900" cy="4208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9" name="Google Shape;1239;p55"/>
            <p:cNvSpPr/>
            <p:nvPr/>
          </p:nvSpPr>
          <p:spPr>
            <a:xfrm>
              <a:off x="3193563" y="618225"/>
              <a:ext cx="36039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latin typeface="Open Sans"/>
                  <a:ea typeface="Open Sans"/>
                  <a:cs typeface="Open Sans"/>
                  <a:sym typeface="Open Sans"/>
                </a:rPr>
                <a:t>관리자</a:t>
              </a:r>
              <a:endParaRPr b="1"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40" name="Google Shape;1240;p55"/>
            <p:cNvSpPr/>
            <p:nvPr/>
          </p:nvSpPr>
          <p:spPr>
            <a:xfrm>
              <a:off x="6596213" y="647325"/>
              <a:ext cx="156000" cy="156000"/>
            </a:xfrm>
            <a:prstGeom prst="flowChartSummingJunction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41" name="Google Shape;1241;p55"/>
            <p:cNvSpPr/>
            <p:nvPr/>
          </p:nvSpPr>
          <p:spPr>
            <a:xfrm>
              <a:off x="3193563" y="832425"/>
              <a:ext cx="36039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42" name="Google Shape;1242;p55"/>
            <p:cNvSpPr txBox="1"/>
            <p:nvPr/>
          </p:nvSpPr>
          <p:spPr>
            <a:xfrm>
              <a:off x="3193578" y="691934"/>
              <a:ext cx="9024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latin typeface="Open Sans"/>
                  <a:ea typeface="Open Sans"/>
                  <a:cs typeface="Open Sans"/>
                  <a:sym typeface="Open Sans"/>
                </a:rPr>
                <a:t>메뉴</a:t>
              </a:r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43" name="Google Shape;1243;p55"/>
            <p:cNvSpPr/>
            <p:nvPr/>
          </p:nvSpPr>
          <p:spPr>
            <a:xfrm>
              <a:off x="3181344" y="1046621"/>
              <a:ext cx="9024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사원번호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44" name="Google Shape;1244;p55"/>
            <p:cNvSpPr/>
            <p:nvPr/>
          </p:nvSpPr>
          <p:spPr>
            <a:xfrm>
              <a:off x="3999063" y="1046625"/>
              <a:ext cx="9024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사원이름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45" name="Google Shape;1245;p55"/>
            <p:cNvSpPr/>
            <p:nvPr/>
          </p:nvSpPr>
          <p:spPr>
            <a:xfrm>
              <a:off x="5787738" y="1046625"/>
              <a:ext cx="10098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latin typeface="Open Sans"/>
                  <a:ea typeface="Open Sans"/>
                  <a:cs typeface="Open Sans"/>
                  <a:sym typeface="Open Sans"/>
                </a:rPr>
                <a:t>직급</a:t>
              </a:r>
              <a:endParaRPr sz="5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46" name="Google Shape;1246;p55"/>
            <p:cNvSpPr/>
            <p:nvPr/>
          </p:nvSpPr>
          <p:spPr>
            <a:xfrm>
              <a:off x="4901463" y="1046625"/>
              <a:ext cx="9024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부서이름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47" name="Google Shape;1247;p55"/>
            <p:cNvSpPr/>
            <p:nvPr/>
          </p:nvSpPr>
          <p:spPr>
            <a:xfrm>
              <a:off x="3193638" y="4612125"/>
              <a:ext cx="36039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Open Sans"/>
                  <a:ea typeface="Open Sans"/>
                  <a:cs typeface="Open Sans"/>
                  <a:sym typeface="Open Sans"/>
                </a:rPr>
                <a:t>2021-03-28 03:43</a:t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1248" name="Google Shape;1248;p55"/>
          <p:cNvPicPr preferRelativeResize="0"/>
          <p:nvPr/>
        </p:nvPicPr>
        <p:blipFill rotWithShape="1">
          <a:blip r:embed="rId3">
            <a:alphaModFix/>
          </a:blip>
          <a:srcRect b="0" l="-24937" r="0" t="0"/>
          <a:stretch/>
        </p:blipFill>
        <p:spPr>
          <a:xfrm>
            <a:off x="596398" y="1287177"/>
            <a:ext cx="584400" cy="756662"/>
          </a:xfrm>
          <a:prstGeom prst="rect">
            <a:avLst/>
          </a:prstGeom>
          <a:noFill/>
          <a:ln>
            <a:noFill/>
          </a:ln>
        </p:spPr>
      </p:pic>
      <p:sp>
        <p:nvSpPr>
          <p:cNvPr id="1249" name="Google Shape;1249;p55"/>
          <p:cNvSpPr/>
          <p:nvPr/>
        </p:nvSpPr>
        <p:spPr>
          <a:xfrm>
            <a:off x="3058500" y="1631350"/>
            <a:ext cx="3087900" cy="1409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CREATE OR REPLACE PROCEDURE</a:t>
            </a:r>
            <a:r>
              <a:rPr lang="ko" sz="900">
                <a:solidFill>
                  <a:schemeClr val="dk1"/>
                </a:solidFill>
              </a:rPr>
              <a:t> del_member(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p_mem_no IN NUMBER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IS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BEGIN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DELETE FROM member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WHERE MEM_NO = p_mem_no;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COMMIT;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END</a:t>
            </a:r>
            <a:r>
              <a:rPr lang="ko" sz="900">
                <a:solidFill>
                  <a:schemeClr val="dk1"/>
                </a:solidFill>
              </a:rPr>
              <a:t>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0" name="Google Shape;1250;p55"/>
          <p:cNvSpPr txBox="1"/>
          <p:nvPr/>
        </p:nvSpPr>
        <p:spPr>
          <a:xfrm>
            <a:off x="3087304" y="882021"/>
            <a:ext cx="226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[사원정보 삭제 프로시저 실행문]</a:t>
            </a:r>
            <a:endParaRPr b="1" sz="6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1" name="Google Shape;1251;p55"/>
          <p:cNvSpPr/>
          <p:nvPr/>
        </p:nvSpPr>
        <p:spPr>
          <a:xfrm>
            <a:off x="2998150" y="4166626"/>
            <a:ext cx="3292200" cy="292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EXECUTE pro_update_member(1,'김유신','영업팀','사원');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2" name="Google Shape;1252;p55"/>
          <p:cNvSpPr txBox="1"/>
          <p:nvPr/>
        </p:nvSpPr>
        <p:spPr>
          <a:xfrm>
            <a:off x="2914559" y="3873063"/>
            <a:ext cx="196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해당</a:t>
            </a:r>
            <a:r>
              <a:rPr b="1"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 프로시저 TEST</a:t>
            </a:r>
            <a:endParaRPr b="1" sz="9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3" name="Google Shape;1253;p55"/>
          <p:cNvSpPr txBox="1"/>
          <p:nvPr/>
        </p:nvSpPr>
        <p:spPr>
          <a:xfrm>
            <a:off x="2214409" y="923871"/>
            <a:ext cx="9108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pen Sans"/>
                <a:ea typeface="Open Sans"/>
                <a:cs typeface="Open Sans"/>
                <a:sym typeface="Open Sans"/>
              </a:rPr>
              <a:t>프로시저 실행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4" name="Google Shape;1254;p55"/>
          <p:cNvSpPr/>
          <p:nvPr/>
        </p:nvSpPr>
        <p:spPr>
          <a:xfrm rot="-3192">
            <a:off x="777800" y="1360602"/>
            <a:ext cx="323100" cy="499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55"/>
          <p:cNvSpPr txBox="1"/>
          <p:nvPr/>
        </p:nvSpPr>
        <p:spPr>
          <a:xfrm>
            <a:off x="673813" y="1444799"/>
            <a:ext cx="5058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①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6" name="Google Shape;1256;p55"/>
          <p:cNvSpPr txBox="1"/>
          <p:nvPr/>
        </p:nvSpPr>
        <p:spPr>
          <a:xfrm>
            <a:off x="596400" y="1021275"/>
            <a:ext cx="786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highlight>
                  <a:srgbClr val="F4CCCC"/>
                </a:highlight>
                <a:latin typeface="Open Sans"/>
                <a:ea typeface="Open Sans"/>
                <a:cs typeface="Open Sans"/>
                <a:sym typeface="Open Sans"/>
              </a:rPr>
              <a:t>삭제</a:t>
            </a:r>
            <a:r>
              <a:rPr lang="ko" sz="700">
                <a:highlight>
                  <a:srgbClr val="F4CCCC"/>
                </a:highlight>
                <a:latin typeface="Open Sans"/>
                <a:ea typeface="Open Sans"/>
                <a:cs typeface="Open Sans"/>
                <a:sym typeface="Open Sans"/>
              </a:rPr>
              <a:t> 버튼 클릭</a:t>
            </a:r>
            <a:endParaRPr sz="700">
              <a:highlight>
                <a:srgbClr val="F4CC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7" name="Google Shape;1257;p55"/>
          <p:cNvSpPr/>
          <p:nvPr/>
        </p:nvSpPr>
        <p:spPr>
          <a:xfrm rot="-7934586">
            <a:off x="2327937" y="1136094"/>
            <a:ext cx="264623" cy="42370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55"/>
          <p:cNvSpPr txBox="1"/>
          <p:nvPr/>
        </p:nvSpPr>
        <p:spPr>
          <a:xfrm rot="-815978">
            <a:off x="2290846" y="1254663"/>
            <a:ext cx="295999" cy="199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③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9" name="Google Shape;1259;p55"/>
          <p:cNvSpPr/>
          <p:nvPr/>
        </p:nvSpPr>
        <p:spPr>
          <a:xfrm rot="5392213">
            <a:off x="6370143" y="4100928"/>
            <a:ext cx="264901" cy="42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55"/>
          <p:cNvSpPr txBox="1"/>
          <p:nvPr/>
        </p:nvSpPr>
        <p:spPr>
          <a:xfrm>
            <a:off x="6401281" y="4212465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⑤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1" name="Google Shape;1261;p55"/>
          <p:cNvSpPr/>
          <p:nvPr/>
        </p:nvSpPr>
        <p:spPr>
          <a:xfrm rot="-5410365">
            <a:off x="6311931" y="2618771"/>
            <a:ext cx="298501" cy="477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55"/>
          <p:cNvSpPr txBox="1"/>
          <p:nvPr/>
        </p:nvSpPr>
        <p:spPr>
          <a:xfrm>
            <a:off x="6289484" y="2753563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④</a:t>
            </a:r>
            <a:endParaRPr b="1"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3" name="Google Shape;1263;p55"/>
          <p:cNvSpPr txBox="1"/>
          <p:nvPr/>
        </p:nvSpPr>
        <p:spPr>
          <a:xfrm>
            <a:off x="6653544" y="4193166"/>
            <a:ext cx="9465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pen Sans"/>
                <a:ea typeface="Open Sans"/>
                <a:cs typeface="Open Sans"/>
                <a:sym typeface="Open Sans"/>
              </a:rPr>
              <a:t>프로시저 TEST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4" name="Google Shape;1264;p55"/>
          <p:cNvSpPr txBox="1"/>
          <p:nvPr/>
        </p:nvSpPr>
        <p:spPr>
          <a:xfrm>
            <a:off x="6215446" y="2508409"/>
            <a:ext cx="4242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pen Sans"/>
                <a:ea typeface="Open Sans"/>
                <a:cs typeface="Open Sans"/>
                <a:sym typeface="Open Sans"/>
              </a:rPr>
              <a:t>결과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65" name="Google Shape;1265;p55"/>
          <p:cNvPicPr preferRelativeResize="0"/>
          <p:nvPr/>
        </p:nvPicPr>
        <p:blipFill rotWithShape="1">
          <a:blip r:embed="rId3">
            <a:alphaModFix/>
          </a:blip>
          <a:srcRect b="0" l="-24937" r="0" t="0"/>
          <a:stretch/>
        </p:blipFill>
        <p:spPr>
          <a:xfrm>
            <a:off x="6229452" y="1321340"/>
            <a:ext cx="584400" cy="7566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6" name="Google Shape;1266;p55"/>
          <p:cNvGrpSpPr/>
          <p:nvPr/>
        </p:nvGrpSpPr>
        <p:grpSpPr>
          <a:xfrm>
            <a:off x="6821226" y="1318397"/>
            <a:ext cx="1726371" cy="2683505"/>
            <a:chOff x="3181344" y="618225"/>
            <a:chExt cx="3616193" cy="4208100"/>
          </a:xfrm>
        </p:grpSpPr>
        <p:sp>
          <p:nvSpPr>
            <p:cNvPr id="1267" name="Google Shape;1267;p55"/>
            <p:cNvSpPr/>
            <p:nvPr/>
          </p:nvSpPr>
          <p:spPr>
            <a:xfrm>
              <a:off x="3193563" y="618225"/>
              <a:ext cx="3603900" cy="4208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8" name="Google Shape;1268;p55"/>
            <p:cNvSpPr/>
            <p:nvPr/>
          </p:nvSpPr>
          <p:spPr>
            <a:xfrm>
              <a:off x="3193563" y="618225"/>
              <a:ext cx="36039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latin typeface="Open Sans"/>
                  <a:ea typeface="Open Sans"/>
                  <a:cs typeface="Open Sans"/>
                  <a:sym typeface="Open Sans"/>
                </a:rPr>
                <a:t>관리자</a:t>
              </a:r>
              <a:endParaRPr b="1"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9" name="Google Shape;1269;p55"/>
            <p:cNvSpPr/>
            <p:nvPr/>
          </p:nvSpPr>
          <p:spPr>
            <a:xfrm>
              <a:off x="6596213" y="647325"/>
              <a:ext cx="156000" cy="156000"/>
            </a:xfrm>
            <a:prstGeom prst="flowChartSummingJunction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0" name="Google Shape;1270;p55"/>
            <p:cNvSpPr/>
            <p:nvPr/>
          </p:nvSpPr>
          <p:spPr>
            <a:xfrm>
              <a:off x="3193563" y="832425"/>
              <a:ext cx="36039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1" name="Google Shape;1271;p55"/>
            <p:cNvSpPr txBox="1"/>
            <p:nvPr/>
          </p:nvSpPr>
          <p:spPr>
            <a:xfrm>
              <a:off x="3193578" y="691934"/>
              <a:ext cx="9024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latin typeface="Open Sans"/>
                  <a:ea typeface="Open Sans"/>
                  <a:cs typeface="Open Sans"/>
                  <a:sym typeface="Open Sans"/>
                </a:rPr>
                <a:t>메뉴</a:t>
              </a:r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2" name="Google Shape;1272;p55"/>
            <p:cNvSpPr/>
            <p:nvPr/>
          </p:nvSpPr>
          <p:spPr>
            <a:xfrm>
              <a:off x="3181344" y="1046621"/>
              <a:ext cx="9024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사원번호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3" name="Google Shape;1273;p55"/>
            <p:cNvSpPr/>
            <p:nvPr/>
          </p:nvSpPr>
          <p:spPr>
            <a:xfrm>
              <a:off x="3999063" y="1046625"/>
              <a:ext cx="9024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사원이름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4" name="Google Shape;1274;p55"/>
            <p:cNvSpPr/>
            <p:nvPr/>
          </p:nvSpPr>
          <p:spPr>
            <a:xfrm>
              <a:off x="5787738" y="1046625"/>
              <a:ext cx="10098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latin typeface="Open Sans"/>
                  <a:ea typeface="Open Sans"/>
                  <a:cs typeface="Open Sans"/>
                  <a:sym typeface="Open Sans"/>
                </a:rPr>
                <a:t>직급</a:t>
              </a:r>
              <a:endParaRPr sz="5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5" name="Google Shape;1275;p55"/>
            <p:cNvSpPr/>
            <p:nvPr/>
          </p:nvSpPr>
          <p:spPr>
            <a:xfrm>
              <a:off x="4901463" y="1046625"/>
              <a:ext cx="9024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부서이름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6" name="Google Shape;1276;p55"/>
            <p:cNvSpPr/>
            <p:nvPr/>
          </p:nvSpPr>
          <p:spPr>
            <a:xfrm>
              <a:off x="3193638" y="4612125"/>
              <a:ext cx="3603900" cy="21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Open Sans"/>
                  <a:ea typeface="Open Sans"/>
                  <a:cs typeface="Open Sans"/>
                  <a:sym typeface="Open Sans"/>
                </a:rPr>
                <a:t>2021-03-28 03:43</a:t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77" name="Google Shape;1277;p55"/>
          <p:cNvGrpSpPr/>
          <p:nvPr/>
        </p:nvGrpSpPr>
        <p:grpSpPr>
          <a:xfrm>
            <a:off x="6815739" y="1743642"/>
            <a:ext cx="1726371" cy="136598"/>
            <a:chOff x="3181344" y="1046621"/>
            <a:chExt cx="3616193" cy="214204"/>
          </a:xfrm>
        </p:grpSpPr>
        <p:sp>
          <p:nvSpPr>
            <p:cNvPr id="1278" name="Google Shape;1278;p55"/>
            <p:cNvSpPr/>
            <p:nvPr/>
          </p:nvSpPr>
          <p:spPr>
            <a:xfrm>
              <a:off x="3181344" y="1046621"/>
              <a:ext cx="902400" cy="214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1234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9" name="Google Shape;1279;p55"/>
            <p:cNvSpPr/>
            <p:nvPr/>
          </p:nvSpPr>
          <p:spPr>
            <a:xfrm>
              <a:off x="3999063" y="1046625"/>
              <a:ext cx="902400" cy="214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홍길동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0" name="Google Shape;1280;p55"/>
            <p:cNvSpPr/>
            <p:nvPr/>
          </p:nvSpPr>
          <p:spPr>
            <a:xfrm>
              <a:off x="5787738" y="1046625"/>
              <a:ext cx="1009800" cy="214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latin typeface="Open Sans"/>
                  <a:ea typeface="Open Sans"/>
                  <a:cs typeface="Open Sans"/>
                  <a:sym typeface="Open Sans"/>
                </a:rPr>
                <a:t>사원</a:t>
              </a:r>
              <a:endParaRPr sz="5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1" name="Google Shape;1281;p55"/>
            <p:cNvSpPr/>
            <p:nvPr/>
          </p:nvSpPr>
          <p:spPr>
            <a:xfrm>
              <a:off x="4901463" y="1046625"/>
              <a:ext cx="902400" cy="214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개발부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82" name="Google Shape;1282;p55"/>
          <p:cNvGrpSpPr/>
          <p:nvPr/>
        </p:nvGrpSpPr>
        <p:grpSpPr>
          <a:xfrm>
            <a:off x="6815739" y="1880242"/>
            <a:ext cx="1726371" cy="136598"/>
            <a:chOff x="3181344" y="1046621"/>
            <a:chExt cx="3616193" cy="214204"/>
          </a:xfrm>
        </p:grpSpPr>
        <p:sp>
          <p:nvSpPr>
            <p:cNvPr id="1283" name="Google Shape;1283;p55"/>
            <p:cNvSpPr/>
            <p:nvPr/>
          </p:nvSpPr>
          <p:spPr>
            <a:xfrm>
              <a:off x="3181344" y="1046621"/>
              <a:ext cx="902400" cy="214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1235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4" name="Google Shape;1284;p55"/>
            <p:cNvSpPr/>
            <p:nvPr/>
          </p:nvSpPr>
          <p:spPr>
            <a:xfrm>
              <a:off x="3999063" y="1046625"/>
              <a:ext cx="902400" cy="214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김유신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5" name="Google Shape;1285;p55"/>
            <p:cNvSpPr/>
            <p:nvPr/>
          </p:nvSpPr>
          <p:spPr>
            <a:xfrm>
              <a:off x="5787738" y="1046625"/>
              <a:ext cx="1009800" cy="214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latin typeface="Open Sans"/>
                  <a:ea typeface="Open Sans"/>
                  <a:cs typeface="Open Sans"/>
                  <a:sym typeface="Open Sans"/>
                </a:rPr>
                <a:t>사원</a:t>
              </a:r>
              <a:endParaRPr sz="5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6" name="Google Shape;1286;p55"/>
            <p:cNvSpPr/>
            <p:nvPr/>
          </p:nvSpPr>
          <p:spPr>
            <a:xfrm>
              <a:off x="4901463" y="1046625"/>
              <a:ext cx="902400" cy="214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Open Sans"/>
                  <a:ea typeface="Open Sans"/>
                  <a:cs typeface="Open Sans"/>
                  <a:sym typeface="Open Sans"/>
                </a:rPr>
                <a:t>영업부</a:t>
              </a:r>
              <a:endParaRPr sz="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87" name="Google Shape;1287;p55"/>
          <p:cNvSpPr/>
          <p:nvPr/>
        </p:nvSpPr>
        <p:spPr>
          <a:xfrm>
            <a:off x="6803275" y="1881621"/>
            <a:ext cx="1744200" cy="152700"/>
          </a:xfrm>
          <a:prstGeom prst="frame">
            <a:avLst>
              <a:gd fmla="val 12500" name="adj1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55"/>
          <p:cNvSpPr/>
          <p:nvPr/>
        </p:nvSpPr>
        <p:spPr>
          <a:xfrm>
            <a:off x="7142725" y="2508400"/>
            <a:ext cx="1200600" cy="37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Open Sans"/>
                <a:ea typeface="Open Sans"/>
                <a:cs typeface="Open Sans"/>
                <a:sym typeface="Open Sans"/>
              </a:rPr>
              <a:t>수정이 완료되었습니다.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/>
        </p:nvSpPr>
        <p:spPr>
          <a:xfrm>
            <a:off x="365825" y="299575"/>
            <a:ext cx="1491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Ⅰ.로그인 창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1666524" y="317125"/>
            <a:ext cx="118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로그인 프로시저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8847900" y="4851000"/>
            <a:ext cx="29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Open Sans"/>
                <a:ea typeface="Open Sans"/>
                <a:cs typeface="Open Sans"/>
                <a:sym typeface="Open Sans"/>
              </a:rPr>
              <a:t>02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4110300" y="648025"/>
            <a:ext cx="4684800" cy="4347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CREATE OR REPLACE PROCEDURE proc_login(p_no IN number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                                        ,p_pw IN varchar2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                                        ,msg OUT varchar2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                                        ,r_status OUT varchar2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                                        ,p_name OUT varchar2)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IS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r_check number(2);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BEGIN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--아이디가 있다면 아이디로 없다면 -1로 값을 r_status에 넣어줌.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    SELECT NVL((SELECT mem_no FROM member WHERE mem_no=p_no),'-1') INTO r_status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    FROM dual;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--아이디가 r_status랑 입력한 아이디 p_no과 같다면, 승인 여부 값 받기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IF r_status=p_no THEN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    SELECT mem_check INTO r_check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       FROM member 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     WHERE mem_no=p_no;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END IF;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 --아이디가 r_status랑 입력한 아이디 p_no과 같다면, 승인 받았다면 마지막으로 비밀번호 확인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IF r_status=p_no AND r_check=1 THEN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    SELECT NVL((SELECT mem_name FROM member WHERE mem_no=p_no AND mem_pw=p_pw),'비밀번호가 틀립니다.') INTO p_name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    FROM dual;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    IF  p_name!='비밀번호가 틀립니다.'  THEN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     msg:='로그인되었습니다.';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     r_status:='1' 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    ELSE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     msg:=p_name;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    END IF;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--승인이 안되어 있다면 승인 표시 띄우기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ELSIF r_status=p_no AND r_check=0 THEN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    msg:='승인이 필요합니다.';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    r_status:='-1' 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--애초에 아이디가 없다면 아이디 없다고 띄우기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ELSIF r_status='-1' THEN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 msg:='아이디가 존재하지 않습니다.';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END IF;        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END;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4058500" y="324925"/>
            <a:ext cx="149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로그인 프로시저 실행문</a:t>
            </a:r>
            <a:endParaRPr sz="9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1240375" y="4055375"/>
            <a:ext cx="1996200" cy="883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variable msg varchar2(200);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variable m varchar2(200);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variable id varchar2(200);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execute proc_login(2,'12354' ,:msg,:m,:id)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print id;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1149374" y="3788975"/>
            <a:ext cx="1350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로그인 프로시저 TEST</a:t>
            </a:r>
            <a:endParaRPr sz="9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7" name="Google Shape;137;p17"/>
          <p:cNvGrpSpPr/>
          <p:nvPr/>
        </p:nvGrpSpPr>
        <p:grpSpPr>
          <a:xfrm>
            <a:off x="1262369" y="953287"/>
            <a:ext cx="1813619" cy="2678072"/>
            <a:chOff x="453500" y="255275"/>
            <a:chExt cx="2999700" cy="3648600"/>
          </a:xfrm>
        </p:grpSpPr>
        <p:sp>
          <p:nvSpPr>
            <p:cNvPr id="138" name="Google Shape;138;p17"/>
            <p:cNvSpPr/>
            <p:nvPr/>
          </p:nvSpPr>
          <p:spPr>
            <a:xfrm>
              <a:off x="453500" y="255275"/>
              <a:ext cx="2999700" cy="36486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1934700" y="2138716"/>
              <a:ext cx="1219500" cy="260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1934700" y="2643100"/>
              <a:ext cx="1219500" cy="260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453500" y="255275"/>
              <a:ext cx="2999700" cy="196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latin typeface="Open Sans SemiBold"/>
                  <a:ea typeface="Open Sans SemiBold"/>
                  <a:cs typeface="Open Sans SemiBold"/>
                  <a:sym typeface="Open Sans SemiBold"/>
                </a:rPr>
                <a:t>(title name)</a:t>
              </a:r>
              <a:endParaRPr sz="900">
                <a:latin typeface="Open Sans SemiBold"/>
                <a:ea typeface="Open Sans SemiBold"/>
                <a:cs typeface="Open Sans SemiBold"/>
                <a:sym typeface="Open Sans SemiBold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3154200" y="289614"/>
              <a:ext cx="177000" cy="128100"/>
            </a:xfrm>
            <a:prstGeom prst="flowChartSummingJunction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7"/>
            <p:cNvSpPr txBox="1"/>
            <p:nvPr/>
          </p:nvSpPr>
          <p:spPr>
            <a:xfrm>
              <a:off x="1196002" y="1071786"/>
              <a:ext cx="15147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Open Sans SemiBold"/>
                  <a:ea typeface="Open Sans SemiBold"/>
                  <a:cs typeface="Open Sans SemiBold"/>
                  <a:sym typeface="Open Sans SemiBold"/>
                </a:rPr>
                <a:t>바탕 이미지 </a:t>
              </a:r>
              <a:endParaRPr sz="1000">
                <a:latin typeface="Open Sans SemiBold"/>
                <a:ea typeface="Open Sans SemiBold"/>
                <a:cs typeface="Open Sans SemiBold"/>
                <a:sym typeface="Open Sans SemiBold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2115275" y="3214000"/>
              <a:ext cx="1003500" cy="3000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Open Sans"/>
                  <a:ea typeface="Open Sans"/>
                  <a:cs typeface="Open Sans"/>
                  <a:sym typeface="Open Sans"/>
                </a:rPr>
                <a:t>로그인</a:t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979575" y="3214000"/>
              <a:ext cx="1003500" cy="3000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Open Sans"/>
                  <a:ea typeface="Open Sans"/>
                  <a:cs typeface="Open Sans"/>
                  <a:sym typeface="Open Sans"/>
                </a:rPr>
                <a:t>회원가입</a:t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" name="Google Shape;146;p17"/>
            <p:cNvSpPr txBox="1"/>
            <p:nvPr/>
          </p:nvSpPr>
          <p:spPr>
            <a:xfrm>
              <a:off x="714175" y="2051800"/>
              <a:ext cx="1092300" cy="44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latin typeface="Open Sans"/>
                  <a:ea typeface="Open Sans"/>
                  <a:cs typeface="Open Sans"/>
                  <a:sym typeface="Open Sans"/>
                </a:rPr>
                <a:t>사원번호</a:t>
              </a:r>
              <a:endParaRPr sz="9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" name="Google Shape;147;p17"/>
            <p:cNvSpPr txBox="1"/>
            <p:nvPr/>
          </p:nvSpPr>
          <p:spPr>
            <a:xfrm>
              <a:off x="714175" y="2553250"/>
              <a:ext cx="1092300" cy="44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latin typeface="Open Sans"/>
                  <a:ea typeface="Open Sans"/>
                  <a:cs typeface="Open Sans"/>
                  <a:sym typeface="Open Sans"/>
                </a:rPr>
                <a:t>비밀번호</a:t>
              </a:r>
              <a:endParaRPr sz="9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8" name="Google Shape;148;p17"/>
          <p:cNvSpPr/>
          <p:nvPr/>
        </p:nvSpPr>
        <p:spPr>
          <a:xfrm rot="1768149">
            <a:off x="2930943" y="2824275"/>
            <a:ext cx="193310" cy="30884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 rot="-5400000">
            <a:off x="3492996" y="2361397"/>
            <a:ext cx="319200" cy="509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 rot="5400000">
            <a:off x="3492996" y="4118822"/>
            <a:ext cx="319200" cy="509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3008031" y="2925708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①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3110179" y="2903529"/>
            <a:ext cx="6999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latin typeface="Open Sans"/>
                <a:ea typeface="Open Sans"/>
                <a:cs typeface="Open Sans"/>
                <a:sym typeface="Open Sans"/>
              </a:rPr>
              <a:t>로그인 버튼 클릭</a:t>
            </a:r>
            <a:endParaRPr sz="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3196667" y="2256298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②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3302654" y="2245204"/>
            <a:ext cx="6999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latin typeface="Open Sans"/>
                <a:ea typeface="Open Sans"/>
                <a:cs typeface="Open Sans"/>
                <a:sym typeface="Open Sans"/>
              </a:rPr>
              <a:t>로그인 프로시저 실행</a:t>
            </a:r>
            <a:endParaRPr sz="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3338456" y="3954365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③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3492776" y="4003975"/>
            <a:ext cx="4671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latin typeface="Open Sans"/>
                <a:ea typeface="Open Sans"/>
                <a:cs typeface="Open Sans"/>
                <a:sym typeface="Open Sans"/>
              </a:rPr>
              <a:t>로그인 프로시저 TEST</a:t>
            </a:r>
            <a:endParaRPr sz="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</p:txBody>
      </p:sp>
      <p:sp>
        <p:nvSpPr>
          <p:cNvPr id="162" name="Google Shape;162;p18"/>
          <p:cNvSpPr txBox="1"/>
          <p:nvPr/>
        </p:nvSpPr>
        <p:spPr>
          <a:xfrm>
            <a:off x="4158750" y="2936850"/>
            <a:ext cx="8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SignUp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/>
        </p:nvSpPr>
        <p:spPr>
          <a:xfrm>
            <a:off x="365825" y="299575"/>
            <a:ext cx="17433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Ⅱ</a:t>
            </a: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.회원가입 창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8847900" y="4851000"/>
            <a:ext cx="29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Open Sans"/>
                <a:ea typeface="Open Sans"/>
                <a:cs typeface="Open Sans"/>
                <a:sym typeface="Open Sans"/>
              </a:rPr>
              <a:t>03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1853826" y="335901"/>
            <a:ext cx="99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회원가입 </a:t>
            </a: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UI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70" name="Google Shape;170;p19"/>
          <p:cNvGrpSpPr/>
          <p:nvPr/>
        </p:nvGrpSpPr>
        <p:grpSpPr>
          <a:xfrm>
            <a:off x="6026712" y="1495619"/>
            <a:ext cx="819168" cy="1278716"/>
            <a:chOff x="6005275" y="1390000"/>
            <a:chExt cx="1590000" cy="1913100"/>
          </a:xfrm>
        </p:grpSpPr>
        <p:sp>
          <p:nvSpPr>
            <p:cNvPr id="171" name="Google Shape;171;p19"/>
            <p:cNvSpPr/>
            <p:nvPr/>
          </p:nvSpPr>
          <p:spPr>
            <a:xfrm>
              <a:off x="6005275" y="1663300"/>
              <a:ext cx="1590000" cy="273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Open Sans"/>
                  <a:ea typeface="Open Sans"/>
                  <a:cs typeface="Open Sans"/>
                  <a:sym typeface="Open Sans"/>
                </a:rPr>
                <a:t>개발1팀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6005275" y="2209900"/>
              <a:ext cx="1590000" cy="273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Open Sans"/>
                  <a:ea typeface="Open Sans"/>
                  <a:cs typeface="Open Sans"/>
                  <a:sym typeface="Open Sans"/>
                </a:rPr>
                <a:t>홍보팀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6005275" y="2483200"/>
              <a:ext cx="1590000" cy="273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Open Sans"/>
                  <a:ea typeface="Open Sans"/>
                  <a:cs typeface="Open Sans"/>
                  <a:sym typeface="Open Sans"/>
                </a:rPr>
                <a:t>재무팀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6005275" y="2756500"/>
              <a:ext cx="1590000" cy="273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Open Sans"/>
                  <a:ea typeface="Open Sans"/>
                  <a:cs typeface="Open Sans"/>
                  <a:sym typeface="Open Sans"/>
                </a:rPr>
                <a:t>인사팀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6005275" y="3029800"/>
              <a:ext cx="1590000" cy="273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Open Sans"/>
                  <a:ea typeface="Open Sans"/>
                  <a:cs typeface="Open Sans"/>
                  <a:sym typeface="Open Sans"/>
                </a:rPr>
                <a:t>영업팀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6005275" y="1936600"/>
              <a:ext cx="1590000" cy="273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Open Sans"/>
                  <a:ea typeface="Open Sans"/>
                  <a:cs typeface="Open Sans"/>
                  <a:sym typeface="Open Sans"/>
                </a:rPr>
                <a:t>개발2팀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6005275" y="1390000"/>
              <a:ext cx="1590000" cy="273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>
                  <a:latin typeface="Open Sans"/>
                  <a:ea typeface="Open Sans"/>
                  <a:cs typeface="Open Sans"/>
                  <a:sym typeface="Open Sans"/>
                </a:rPr>
                <a:t>&lt;부서선택&gt;</a:t>
              </a:r>
              <a:endParaRPr b="1" sz="9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78" name="Google Shape;178;p19"/>
          <p:cNvGrpSpPr/>
          <p:nvPr/>
        </p:nvGrpSpPr>
        <p:grpSpPr>
          <a:xfrm>
            <a:off x="7281167" y="2318198"/>
            <a:ext cx="819238" cy="2037195"/>
            <a:chOff x="7154175" y="1005675"/>
            <a:chExt cx="1551000" cy="2810700"/>
          </a:xfrm>
        </p:grpSpPr>
        <p:sp>
          <p:nvSpPr>
            <p:cNvPr id="179" name="Google Shape;179;p19"/>
            <p:cNvSpPr/>
            <p:nvPr/>
          </p:nvSpPr>
          <p:spPr>
            <a:xfrm>
              <a:off x="7154175" y="1005675"/>
              <a:ext cx="1551000" cy="31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>
                  <a:latin typeface="Open Sans"/>
                  <a:ea typeface="Open Sans"/>
                  <a:cs typeface="Open Sans"/>
                  <a:sym typeface="Open Sans"/>
                </a:rPr>
                <a:t>&lt;직급선택&gt;</a:t>
              </a:r>
              <a:endParaRPr b="1" sz="9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7154175" y="1317975"/>
              <a:ext cx="1551000" cy="31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Open Sans"/>
                  <a:ea typeface="Open Sans"/>
                  <a:cs typeface="Open Sans"/>
                  <a:sym typeface="Open Sans"/>
                </a:rPr>
                <a:t>사원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7154175" y="1630275"/>
              <a:ext cx="1551000" cy="31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Open Sans"/>
                  <a:ea typeface="Open Sans"/>
                  <a:cs typeface="Open Sans"/>
                  <a:sym typeface="Open Sans"/>
                </a:rPr>
                <a:t>주임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7154175" y="1942575"/>
              <a:ext cx="1551000" cy="31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Open Sans"/>
                  <a:ea typeface="Open Sans"/>
                  <a:cs typeface="Open Sans"/>
                  <a:sym typeface="Open Sans"/>
                </a:rPr>
                <a:t>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7154175" y="2254875"/>
              <a:ext cx="1551000" cy="31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Open Sans"/>
                  <a:ea typeface="Open Sans"/>
                  <a:cs typeface="Open Sans"/>
                  <a:sym typeface="Open Sans"/>
                </a:rPr>
                <a:t>과장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7154175" y="2567175"/>
              <a:ext cx="1551000" cy="31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Open Sans"/>
                  <a:ea typeface="Open Sans"/>
                  <a:cs typeface="Open Sans"/>
                  <a:sym typeface="Open Sans"/>
                </a:rPr>
                <a:t>차장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7154175" y="2879475"/>
              <a:ext cx="1551000" cy="31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Open Sans"/>
                  <a:ea typeface="Open Sans"/>
                  <a:cs typeface="Open Sans"/>
                  <a:sym typeface="Open Sans"/>
                </a:rPr>
                <a:t>부장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7154175" y="3191775"/>
              <a:ext cx="1551000" cy="31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Open Sans"/>
                  <a:ea typeface="Open Sans"/>
                  <a:cs typeface="Open Sans"/>
                  <a:sym typeface="Open Sans"/>
                </a:rPr>
                <a:t>실장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7154175" y="3504075"/>
              <a:ext cx="1551000" cy="31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Open Sans"/>
                  <a:ea typeface="Open Sans"/>
                  <a:cs typeface="Open Sans"/>
                  <a:sym typeface="Open Sans"/>
                </a:rPr>
                <a:t>상무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88" name="Google Shape;188;p19"/>
          <p:cNvSpPr txBox="1"/>
          <p:nvPr/>
        </p:nvSpPr>
        <p:spPr>
          <a:xfrm>
            <a:off x="933801" y="1677849"/>
            <a:ext cx="68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Open Sans SemiBold"/>
                <a:ea typeface="Open Sans SemiBold"/>
                <a:cs typeface="Open Sans SemiBold"/>
                <a:sym typeface="Open Sans SemiBold"/>
              </a:rPr>
              <a:t>JLabel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1619300" y="3801150"/>
            <a:ext cx="76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Open Sans SemiBold"/>
                <a:ea typeface="Open Sans SemiBold"/>
                <a:cs typeface="Open Sans SemiBold"/>
                <a:sym typeface="Open Sans SemiBold"/>
              </a:rPr>
              <a:t>JButton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2324727" y="995343"/>
            <a:ext cx="107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Open Sans SemiBold"/>
                <a:ea typeface="Open Sans SemiBold"/>
                <a:cs typeface="Open Sans SemiBold"/>
                <a:sym typeface="Open Sans SemiBold"/>
              </a:rPr>
              <a:t>JTextField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1191730" y="3245349"/>
            <a:ext cx="107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Open Sans SemiBold"/>
                <a:ea typeface="Open Sans SemiBold"/>
                <a:cs typeface="Open Sans SemiBold"/>
                <a:sym typeface="Open Sans SemiBold"/>
              </a:rPr>
              <a:t>JComboBox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1346825" y="2461600"/>
            <a:ext cx="76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Open Sans SemiBold"/>
                <a:ea typeface="Open Sans SemiBold"/>
                <a:cs typeface="Open Sans SemiBold"/>
                <a:sym typeface="Open Sans SemiBold"/>
              </a:rPr>
              <a:t>JDialog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5940388" y="1179999"/>
            <a:ext cx="991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 SemiBold"/>
                <a:ea typeface="Open Sans SemiBold"/>
                <a:cs typeface="Open Sans SemiBold"/>
                <a:sym typeface="Open Sans SemiBold"/>
              </a:rPr>
              <a:t>DeptCombo</a:t>
            </a:r>
            <a:endParaRPr sz="10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7063175" y="2076400"/>
            <a:ext cx="12552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 SemiBold"/>
                <a:ea typeface="Open Sans SemiBold"/>
                <a:cs typeface="Open Sans SemiBold"/>
                <a:sym typeface="Open Sans SemiBold"/>
              </a:rPr>
              <a:t>mem_lev_Combo</a:t>
            </a:r>
            <a:endParaRPr sz="10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grpSp>
        <p:nvGrpSpPr>
          <p:cNvPr id="195" name="Google Shape;195;p19"/>
          <p:cNvGrpSpPr/>
          <p:nvPr/>
        </p:nvGrpSpPr>
        <p:grpSpPr>
          <a:xfrm>
            <a:off x="2697571" y="1539599"/>
            <a:ext cx="2693993" cy="2806448"/>
            <a:chOff x="2793650" y="688200"/>
            <a:chExt cx="3316500" cy="3284700"/>
          </a:xfrm>
        </p:grpSpPr>
        <p:sp>
          <p:nvSpPr>
            <p:cNvPr id="196" name="Google Shape;196;p19"/>
            <p:cNvSpPr/>
            <p:nvPr/>
          </p:nvSpPr>
          <p:spPr>
            <a:xfrm>
              <a:off x="2793650" y="688200"/>
              <a:ext cx="3316500" cy="32847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4213530" y="2551313"/>
              <a:ext cx="1612800" cy="266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3254334" y="3367575"/>
              <a:ext cx="911400" cy="3837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4573461" y="3367575"/>
              <a:ext cx="911400" cy="3837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9"/>
            <p:cNvSpPr txBox="1"/>
            <p:nvPr/>
          </p:nvSpPr>
          <p:spPr>
            <a:xfrm>
              <a:off x="3419334" y="3359325"/>
              <a:ext cx="6582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Open Sans"/>
                  <a:ea typeface="Open Sans"/>
                  <a:cs typeface="Open Sans"/>
                  <a:sym typeface="Open Sans"/>
                </a:rPr>
                <a:t>확인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1" name="Google Shape;201;p19"/>
            <p:cNvSpPr txBox="1"/>
            <p:nvPr/>
          </p:nvSpPr>
          <p:spPr>
            <a:xfrm>
              <a:off x="4735611" y="3359325"/>
              <a:ext cx="5871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Open Sans"/>
                  <a:ea typeface="Open Sans"/>
                  <a:cs typeface="Open Sans"/>
                  <a:sym typeface="Open Sans"/>
                </a:rPr>
                <a:t>취소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2" name="Google Shape;202;p19"/>
            <p:cNvSpPr txBox="1"/>
            <p:nvPr/>
          </p:nvSpPr>
          <p:spPr>
            <a:xfrm>
              <a:off x="3127266" y="1939625"/>
              <a:ext cx="9114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Open Sans"/>
                  <a:ea typeface="Open Sans"/>
                  <a:cs typeface="Open Sans"/>
                  <a:sym typeface="Open Sans"/>
                </a:rPr>
                <a:t>이름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3" name="Google Shape;203;p19"/>
            <p:cNvSpPr txBox="1"/>
            <p:nvPr/>
          </p:nvSpPr>
          <p:spPr>
            <a:xfrm>
              <a:off x="3127281" y="1401425"/>
              <a:ext cx="9114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Open Sans"/>
                  <a:ea typeface="Open Sans"/>
                  <a:cs typeface="Open Sans"/>
                  <a:sym typeface="Open Sans"/>
                </a:rPr>
                <a:t>PW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4" name="Google Shape;204;p19"/>
            <p:cNvSpPr txBox="1"/>
            <p:nvPr/>
          </p:nvSpPr>
          <p:spPr>
            <a:xfrm>
              <a:off x="3127281" y="2484563"/>
              <a:ext cx="9114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Open Sans"/>
                  <a:ea typeface="Open Sans"/>
                  <a:cs typeface="Open Sans"/>
                  <a:sym typeface="Open Sans"/>
                </a:rPr>
                <a:t>부서이름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4232005" y="2985325"/>
              <a:ext cx="1612800" cy="266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9"/>
            <p:cNvSpPr txBox="1"/>
            <p:nvPr/>
          </p:nvSpPr>
          <p:spPr>
            <a:xfrm>
              <a:off x="3209797" y="2921938"/>
              <a:ext cx="7464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Open Sans"/>
                  <a:ea typeface="Open Sans"/>
                  <a:cs typeface="Open Sans"/>
                  <a:sym typeface="Open Sans"/>
                </a:rPr>
                <a:t>직급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4213530" y="2985325"/>
              <a:ext cx="285900" cy="2667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4276005" y="3045500"/>
              <a:ext cx="160950" cy="146350"/>
            </a:xfrm>
            <a:prstGeom prst="flowChartMerg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4213530" y="2551325"/>
              <a:ext cx="285900" cy="2667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4276005" y="2611488"/>
              <a:ext cx="160950" cy="146350"/>
            </a:xfrm>
            <a:prstGeom prst="flowChartMerg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4213513" y="890244"/>
              <a:ext cx="1612800" cy="34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9"/>
            <p:cNvSpPr txBox="1"/>
            <p:nvPr/>
          </p:nvSpPr>
          <p:spPr>
            <a:xfrm>
              <a:off x="3209775" y="863225"/>
              <a:ext cx="7464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Open Sans"/>
                  <a:ea typeface="Open Sans"/>
                  <a:cs typeface="Open Sans"/>
                  <a:sym typeface="Open Sans"/>
                </a:rPr>
                <a:t>번호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13" name="Google Shape;213;p19"/>
          <p:cNvSpPr/>
          <p:nvPr/>
        </p:nvSpPr>
        <p:spPr>
          <a:xfrm>
            <a:off x="3850925" y="2172051"/>
            <a:ext cx="1310100" cy="29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3850925" y="2616626"/>
            <a:ext cx="1310100" cy="29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5" name="Google Shape;215;p19"/>
          <p:cNvCxnSpPr>
            <a:stCxn id="177" idx="1"/>
            <a:endCxn id="197" idx="3"/>
          </p:cNvCxnSpPr>
          <p:nvPr/>
        </p:nvCxnSpPr>
        <p:spPr>
          <a:xfrm flipH="1">
            <a:off x="5160912" y="1586956"/>
            <a:ext cx="865800" cy="1658400"/>
          </a:xfrm>
          <a:prstGeom prst="bentConnector3">
            <a:avLst>
              <a:gd fmla="val 49994" name="adj1"/>
            </a:avLst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6" name="Google Shape;216;p19"/>
          <p:cNvCxnSpPr>
            <a:stCxn id="179" idx="1"/>
            <a:endCxn id="205" idx="3"/>
          </p:cNvCxnSpPr>
          <p:nvPr/>
        </p:nvCxnSpPr>
        <p:spPr>
          <a:xfrm flipH="1">
            <a:off x="5176067" y="2431376"/>
            <a:ext cx="2105100" cy="1184700"/>
          </a:xfrm>
          <a:prstGeom prst="bentConnector3">
            <a:avLst>
              <a:gd fmla="val 12954" name="adj1"/>
            </a:avLst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7" name="Google Shape;217;p19"/>
          <p:cNvCxnSpPr>
            <a:stCxn id="212" idx="1"/>
            <a:endCxn id="188" idx="3"/>
          </p:cNvCxnSpPr>
          <p:nvPr/>
        </p:nvCxnSpPr>
        <p:spPr>
          <a:xfrm flipH="1">
            <a:off x="1619289" y="1858440"/>
            <a:ext cx="1416300" cy="42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triangle"/>
            <a:tailEnd len="med" w="med" type="diamond"/>
          </a:ln>
        </p:spPr>
      </p:cxnSp>
      <p:cxnSp>
        <p:nvCxnSpPr>
          <p:cNvPr id="218" name="Google Shape;218;p19"/>
          <p:cNvCxnSpPr>
            <a:stCxn id="190" idx="3"/>
            <a:endCxn id="213" idx="1"/>
          </p:cNvCxnSpPr>
          <p:nvPr/>
        </p:nvCxnSpPr>
        <p:spPr>
          <a:xfrm>
            <a:off x="3397227" y="1179993"/>
            <a:ext cx="453600" cy="11382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diamond"/>
            <a:tailEnd len="med" w="med" type="triangle"/>
          </a:ln>
        </p:spPr>
      </p:cxnSp>
      <p:cxnSp>
        <p:nvCxnSpPr>
          <p:cNvPr id="219" name="Google Shape;219;p19"/>
          <p:cNvCxnSpPr>
            <a:endCxn id="192" idx="3"/>
          </p:cNvCxnSpPr>
          <p:nvPr/>
        </p:nvCxnSpPr>
        <p:spPr>
          <a:xfrm flipH="1">
            <a:off x="2109125" y="2642650"/>
            <a:ext cx="932700" cy="36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triangle"/>
            <a:tailEnd len="med" w="med" type="diamond"/>
          </a:ln>
        </p:spPr>
      </p:cxnSp>
      <p:cxnSp>
        <p:nvCxnSpPr>
          <p:cNvPr id="220" name="Google Shape;220;p19"/>
          <p:cNvCxnSpPr>
            <a:stCxn id="198" idx="1"/>
            <a:endCxn id="189" idx="3"/>
          </p:cNvCxnSpPr>
          <p:nvPr/>
        </p:nvCxnSpPr>
        <p:spPr>
          <a:xfrm rot="10800000">
            <a:off x="2381484" y="3985874"/>
            <a:ext cx="690300" cy="69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triangle"/>
            <a:tailEnd len="med" w="med" type="diamond"/>
          </a:ln>
        </p:spPr>
      </p:cxnSp>
      <p:cxnSp>
        <p:nvCxnSpPr>
          <p:cNvPr id="221" name="Google Shape;221;p19"/>
          <p:cNvCxnSpPr>
            <a:stCxn id="191" idx="3"/>
            <a:endCxn id="209" idx="2"/>
          </p:cNvCxnSpPr>
          <p:nvPr/>
        </p:nvCxnSpPr>
        <p:spPr>
          <a:xfrm flipH="1" rot="10800000">
            <a:off x="2264230" y="3359199"/>
            <a:ext cx="1702800" cy="70800"/>
          </a:xfrm>
          <a:prstGeom prst="bentConnector2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diamond"/>
            <a:tailEnd len="med" w="med" type="triangle"/>
          </a:ln>
        </p:spPr>
      </p:cxnSp>
      <p:cxnSp>
        <p:nvCxnSpPr>
          <p:cNvPr id="222" name="Google Shape;222;p19"/>
          <p:cNvCxnSpPr>
            <a:stCxn id="193" idx="3"/>
            <a:endCxn id="177" idx="3"/>
          </p:cNvCxnSpPr>
          <p:nvPr/>
        </p:nvCxnSpPr>
        <p:spPr>
          <a:xfrm flipH="1">
            <a:off x="6845788" y="1326249"/>
            <a:ext cx="86400" cy="260700"/>
          </a:xfrm>
          <a:prstGeom prst="bentConnector3">
            <a:avLst>
              <a:gd fmla="val -275608" name="adj1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19"/>
          <p:cNvCxnSpPr>
            <a:stCxn id="194" idx="3"/>
            <a:endCxn id="179" idx="3"/>
          </p:cNvCxnSpPr>
          <p:nvPr/>
        </p:nvCxnSpPr>
        <p:spPr>
          <a:xfrm flipH="1">
            <a:off x="8100275" y="2197300"/>
            <a:ext cx="218100" cy="234000"/>
          </a:xfrm>
          <a:prstGeom prst="bentConnector3">
            <a:avLst>
              <a:gd fmla="val -109182" name="adj1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4" name="Google Shape;224;p19"/>
          <p:cNvGrpSpPr/>
          <p:nvPr/>
        </p:nvGrpSpPr>
        <p:grpSpPr>
          <a:xfrm>
            <a:off x="2697572" y="1307472"/>
            <a:ext cx="2713229" cy="216106"/>
            <a:chOff x="453500" y="255275"/>
            <a:chExt cx="2999700" cy="196800"/>
          </a:xfrm>
        </p:grpSpPr>
        <p:sp>
          <p:nvSpPr>
            <p:cNvPr id="225" name="Google Shape;225;p19"/>
            <p:cNvSpPr/>
            <p:nvPr/>
          </p:nvSpPr>
          <p:spPr>
            <a:xfrm>
              <a:off x="453500" y="255275"/>
              <a:ext cx="2999700" cy="196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latin typeface="Open Sans SemiBold"/>
                  <a:ea typeface="Open Sans SemiBold"/>
                  <a:cs typeface="Open Sans SemiBold"/>
                  <a:sym typeface="Open Sans SemiBold"/>
                </a:rPr>
                <a:t>(title name)</a:t>
              </a:r>
              <a:endParaRPr sz="1200">
                <a:latin typeface="Open Sans SemiBold"/>
                <a:ea typeface="Open Sans SemiBold"/>
                <a:cs typeface="Open Sans SemiBold"/>
                <a:sym typeface="Open Sans SemiBold"/>
              </a:endParaRPr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3154200" y="289614"/>
              <a:ext cx="177000" cy="128100"/>
            </a:xfrm>
            <a:prstGeom prst="flowChartSummingJunction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/>
          <p:nvPr/>
        </p:nvSpPr>
        <p:spPr>
          <a:xfrm>
            <a:off x="8847900" y="4851000"/>
            <a:ext cx="29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Open Sans"/>
                <a:ea typeface="Open Sans"/>
                <a:cs typeface="Open Sans"/>
                <a:sym typeface="Open Sans"/>
              </a:rPr>
              <a:t>04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365825" y="299575"/>
            <a:ext cx="17433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Ⅱ.회원가입 창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20"/>
          <p:cNvSpPr txBox="1"/>
          <p:nvPr/>
        </p:nvSpPr>
        <p:spPr>
          <a:xfrm>
            <a:off x="1950025" y="335900"/>
            <a:ext cx="121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회원가입 프로시저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20"/>
          <p:cNvSpPr/>
          <p:nvPr/>
        </p:nvSpPr>
        <p:spPr>
          <a:xfrm>
            <a:off x="886825" y="930525"/>
            <a:ext cx="4684800" cy="4148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CREATE OR REPLACE PROCEDURE proc_SignUp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(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p_dept_name IN VARCHAR2,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p_mem_no IN NUMBER,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p_mem_pw IN VARCHAR2,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p_mem_name IN VARCHAR2,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p_mem_level IN VARCHAR2,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r_status OUT varchar2,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p_mem_no_find OUT VARCHAR2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)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IS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p_dept_no NUMBER(4);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BEGIN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--사원 번호가 존재하는 지 확인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SELECT NVL((SELECT mem_no FROM member WHERE mem_no=p_mem_no),'1') INTO r_status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    FROM dual;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--r_status=’1’ 라는 것은 아이디가 아직 없다는거니깐 된다는 것.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IF r_status='1' THEN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--부서명에 따른 부서 번호 가져오기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SELECT dept_no INTO p_dept_no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FROM dept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WHERE dept_name = p_dept_name;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--가져온 부서번호로 member테이블 안에 넣어 준다.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INSERT INTO MEMBER(DEPT_NO, MEM_NO, MEM_PW, MEM_NAME, MEM_LEVEL,MEM_CHECK)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VALUES (p_dept_no, p_mem_no, p_mem_pw, p_mem_name, p_mem_level,0);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p_mem_no_find:= '회원가입이 완료 되었습니다. 승인 후 사용 가능합니다.';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r_status:='1';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ELSE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p_mem_no_find:= '이미 존재하는 아이디입니다.';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r_status:='-1';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END IF;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COMMIT;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END;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/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20"/>
          <p:cNvSpPr txBox="1"/>
          <p:nvPr/>
        </p:nvSpPr>
        <p:spPr>
          <a:xfrm>
            <a:off x="849672" y="659003"/>
            <a:ext cx="168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r>
              <a:rPr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 프로시저 실행문</a:t>
            </a:r>
            <a:endParaRPr sz="9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20"/>
          <p:cNvSpPr/>
          <p:nvPr/>
        </p:nvSpPr>
        <p:spPr>
          <a:xfrm>
            <a:off x="6221975" y="3826125"/>
            <a:ext cx="2264400" cy="969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variable msg varchar2(200);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variable msg1 varchar2(200);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execute proc_SignUp('홍보팀',55,'654','홍길동','과장',:msg,:msg1);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print msg;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20"/>
          <p:cNvSpPr txBox="1"/>
          <p:nvPr/>
        </p:nvSpPr>
        <p:spPr>
          <a:xfrm>
            <a:off x="6155372" y="3517826"/>
            <a:ext cx="149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r>
              <a:rPr lang="ko" sz="900"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 프로시저 TEST</a:t>
            </a:r>
            <a:endParaRPr sz="900">
              <a:highlight>
                <a:srgbClr val="FFF2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38" name="Google Shape;238;p20"/>
          <p:cNvGrpSpPr/>
          <p:nvPr/>
        </p:nvGrpSpPr>
        <p:grpSpPr>
          <a:xfrm>
            <a:off x="6221965" y="1284818"/>
            <a:ext cx="2110621" cy="2198450"/>
            <a:chOff x="2793650" y="688200"/>
            <a:chExt cx="3316500" cy="3284700"/>
          </a:xfrm>
        </p:grpSpPr>
        <p:sp>
          <p:nvSpPr>
            <p:cNvPr id="239" name="Google Shape;239;p20"/>
            <p:cNvSpPr/>
            <p:nvPr/>
          </p:nvSpPr>
          <p:spPr>
            <a:xfrm>
              <a:off x="2793650" y="688200"/>
              <a:ext cx="3316500" cy="32847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4213530" y="2551313"/>
              <a:ext cx="1612800" cy="266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3254334" y="3394052"/>
              <a:ext cx="911400" cy="3837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4573461" y="3387433"/>
              <a:ext cx="911400" cy="3837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3" name="Google Shape;243;p20"/>
            <p:cNvSpPr txBox="1"/>
            <p:nvPr/>
          </p:nvSpPr>
          <p:spPr>
            <a:xfrm>
              <a:off x="3419334" y="3359325"/>
              <a:ext cx="6582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Open Sans"/>
                  <a:ea typeface="Open Sans"/>
                  <a:cs typeface="Open Sans"/>
                  <a:sym typeface="Open Sans"/>
                </a:rPr>
                <a:t>확인</a:t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4" name="Google Shape;244;p20"/>
            <p:cNvSpPr txBox="1"/>
            <p:nvPr/>
          </p:nvSpPr>
          <p:spPr>
            <a:xfrm>
              <a:off x="4735611" y="3359325"/>
              <a:ext cx="5871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latin typeface="Open Sans"/>
                  <a:ea typeface="Open Sans"/>
                  <a:cs typeface="Open Sans"/>
                  <a:sym typeface="Open Sans"/>
                </a:rPr>
                <a:t>취소</a:t>
              </a:r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5" name="Google Shape;245;p20"/>
            <p:cNvSpPr txBox="1"/>
            <p:nvPr/>
          </p:nvSpPr>
          <p:spPr>
            <a:xfrm>
              <a:off x="3127266" y="1939625"/>
              <a:ext cx="9114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Open Sans"/>
                  <a:ea typeface="Open Sans"/>
                  <a:cs typeface="Open Sans"/>
                  <a:sym typeface="Open Sans"/>
                </a:rPr>
                <a:t>이름</a:t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6" name="Google Shape;246;p20"/>
            <p:cNvSpPr txBox="1"/>
            <p:nvPr/>
          </p:nvSpPr>
          <p:spPr>
            <a:xfrm>
              <a:off x="3127281" y="1401425"/>
              <a:ext cx="9114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Open Sans"/>
                  <a:ea typeface="Open Sans"/>
                  <a:cs typeface="Open Sans"/>
                  <a:sym typeface="Open Sans"/>
                </a:rPr>
                <a:t>PW</a:t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7" name="Google Shape;247;p20"/>
            <p:cNvSpPr txBox="1"/>
            <p:nvPr/>
          </p:nvSpPr>
          <p:spPr>
            <a:xfrm>
              <a:off x="3127281" y="2484563"/>
              <a:ext cx="9114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latin typeface="Open Sans"/>
                  <a:ea typeface="Open Sans"/>
                  <a:cs typeface="Open Sans"/>
                  <a:sym typeface="Open Sans"/>
                </a:rPr>
                <a:t>부서이름</a:t>
              </a:r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4232005" y="2985325"/>
              <a:ext cx="1612800" cy="266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9" name="Google Shape;249;p20"/>
            <p:cNvSpPr txBox="1"/>
            <p:nvPr/>
          </p:nvSpPr>
          <p:spPr>
            <a:xfrm>
              <a:off x="3209797" y="2921938"/>
              <a:ext cx="7464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Open Sans"/>
                  <a:ea typeface="Open Sans"/>
                  <a:cs typeface="Open Sans"/>
                  <a:sym typeface="Open Sans"/>
                </a:rPr>
                <a:t>직급</a:t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4213530" y="2985325"/>
              <a:ext cx="285900" cy="2667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4276005" y="3045500"/>
              <a:ext cx="160950" cy="146350"/>
            </a:xfrm>
            <a:prstGeom prst="flowChartMerg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4213530" y="2551325"/>
              <a:ext cx="285900" cy="2667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4276005" y="2611488"/>
              <a:ext cx="160950" cy="146350"/>
            </a:xfrm>
            <a:prstGeom prst="flowChartMerg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4213513" y="890244"/>
              <a:ext cx="1612800" cy="34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5" name="Google Shape;255;p20"/>
            <p:cNvSpPr txBox="1"/>
            <p:nvPr/>
          </p:nvSpPr>
          <p:spPr>
            <a:xfrm>
              <a:off x="3209775" y="863225"/>
              <a:ext cx="7464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Open Sans"/>
                  <a:ea typeface="Open Sans"/>
                  <a:cs typeface="Open Sans"/>
                  <a:sym typeface="Open Sans"/>
                </a:rPr>
                <a:t>번호</a:t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56" name="Google Shape;256;p20"/>
          <p:cNvSpPr/>
          <p:nvPr/>
        </p:nvSpPr>
        <p:spPr>
          <a:xfrm>
            <a:off x="7125471" y="1780341"/>
            <a:ext cx="1026300" cy="22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20"/>
          <p:cNvSpPr/>
          <p:nvPr/>
        </p:nvSpPr>
        <p:spPr>
          <a:xfrm>
            <a:off x="7125471" y="2128634"/>
            <a:ext cx="1026300" cy="22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58" name="Google Shape;258;p20"/>
          <p:cNvGrpSpPr/>
          <p:nvPr/>
        </p:nvGrpSpPr>
        <p:grpSpPr>
          <a:xfrm>
            <a:off x="6221949" y="1082577"/>
            <a:ext cx="2110589" cy="202251"/>
            <a:chOff x="453500" y="255275"/>
            <a:chExt cx="2999700" cy="196800"/>
          </a:xfrm>
        </p:grpSpPr>
        <p:sp>
          <p:nvSpPr>
            <p:cNvPr id="259" name="Google Shape;259;p20"/>
            <p:cNvSpPr/>
            <p:nvPr/>
          </p:nvSpPr>
          <p:spPr>
            <a:xfrm>
              <a:off x="453500" y="255275"/>
              <a:ext cx="2999700" cy="196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latin typeface="Open Sans SemiBold"/>
                  <a:ea typeface="Open Sans SemiBold"/>
                  <a:cs typeface="Open Sans SemiBold"/>
                  <a:sym typeface="Open Sans SemiBold"/>
                </a:rPr>
                <a:t>(title name)</a:t>
              </a:r>
              <a:endParaRPr sz="1200">
                <a:latin typeface="Open Sans SemiBold"/>
                <a:ea typeface="Open Sans SemiBold"/>
                <a:cs typeface="Open Sans SemiBold"/>
                <a:sym typeface="Open Sans SemiBold"/>
              </a:endParaRPr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3154200" y="289614"/>
              <a:ext cx="177000" cy="128100"/>
            </a:xfrm>
            <a:prstGeom prst="flowChartSummingJunction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20"/>
          <p:cNvSpPr/>
          <p:nvPr/>
        </p:nvSpPr>
        <p:spPr>
          <a:xfrm rot="-2888697">
            <a:off x="6278499" y="3005882"/>
            <a:ext cx="193331" cy="30888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0"/>
          <p:cNvSpPr txBox="1"/>
          <p:nvPr/>
        </p:nvSpPr>
        <p:spPr>
          <a:xfrm>
            <a:off x="5838930" y="2850408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①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" name="Google Shape;263;p20"/>
          <p:cNvSpPr txBox="1"/>
          <p:nvPr/>
        </p:nvSpPr>
        <p:spPr>
          <a:xfrm>
            <a:off x="5941078" y="2828229"/>
            <a:ext cx="6999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latin typeface="Open Sans"/>
                <a:ea typeface="Open Sans"/>
                <a:cs typeface="Open Sans"/>
                <a:sym typeface="Open Sans"/>
              </a:rPr>
              <a:t>확인</a:t>
            </a:r>
            <a:r>
              <a:rPr lang="ko" sz="500">
                <a:latin typeface="Open Sans"/>
                <a:ea typeface="Open Sans"/>
                <a:cs typeface="Open Sans"/>
                <a:sym typeface="Open Sans"/>
              </a:rPr>
              <a:t> 버튼 클릭</a:t>
            </a:r>
            <a:endParaRPr sz="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20"/>
          <p:cNvSpPr/>
          <p:nvPr/>
        </p:nvSpPr>
        <p:spPr>
          <a:xfrm rot="5400000">
            <a:off x="5769150" y="2340700"/>
            <a:ext cx="255300" cy="487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0"/>
          <p:cNvSpPr txBox="1"/>
          <p:nvPr/>
        </p:nvSpPr>
        <p:spPr>
          <a:xfrm>
            <a:off x="5540269" y="2256298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②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20"/>
          <p:cNvSpPr txBox="1"/>
          <p:nvPr/>
        </p:nvSpPr>
        <p:spPr>
          <a:xfrm>
            <a:off x="5706325" y="2245200"/>
            <a:ext cx="4458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r>
              <a:rPr lang="ko" sz="500">
                <a:latin typeface="Open Sans"/>
                <a:ea typeface="Open Sans"/>
                <a:cs typeface="Open Sans"/>
                <a:sym typeface="Open Sans"/>
              </a:rPr>
              <a:t> 프로시저 실행</a:t>
            </a:r>
            <a:endParaRPr sz="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20"/>
          <p:cNvSpPr/>
          <p:nvPr/>
        </p:nvSpPr>
        <p:spPr>
          <a:xfrm rot="-5400000">
            <a:off x="5883225" y="3995500"/>
            <a:ext cx="207000" cy="330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0"/>
          <p:cNvSpPr txBox="1"/>
          <p:nvPr/>
        </p:nvSpPr>
        <p:spPr>
          <a:xfrm>
            <a:off x="5583019" y="3770953"/>
            <a:ext cx="2961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③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20"/>
          <p:cNvSpPr txBox="1"/>
          <p:nvPr/>
        </p:nvSpPr>
        <p:spPr>
          <a:xfrm>
            <a:off x="5737339" y="3817905"/>
            <a:ext cx="4671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r>
              <a:rPr lang="ko" sz="500">
                <a:latin typeface="Open Sans"/>
                <a:ea typeface="Open Sans"/>
                <a:cs typeface="Open Sans"/>
                <a:sym typeface="Open Sans"/>
              </a:rPr>
              <a:t> 프로시저 TEST</a:t>
            </a:r>
            <a:endParaRPr sz="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부서목록창</a:t>
            </a:r>
            <a:endParaRPr/>
          </a:p>
        </p:txBody>
      </p:sp>
      <p:sp>
        <p:nvSpPr>
          <p:cNvPr id="275" name="Google Shape;275;p21"/>
          <p:cNvSpPr txBox="1"/>
          <p:nvPr/>
        </p:nvSpPr>
        <p:spPr>
          <a:xfrm>
            <a:off x="3734025" y="2936850"/>
            <a:ext cx="18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DetpList Window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