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85" r:id="rId3"/>
    <p:sldId id="386" r:id="rId4"/>
    <p:sldId id="375" r:id="rId5"/>
    <p:sldId id="376" r:id="rId6"/>
    <p:sldId id="387" r:id="rId7"/>
    <p:sldId id="382" r:id="rId8"/>
    <p:sldId id="373" r:id="rId9"/>
    <p:sldId id="381" r:id="rId10"/>
    <p:sldId id="383" r:id="rId11"/>
    <p:sldId id="388" r:id="rId12"/>
    <p:sldId id="389" r:id="rId13"/>
    <p:sldId id="390" r:id="rId14"/>
    <p:sldId id="3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C38A4-E97E-4DA8-9664-C5D986ADB069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D574A-21C5-444F-ADC9-15A460F13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0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0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7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14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12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59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2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아프리카돼지열병의 추이와 이러한 질병이 퍼져가는 속도감을 보여주는 </a:t>
            </a:r>
            <a:r>
              <a:rPr lang="ko-KR" altLang="en-US" baseline="0" dirty="0" err="1"/>
              <a:t>영상확인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바이러스성 전염병의 출몰을 예측하기 위해 사용되는 수학적 모델인 </a:t>
            </a:r>
            <a:r>
              <a:rPr lang="en-US" altLang="ko-KR" baseline="0" dirty="0"/>
              <a:t>SIR model 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SIRS model</a:t>
            </a:r>
            <a:r>
              <a:rPr lang="ko-KR" altLang="en-US" baseline="0" dirty="0"/>
              <a:t>을 소개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이는 </a:t>
            </a:r>
            <a:r>
              <a:rPr lang="ko-KR" altLang="en-US" baseline="0" dirty="0" err="1"/>
              <a:t>바이럴</a:t>
            </a:r>
            <a:r>
              <a:rPr lang="ko-KR" altLang="en-US" baseline="0" dirty="0"/>
              <a:t> 마케팅이나 루머 확산에 대한 것과도 </a:t>
            </a:r>
            <a:r>
              <a:rPr lang="ko-KR" altLang="en-US" baseline="0" dirty="0" err="1"/>
              <a:t>관련있음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5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746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전 세계적인 수학을 통한 산업의 혁신의 흐름에 이어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 나라도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 전 산업 수학 도입 </a:t>
            </a:r>
            <a:endParaRPr lang="en-US" altLang="ko-KR" baseline="0" dirty="0"/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년 전 수리과학 연구소의 분원으로 판교</a:t>
            </a:r>
            <a:r>
              <a:rPr lang="en-US" altLang="ko-KR" baseline="0" dirty="0"/>
              <a:t>(</a:t>
            </a:r>
            <a:r>
              <a:rPr lang="ko-KR" altLang="en-US" baseline="0" dirty="0"/>
              <a:t>현재 광교로 이전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산업 수학 혁신 센터 개소</a:t>
            </a:r>
            <a:endParaRPr lang="en-US" altLang="ko-KR" baseline="0" dirty="0"/>
          </a:p>
          <a:p>
            <a:r>
              <a:rPr lang="ko-KR" altLang="en-US" baseline="0" dirty="0"/>
              <a:t>작년부터  수리과학연구소 </a:t>
            </a:r>
            <a:r>
              <a:rPr lang="en-US" altLang="ko-KR" baseline="0" dirty="0"/>
              <a:t>(</a:t>
            </a:r>
            <a:r>
              <a:rPr lang="ko-KR" altLang="en-US" baseline="0" dirty="0"/>
              <a:t>대전 본원</a:t>
            </a:r>
            <a:r>
              <a:rPr lang="en-US" altLang="ko-KR" baseline="0" dirty="0"/>
              <a:t>) </a:t>
            </a:r>
            <a:r>
              <a:rPr lang="ko-KR" altLang="en-US" baseline="0" dirty="0"/>
              <a:t>역시 연구 분야를 순수수학에서 산업수학으로 바꾸어 진행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산업수학이란 수학자 한 명의 의지로 할 수 없는 분야 이기에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그룹 으로 연구할 대학을 모집하였고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2</a:t>
            </a:r>
            <a:r>
              <a:rPr lang="ko-KR" altLang="en-US" baseline="0" dirty="0"/>
              <a:t>년 전 서울대학교와 부산대학교가 선정되어 연구를 진행하고 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먼저 부산대학교 산업수학센터를 소개하겠습니다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:</a:t>
            </a:r>
            <a:r>
              <a:rPr lang="ko-KR" altLang="en-US" baseline="0" dirty="0"/>
              <a:t> 저희 센터의 비전은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동남권 </a:t>
            </a:r>
            <a:r>
              <a:rPr lang="ko-KR" altLang="en-US" baseline="0" dirty="0" err="1"/>
              <a:t>산업수학</a:t>
            </a:r>
            <a:r>
              <a:rPr lang="ko-KR" altLang="en-US" baseline="0" dirty="0"/>
              <a:t> 허브로의 발전</a:t>
            </a:r>
            <a:r>
              <a:rPr lang="en-US" altLang="ko-KR" baseline="0" dirty="0"/>
              <a:t>”</a:t>
            </a:r>
            <a:r>
              <a:rPr lang="ko-KR" altLang="en-US" baseline="0" dirty="0"/>
              <a:t> 이며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(</a:t>
            </a:r>
            <a:r>
              <a:rPr lang="ko-KR" altLang="en-US" baseline="0" dirty="0"/>
              <a:t>허브로</a:t>
            </a:r>
            <a:r>
              <a:rPr lang="en-US" altLang="ko-KR" baseline="0" dirty="0"/>
              <a:t>.</a:t>
            </a:r>
            <a:r>
              <a:rPr lang="ko-KR" altLang="en-US" baseline="0" dirty="0"/>
              <a:t>의</a:t>
            </a:r>
            <a:r>
              <a:rPr lang="en-US" altLang="ko-KR" baseline="0" dirty="0"/>
              <a:t>.</a:t>
            </a:r>
            <a:r>
              <a:rPr lang="ko-KR" altLang="en-US" baseline="0" dirty="0"/>
              <a:t> 수정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:</a:t>
            </a:r>
            <a:r>
              <a:rPr lang="ko-KR" altLang="en-US" baseline="0" dirty="0"/>
              <a:t> 센터의 목표는 </a:t>
            </a:r>
            <a:r>
              <a:rPr lang="en-US" altLang="ko-KR" baseline="0" dirty="0"/>
              <a:t>3</a:t>
            </a:r>
            <a:r>
              <a:rPr lang="ko-KR" altLang="en-US" baseline="0" dirty="0"/>
              <a:t>대 전략 산업인 금융 수산 제조의 수학문제를 발굴 및 해결하고 </a:t>
            </a:r>
            <a:endParaRPr lang="en-US" altLang="ko-KR" baseline="0" dirty="0"/>
          </a:p>
          <a:p>
            <a:r>
              <a:rPr lang="en-US" altLang="ko-KR" baseline="0" dirty="0"/>
              <a:t>: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산업수학</a:t>
            </a:r>
            <a:r>
              <a:rPr lang="ko-KR" altLang="en-US" baseline="0" dirty="0"/>
              <a:t> 인력 양성을 위하여 </a:t>
            </a:r>
            <a:r>
              <a:rPr lang="ko-KR" altLang="en-US" baseline="0" dirty="0" err="1"/>
              <a:t>산업수학</a:t>
            </a:r>
            <a:r>
              <a:rPr lang="ko-KR" altLang="en-US" baseline="0" dirty="0"/>
              <a:t> 교육인프라를 구축하며</a:t>
            </a:r>
            <a:endParaRPr lang="en-US" altLang="ko-KR" baseline="0" dirty="0"/>
          </a:p>
          <a:p>
            <a:r>
              <a:rPr lang="en-US" altLang="ko-KR" baseline="0" dirty="0"/>
              <a:t>:</a:t>
            </a:r>
            <a:r>
              <a:rPr lang="ko-KR" altLang="en-US" baseline="0" dirty="0"/>
              <a:t> 해결된 산업수학문제를 지역사회에 환원하는 것입니다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68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2002</a:t>
            </a:r>
            <a:r>
              <a:rPr lang="ko-KR" altLang="en-US" baseline="0" dirty="0"/>
              <a:t>년</a:t>
            </a:r>
            <a:r>
              <a:rPr lang="en-US" altLang="ko-KR" baseline="0" dirty="0"/>
              <a:t> (</a:t>
            </a:r>
            <a:r>
              <a:rPr lang="ko-KR" altLang="en-US" baseline="0" dirty="0"/>
              <a:t>현재 고등학생 태어난 시기</a:t>
            </a:r>
            <a:r>
              <a:rPr lang="en-US" altLang="ko-KR" baseline="0" dirty="0"/>
              <a:t>) </a:t>
            </a:r>
            <a:r>
              <a:rPr lang="ko-KR" altLang="en-US" baseline="0" dirty="0"/>
              <a:t>로 부터 현재까지의 세상의 변화를 보여줌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2002</a:t>
            </a:r>
            <a:r>
              <a:rPr lang="ko-KR" altLang="en-US" baseline="0" dirty="0"/>
              <a:t>년에는 상상의 세상인 영화 속의 현실</a:t>
            </a:r>
            <a:r>
              <a:rPr lang="en-US" altLang="ko-KR" baseline="0" dirty="0"/>
              <a:t>( </a:t>
            </a:r>
            <a:r>
              <a:rPr lang="ko-KR" altLang="en-US" baseline="0" dirty="0"/>
              <a:t>주인공은 바이러스에 의해 홍채를 통하여 사람의 정보를 인식하고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사람의 홍채를 보면 그 사람이 범죄자인지를 인식하여 범죄자를 미리 색출하여 범죄 없는 도시 </a:t>
            </a:r>
            <a:r>
              <a:rPr lang="ko-KR" altLang="en-US" baseline="0" dirty="0" err="1"/>
              <a:t>만듬</a:t>
            </a:r>
            <a:r>
              <a:rPr lang="en-US" altLang="ko-KR" baseline="0" dirty="0"/>
              <a:t>) </a:t>
            </a:r>
            <a:r>
              <a:rPr lang="ko-KR" altLang="en-US" baseline="0" dirty="0"/>
              <a:t>이</a:t>
            </a:r>
            <a:endParaRPr lang="en-US" altLang="ko-KR" baseline="0" dirty="0"/>
          </a:p>
          <a:p>
            <a:r>
              <a:rPr lang="en-US" altLang="ko-KR" baseline="0" dirty="0"/>
              <a:t>2018</a:t>
            </a:r>
            <a:r>
              <a:rPr lang="ko-KR" altLang="en-US" baseline="0" dirty="0"/>
              <a:t>년 현재에는 실제 현실</a:t>
            </a:r>
            <a:r>
              <a:rPr lang="en-US" altLang="ko-KR" baseline="0" dirty="0"/>
              <a:t>(</a:t>
            </a:r>
            <a:r>
              <a:rPr lang="ko-KR" altLang="en-US" baseline="0" dirty="0"/>
              <a:t>중국의 지하철 </a:t>
            </a:r>
            <a:r>
              <a:rPr lang="en-US" altLang="ko-KR" baseline="0" dirty="0" err="1"/>
              <a:t>cctv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딥러닝의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cnn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기술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되었습니다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이렇듯 급격히 변화하는 세상 속에 살고 있고 있는 우리가 시대의 흐름을 파악하고 이해해야 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3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6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82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6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8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4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6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5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6F6E-88A9-4718-8705-98B88303795B}" type="datetimeFigureOut">
              <a:rPr lang="ko-KR" altLang="en-US" smtClean="0"/>
              <a:pPr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AEC5-1F05-4BF5-99FA-08719583A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1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A8vlrebVXU?t=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ganicmedialab.com/2015/09/30/effects-of-viral-coefficient-retention-rate-and-cycle-time-on-viral-expansion/am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edu8989/22112998445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43" y="2230735"/>
            <a:ext cx="5257492" cy="4134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3" y="982278"/>
            <a:ext cx="3240878" cy="3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 txBox="1">
            <a:spLocks/>
          </p:cNvSpPr>
          <p:nvPr/>
        </p:nvSpPr>
        <p:spPr>
          <a:xfrm>
            <a:off x="2142974" y="4349694"/>
            <a:ext cx="8694654" cy="1259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2000" dirty="0">
                <a:latin typeface="+mn-ea"/>
              </a:rPr>
              <a:t>간결하고 생산성이 높은 무료 프로그래밍 언어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개발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 분석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머신러닝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그래픽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학술 연구 등 여러 분야에서 활용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파이썬의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특징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파이썬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862113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코랩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실행하기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파이썬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DF711-10FB-463B-87D6-863B4D4F9256}"/>
              </a:ext>
            </a:extLst>
          </p:cNvPr>
          <p:cNvSpPr/>
          <p:nvPr/>
        </p:nvSpPr>
        <p:spPr>
          <a:xfrm>
            <a:off x="959911" y="949250"/>
            <a:ext cx="10302137" cy="1535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크롬에서 구글 계정으로 로그인하고 </a:t>
            </a:r>
            <a:r>
              <a:rPr lang="ko-KR" altLang="en-US" sz="20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코랩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접속한다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https://colab.research.google.com/notebooks/intro.ipynb</a:t>
            </a:r>
            <a:endParaRPr lang="ko-KR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_x471275552" descr="EMB000023c40fe7">
            <a:extLst>
              <a:ext uri="{FF2B5EF4-FFF2-40B4-BE49-F238E27FC236}">
                <a16:creationId xmlns:a16="http://schemas.microsoft.com/office/drawing/2014/main" id="{563E84F0-CFF4-4185-9398-2DDED238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63" y="2485103"/>
            <a:ext cx="6038873" cy="33552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3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코랩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실행하기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파이썬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45DA9-BEB4-4CE9-A7B3-F63690AEC52B}"/>
              </a:ext>
            </a:extLst>
          </p:cNvPr>
          <p:cNvSpPr/>
          <p:nvPr/>
        </p:nvSpPr>
        <p:spPr>
          <a:xfrm>
            <a:off x="959911" y="949251"/>
            <a:ext cx="10302137" cy="960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‘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노트 </a:t>
            </a:r>
            <a:r>
              <a:rPr lang="ko-KR" altLang="en-US" sz="20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업로드’를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누른다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_x466642720" descr="EMB000023c40fe8">
            <a:extLst>
              <a:ext uri="{FF2B5EF4-FFF2-40B4-BE49-F238E27FC236}">
                <a16:creationId xmlns:a16="http://schemas.microsoft.com/office/drawing/2014/main" id="{48B2EB9A-CD18-471D-A03C-504CCA3E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77" y="2401968"/>
            <a:ext cx="5938465" cy="32994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1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03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코랩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실행하기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파이썬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C2740-57BB-43DE-B821-1392B9152951}"/>
              </a:ext>
            </a:extLst>
          </p:cNvPr>
          <p:cNvSpPr/>
          <p:nvPr/>
        </p:nvSpPr>
        <p:spPr>
          <a:xfrm>
            <a:off x="959911" y="949251"/>
            <a:ext cx="10302137" cy="960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‘</a:t>
            </a:r>
            <a:r>
              <a:rPr lang="ko-KR" altLang="en-US" sz="20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파일선택’을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누르고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제공된 </a:t>
            </a:r>
            <a:r>
              <a:rPr lang="ko-KR" altLang="en-US" sz="20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튜토리얼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학생용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파일이 있는 폴더에서 해당 파일을 연다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_x57224328" descr="EMB000023c40fe9">
            <a:extLst>
              <a:ext uri="{FF2B5EF4-FFF2-40B4-BE49-F238E27FC236}">
                <a16:creationId xmlns:a16="http://schemas.microsoft.com/office/drawing/2014/main" id="{BB7BFC53-379B-4197-998B-E54178DE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93" y="2401968"/>
            <a:ext cx="5662613" cy="346587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5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3" y="982278"/>
            <a:ext cx="3240878" cy="3315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377516" y="3698160"/>
            <a:ext cx="2008589" cy="3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33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386105" y="3582477"/>
            <a:ext cx="3111429" cy="23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1270"/>
          </a:bodyPr>
          <a:lstStyle>
            <a:defPPr>
              <a:defRPr lang="ko-KR"/>
            </a:defPPr>
            <a:lvl1pPr algn="ctr">
              <a:defRPr sz="8000" kern="0">
                <a:gradFill flip="none" rotWithShape="1">
                  <a:gsLst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r">
              <a:defRPr/>
            </a:pPr>
            <a:r>
              <a:rPr lang="en-US" altLang="ko-KR" sz="1542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Thank you for your attention.</a:t>
            </a:r>
            <a:endParaRPr lang="ko-KR" altLang="en-US" sz="1542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77516" y="2911906"/>
            <a:ext cx="316753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4400" kern="0" dirty="0">
                <a:solidFill>
                  <a:srgbClr val="005AA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4400" kern="0" dirty="0">
              <a:solidFill>
                <a:srgbClr val="005AA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3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00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들어가며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…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650156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바이러스성 전염병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: </a:t>
            </a:r>
            <a:r>
              <a:rPr lang="en-US" altLang="ko-KR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Covid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19</a:t>
            </a:r>
          </a:p>
        </p:txBody>
      </p:sp>
      <p:pic>
        <p:nvPicPr>
          <p:cNvPr id="5" name="그림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75" y="1444930"/>
            <a:ext cx="8957247" cy="41240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18607" y="6077293"/>
            <a:ext cx="4954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영화 </a:t>
            </a:r>
            <a:r>
              <a:rPr lang="en-US" altLang="ko-KR" b="1" dirty="0"/>
              <a:t>“Rise of the Planet of the Apes”</a:t>
            </a:r>
            <a:r>
              <a:rPr lang="ko-KR" altLang="en-US" b="1" dirty="0"/>
              <a:t>中에서</a:t>
            </a:r>
          </a:p>
        </p:txBody>
      </p:sp>
    </p:spTree>
    <p:extLst>
      <p:ext uri="{BB962C8B-B14F-4D97-AF65-F5344CB8AC3E}">
        <p14:creationId xmlns:p14="http://schemas.microsoft.com/office/powerpoint/2010/main" val="39962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00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들어가며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…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650156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바이러스성 전염병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: </a:t>
            </a:r>
            <a:r>
              <a:rPr lang="en-US" altLang="ko-KR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Covid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19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29" y="1216973"/>
            <a:ext cx="6707541" cy="43948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09709" y="5892628"/>
            <a:ext cx="56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SIR or SIRS model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이미지 출처</a:t>
            </a:r>
            <a:r>
              <a:rPr lang="en-US" altLang="ko-KR" b="1" dirty="0">
                <a:hlinkClick r:id="rId4"/>
              </a:rPr>
              <a:t>:</a:t>
            </a:r>
            <a:r>
              <a:rPr lang="en-US" altLang="ko-KR" b="1" dirty="0"/>
              <a:t> </a:t>
            </a:r>
            <a:r>
              <a:rPr lang="ko-KR" altLang="en-US" b="1" dirty="0">
                <a:hlinkClick r:id="rId4"/>
              </a:rPr>
              <a:t>바이럴은 과학이다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01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42A6AF-F889-4D8F-AFED-CBAFD8ED52CA}"/>
              </a:ext>
            </a:extLst>
          </p:cNvPr>
          <p:cNvSpPr/>
          <p:nvPr/>
        </p:nvSpPr>
        <p:spPr>
          <a:xfrm>
            <a:off x="2232471" y="1185302"/>
            <a:ext cx="7874568" cy="98751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3" y="417141"/>
            <a:ext cx="356527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산업수학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2471" y="1358997"/>
            <a:ext cx="787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순수수학과</a:t>
            </a:r>
            <a:r>
              <a:rPr lang="ko-KR" altLang="en-US" sz="2000" dirty="0"/>
              <a:t> 응용수학을 포괄한 수학적 이론과 분석방법을 활용해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세상의 문제를 해결하거나 산업의 부가가치를 창출하는 활동</a:t>
            </a:r>
          </a:p>
        </p:txBody>
      </p:sp>
      <p:pic>
        <p:nvPicPr>
          <p:cNvPr id="12" name="Picture 16" descr="map of mathematics에 대한 이미지 검색결과">
            <a:extLst>
              <a:ext uri="{FF2B5EF4-FFF2-40B4-BE49-F238E27FC236}">
                <a16:creationId xmlns:a16="http://schemas.microsoft.com/office/drawing/2014/main" id="{B06FBE8E-6C2F-499F-8998-BEF6486E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4" y="2421483"/>
            <a:ext cx="6362526" cy="42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관련 이미지">
            <a:extLst>
              <a:ext uri="{FF2B5EF4-FFF2-40B4-BE49-F238E27FC236}">
                <a16:creationId xmlns:a16="http://schemas.microsoft.com/office/drawing/2014/main" id="{E04A243A-294A-40D9-8DDF-7727523C7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" b="9927"/>
          <a:stretch/>
        </p:blipFill>
        <p:spPr bwMode="auto">
          <a:xfrm>
            <a:off x="6930338" y="2527413"/>
            <a:ext cx="4064033" cy="37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2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01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한국의 산업수학센터 현황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461771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산업수학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3"/>
              <p:cNvSpPr txBox="1">
                <a:spLocks/>
              </p:cNvSpPr>
              <p:nvPr/>
            </p:nvSpPr>
            <p:spPr>
              <a:xfrm>
                <a:off x="1867436" y="1697580"/>
                <a:ext cx="9920703" cy="407073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500" dirty="0">
                    <a:latin typeface="+mn-ea"/>
                  </a:rPr>
                  <a:t>               </a:t>
                </a: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부산대학교 </a:t>
                </a: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빅데이터 기반 금융</a:t>
                </a: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·</a:t>
                </a: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수산</a:t>
                </a: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·</a:t>
                </a: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제조 혁신 산업수학센터</a:t>
                </a: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2. </a:t>
                </a: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서울대학교</a:t>
                </a: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수학기반산업데이터 해석 연구센터</a:t>
                </a: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3. </a:t>
                </a: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국가수리과학연구소</a:t>
                </a: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산업수학혁신센터</a:t>
                </a:r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50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endParaRPr lang="en-US" altLang="ko-KR" sz="2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" name="텍스트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6" y="1697580"/>
                <a:ext cx="9920703" cy="4070731"/>
              </a:xfrm>
              <a:prstGeom prst="rect">
                <a:avLst/>
              </a:prstGeom>
              <a:blipFill>
                <a:blip r:embed="rId3"/>
                <a:stretch>
                  <a:fillRect t="-1497" b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0B4F98E-842E-4999-A76D-29C41980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2120" y="1697580"/>
            <a:ext cx="1621416" cy="1114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20" y="3376724"/>
            <a:ext cx="1621416" cy="691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20" y="4632574"/>
            <a:ext cx="1633954" cy="1000991"/>
          </a:xfrm>
          <a:prstGeom prst="rect">
            <a:avLst/>
          </a:prstGeom>
        </p:spPr>
      </p:pic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4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차 산업혁명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3" y="417141"/>
            <a:ext cx="356527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 시대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9" y="1125274"/>
            <a:ext cx="3771492" cy="5576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79" y="2958729"/>
            <a:ext cx="6667500" cy="3743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3413" y="1125274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2002</a:t>
            </a:r>
            <a:r>
              <a:rPr lang="ko-KR" altLang="en-US" sz="2800" dirty="0"/>
              <a:t>년</a:t>
            </a:r>
            <a:r>
              <a:rPr lang="en-US" altLang="ko-KR" sz="2800" dirty="0"/>
              <a:t>,</a:t>
            </a:r>
            <a:r>
              <a:rPr lang="ko-KR" altLang="en-US" sz="2800" dirty="0"/>
              <a:t> 개봉 영화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7533" y="2149587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2018</a:t>
            </a:r>
            <a:r>
              <a:rPr lang="ko-KR" altLang="en-US" sz="2800" dirty="0"/>
              <a:t>년</a:t>
            </a:r>
            <a:r>
              <a:rPr lang="en-US" altLang="ko-KR" sz="2800" dirty="0"/>
              <a:t>,</a:t>
            </a:r>
            <a:r>
              <a:rPr lang="ko-KR" altLang="en-US" sz="2800" dirty="0"/>
              <a:t> 중국</a:t>
            </a:r>
          </a:p>
        </p:txBody>
      </p:sp>
    </p:spTree>
    <p:extLst>
      <p:ext uri="{BB962C8B-B14F-4D97-AF65-F5344CB8AC3E}">
        <p14:creationId xmlns:p14="http://schemas.microsoft.com/office/powerpoint/2010/main" val="26418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3" y="417141"/>
            <a:ext cx="356527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 시대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9" y="1386923"/>
            <a:ext cx="10693400" cy="47619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14828" y="6209955"/>
            <a:ext cx="4453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 출처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https://blog.naver.com/edu8989/221129984456</a:t>
            </a:r>
            <a:r>
              <a:rPr lang="en-US" altLang="ko-KR" sz="1200" dirty="0"/>
              <a:t> 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33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3" y="417141"/>
            <a:ext cx="356527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 시대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96" y="1351548"/>
            <a:ext cx="4836258" cy="47683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54848" y="6350113"/>
            <a:ext cx="7520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 err="1"/>
              <a:t>분동안</a:t>
            </a:r>
            <a:r>
              <a:rPr lang="ko-KR" altLang="en-US" b="1" dirty="0"/>
              <a:t> 인터넷에서 생성되는 데이터 양 </a:t>
            </a:r>
            <a:r>
              <a:rPr lang="en-US" altLang="ko-KR" b="1" dirty="0"/>
              <a:t>(</a:t>
            </a:r>
            <a:r>
              <a:rPr lang="ko-KR" altLang="en-US" b="1" dirty="0"/>
              <a:t>이미지 출처</a:t>
            </a:r>
            <a:r>
              <a:rPr lang="en-US" altLang="ko-KR" b="1" dirty="0"/>
              <a:t>: </a:t>
            </a:r>
            <a:r>
              <a:rPr lang="ko-KR" altLang="en-US" b="1" dirty="0"/>
              <a:t>네이버 지식백과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9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빅데이터 시대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11" name="그림 10" descr="b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423" y="1385644"/>
            <a:ext cx="5064377" cy="4890206"/>
          </a:xfrm>
          <a:prstGeom prst="rect">
            <a:avLst/>
          </a:prstGeom>
        </p:spPr>
      </p:pic>
      <p:pic>
        <p:nvPicPr>
          <p:cNvPr id="12" name="그림 11" descr="bu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9947" y="1010284"/>
            <a:ext cx="3592454" cy="58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</TotalTime>
  <Words>985</Words>
  <Application>Microsoft Office PowerPoint</Application>
  <PresentationFormat>와이드스크린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HY엽서L</vt:lpstr>
      <vt:lpstr>HY헤드라인M</vt:lpstr>
      <vt:lpstr>나눔고딕 ExtraBold</vt:lpstr>
      <vt:lpstr>맑은 고딕</vt:lpstr>
      <vt:lpstr>함초롬바탕</vt:lpstr>
      <vt:lpstr>Arial</vt:lpstr>
      <vt:lpstr>Cambria Math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다운</dc:creator>
  <cp:lastModifiedBy>jungdawoon</cp:lastModifiedBy>
  <cp:revision>152</cp:revision>
  <dcterms:created xsi:type="dcterms:W3CDTF">2019-06-18T08:56:22Z</dcterms:created>
  <dcterms:modified xsi:type="dcterms:W3CDTF">2021-06-23T02:52:06Z</dcterms:modified>
</cp:coreProperties>
</file>