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7" r:id="rId2"/>
    <p:sldId id="260" r:id="rId3"/>
    <p:sldId id="262" r:id="rId4"/>
    <p:sldId id="375" r:id="rId5"/>
    <p:sldId id="376" r:id="rId6"/>
    <p:sldId id="263" r:id="rId7"/>
    <p:sldId id="377" r:id="rId8"/>
    <p:sldId id="381" r:id="rId9"/>
    <p:sldId id="378" r:id="rId10"/>
    <p:sldId id="379" r:id="rId11"/>
    <p:sldId id="380" r:id="rId12"/>
    <p:sldId id="383" r:id="rId13"/>
    <p:sldId id="382" r:id="rId14"/>
    <p:sldId id="384" r:id="rId15"/>
    <p:sldId id="32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857"/>
    <a:srgbClr val="B5B8BF"/>
    <a:srgbClr val="5B9BD5"/>
    <a:srgbClr val="D2DEEF"/>
    <a:srgbClr val="EAEFF7"/>
    <a:srgbClr val="D4E7F6"/>
    <a:srgbClr val="D2E9F6"/>
    <a:srgbClr val="D9D9D9"/>
    <a:srgbClr val="006599"/>
    <a:srgbClr val="D0E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7" autoAdjust="0"/>
    <p:restoredTop sz="75293" autoAdjust="0"/>
  </p:normalViewPr>
  <p:slideViewPr>
    <p:cSldViewPr snapToGrid="0" snapToObjects="1" showGuides="1">
      <p:cViewPr varScale="1">
        <p:scale>
          <a:sx n="83" d="100"/>
          <a:sy n="83" d="100"/>
        </p:scale>
        <p:origin x="88" y="948"/>
      </p:cViewPr>
      <p:guideLst>
        <p:guide orient="horz" pos="2160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FA995-4D22-8441-856E-E87E563527B8}" type="datetimeFigureOut">
              <a:rPr kumimoji="1" lang="ko-KR" altLang="en-US" smtClean="0"/>
              <a:t>2021-06-23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95583-BC1C-5C49-927E-5FBFF39660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5771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ADCE-3ED9-4D61-A2D8-ED0345EE257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05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5583-BC1C-5C49-927E-5FBFF3966046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694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5583-BC1C-5C49-927E-5FBFF3966046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1634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5583-BC1C-5C49-927E-5FBFF3966046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255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5583-BC1C-5C49-927E-5FBFF3966046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0445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5583-BC1C-5C49-927E-5FBFF3966046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4825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ADCE-3ED9-4D61-A2D8-ED0345EE257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054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/>
              <a:t>구글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baseline="0" dirty="0"/>
              <a:t> </a:t>
            </a:r>
            <a:r>
              <a:rPr lang="ko-KR" altLang="en-US" dirty="0"/>
              <a:t>구글  </a:t>
            </a:r>
            <a:r>
              <a:rPr lang="en-US" altLang="ko-KR" dirty="0"/>
              <a:t>–  </a:t>
            </a:r>
            <a:r>
              <a:rPr lang="ko-KR" altLang="en-US" dirty="0" err="1"/>
              <a:t>딥마인드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게임규정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우승상금 </a:t>
            </a:r>
            <a:r>
              <a:rPr lang="en-US" altLang="ko-KR" dirty="0"/>
              <a:t>100</a:t>
            </a:r>
            <a:r>
              <a:rPr lang="ko-KR" altLang="en-US" dirty="0"/>
              <a:t>만 달러</a:t>
            </a:r>
            <a:r>
              <a:rPr lang="en-US" altLang="ko-KR" dirty="0"/>
              <a:t>(11</a:t>
            </a:r>
            <a:r>
              <a:rPr lang="ko-KR" altLang="en-US" dirty="0"/>
              <a:t>억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일시 </a:t>
            </a:r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</a:t>
            </a:r>
            <a:endParaRPr lang="en-US" altLang="ko-KR" dirty="0"/>
          </a:p>
          <a:p>
            <a:r>
              <a:rPr lang="ko-KR" altLang="en-US" dirty="0" err="1"/>
              <a:t>이세돌</a:t>
            </a:r>
            <a:r>
              <a:rPr lang="ko-KR" altLang="en-US" dirty="0"/>
              <a:t> </a:t>
            </a:r>
            <a:r>
              <a:rPr lang="en-US" altLang="ko-KR" dirty="0"/>
              <a:t>1 (21</a:t>
            </a:r>
            <a:r>
              <a:rPr lang="ko-KR" altLang="en-US" dirty="0"/>
              <a:t>년</a:t>
            </a:r>
            <a:r>
              <a:rPr lang="en-US" altLang="ko-KR" dirty="0"/>
              <a:t>-</a:t>
            </a:r>
            <a:r>
              <a:rPr lang="ko-KR" altLang="en-US" dirty="0"/>
              <a:t>우승 </a:t>
            </a:r>
            <a:r>
              <a:rPr lang="en-US" altLang="ko-KR" dirty="0"/>
              <a:t>47</a:t>
            </a:r>
            <a:r>
              <a:rPr lang="ko-KR" altLang="en-US" dirty="0"/>
              <a:t>회</a:t>
            </a:r>
            <a:r>
              <a:rPr lang="en-US" altLang="ko-KR" dirty="0"/>
              <a:t>) : </a:t>
            </a:r>
            <a:r>
              <a:rPr lang="ko-KR" altLang="en-US" dirty="0" err="1"/>
              <a:t>알파고</a:t>
            </a:r>
            <a:r>
              <a:rPr lang="ko-KR" altLang="en-US" dirty="0"/>
              <a:t> </a:t>
            </a:r>
            <a:r>
              <a:rPr lang="en-US" altLang="ko-KR" dirty="0"/>
              <a:t>4 (1</a:t>
            </a:r>
            <a:r>
              <a:rPr lang="ko-KR" altLang="en-US" dirty="0"/>
              <a:t>년</a:t>
            </a:r>
            <a:r>
              <a:rPr lang="en-US" altLang="ko-KR" dirty="0"/>
              <a:t>- </a:t>
            </a:r>
            <a:r>
              <a:rPr lang="ko-KR" altLang="en-US" dirty="0"/>
              <a:t>우승 없음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알파고가</a:t>
            </a:r>
            <a:r>
              <a:rPr lang="ko-KR" altLang="en-US" baseline="0" dirty="0"/>
              <a:t> 지던 그 판 역시 </a:t>
            </a:r>
            <a:r>
              <a:rPr lang="ko-KR" altLang="en-US" baseline="0" dirty="0" err="1"/>
              <a:t>알파고가</a:t>
            </a:r>
            <a:r>
              <a:rPr lang="ko-KR" altLang="en-US" baseline="0" dirty="0"/>
              <a:t> 스스로 짐을 선언</a:t>
            </a:r>
            <a:r>
              <a:rPr lang="en-US" altLang="ko-KR" baseline="0" dirty="0"/>
              <a:t>~!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5583-BC1C-5C49-927E-5FBFF3966046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1781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</a:t>
            </a:r>
            <a:r>
              <a:rPr lang="ko-KR" altLang="en-US" dirty="0"/>
              <a:t>본사 </a:t>
            </a:r>
            <a:r>
              <a:rPr lang="en-US" altLang="ko-KR" dirty="0"/>
              <a:t>: </a:t>
            </a:r>
            <a:r>
              <a:rPr lang="ko-KR" altLang="en-US" dirty="0"/>
              <a:t>뉴욕</a:t>
            </a:r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개 병원 </a:t>
            </a:r>
            <a:r>
              <a:rPr lang="en-US" altLang="ko-KR" dirty="0"/>
              <a:t>: </a:t>
            </a:r>
            <a:r>
              <a:rPr lang="ko-KR" altLang="en-US" dirty="0"/>
              <a:t>가천대길병원</a:t>
            </a:r>
            <a:r>
              <a:rPr lang="en-US" altLang="ko-KR" dirty="0"/>
              <a:t>, </a:t>
            </a:r>
            <a:r>
              <a:rPr lang="ko-KR" altLang="en-US" dirty="0" err="1"/>
              <a:t>부산대병원</a:t>
            </a:r>
            <a:r>
              <a:rPr lang="en-US" altLang="ko-KR" dirty="0"/>
              <a:t>, </a:t>
            </a:r>
            <a:r>
              <a:rPr lang="ko-KR" altLang="en-US" dirty="0" err="1"/>
              <a:t>건양대병원</a:t>
            </a:r>
            <a:r>
              <a:rPr lang="en-US" altLang="ko-KR" dirty="0"/>
              <a:t>, </a:t>
            </a:r>
            <a:r>
              <a:rPr lang="ko-KR" altLang="en-US" dirty="0"/>
              <a:t>계명대동산병원</a:t>
            </a:r>
            <a:r>
              <a:rPr lang="en-US" altLang="ko-KR" dirty="0"/>
              <a:t>, </a:t>
            </a:r>
            <a:r>
              <a:rPr lang="ko-KR" altLang="en-US" dirty="0"/>
              <a:t>대구가톨릭병원</a:t>
            </a:r>
            <a:r>
              <a:rPr lang="en-US" altLang="ko-KR" dirty="0"/>
              <a:t>, </a:t>
            </a:r>
            <a:r>
              <a:rPr lang="ko-KR" altLang="en-US" dirty="0" err="1"/>
              <a:t>조선대병원</a:t>
            </a:r>
            <a:r>
              <a:rPr lang="en-US" altLang="ko-KR" dirty="0"/>
              <a:t>, </a:t>
            </a:r>
            <a:r>
              <a:rPr lang="ko-KR" altLang="en-US" dirty="0" err="1"/>
              <a:t>전남대병원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진료기록과</a:t>
            </a:r>
            <a:r>
              <a:rPr lang="ko-KR" altLang="en-US" dirty="0"/>
              <a:t> 학습된 방대한 의료 데이터를 바탕으로 가능한 치료법을 권고해준다</a:t>
            </a:r>
            <a:r>
              <a:rPr lang="en-US" altLang="ko-KR" dirty="0"/>
              <a:t>. </a:t>
            </a:r>
            <a:r>
              <a:rPr lang="ko-KR" altLang="en-US" dirty="0"/>
              <a:t>해당 환자의 진료 및 </a:t>
            </a:r>
            <a:r>
              <a:rPr lang="ko-KR" altLang="en-US" dirty="0" err="1"/>
              <a:t>검사기록</a:t>
            </a:r>
            <a:r>
              <a:rPr lang="en-US" altLang="ko-KR" dirty="0"/>
              <a:t>, </a:t>
            </a:r>
            <a:r>
              <a:rPr lang="ko-KR" altLang="en-US" dirty="0"/>
              <a:t>유전 정보 등을 </a:t>
            </a:r>
            <a:r>
              <a:rPr lang="ko-KR" altLang="en-US" dirty="0" err="1"/>
              <a:t>왓슨에</a:t>
            </a:r>
            <a:r>
              <a:rPr lang="ko-KR" altLang="en-US" dirty="0"/>
              <a:t> 입력하면 왓슨이 치료법을 제안한다</a:t>
            </a:r>
            <a:r>
              <a:rPr lang="en-US" altLang="ko-KR" dirty="0"/>
              <a:t>. </a:t>
            </a:r>
            <a:r>
              <a:rPr lang="ko-KR" altLang="en-US" dirty="0"/>
              <a:t>제안은 초록과 주황</a:t>
            </a:r>
            <a:r>
              <a:rPr lang="en-US" altLang="ko-KR" dirty="0"/>
              <a:t>, </a:t>
            </a:r>
            <a:r>
              <a:rPr lang="ko-KR" altLang="en-US" dirty="0"/>
              <a:t>빨강의 </a:t>
            </a:r>
            <a:r>
              <a:rPr lang="en-US" altLang="ko-KR" dirty="0"/>
              <a:t>3</a:t>
            </a:r>
            <a:r>
              <a:rPr lang="ko-KR" altLang="en-US" dirty="0"/>
              <a:t>단계로 이뤄진다</a:t>
            </a:r>
            <a:r>
              <a:rPr lang="en-US" altLang="ko-KR" dirty="0"/>
              <a:t>. </a:t>
            </a:r>
            <a:r>
              <a:rPr lang="ko-KR" altLang="en-US" dirty="0"/>
              <a:t>초록은 가장 추천하는 치료법을</a:t>
            </a:r>
            <a:r>
              <a:rPr lang="en-US" altLang="ko-KR" dirty="0"/>
              <a:t>, </a:t>
            </a:r>
            <a:r>
              <a:rPr lang="ko-KR" altLang="en-US" dirty="0"/>
              <a:t>주황은 고려해볼 수 있는 치료법을 의미하며 빨간색은 권고하지 않는 치료법을 뜻한다</a:t>
            </a:r>
            <a:r>
              <a:rPr lang="en-US" altLang="ko-KR" dirty="0"/>
              <a:t>. </a:t>
            </a:r>
            <a:r>
              <a:rPr lang="ko-KR" altLang="en-US" dirty="0"/>
              <a:t>이뿐만 아니라 제안된 치료법을 클릭하면 근거가 되는 관련 논문과 임상연구 결과들이 함께 제시된다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의사에게 치료법과 그 근거들을 제시함으로써 의사의 진료를 보조하는 것이다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5583-BC1C-5C49-927E-5FBFF3966046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234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5583-BC1C-5C49-927E-5FBFF3966046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537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5583-BC1C-5C49-927E-5FBFF3966046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710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5583-BC1C-5C49-927E-5FBFF3966046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1739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5583-BC1C-5C49-927E-5FBFF3966046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477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5583-BC1C-5C49-927E-5FBFF3966046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954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5583-BC1C-5C49-927E-5FBFF3966046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3549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F9-73EE-AB4C-9793-46EBED190037}" type="datetimeFigureOut">
              <a:rPr kumimoji="1" lang="ko-KR" altLang="en-US" smtClean="0"/>
              <a:t>2021-06-23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87CA-3B5F-BF43-BC6D-782EB8523C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922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F9-73EE-AB4C-9793-46EBED190037}" type="datetimeFigureOut">
              <a:rPr kumimoji="1" lang="ko-KR" altLang="en-US" smtClean="0"/>
              <a:t>2021-06-23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87CA-3B5F-BF43-BC6D-782EB8523C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8397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F9-73EE-AB4C-9793-46EBED190037}" type="datetimeFigureOut">
              <a:rPr kumimoji="1" lang="ko-KR" altLang="en-US" smtClean="0"/>
              <a:t>2021-06-23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87CA-3B5F-BF43-BC6D-782EB8523C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084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F9-73EE-AB4C-9793-46EBED190037}" type="datetimeFigureOut">
              <a:rPr kumimoji="1" lang="ko-KR" altLang="en-US" smtClean="0"/>
              <a:t>2021-06-23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87CA-3B5F-BF43-BC6D-782EB8523C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981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F9-73EE-AB4C-9793-46EBED190037}" type="datetimeFigureOut">
              <a:rPr kumimoji="1" lang="ko-KR" altLang="en-US" smtClean="0"/>
              <a:t>2021-06-23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87CA-3B5F-BF43-BC6D-782EB8523C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772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F9-73EE-AB4C-9793-46EBED190037}" type="datetimeFigureOut">
              <a:rPr kumimoji="1" lang="ko-KR" altLang="en-US" smtClean="0"/>
              <a:t>2021-06-23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87CA-3B5F-BF43-BC6D-782EB8523C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0160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F9-73EE-AB4C-9793-46EBED190037}" type="datetimeFigureOut">
              <a:rPr kumimoji="1" lang="ko-KR" altLang="en-US" smtClean="0"/>
              <a:t>2021-06-23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87CA-3B5F-BF43-BC6D-782EB8523C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951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F9-73EE-AB4C-9793-46EBED190037}" type="datetimeFigureOut">
              <a:rPr kumimoji="1" lang="ko-KR" altLang="en-US" smtClean="0"/>
              <a:t>2021-06-23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87CA-3B5F-BF43-BC6D-782EB8523C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8769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F9-73EE-AB4C-9793-46EBED190037}" type="datetimeFigureOut">
              <a:rPr kumimoji="1" lang="ko-KR" altLang="en-US" smtClean="0"/>
              <a:t>2021-06-23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87CA-3B5F-BF43-BC6D-782EB8523C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659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F9-73EE-AB4C-9793-46EBED190037}" type="datetimeFigureOut">
              <a:rPr kumimoji="1" lang="ko-KR" altLang="en-US" smtClean="0"/>
              <a:t>2021-06-23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87CA-3B5F-BF43-BC6D-782EB8523C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588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F9-73EE-AB4C-9793-46EBED190037}" type="datetimeFigureOut">
              <a:rPr kumimoji="1" lang="ko-KR" altLang="en-US" smtClean="0"/>
              <a:t>2021-06-23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87CA-3B5F-BF43-BC6D-782EB8523C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169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CA1F9-73EE-AB4C-9793-46EBED190037}" type="datetimeFigureOut">
              <a:rPr kumimoji="1" lang="ko-KR" altLang="en-US" smtClean="0"/>
              <a:t>2021-06-23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E87CA-3B5F-BF43-BC6D-782EB8523C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520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eachablemachine.withgoogle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achyourmachin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583" y="2230735"/>
            <a:ext cx="5257492" cy="41349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53" y="982278"/>
            <a:ext cx="3240878" cy="3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86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631780" y="94363"/>
            <a:ext cx="99853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en-US" altLang="ko-KR" sz="5000" b="1" dirty="0">
                <a:solidFill>
                  <a:srgbClr val="5235A5"/>
                </a:solidFill>
                <a:latin typeface="HY헤드라인M" pitchFamily="18" charset="-127"/>
                <a:ea typeface="HY헤드라인M" pitchFamily="18" charset="-127"/>
                <a:cs typeface="KoreanGD15R"/>
              </a:rPr>
              <a:t>02</a:t>
            </a:r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8507896" y="517663"/>
            <a:ext cx="28553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머신 러닝 실습</a:t>
            </a:r>
            <a:endParaRPr lang="en-US" altLang="ko-KR" b="1" dirty="0">
              <a:solidFill>
                <a:schemeClr val="tx2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  <a:cs typeface="KoPubDotum_Pro"/>
            </a:endParaRPr>
          </a:p>
        </p:txBody>
      </p:sp>
      <p:sp>
        <p:nvSpPr>
          <p:cNvPr id="4" name="Line 39"/>
          <p:cNvSpPr>
            <a:spLocks noChangeShapeType="1"/>
          </p:cNvSpPr>
          <p:nvPr/>
        </p:nvSpPr>
        <p:spPr bwMode="auto">
          <a:xfrm flipV="1">
            <a:off x="0" y="925482"/>
            <a:ext cx="12192000" cy="11150"/>
          </a:xfrm>
          <a:prstGeom prst="line">
            <a:avLst/>
          </a:prstGeom>
          <a:noFill/>
          <a:ln w="3175">
            <a:solidFill>
              <a:srgbClr val="2936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534602" y="417141"/>
            <a:ext cx="555199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/>
            <a:r>
              <a:rPr lang="ko-KR" altLang="en-US" sz="2500" b="1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머신 러닝 </a:t>
            </a:r>
            <a:r>
              <a:rPr lang="en-US" altLang="ko-KR" sz="2500" b="1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- </a:t>
            </a:r>
            <a:r>
              <a:rPr lang="ko-KR" altLang="en-US" sz="2500" b="1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결정 트리</a:t>
            </a:r>
            <a:endParaRPr lang="en-US" altLang="ko-KR" sz="2500" b="1" dirty="0">
              <a:solidFill>
                <a:srgbClr val="002060"/>
              </a:solidFill>
              <a:latin typeface="HY헤드라인M" pitchFamily="18" charset="-127"/>
              <a:ea typeface="HY헤드라인M" pitchFamily="18" charset="-127"/>
              <a:cs typeface="KoPubDotum_Pr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9879" y="1423359"/>
            <a:ext cx="7024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분류와 회귀 모두 사용 가능한 알고리즘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79" y="2369813"/>
            <a:ext cx="4533900" cy="39814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00071" y="2406770"/>
            <a:ext cx="6005170" cy="3344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Iris data</a:t>
            </a:r>
            <a:r>
              <a:rPr lang="ko-KR" altLang="en-US" sz="2400" dirty="0"/>
              <a:t>의 </a:t>
            </a:r>
            <a:r>
              <a:rPr lang="en-US" altLang="ko-KR" sz="2400" dirty="0"/>
              <a:t>petal(</a:t>
            </a:r>
            <a:r>
              <a:rPr lang="ko-KR" altLang="en-US" sz="2400" dirty="0"/>
              <a:t>꽃잎</a:t>
            </a:r>
            <a:r>
              <a:rPr lang="en-US" altLang="ko-KR" sz="2400" dirty="0"/>
              <a:t>)</a:t>
            </a:r>
            <a:r>
              <a:rPr lang="ko-KR" altLang="en-US" sz="2400" dirty="0"/>
              <a:t>길이</a:t>
            </a:r>
            <a:r>
              <a:rPr lang="en-US" altLang="ko-KR" sz="2400" dirty="0"/>
              <a:t>, </a:t>
            </a:r>
            <a:r>
              <a:rPr lang="ko-KR" altLang="en-US" sz="2400" dirty="0"/>
              <a:t>너비에 한함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Depth 2</a:t>
            </a:r>
            <a:r>
              <a:rPr lang="ko-KR" altLang="en-US" sz="2400" dirty="0"/>
              <a:t>인 모델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Class={</a:t>
            </a:r>
            <a:r>
              <a:rPr lang="en-US" altLang="ko-KR" sz="2400" dirty="0" err="1"/>
              <a:t>setosa</a:t>
            </a:r>
            <a:r>
              <a:rPr lang="en-US" altLang="ko-KR" sz="2400" dirty="0"/>
              <a:t>, versicolor, </a:t>
            </a:r>
            <a:r>
              <a:rPr lang="en-US" altLang="ko-KR" sz="2400" dirty="0" err="1"/>
              <a:t>verginica</a:t>
            </a:r>
            <a:r>
              <a:rPr lang="en-US" altLang="ko-KR" sz="2400" dirty="0"/>
              <a:t>}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/>
              <a:t>지니불순도</a:t>
            </a:r>
            <a:r>
              <a:rPr lang="en-US" altLang="ko-KR" sz="2400" dirty="0"/>
              <a:t>, </a:t>
            </a:r>
            <a:r>
              <a:rPr lang="ko-KR" altLang="en-US" sz="2400" dirty="0"/>
              <a:t>엔트로피를 이용하여 뿌리 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  </a:t>
            </a:r>
            <a:r>
              <a:rPr lang="ko-KR" altLang="en-US" sz="2400" dirty="0"/>
              <a:t>노드 결정</a:t>
            </a:r>
          </a:p>
        </p:txBody>
      </p:sp>
    </p:spTree>
    <p:extLst>
      <p:ext uri="{BB962C8B-B14F-4D97-AF65-F5344CB8AC3E}">
        <p14:creationId xmlns:p14="http://schemas.microsoft.com/office/powerpoint/2010/main" val="44678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631780" y="94363"/>
            <a:ext cx="99853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en-US" altLang="ko-KR" sz="5000" b="1" dirty="0">
                <a:solidFill>
                  <a:srgbClr val="5235A5"/>
                </a:solidFill>
                <a:latin typeface="HY헤드라인M" pitchFamily="18" charset="-127"/>
                <a:ea typeface="HY헤드라인M" pitchFamily="18" charset="-127"/>
                <a:cs typeface="KoreanGD15R"/>
              </a:rPr>
              <a:t>02</a:t>
            </a:r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8507896" y="517663"/>
            <a:ext cx="28553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머신 러닝 실습</a:t>
            </a:r>
            <a:endParaRPr lang="en-US" altLang="ko-KR" b="1" dirty="0">
              <a:solidFill>
                <a:schemeClr val="tx2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  <a:cs typeface="KoPubDotum_Pro"/>
            </a:endParaRPr>
          </a:p>
        </p:txBody>
      </p:sp>
      <p:sp>
        <p:nvSpPr>
          <p:cNvPr id="4" name="Line 39"/>
          <p:cNvSpPr>
            <a:spLocks noChangeShapeType="1"/>
          </p:cNvSpPr>
          <p:nvPr/>
        </p:nvSpPr>
        <p:spPr bwMode="auto">
          <a:xfrm flipV="1">
            <a:off x="0" y="925482"/>
            <a:ext cx="12192000" cy="11150"/>
          </a:xfrm>
          <a:prstGeom prst="line">
            <a:avLst/>
          </a:prstGeom>
          <a:noFill/>
          <a:ln w="3175">
            <a:solidFill>
              <a:srgbClr val="2936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534602" y="409941"/>
            <a:ext cx="555199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/>
            <a:r>
              <a:rPr lang="ko-KR" altLang="en-US" sz="2500" b="1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머신 러닝 </a:t>
            </a:r>
            <a:r>
              <a:rPr lang="en-US" altLang="ko-KR" sz="2500" b="1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- </a:t>
            </a:r>
            <a:r>
              <a:rPr lang="ko-KR" altLang="en-US" sz="2500" b="1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앙상블</a:t>
            </a:r>
            <a:endParaRPr lang="en-US" altLang="ko-KR" sz="2500" b="1" dirty="0">
              <a:solidFill>
                <a:srgbClr val="002060"/>
              </a:solidFill>
              <a:latin typeface="HY헤드라인M" pitchFamily="18" charset="-127"/>
              <a:ea typeface="HY헤드라인M" pitchFamily="18" charset="-127"/>
              <a:cs typeface="KoPubDotum_Pr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9879" y="1202578"/>
            <a:ext cx="10714793" cy="5124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앙상블</a:t>
            </a:r>
            <a:r>
              <a:rPr lang="en-US" altLang="ko-KR" sz="2800" dirty="0"/>
              <a:t>(Ensemble)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  </a:t>
            </a:r>
            <a:r>
              <a:rPr lang="ko-KR" altLang="en-US" sz="2400" dirty="0"/>
              <a:t>여러 </a:t>
            </a:r>
            <a:r>
              <a:rPr lang="ko-KR" altLang="en-US" sz="2400" dirty="0" err="1"/>
              <a:t>머신러닝</a:t>
            </a:r>
            <a:r>
              <a:rPr lang="ko-KR" altLang="en-US" sz="2400" dirty="0"/>
              <a:t> 모델을 결합하여 더 강력한 모델을 만드는 기법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앙상블의 종류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    1) </a:t>
            </a:r>
            <a:r>
              <a:rPr lang="ko-KR" altLang="en-US" sz="2400" dirty="0" err="1"/>
              <a:t>배깅</a:t>
            </a:r>
            <a:r>
              <a:rPr lang="ko-KR" altLang="en-US" sz="2400" dirty="0"/>
              <a:t>  </a:t>
            </a:r>
            <a:r>
              <a:rPr lang="en-US" altLang="ko-KR" sz="2400" dirty="0"/>
              <a:t>: </a:t>
            </a:r>
            <a:r>
              <a:rPr lang="ko-KR" altLang="en-US" sz="2400" dirty="0"/>
              <a:t>훈련세트에서 중복을 허용하여 샘플링 하는 방법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    2) </a:t>
            </a:r>
            <a:r>
              <a:rPr lang="ko-KR" altLang="en-US" sz="2400" dirty="0" err="1"/>
              <a:t>부스팅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약한 </a:t>
            </a:r>
            <a:r>
              <a:rPr lang="ko-KR" altLang="en-US" sz="2400" dirty="0" err="1"/>
              <a:t>학습기를</a:t>
            </a:r>
            <a:r>
              <a:rPr lang="ko-KR" altLang="en-US" sz="2400" dirty="0"/>
              <a:t> 여러 개 연결하여 강한 </a:t>
            </a:r>
            <a:r>
              <a:rPr lang="ko-KR" altLang="en-US" sz="2400" dirty="0" err="1"/>
              <a:t>학습기</a:t>
            </a:r>
            <a:r>
              <a:rPr lang="ko-KR" altLang="en-US" sz="2400" dirty="0"/>
              <a:t> 만드는 방법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랜덤 </a:t>
            </a:r>
            <a:r>
              <a:rPr lang="ko-KR" altLang="en-US" sz="2800" dirty="0" err="1"/>
              <a:t>포레스트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800" dirty="0" err="1"/>
              <a:t>배깅</a:t>
            </a:r>
            <a:r>
              <a:rPr lang="ko-KR" altLang="en-US" sz="2800" dirty="0"/>
              <a:t> 방법을 적용한 결정 트리의 앙상블</a:t>
            </a:r>
            <a:endParaRPr lang="en-US" altLang="ko-KR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/>
              <a:t>그래디언트</a:t>
            </a:r>
            <a:r>
              <a:rPr lang="ko-KR" altLang="en-US" sz="2800" dirty="0"/>
              <a:t> </a:t>
            </a:r>
            <a:r>
              <a:rPr lang="ko-KR" altLang="en-US" sz="2800" dirty="0" err="1"/>
              <a:t>부스팅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트리의 오차를 보정하며 새로운 트리 추가</a:t>
            </a:r>
          </a:p>
        </p:txBody>
      </p:sp>
    </p:spTree>
    <p:extLst>
      <p:ext uri="{BB962C8B-B14F-4D97-AF65-F5344CB8AC3E}">
        <p14:creationId xmlns:p14="http://schemas.microsoft.com/office/powerpoint/2010/main" val="2329158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631780" y="94363"/>
            <a:ext cx="99853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en-US" altLang="ko-KR" sz="5000" b="1" dirty="0">
                <a:solidFill>
                  <a:srgbClr val="5235A5"/>
                </a:solidFill>
                <a:latin typeface="HY헤드라인M" pitchFamily="18" charset="-127"/>
                <a:ea typeface="HY헤드라인M" pitchFamily="18" charset="-127"/>
                <a:cs typeface="KoreanGD15R"/>
              </a:rPr>
              <a:t>02</a:t>
            </a:r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8507896" y="517663"/>
            <a:ext cx="28553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머신 러닝 실습</a:t>
            </a:r>
            <a:endParaRPr lang="en-US" altLang="ko-KR" b="1" dirty="0">
              <a:solidFill>
                <a:schemeClr val="tx2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  <a:cs typeface="KoPubDotum_Pro"/>
            </a:endParaRPr>
          </a:p>
        </p:txBody>
      </p:sp>
      <p:sp>
        <p:nvSpPr>
          <p:cNvPr id="4" name="Line 39"/>
          <p:cNvSpPr>
            <a:spLocks noChangeShapeType="1"/>
          </p:cNvSpPr>
          <p:nvPr/>
        </p:nvSpPr>
        <p:spPr bwMode="auto">
          <a:xfrm flipV="1">
            <a:off x="0" y="925482"/>
            <a:ext cx="12192000" cy="11150"/>
          </a:xfrm>
          <a:prstGeom prst="line">
            <a:avLst/>
          </a:prstGeom>
          <a:noFill/>
          <a:ln w="3175">
            <a:solidFill>
              <a:srgbClr val="2936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534602" y="417141"/>
            <a:ext cx="555199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/>
            <a:r>
              <a:rPr lang="ko-KR" altLang="en-US" sz="2500" b="1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머신 러닝 </a:t>
            </a:r>
            <a:r>
              <a:rPr lang="en-US" altLang="ko-KR" sz="2500" b="1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- </a:t>
            </a:r>
            <a:r>
              <a:rPr lang="ko-KR" altLang="en-US" sz="2500" b="1" dirty="0" err="1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랜덤포레스트</a:t>
            </a:r>
            <a:endParaRPr lang="en-US" altLang="ko-KR" sz="2500" b="1" dirty="0">
              <a:solidFill>
                <a:srgbClr val="002060"/>
              </a:solidFill>
              <a:latin typeface="HY헤드라인M" pitchFamily="18" charset="-127"/>
              <a:ea typeface="HY헤드라인M" pitchFamily="18" charset="-127"/>
              <a:cs typeface="KoPubDotum_Pr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9879" y="1202578"/>
            <a:ext cx="1028839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과대 적합을 피하기 위해 조금씩 다른 여러 결정 트리를 결합</a:t>
            </a:r>
            <a:endParaRPr lang="en-US" altLang="ko-KR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여러 결정 트리의 결과를 평균으로 </a:t>
            </a:r>
            <a:r>
              <a:rPr lang="ko-KR" altLang="en-US" sz="2800" dirty="0" err="1"/>
              <a:t>과대적합을</a:t>
            </a:r>
            <a:r>
              <a:rPr lang="ko-KR" altLang="en-US" sz="2800" dirty="0"/>
              <a:t> 줄임</a:t>
            </a:r>
            <a:endParaRPr lang="en-US" altLang="ko-KR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  - </a:t>
            </a:r>
            <a:r>
              <a:rPr lang="ko-KR" altLang="en-US" sz="2400" dirty="0"/>
              <a:t>데이터의 무작위 추출</a:t>
            </a:r>
            <a:r>
              <a:rPr lang="en-US" altLang="ko-KR" sz="2400" dirty="0"/>
              <a:t>(bootstrap)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     </a:t>
            </a:r>
            <a:r>
              <a:rPr lang="ko-KR" altLang="en-US" sz="2400" dirty="0"/>
              <a:t>데이터의 일부가 누락</a:t>
            </a:r>
            <a:r>
              <a:rPr lang="en-US" altLang="ko-KR" sz="2400" dirty="0"/>
              <a:t>, </a:t>
            </a:r>
            <a:r>
              <a:rPr lang="ko-KR" altLang="en-US" sz="2400" dirty="0"/>
              <a:t>중복될 수도 있음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   - </a:t>
            </a:r>
            <a:r>
              <a:rPr lang="ko-KR" altLang="en-US" sz="2400" dirty="0"/>
              <a:t>데이터의 특성을 무작위 추출</a:t>
            </a:r>
            <a:r>
              <a:rPr lang="en-US" altLang="ko-KR" sz="2400" dirty="0"/>
              <a:t>(</a:t>
            </a:r>
            <a:r>
              <a:rPr lang="en-US" altLang="ko-KR" sz="2400" dirty="0" err="1"/>
              <a:t>max_features</a:t>
            </a:r>
            <a:r>
              <a:rPr lang="en-US" altLang="ko-KR" sz="2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     </a:t>
            </a:r>
            <a:r>
              <a:rPr lang="en-US" altLang="ko-KR" sz="2400" dirty="0" err="1"/>
              <a:t>max_features</a:t>
            </a:r>
            <a:r>
              <a:rPr lang="ko-KR" altLang="en-US" sz="2400" dirty="0"/>
              <a:t>가 커질수록 트리들은 서로 </a:t>
            </a:r>
            <a:r>
              <a:rPr lang="ko-KR" altLang="en-US" sz="2400" dirty="0" err="1"/>
              <a:t>유사해짐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9965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631780" y="94363"/>
            <a:ext cx="99853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en-US" altLang="ko-KR" sz="5000" b="1" dirty="0">
                <a:solidFill>
                  <a:srgbClr val="5235A5"/>
                </a:solidFill>
                <a:latin typeface="HY헤드라인M" pitchFamily="18" charset="-127"/>
                <a:ea typeface="HY헤드라인M" pitchFamily="18" charset="-127"/>
                <a:cs typeface="KoreanGD15R"/>
              </a:rPr>
              <a:t>02</a:t>
            </a:r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8507896" y="517663"/>
            <a:ext cx="28553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머신 러닝 실습</a:t>
            </a:r>
            <a:endParaRPr lang="en-US" altLang="ko-KR" b="1" dirty="0">
              <a:solidFill>
                <a:schemeClr val="tx2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  <a:cs typeface="KoPubDotum_Pro"/>
            </a:endParaRPr>
          </a:p>
        </p:txBody>
      </p:sp>
      <p:sp>
        <p:nvSpPr>
          <p:cNvPr id="4" name="Line 39"/>
          <p:cNvSpPr>
            <a:spLocks noChangeShapeType="1"/>
          </p:cNvSpPr>
          <p:nvPr/>
        </p:nvSpPr>
        <p:spPr bwMode="auto">
          <a:xfrm flipV="1">
            <a:off x="0" y="925482"/>
            <a:ext cx="12192000" cy="11150"/>
          </a:xfrm>
          <a:prstGeom prst="line">
            <a:avLst/>
          </a:prstGeom>
          <a:noFill/>
          <a:ln w="3175">
            <a:solidFill>
              <a:srgbClr val="2936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534602" y="417141"/>
            <a:ext cx="555199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2500" b="1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머신 러닝 </a:t>
            </a:r>
            <a:r>
              <a:rPr lang="en-US" altLang="ko-KR" sz="2500" b="1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- </a:t>
            </a:r>
            <a:r>
              <a:rPr lang="ko-KR" altLang="en-US" sz="2500" b="1" dirty="0" err="1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랜덤포레스트</a:t>
            </a:r>
            <a:endParaRPr lang="en-US" altLang="ko-KR" sz="2500" b="1" dirty="0">
              <a:solidFill>
                <a:srgbClr val="002060"/>
              </a:solidFill>
              <a:latin typeface="HY헤드라인M" pitchFamily="18" charset="-127"/>
              <a:ea typeface="HY헤드라인M" pitchFamily="18" charset="-127"/>
              <a:cs typeface="KoPubDotum_Pr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9879" y="1202578"/>
            <a:ext cx="942277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장점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  - </a:t>
            </a:r>
            <a:r>
              <a:rPr lang="ko-KR" altLang="en-US" sz="2400" dirty="0"/>
              <a:t>데이터 스케일 조정 불필요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  - </a:t>
            </a:r>
            <a:r>
              <a:rPr lang="ko-KR" altLang="en-US" sz="2400" dirty="0"/>
              <a:t>뛰어난 성능</a:t>
            </a:r>
            <a:r>
              <a:rPr lang="en-US" altLang="ko-KR" sz="2400" dirty="0"/>
              <a:t>, </a:t>
            </a:r>
            <a:r>
              <a:rPr lang="ko-KR" altLang="en-US" sz="2400" dirty="0"/>
              <a:t>매개변수 튜닝 부담 적음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  - </a:t>
            </a:r>
            <a:r>
              <a:rPr lang="ko-KR" altLang="en-US" sz="2400" dirty="0"/>
              <a:t>큰 데이터 세트에 적용 가능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 </a:t>
            </a:r>
            <a:r>
              <a:rPr lang="ko-KR" altLang="en-US" sz="2800" dirty="0"/>
              <a:t>단점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  - </a:t>
            </a:r>
            <a:r>
              <a:rPr lang="ko-KR" altLang="en-US" sz="2400" dirty="0"/>
              <a:t>많은 트리가 생성되므로 자세한 분석 어려움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  - </a:t>
            </a:r>
            <a:r>
              <a:rPr lang="ko-KR" altLang="en-US" sz="2400" dirty="0"/>
              <a:t>훈련과 예측이 느림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  - </a:t>
            </a:r>
            <a:r>
              <a:rPr lang="ko-KR" altLang="en-US" sz="2400" dirty="0"/>
              <a:t>텍스트 데이터와 같이 차원이 크고 희소한 데이터에 성능 나쁨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78026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631780" y="94363"/>
            <a:ext cx="99853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en-US" altLang="ko-KR" sz="5000" b="1" dirty="0">
                <a:solidFill>
                  <a:srgbClr val="5235A5"/>
                </a:solidFill>
                <a:latin typeface="HY헤드라인M" pitchFamily="18" charset="-127"/>
                <a:ea typeface="HY헤드라인M" pitchFamily="18" charset="-127"/>
                <a:cs typeface="KoreanGD15R"/>
              </a:rPr>
              <a:t>02</a:t>
            </a:r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8507896" y="517663"/>
            <a:ext cx="28553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머신 러닝 실습</a:t>
            </a:r>
            <a:endParaRPr lang="en-US" altLang="ko-KR" b="1" dirty="0">
              <a:solidFill>
                <a:schemeClr val="tx2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  <a:cs typeface="KoPubDotum_Pro"/>
            </a:endParaRPr>
          </a:p>
        </p:txBody>
      </p:sp>
      <p:sp>
        <p:nvSpPr>
          <p:cNvPr id="4" name="Line 39"/>
          <p:cNvSpPr>
            <a:spLocks noChangeShapeType="1"/>
          </p:cNvSpPr>
          <p:nvPr/>
        </p:nvSpPr>
        <p:spPr bwMode="auto">
          <a:xfrm flipV="1">
            <a:off x="0" y="925482"/>
            <a:ext cx="12192000" cy="11150"/>
          </a:xfrm>
          <a:prstGeom prst="line">
            <a:avLst/>
          </a:prstGeom>
          <a:noFill/>
          <a:ln w="3175">
            <a:solidFill>
              <a:srgbClr val="2936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40941" y="5169126"/>
            <a:ext cx="10110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hlinkClick r:id="rId3"/>
              </a:rPr>
              <a:t>https://teachablemachine.withgoogle.com/</a:t>
            </a:r>
            <a:endParaRPr lang="ko-KR" altLang="en-US" sz="4000" dirty="0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534602" y="417141"/>
            <a:ext cx="555199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/>
            <a:r>
              <a:rPr lang="ko-KR" altLang="en-US" sz="2500" b="1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머신 러닝</a:t>
            </a:r>
            <a:endParaRPr lang="en-US" altLang="ko-KR" sz="2500" b="1" dirty="0">
              <a:solidFill>
                <a:srgbClr val="002060"/>
              </a:solidFill>
              <a:latin typeface="HY헤드라인M" pitchFamily="18" charset="-127"/>
              <a:ea typeface="HY헤드라인M" pitchFamily="18" charset="-127"/>
              <a:cs typeface="KoPubDotum_Pro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9B2DEC7-6EF2-4CB7-8297-F639A92D7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4556" y="1479361"/>
            <a:ext cx="6422885" cy="33593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3480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53" y="982278"/>
            <a:ext cx="3240878" cy="331595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5377516" y="3698160"/>
            <a:ext cx="2008589" cy="331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33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386105" y="3582477"/>
            <a:ext cx="3111429" cy="237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 contourW="1270"/>
          </a:bodyPr>
          <a:lstStyle>
            <a:defPPr>
              <a:defRPr lang="ko-KR"/>
            </a:defPPr>
            <a:lvl1pPr algn="ctr">
              <a:defRPr sz="8000" kern="0">
                <a:gradFill flip="none" rotWithShape="1">
                  <a:gsLst>
                    <a:gs pos="55000">
                      <a:srgbClr val="0070C0"/>
                    </a:gs>
                    <a:gs pos="100000">
                      <a:srgbClr val="002060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10X10 Bold" panose="020D0604000000000000" pitchFamily="50" charset="-127"/>
                <a:ea typeface="10X10 Bold" panose="020D0604000000000000" pitchFamily="50" charset="-127"/>
              </a:defRPr>
            </a:lvl1pPr>
          </a:lstStyle>
          <a:p>
            <a:pPr algn="r">
              <a:defRPr/>
            </a:pPr>
            <a:r>
              <a:rPr lang="en-US" altLang="ko-KR" sz="1542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Thank you for your attention.</a:t>
            </a:r>
            <a:endParaRPr lang="ko-KR" altLang="en-US" sz="1542" dirty="0"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77516" y="2911906"/>
            <a:ext cx="3167534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altLang="ko-KR" sz="4400" kern="0" dirty="0">
                <a:solidFill>
                  <a:srgbClr val="005AA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  <a:endParaRPr lang="ko-KR" altLang="en-US" sz="4400" kern="0" dirty="0">
              <a:solidFill>
                <a:srgbClr val="005AAB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706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631780" y="94363"/>
            <a:ext cx="99853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en-US" altLang="ko-KR" sz="5000" b="1" dirty="0">
                <a:solidFill>
                  <a:srgbClr val="5235A5"/>
                </a:solidFill>
                <a:latin typeface="HY헤드라인M" pitchFamily="18" charset="-127"/>
                <a:ea typeface="HY헤드라인M" pitchFamily="18" charset="-127"/>
                <a:cs typeface="KoreanGD15R"/>
              </a:rPr>
              <a:t>01</a:t>
            </a:r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8507896" y="517663"/>
            <a:ext cx="28553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ko-KR" alt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알파고</a:t>
            </a:r>
            <a:endParaRPr lang="en-US" altLang="ko-KR" b="1" dirty="0">
              <a:solidFill>
                <a:schemeClr val="tx2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  <a:cs typeface="KoPubDotum_Pro"/>
            </a:endParaRPr>
          </a:p>
        </p:txBody>
      </p:sp>
      <p:sp>
        <p:nvSpPr>
          <p:cNvPr id="4" name="Line 39"/>
          <p:cNvSpPr>
            <a:spLocks noChangeShapeType="1"/>
          </p:cNvSpPr>
          <p:nvPr/>
        </p:nvSpPr>
        <p:spPr bwMode="auto">
          <a:xfrm flipV="1">
            <a:off x="0" y="925482"/>
            <a:ext cx="12192000" cy="11150"/>
          </a:xfrm>
          <a:prstGeom prst="line">
            <a:avLst/>
          </a:prstGeom>
          <a:noFill/>
          <a:ln w="3175">
            <a:solidFill>
              <a:srgbClr val="2936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1534602" y="417141"/>
            <a:ext cx="555199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/>
            <a:r>
              <a:rPr lang="ko-KR" altLang="en-US" sz="2500" b="1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인공지능 </a:t>
            </a:r>
            <a:r>
              <a:rPr lang="en-US" altLang="ko-KR" sz="2500" b="1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(</a:t>
            </a:r>
            <a:r>
              <a:rPr lang="en-US" altLang="ko-KR" sz="2500" b="1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A</a:t>
            </a:r>
            <a:r>
              <a:rPr lang="en-US" altLang="ko-KR" sz="2500" b="1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rtificial </a:t>
            </a:r>
            <a:r>
              <a:rPr lang="en-US" altLang="ko-KR" sz="2500" b="1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I</a:t>
            </a:r>
            <a:r>
              <a:rPr lang="en-US" altLang="ko-KR" sz="2500" b="1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ntelligence)</a:t>
            </a:r>
          </a:p>
        </p:txBody>
      </p:sp>
      <p:pic>
        <p:nvPicPr>
          <p:cNvPr id="6" name="그림 5" descr="이세돌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99" y="1457325"/>
            <a:ext cx="6248400" cy="4155186"/>
          </a:xfrm>
          <a:prstGeom prst="rect">
            <a:avLst/>
          </a:prstGeom>
        </p:spPr>
      </p:pic>
      <p:sp>
        <p:nvSpPr>
          <p:cNvPr id="7" name="내용 개체 틀 4"/>
          <p:cNvSpPr txBox="1">
            <a:spLocks/>
          </p:cNvSpPr>
          <p:nvPr/>
        </p:nvSpPr>
        <p:spPr>
          <a:xfrm>
            <a:off x="7392200" y="1594531"/>
            <a:ext cx="3863233" cy="388077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4572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u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구글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–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딥마인드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u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게임규정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–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우승상금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11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억원</a:t>
            </a:r>
            <a:endParaRPr lang="en-US" altLang="ko-KR" sz="2000" dirty="0">
              <a:latin typeface="+mn-ea"/>
            </a:endParaRPr>
          </a:p>
          <a:p>
            <a:pPr marL="342900" marR="0" lvl="0" indent="-342900" algn="l" defTabSz="4572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u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일시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- 2016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월</a:t>
            </a:r>
            <a:endParaRPr lang="en-US" altLang="ko-KR" sz="2000" dirty="0">
              <a:latin typeface="+mn-ea"/>
            </a:endParaRPr>
          </a:p>
          <a:p>
            <a:pPr marL="342900" marR="0" lvl="0" indent="-342900" algn="l" defTabSz="4572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u"/>
              <a:tabLst/>
              <a:defRPr/>
            </a:pPr>
            <a:r>
              <a:rPr lang="ko-KR" altLang="en-US" sz="2000" dirty="0" err="1">
                <a:latin typeface="+mn-ea"/>
              </a:rPr>
              <a:t>이세돌</a:t>
            </a:r>
            <a:r>
              <a:rPr lang="en-US" altLang="ko-KR" sz="2000" dirty="0">
                <a:latin typeface="+mn-ea"/>
              </a:rPr>
              <a:t>(21</a:t>
            </a:r>
            <a:r>
              <a:rPr lang="ko-KR" altLang="en-US" sz="2000" dirty="0">
                <a:latin typeface="+mn-ea"/>
              </a:rPr>
              <a:t>년 </a:t>
            </a:r>
            <a:r>
              <a:rPr lang="en-US" altLang="ko-KR" sz="2000" dirty="0">
                <a:latin typeface="+mn-ea"/>
              </a:rPr>
              <a:t>– </a:t>
            </a:r>
            <a:r>
              <a:rPr lang="ko-KR" altLang="en-US" sz="2000" dirty="0">
                <a:latin typeface="+mn-ea"/>
              </a:rPr>
              <a:t>우승 </a:t>
            </a:r>
            <a:r>
              <a:rPr lang="en-US" altLang="ko-KR" sz="2000" dirty="0">
                <a:latin typeface="+mn-ea"/>
              </a:rPr>
              <a:t>47</a:t>
            </a:r>
            <a:r>
              <a:rPr lang="ko-KR" altLang="en-US" sz="2000" dirty="0">
                <a:latin typeface="+mn-ea"/>
              </a:rPr>
              <a:t>회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marL="342900" marR="0" lvl="0" indent="-342900" algn="l" defTabSz="4572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u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알파고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(1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–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우승 없음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</a:p>
          <a:p>
            <a:pPr marL="342900" marR="0" lvl="0" indent="-342900" algn="l" defTabSz="4572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u"/>
              <a:tabLst/>
              <a:defRPr/>
            </a:pPr>
            <a:r>
              <a:rPr lang="ko-KR" altLang="en-US" sz="2000" dirty="0" err="1">
                <a:latin typeface="+mn-ea"/>
              </a:rPr>
              <a:t>이세돌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1 : </a:t>
            </a:r>
            <a:r>
              <a:rPr lang="ko-KR" altLang="en-US" sz="2000" dirty="0" err="1">
                <a:latin typeface="+mn-ea"/>
              </a:rPr>
              <a:t>알파고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4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60875" y="575786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사진 출처 </a:t>
            </a:r>
            <a:r>
              <a:rPr lang="en-US" altLang="ko-KR" dirty="0"/>
              <a:t>: </a:t>
            </a:r>
            <a:r>
              <a:rPr lang="ko-KR" altLang="en-US" dirty="0"/>
              <a:t>구글</a:t>
            </a:r>
            <a:r>
              <a:rPr lang="en-US" altLang="ko-K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7021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44" y="1354016"/>
            <a:ext cx="4448175" cy="4572000"/>
          </a:xfrm>
          <a:prstGeom prst="rect">
            <a:avLst/>
          </a:prstGeom>
        </p:spPr>
      </p:pic>
      <p:sp>
        <p:nvSpPr>
          <p:cNvPr id="5" name="내용 개체 틀 4"/>
          <p:cNvSpPr txBox="1">
            <a:spLocks/>
          </p:cNvSpPr>
          <p:nvPr/>
        </p:nvSpPr>
        <p:spPr>
          <a:xfrm>
            <a:off x="5442866" y="1913191"/>
            <a:ext cx="4725937" cy="388077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4572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u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우리나라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가천대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길병원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최초 도입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u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현재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7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개 병원에서 사용 중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u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도입 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년 만에 의견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일치율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R="0" lvl="0" algn="l" defTabSz="4572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altLang="ko-KR" sz="2000" dirty="0">
                <a:latin typeface="+mn-ea"/>
              </a:rPr>
              <a:t>		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48.9%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 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55.7%</a:t>
            </a:r>
          </a:p>
          <a:p>
            <a:pPr marL="342900" marR="0" lvl="0" indent="-342900" algn="l" defTabSz="4572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u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상대적으로 위암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기의 일치율 낮음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u"/>
              <a:tabLst/>
              <a:defRPr/>
            </a:pPr>
            <a:r>
              <a:rPr lang="ko-KR" altLang="en-US" sz="2000" dirty="0">
                <a:latin typeface="+mn-ea"/>
              </a:rPr>
              <a:t>우리나라 </a:t>
            </a:r>
            <a:r>
              <a:rPr lang="en-US" altLang="ko-KR" sz="2000" dirty="0">
                <a:latin typeface="+mn-ea"/>
              </a:rPr>
              <a:t>‘</a:t>
            </a:r>
            <a:r>
              <a:rPr lang="ko-KR" altLang="en-US" sz="2000" dirty="0">
                <a:latin typeface="+mn-ea"/>
              </a:rPr>
              <a:t>닥터 </a:t>
            </a:r>
            <a:r>
              <a:rPr lang="ko-KR" altLang="en-US" sz="2000" dirty="0" err="1">
                <a:latin typeface="+mn-ea"/>
              </a:rPr>
              <a:t>앤서</a:t>
            </a:r>
            <a:r>
              <a:rPr lang="en-US" altLang="ko-KR" sz="2000" dirty="0">
                <a:latin typeface="+mn-ea"/>
              </a:rPr>
              <a:t>’ </a:t>
            </a:r>
            <a:r>
              <a:rPr lang="ko-KR" altLang="en-US" sz="2000" dirty="0">
                <a:latin typeface="+mn-ea"/>
              </a:rPr>
              <a:t>개발 중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       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631780" y="94363"/>
            <a:ext cx="99853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en-US" altLang="ko-KR" sz="5000" b="1" dirty="0">
                <a:solidFill>
                  <a:srgbClr val="5235A5"/>
                </a:solidFill>
                <a:latin typeface="HY헤드라인M" pitchFamily="18" charset="-127"/>
                <a:ea typeface="HY헤드라인M" pitchFamily="18" charset="-127"/>
                <a:cs typeface="KoreanGD15R"/>
              </a:rPr>
              <a:t>01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8507896" y="517663"/>
            <a:ext cx="28553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왓슨 포 </a:t>
            </a:r>
            <a:r>
              <a:rPr lang="ko-KR" alt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온콜로지</a:t>
            </a:r>
            <a:endParaRPr lang="en-US" altLang="ko-KR" b="1" dirty="0">
              <a:solidFill>
                <a:schemeClr val="tx2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  <a:cs typeface="KoPubDotum_Pro"/>
            </a:endParaRPr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 flipV="1">
            <a:off x="0" y="925482"/>
            <a:ext cx="12192000" cy="11150"/>
          </a:xfrm>
          <a:prstGeom prst="line">
            <a:avLst/>
          </a:prstGeom>
          <a:noFill/>
          <a:ln w="3175">
            <a:solidFill>
              <a:srgbClr val="2936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534602" y="417141"/>
            <a:ext cx="555199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/>
            <a:r>
              <a:rPr lang="ko-KR" altLang="en-US" sz="2500" b="1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인공지능 </a:t>
            </a:r>
            <a:r>
              <a:rPr lang="en-US" altLang="ko-KR" sz="2500" b="1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(</a:t>
            </a:r>
            <a:r>
              <a:rPr lang="en-US" altLang="ko-KR" sz="2500" b="1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A</a:t>
            </a:r>
            <a:r>
              <a:rPr lang="en-US" altLang="ko-KR" sz="2500" b="1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rtificial </a:t>
            </a:r>
            <a:r>
              <a:rPr lang="en-US" altLang="ko-KR" sz="2500" b="1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I</a:t>
            </a:r>
            <a:r>
              <a:rPr lang="en-US" altLang="ko-KR" sz="2500" b="1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ntelligence)</a:t>
            </a:r>
          </a:p>
        </p:txBody>
      </p:sp>
      <p:sp>
        <p:nvSpPr>
          <p:cNvPr id="2" name="오른쪽 화살표 1"/>
          <p:cNvSpPr/>
          <p:nvPr/>
        </p:nvSpPr>
        <p:spPr>
          <a:xfrm>
            <a:off x="7377545" y="3730336"/>
            <a:ext cx="394855" cy="27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41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631780" y="94363"/>
            <a:ext cx="99853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en-US" altLang="ko-KR" sz="5000" b="1" dirty="0">
                <a:solidFill>
                  <a:srgbClr val="5235A5"/>
                </a:solidFill>
                <a:latin typeface="HY헤드라인M" pitchFamily="18" charset="-127"/>
                <a:ea typeface="HY헤드라인M" pitchFamily="18" charset="-127"/>
                <a:cs typeface="KoreanGD15R"/>
              </a:rPr>
              <a:t>01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8507896" y="517663"/>
            <a:ext cx="28553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ko-KR" alt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딥러닝과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 빅데이터</a:t>
            </a:r>
            <a:endParaRPr lang="en-US" altLang="ko-KR" b="1" dirty="0">
              <a:solidFill>
                <a:schemeClr val="tx2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  <a:cs typeface="KoPubDotum_Pro"/>
            </a:endParaRPr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 flipV="1">
            <a:off x="0" y="925482"/>
            <a:ext cx="12192000" cy="11150"/>
          </a:xfrm>
          <a:prstGeom prst="line">
            <a:avLst/>
          </a:prstGeom>
          <a:noFill/>
          <a:ln w="3175">
            <a:solidFill>
              <a:srgbClr val="2936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534602" y="417141"/>
            <a:ext cx="555199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/>
            <a:r>
              <a:rPr lang="ko-KR" altLang="en-US" sz="2500" b="1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인공지능 </a:t>
            </a:r>
            <a:r>
              <a:rPr lang="en-US" altLang="ko-KR" sz="2500" b="1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(</a:t>
            </a:r>
            <a:r>
              <a:rPr lang="en-US" altLang="ko-KR" sz="2500" b="1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A</a:t>
            </a:r>
            <a:r>
              <a:rPr lang="en-US" altLang="ko-KR" sz="2500" b="1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rtificial </a:t>
            </a:r>
            <a:r>
              <a:rPr lang="en-US" altLang="ko-KR" sz="2500" b="1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I</a:t>
            </a:r>
            <a:r>
              <a:rPr lang="en-US" altLang="ko-KR" sz="2500" b="1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ntelligence)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86647" y="1873954"/>
            <a:ext cx="7095066" cy="40019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인공지능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(AI)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인간이 가진 지적 능력을 컴퓨터를 통해 구현하는 기술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                </a:t>
            </a:r>
          </a:p>
          <a:p>
            <a:pPr algn="ctr"/>
            <a:r>
              <a:rPr lang="ko-KR" altLang="en-US" dirty="0"/>
              <a:t>머신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322402" y="3143955"/>
            <a:ext cx="5530308" cy="229728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머신러닝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(Machine learning)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컴퓨터가 스스로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학습하여 인공지능의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성능을 향상 시키는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기술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046470" y="3994230"/>
            <a:ext cx="2597393" cy="125024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딥러닝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(Deep Learning)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920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631780" y="94363"/>
            <a:ext cx="99853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en-US" altLang="ko-KR" sz="5000" b="1" dirty="0">
                <a:solidFill>
                  <a:srgbClr val="5235A5"/>
                </a:solidFill>
                <a:latin typeface="HY헤드라인M" pitchFamily="18" charset="-127"/>
                <a:ea typeface="HY헤드라인M" pitchFamily="18" charset="-127"/>
                <a:cs typeface="KoreanGD15R"/>
              </a:rPr>
              <a:t>02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8507896" y="517663"/>
            <a:ext cx="28553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ko-KR" alt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딥러닝과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 빅데이터</a:t>
            </a:r>
            <a:endParaRPr lang="en-US" altLang="ko-KR" b="1" dirty="0">
              <a:solidFill>
                <a:schemeClr val="tx2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  <a:cs typeface="KoPubDotum_Pro"/>
            </a:endParaRPr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 flipV="1">
            <a:off x="0" y="925482"/>
            <a:ext cx="12192000" cy="11150"/>
          </a:xfrm>
          <a:prstGeom prst="line">
            <a:avLst/>
          </a:prstGeom>
          <a:noFill/>
          <a:ln w="3175">
            <a:solidFill>
              <a:srgbClr val="2936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534602" y="417141"/>
            <a:ext cx="555199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/>
            <a:r>
              <a:rPr lang="ko-KR" altLang="en-US" sz="2500" b="1" dirty="0" err="1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머신러닝</a:t>
            </a:r>
            <a:endParaRPr lang="en-US" altLang="ko-KR" sz="2500" b="1" dirty="0">
              <a:solidFill>
                <a:srgbClr val="002060"/>
              </a:solidFill>
              <a:latin typeface="HY헤드라인M" pitchFamily="18" charset="-127"/>
              <a:ea typeface="HY헤드라인M" pitchFamily="18" charset="-127"/>
              <a:cs typeface="KoPubDotum_Pro"/>
            </a:endParaRPr>
          </a:p>
        </p:txBody>
      </p:sp>
      <p:pic>
        <p:nvPicPr>
          <p:cNvPr id="1026" name="Picture 2" descr="TTA정보통신용어사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716" y="1013606"/>
            <a:ext cx="5387340" cy="538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394328" y="6477920"/>
            <a:ext cx="78761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그림 출처 </a:t>
            </a:r>
            <a:r>
              <a:rPr lang="en-US" altLang="ko-KR" sz="1400" dirty="0"/>
              <a:t>: </a:t>
            </a:r>
            <a:r>
              <a:rPr lang="ko-KR" altLang="en-US" sz="1400" dirty="0"/>
              <a:t>https://terms.tta.or.kr/upload/image/terms2018/15%20Supervised%20learning.jpg</a:t>
            </a:r>
          </a:p>
        </p:txBody>
      </p:sp>
    </p:spTree>
    <p:extLst>
      <p:ext uri="{BB962C8B-B14F-4D97-AF65-F5344CB8AC3E}">
        <p14:creationId xmlns:p14="http://schemas.microsoft.com/office/powerpoint/2010/main" val="20326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631780" y="94363"/>
            <a:ext cx="99853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en-US" altLang="ko-KR" sz="5000" b="1" dirty="0">
                <a:solidFill>
                  <a:srgbClr val="5235A5"/>
                </a:solidFill>
                <a:latin typeface="HY헤드라인M" pitchFamily="18" charset="-127"/>
                <a:ea typeface="HY헤드라인M" pitchFamily="18" charset="-127"/>
                <a:cs typeface="KoreanGD15R"/>
              </a:rPr>
              <a:t>02</a:t>
            </a:r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8507896" y="517663"/>
            <a:ext cx="28553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머신 러닝 실습</a:t>
            </a:r>
            <a:endParaRPr lang="en-US" altLang="ko-KR" b="1" dirty="0">
              <a:solidFill>
                <a:schemeClr val="tx2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  <a:cs typeface="KoPubDotum_Pro"/>
            </a:endParaRPr>
          </a:p>
        </p:txBody>
      </p:sp>
      <p:sp>
        <p:nvSpPr>
          <p:cNvPr id="4" name="Line 39"/>
          <p:cNvSpPr>
            <a:spLocks noChangeShapeType="1"/>
          </p:cNvSpPr>
          <p:nvPr/>
        </p:nvSpPr>
        <p:spPr bwMode="auto">
          <a:xfrm flipV="1">
            <a:off x="0" y="925482"/>
            <a:ext cx="12192000" cy="11150"/>
          </a:xfrm>
          <a:prstGeom prst="line">
            <a:avLst/>
          </a:prstGeom>
          <a:noFill/>
          <a:ln w="3175">
            <a:solidFill>
              <a:srgbClr val="2936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83664" y="4654296"/>
            <a:ext cx="8787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hlinkClick r:id="rId3"/>
              </a:rPr>
              <a:t>https://www.teachyourmachine.com/</a:t>
            </a:r>
            <a:endParaRPr lang="ko-KR" altLang="en-US" sz="4000" dirty="0"/>
          </a:p>
        </p:txBody>
      </p:sp>
      <p:pic>
        <p:nvPicPr>
          <p:cNvPr id="8" name="그림 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500" y="1998927"/>
            <a:ext cx="5209000" cy="2362761"/>
          </a:xfrm>
          <a:prstGeom prst="rect">
            <a:avLst/>
          </a:prstGeom>
        </p:spPr>
      </p:pic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534602" y="417141"/>
            <a:ext cx="555199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/>
            <a:r>
              <a:rPr lang="ko-KR" altLang="en-US" sz="2500" b="1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머신 러닝</a:t>
            </a:r>
            <a:endParaRPr lang="en-US" altLang="ko-KR" sz="2500" b="1" dirty="0">
              <a:solidFill>
                <a:srgbClr val="002060"/>
              </a:solidFill>
              <a:latin typeface="HY헤드라인M" pitchFamily="18" charset="-127"/>
              <a:ea typeface="HY헤드라인M" pitchFamily="18" charset="-127"/>
              <a:cs typeface="KoPubDotum_Pro"/>
            </a:endParaRPr>
          </a:p>
        </p:txBody>
      </p:sp>
    </p:spTree>
    <p:extLst>
      <p:ext uri="{BB962C8B-B14F-4D97-AF65-F5344CB8AC3E}">
        <p14:creationId xmlns:p14="http://schemas.microsoft.com/office/powerpoint/2010/main" val="217863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631780" y="94363"/>
            <a:ext cx="99853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en-US" altLang="ko-KR" sz="5000" b="1" dirty="0">
                <a:solidFill>
                  <a:srgbClr val="5235A5"/>
                </a:solidFill>
                <a:latin typeface="HY헤드라인M" pitchFamily="18" charset="-127"/>
                <a:ea typeface="HY헤드라인M" pitchFamily="18" charset="-127"/>
                <a:cs typeface="KoreanGD15R"/>
              </a:rPr>
              <a:t>02</a:t>
            </a:r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8507896" y="517663"/>
            <a:ext cx="28553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머신 러닝 실습</a:t>
            </a:r>
            <a:endParaRPr lang="en-US" altLang="ko-KR" b="1" dirty="0">
              <a:solidFill>
                <a:schemeClr val="tx2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  <a:cs typeface="KoPubDotum_Pro"/>
            </a:endParaRPr>
          </a:p>
        </p:txBody>
      </p:sp>
      <p:sp>
        <p:nvSpPr>
          <p:cNvPr id="4" name="Line 39"/>
          <p:cNvSpPr>
            <a:spLocks noChangeShapeType="1"/>
          </p:cNvSpPr>
          <p:nvPr/>
        </p:nvSpPr>
        <p:spPr bwMode="auto">
          <a:xfrm flipV="1">
            <a:off x="0" y="925482"/>
            <a:ext cx="12192000" cy="11150"/>
          </a:xfrm>
          <a:prstGeom prst="line">
            <a:avLst/>
          </a:prstGeom>
          <a:noFill/>
          <a:ln w="3175">
            <a:solidFill>
              <a:srgbClr val="2936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534602" y="417141"/>
            <a:ext cx="555199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/>
            <a:r>
              <a:rPr lang="ko-KR" altLang="en-US" sz="2500" b="1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머신 러닝</a:t>
            </a:r>
            <a:endParaRPr lang="en-US" altLang="ko-KR" sz="2500" b="1" dirty="0">
              <a:solidFill>
                <a:srgbClr val="002060"/>
              </a:solidFill>
              <a:latin typeface="HY헤드라인M" pitchFamily="18" charset="-127"/>
              <a:ea typeface="HY헤드라인M" pitchFamily="18" charset="-127"/>
              <a:cs typeface="KoPubDotum_Pr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9879" y="1622276"/>
            <a:ext cx="10693400" cy="388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학습할 데이터와 그 정답을 컴퓨터에게 알려주고 적당한 예측 공식을 찾게 하는 것</a:t>
            </a:r>
            <a:endParaRPr lang="en-US" altLang="ko-KR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Label Data</a:t>
            </a:r>
            <a:r>
              <a:rPr lang="ko-KR" altLang="en-US" sz="2800" dirty="0"/>
              <a:t>라는 정답이 있음</a:t>
            </a:r>
            <a:endParaRPr lang="en-US" altLang="ko-KR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입력데이터와 출력데이터를 가장 잘 나타낼 수 있는 예측 공식을 만드는 것이 목표</a:t>
            </a:r>
            <a:endParaRPr lang="en-US" altLang="ko-KR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얼마나 예측이 정확한지 오차를 수치로 표현</a:t>
            </a:r>
          </a:p>
        </p:txBody>
      </p:sp>
    </p:spTree>
    <p:extLst>
      <p:ext uri="{BB962C8B-B14F-4D97-AF65-F5344CB8AC3E}">
        <p14:creationId xmlns:p14="http://schemas.microsoft.com/office/powerpoint/2010/main" val="236321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631780" y="94363"/>
            <a:ext cx="99853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en-US" altLang="ko-KR" sz="5000" b="1" dirty="0">
                <a:solidFill>
                  <a:srgbClr val="5235A5"/>
                </a:solidFill>
                <a:latin typeface="HY헤드라인M" pitchFamily="18" charset="-127"/>
                <a:ea typeface="HY헤드라인M" pitchFamily="18" charset="-127"/>
                <a:cs typeface="KoreanGD15R"/>
              </a:rPr>
              <a:t>02</a:t>
            </a:r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8507896" y="517663"/>
            <a:ext cx="28553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머신 러닝 실습</a:t>
            </a:r>
            <a:endParaRPr lang="en-US" altLang="ko-KR" b="1" dirty="0">
              <a:solidFill>
                <a:schemeClr val="tx2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  <a:cs typeface="KoPubDotum_Pro"/>
            </a:endParaRPr>
          </a:p>
        </p:txBody>
      </p:sp>
      <p:sp>
        <p:nvSpPr>
          <p:cNvPr id="4" name="Line 39"/>
          <p:cNvSpPr>
            <a:spLocks noChangeShapeType="1"/>
          </p:cNvSpPr>
          <p:nvPr/>
        </p:nvSpPr>
        <p:spPr bwMode="auto">
          <a:xfrm flipV="1">
            <a:off x="0" y="925482"/>
            <a:ext cx="12192000" cy="11150"/>
          </a:xfrm>
          <a:prstGeom prst="line">
            <a:avLst/>
          </a:prstGeom>
          <a:noFill/>
          <a:ln w="3175">
            <a:solidFill>
              <a:srgbClr val="2936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534602" y="417141"/>
            <a:ext cx="555199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/>
            <a:r>
              <a:rPr lang="ko-KR" altLang="en-US" sz="2500" b="1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머신 러닝</a:t>
            </a:r>
            <a:endParaRPr lang="en-US" altLang="ko-KR" sz="2500" b="1" dirty="0">
              <a:solidFill>
                <a:srgbClr val="002060"/>
              </a:solidFill>
              <a:latin typeface="HY헤드라인M" pitchFamily="18" charset="-127"/>
              <a:ea typeface="HY헤드라인M" pitchFamily="18" charset="-127"/>
              <a:cs typeface="KoPubDotum_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69879" y="1519542"/>
                <a:ext cx="10693400" cy="1210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400" dirty="0"/>
                  <a:t>서 </a:t>
                </a:r>
                <a14:m>
                  <m:oMath xmlns:m="http://schemas.openxmlformats.org/officeDocument/2006/math"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sz="2400" dirty="0"/>
                  <a:t> 가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컴퓨터가 예측한 값이며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이 변수를 찾는 과정이 </a:t>
                </a:r>
                <a:r>
                  <a:rPr lang="ko-KR" altLang="en-US" sz="2400" dirty="0" err="1"/>
                  <a:t>머신러닝의</a:t>
                </a:r>
                <a:r>
                  <a:rPr lang="ko-KR" altLang="en-US" sz="2400" dirty="0"/>
                  <a:t> 학습과정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79" y="1519542"/>
                <a:ext cx="10693400" cy="1210716"/>
              </a:xfrm>
              <a:prstGeom prst="rect">
                <a:avLst/>
              </a:prstGeom>
              <a:blipFill>
                <a:blip r:embed="rId3"/>
                <a:stretch>
                  <a:fillRect b="-45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62385" y="3249675"/>
            <a:ext cx="6833403" cy="289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41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631780" y="94363"/>
            <a:ext cx="99853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en-US" altLang="ko-KR" sz="5000" b="1" dirty="0">
                <a:solidFill>
                  <a:srgbClr val="5235A5"/>
                </a:solidFill>
                <a:latin typeface="HY헤드라인M" pitchFamily="18" charset="-127"/>
                <a:ea typeface="HY헤드라인M" pitchFamily="18" charset="-127"/>
                <a:cs typeface="KoreanGD15R"/>
              </a:rPr>
              <a:t>02</a:t>
            </a:r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8507896" y="517663"/>
            <a:ext cx="28553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머신 러닝 실습</a:t>
            </a:r>
            <a:endParaRPr lang="en-US" altLang="ko-KR" b="1" dirty="0">
              <a:solidFill>
                <a:schemeClr val="tx2">
                  <a:lumMod val="60000"/>
                  <a:lumOff val="40000"/>
                </a:schemeClr>
              </a:solidFill>
              <a:latin typeface="HY헤드라인M" pitchFamily="18" charset="-127"/>
              <a:ea typeface="HY헤드라인M" pitchFamily="18" charset="-127"/>
              <a:cs typeface="KoPubDotum_Pro"/>
            </a:endParaRPr>
          </a:p>
        </p:txBody>
      </p:sp>
      <p:sp>
        <p:nvSpPr>
          <p:cNvPr id="4" name="Line 39"/>
          <p:cNvSpPr>
            <a:spLocks noChangeShapeType="1"/>
          </p:cNvSpPr>
          <p:nvPr/>
        </p:nvSpPr>
        <p:spPr bwMode="auto">
          <a:xfrm flipV="1">
            <a:off x="0" y="925482"/>
            <a:ext cx="12192000" cy="11150"/>
          </a:xfrm>
          <a:prstGeom prst="line">
            <a:avLst/>
          </a:prstGeom>
          <a:noFill/>
          <a:ln w="3175">
            <a:solidFill>
              <a:srgbClr val="2936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534602" y="417141"/>
            <a:ext cx="555199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/>
            <a:r>
              <a:rPr lang="ko-KR" altLang="en-US" sz="2500" b="1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머신 러닝 </a:t>
            </a:r>
            <a:r>
              <a:rPr lang="en-US" altLang="ko-KR" sz="2500" b="1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- </a:t>
            </a:r>
            <a:r>
              <a:rPr lang="ko-KR" altLang="en-US" sz="2500" b="1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KoPubDotum_Pro"/>
              </a:rPr>
              <a:t>데이터 탐색</a:t>
            </a:r>
            <a:endParaRPr lang="en-US" altLang="ko-KR" sz="2500" b="1" dirty="0">
              <a:solidFill>
                <a:srgbClr val="002060"/>
              </a:solidFill>
              <a:latin typeface="HY헤드라인M" pitchFamily="18" charset="-127"/>
              <a:ea typeface="HY헤드라인M" pitchFamily="18" charset="-127"/>
              <a:cs typeface="KoPubDotum_Pro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877176" y="1204456"/>
          <a:ext cx="6773335" cy="523575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383769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4588321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912174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248885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6228980"/>
                    </a:ext>
                  </a:extLst>
                </a:gridCol>
              </a:tblGrid>
              <a:tr h="2908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'sepal length (cm)'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 'sepal width (cm)'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 'petal length (cm)'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 'petal width (cm)’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‘target’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481536"/>
                  </a:ext>
                </a:extLst>
              </a:tr>
              <a:tr h="2908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5.1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3.5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1.4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0.2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77973577"/>
                  </a:ext>
                </a:extLst>
              </a:tr>
              <a:tr h="2908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4.9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3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1.4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0.2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14788334"/>
                  </a:ext>
                </a:extLst>
              </a:tr>
              <a:tr h="2908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4.7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3.2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1.3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0.2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8871802"/>
                  </a:ext>
                </a:extLst>
              </a:tr>
              <a:tr h="2908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4.6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3.1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1.5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0.2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72218753"/>
                  </a:ext>
                </a:extLst>
              </a:tr>
              <a:tr h="2908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5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3.6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1.4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0.2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9989965"/>
                  </a:ext>
                </a:extLst>
              </a:tr>
              <a:tr h="2908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5.4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3.9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1.7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0.4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14574795"/>
                  </a:ext>
                </a:extLst>
              </a:tr>
              <a:tr h="2908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7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3.2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4.7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1.4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1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0757644"/>
                  </a:ext>
                </a:extLst>
              </a:tr>
              <a:tr h="2908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6.4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3.2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4.5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1.5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1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39799500"/>
                  </a:ext>
                </a:extLst>
              </a:tr>
              <a:tr h="2908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6.9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3.1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4.9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1.5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1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8210961"/>
                  </a:ext>
                </a:extLst>
              </a:tr>
              <a:tr h="2908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5.5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2.3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4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1.3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1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94340336"/>
                  </a:ext>
                </a:extLst>
              </a:tr>
              <a:tr h="2908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6.5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2.8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4.6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1.5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1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25614618"/>
                  </a:ext>
                </a:extLst>
              </a:tr>
              <a:tr h="2908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7.3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2.9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6.3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1.8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2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85873688"/>
                  </a:ext>
                </a:extLst>
              </a:tr>
              <a:tr h="2908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6.7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2.5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5.8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1.8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2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4602500"/>
                  </a:ext>
                </a:extLst>
              </a:tr>
              <a:tr h="2908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7.2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3.6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6.1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2.5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2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4464431"/>
                  </a:ext>
                </a:extLst>
              </a:tr>
              <a:tr h="2908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6.5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3.2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5.1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2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2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48525791"/>
                  </a:ext>
                </a:extLst>
              </a:tr>
              <a:tr h="2908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6.4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2.7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5.3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1.9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2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3083022"/>
                  </a:ext>
                </a:extLst>
              </a:tr>
              <a:tr h="2908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6.8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3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5.5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2.1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2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83101695"/>
                  </a:ext>
                </a:extLst>
              </a:tr>
            </a:tbl>
          </a:graphicData>
        </a:graphic>
      </p:graphicFrame>
      <p:sp>
        <p:nvSpPr>
          <p:cNvPr id="11" name="오른쪽 중괄호 10"/>
          <p:cNvSpPr/>
          <p:nvPr/>
        </p:nvSpPr>
        <p:spPr>
          <a:xfrm>
            <a:off x="7689631" y="1592317"/>
            <a:ext cx="314512" cy="326346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중괄호 11"/>
          <p:cNvSpPr/>
          <p:nvPr/>
        </p:nvSpPr>
        <p:spPr>
          <a:xfrm>
            <a:off x="7689631" y="5115910"/>
            <a:ext cx="314512" cy="122839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92662" y="3039382"/>
            <a:ext cx="1390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Training set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92662" y="5545442"/>
            <a:ext cx="970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149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1612</TotalTime>
  <Words>789</Words>
  <Application>Microsoft Office PowerPoint</Application>
  <PresentationFormat>와이드스크린</PresentationFormat>
  <Paragraphs>241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HY견고딕</vt:lpstr>
      <vt:lpstr>HY엽서L</vt:lpstr>
      <vt:lpstr>HY헤드라인M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jungdawoon</cp:lastModifiedBy>
  <cp:revision>116</cp:revision>
  <dcterms:created xsi:type="dcterms:W3CDTF">2018-11-14T08:24:13Z</dcterms:created>
  <dcterms:modified xsi:type="dcterms:W3CDTF">2021-06-23T02:51:18Z</dcterms:modified>
</cp:coreProperties>
</file>