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1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000"/>
    <a:srgbClr val="D0CD22"/>
    <a:srgbClr val="C9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E5A3-FD77-984A-866B-EB00F219DCA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CBD3-B26B-A543-AED2-FE6BBBEB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Elbow Connector 51"/>
          <p:cNvCxnSpPr>
            <a:stCxn id="50" idx="2"/>
            <a:endCxn id="6" idx="2"/>
          </p:cNvCxnSpPr>
          <p:nvPr/>
        </p:nvCxnSpPr>
        <p:spPr>
          <a:xfrm rot="5400000" flipH="1">
            <a:off x="1894358" y="3281350"/>
            <a:ext cx="4120959" cy="1164739"/>
          </a:xfrm>
          <a:prstGeom prst="bentConnector3">
            <a:avLst>
              <a:gd name="adj1" fmla="val -55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3"/>
            <a:endCxn id="8" idx="1"/>
          </p:cNvCxnSpPr>
          <p:nvPr/>
        </p:nvCxnSpPr>
        <p:spPr>
          <a:xfrm>
            <a:off x="2009353" y="1485725"/>
            <a:ext cx="4716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73809" y="239633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0.0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首頁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1416" y="1168211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互動頁</a:t>
            </a:r>
            <a:endParaRPr lang="en-US" altLang="zh-TW" dirty="0" smtClean="0"/>
          </a:p>
        </p:txBody>
      </p:sp>
      <p:sp>
        <p:nvSpPr>
          <p:cNvPr id="6" name="Rectangle 5"/>
          <p:cNvSpPr/>
          <p:nvPr/>
        </p:nvSpPr>
        <p:spPr>
          <a:xfrm>
            <a:off x="2455971" y="1168211"/>
            <a:ext cx="1832994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影片頁</a:t>
            </a:r>
            <a:endParaRPr lang="en-US" altLang="zh-TW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37207" y="1168211"/>
            <a:ext cx="181237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3.0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中獎公告頁</a:t>
            </a:r>
            <a:endParaRPr lang="en-US" altLang="zh-TW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26266" y="1168211"/>
            <a:ext cx="181237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4</a:t>
            </a:r>
            <a:r>
              <a:rPr lang="en-US" altLang="zh-TW" dirty="0" smtClean="0"/>
              <a:t>.0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活動辦法頁</a:t>
            </a:r>
            <a:endParaRPr lang="en-US" altLang="zh-TW" dirty="0" smtClean="0"/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2744807" y="-489760"/>
            <a:ext cx="293550" cy="30223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8" idx="0"/>
          </p:cNvCxnSpPr>
          <p:nvPr/>
        </p:nvCxnSpPr>
        <p:spPr>
          <a:xfrm rot="16200000" flipH="1">
            <a:off x="5870841" y="-593403"/>
            <a:ext cx="293550" cy="32296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3354497" y="1018441"/>
            <a:ext cx="17971" cy="14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71656" y="1018442"/>
            <a:ext cx="17971" cy="14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0222" y="2219234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設計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97182" y="2221862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IT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02927" y="2221862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會計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09221" y="2221862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業務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06330" y="2221862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客服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80706" y="2221862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6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老師</a:t>
            </a:r>
            <a:endParaRPr lang="en-US" dirty="0"/>
          </a:p>
        </p:txBody>
      </p:sp>
      <p:cxnSp>
        <p:nvCxnSpPr>
          <p:cNvPr id="25" name="Elbow Connector 24"/>
          <p:cNvCxnSpPr>
            <a:stCxn id="5" idx="2"/>
            <a:endCxn id="18" idx="0"/>
          </p:cNvCxnSpPr>
          <p:nvPr/>
        </p:nvCxnSpPr>
        <p:spPr>
          <a:xfrm rot="5400000">
            <a:off x="926791" y="1765639"/>
            <a:ext cx="415995" cy="4911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19" idx="0"/>
          </p:cNvCxnSpPr>
          <p:nvPr/>
        </p:nvCxnSpPr>
        <p:spPr>
          <a:xfrm rot="16200000" flipH="1">
            <a:off x="1643957" y="1539667"/>
            <a:ext cx="418623" cy="9457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20" idx="0"/>
          </p:cNvCxnSpPr>
          <p:nvPr/>
        </p:nvCxnSpPr>
        <p:spPr>
          <a:xfrm rot="16200000" flipH="1">
            <a:off x="2346829" y="836794"/>
            <a:ext cx="418623" cy="23515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21" idx="0"/>
          </p:cNvCxnSpPr>
          <p:nvPr/>
        </p:nvCxnSpPr>
        <p:spPr>
          <a:xfrm rot="16200000" flipH="1">
            <a:off x="3049976" y="133647"/>
            <a:ext cx="418623" cy="375780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22" idx="0"/>
          </p:cNvCxnSpPr>
          <p:nvPr/>
        </p:nvCxnSpPr>
        <p:spPr>
          <a:xfrm rot="16200000" flipH="1">
            <a:off x="3748531" y="-564907"/>
            <a:ext cx="418623" cy="515491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2"/>
            <a:endCxn id="23" idx="0"/>
          </p:cNvCxnSpPr>
          <p:nvPr/>
        </p:nvCxnSpPr>
        <p:spPr>
          <a:xfrm rot="16200000" flipH="1">
            <a:off x="4435719" y="-1252095"/>
            <a:ext cx="418623" cy="65292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762090" y="4169617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1.1</a:t>
            </a:r>
            <a:r>
              <a:rPr lang="zh-TW" altLang="en-US" dirty="0" smtClean="0"/>
              <a:t> </a:t>
            </a:r>
          </a:p>
          <a:p>
            <a:pPr algn="ctr"/>
            <a:r>
              <a:rPr lang="zh-TW" altLang="en-US" dirty="0" smtClean="0"/>
              <a:t>成功頁</a:t>
            </a:r>
            <a:endParaRPr lang="en-US" altLang="zh-TW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2891191" y="4169617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1.0</a:t>
            </a:r>
            <a:r>
              <a:rPr lang="zh-TW" altLang="en-US" dirty="0" smtClean="0"/>
              <a:t> </a:t>
            </a:r>
          </a:p>
          <a:p>
            <a:pPr algn="ctr"/>
            <a:r>
              <a:rPr lang="zh-TW" altLang="en-US" dirty="0" smtClean="0"/>
              <a:t>失敗頁</a:t>
            </a:r>
            <a:endParaRPr lang="en-US" altLang="zh-TW" dirty="0" smtClean="0"/>
          </a:p>
        </p:txBody>
      </p:sp>
      <p:cxnSp>
        <p:nvCxnSpPr>
          <p:cNvPr id="47" name="Elbow Connector 46"/>
          <p:cNvCxnSpPr>
            <a:endCxn id="36" idx="0"/>
          </p:cNvCxnSpPr>
          <p:nvPr/>
        </p:nvCxnSpPr>
        <p:spPr>
          <a:xfrm rot="16200000" flipH="1">
            <a:off x="4286222" y="3064779"/>
            <a:ext cx="1221395" cy="988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9" idx="0"/>
          </p:cNvCxnSpPr>
          <p:nvPr/>
        </p:nvCxnSpPr>
        <p:spPr>
          <a:xfrm rot="5400000">
            <a:off x="3350771" y="3117611"/>
            <a:ext cx="1221396" cy="8826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08238" y="5289170"/>
            <a:ext cx="1257937" cy="635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en-US" altLang="zh-TW" dirty="0" smtClean="0"/>
              <a:t>1.1</a:t>
            </a:r>
            <a:r>
              <a:rPr lang="zh-TW" altLang="en-US" dirty="0" smtClean="0"/>
              <a:t> </a:t>
            </a:r>
          </a:p>
          <a:p>
            <a:pPr algn="ctr"/>
            <a:r>
              <a:rPr lang="en-US" altLang="zh-TW" dirty="0" err="1" smtClean="0"/>
              <a:t>fb</a:t>
            </a:r>
            <a:r>
              <a:rPr lang="zh-TW" altLang="en-US" dirty="0" smtClean="0"/>
              <a:t>分享</a:t>
            </a:r>
            <a:endParaRPr lang="en-US" altLang="zh-TW" dirty="0" smtClean="0"/>
          </a:p>
        </p:txBody>
      </p:sp>
      <p:cxnSp>
        <p:nvCxnSpPr>
          <p:cNvPr id="54" name="Elbow Connector 53"/>
          <p:cNvCxnSpPr>
            <a:stCxn id="39" idx="2"/>
            <a:endCxn id="50" idx="0"/>
          </p:cNvCxnSpPr>
          <p:nvPr/>
        </p:nvCxnSpPr>
        <p:spPr>
          <a:xfrm rot="16200000" flipH="1">
            <a:off x="3786421" y="4538383"/>
            <a:ext cx="484525" cy="10170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6" idx="2"/>
            <a:endCxn id="50" idx="0"/>
          </p:cNvCxnSpPr>
          <p:nvPr/>
        </p:nvCxnSpPr>
        <p:spPr>
          <a:xfrm rot="5400000">
            <a:off x="4721871" y="4619981"/>
            <a:ext cx="484525" cy="8538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5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1.2</a:t>
            </a:r>
            <a:r>
              <a:rPr lang="zh-TW" altLang="en-US" dirty="0" smtClean="0"/>
              <a:t>互動頁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IT</a:t>
            </a:r>
            <a:endParaRPr lang="en-US" dirty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35231" y="3914978"/>
            <a:ext cx="1879886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我嚼不無聊 </a:t>
            </a:r>
            <a:r>
              <a:rPr lang="en-US" altLang="zh-TW" dirty="0" smtClean="0">
                <a:latin typeface="微軟正黑體"/>
                <a:ea typeface="微軟正黑體"/>
                <a:cs typeface="微軟正黑體"/>
              </a:rPr>
              <a:t>GO</a:t>
            </a:r>
            <a:r>
              <a:rPr lang="en-US" altLang="zh-TW" i="1" dirty="0" smtClean="0">
                <a:latin typeface="微軟正黑體"/>
                <a:ea typeface="微軟正黑體"/>
                <a:cs typeface="微軟正黑體"/>
              </a:rPr>
              <a:t>!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703" y="2415560"/>
            <a:ext cx="4612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按下按鈕挑戰史上最長</a:t>
            </a:r>
            <a:r>
              <a:rPr lang="en-US" altLang="zh-TW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限量好禮隨機出現在片中任一時間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抵抗無聊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發現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獎項並分享就有機會獲得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endParaRPr lang="en-US" altLang="zh-TW" sz="1400" b="1" u="sng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建議搭配穀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穀粒牛奶</a:t>
            </a:r>
            <a:r>
              <a:rPr lang="zh-TW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超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Q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穀粒嚼不無聊</a:t>
            </a:r>
            <a:r>
              <a:rPr lang="en-US" altLang="zh-TW" sz="1400" b="1" i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!</a:t>
            </a:r>
          </a:p>
          <a:p>
            <a:pPr algn="di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7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1.3</a:t>
            </a:r>
            <a:r>
              <a:rPr lang="zh-TW" altLang="en-US" dirty="0" smtClean="0"/>
              <a:t>互動頁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 會計</a:t>
            </a:r>
            <a:endParaRPr lang="en-US" dirty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35231" y="3914978"/>
            <a:ext cx="1879886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我嚼不無聊 </a:t>
            </a:r>
            <a:r>
              <a:rPr lang="en-US" altLang="zh-TW" dirty="0" smtClean="0">
                <a:latin typeface="微軟正黑體"/>
                <a:ea typeface="微軟正黑體"/>
                <a:cs typeface="微軟正黑體"/>
              </a:rPr>
              <a:t>GO</a:t>
            </a:r>
            <a:r>
              <a:rPr lang="en-US" altLang="zh-TW" i="1" dirty="0" smtClean="0">
                <a:latin typeface="微軟正黑體"/>
                <a:ea typeface="微軟正黑體"/>
                <a:cs typeface="微軟正黑體"/>
              </a:rPr>
              <a:t>!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703" y="2415560"/>
            <a:ext cx="4612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按下按鈕挑戰史上最長</a:t>
            </a:r>
            <a:r>
              <a:rPr lang="en-US" altLang="zh-TW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限量好禮隨機出現在片中任一時間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抵抗無聊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發現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獎項並分享就有機會獲得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endParaRPr lang="en-US" altLang="zh-TW" sz="1400" b="1" u="sng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建議搭配穀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穀粒牛奶</a:t>
            </a:r>
            <a:r>
              <a:rPr lang="zh-TW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超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Q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穀粒嚼不無聊</a:t>
            </a:r>
            <a:r>
              <a:rPr lang="en-US" altLang="zh-TW" sz="1400" b="1" i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!</a:t>
            </a:r>
          </a:p>
          <a:p>
            <a:pPr algn="di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1.4</a:t>
            </a:r>
            <a:r>
              <a:rPr lang="zh-TW" altLang="en-US" dirty="0" smtClean="0"/>
              <a:t>互動頁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 業務</a:t>
            </a:r>
            <a:endParaRPr lang="en-US" dirty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35231" y="3914978"/>
            <a:ext cx="1879886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我嚼不無聊 </a:t>
            </a:r>
            <a:r>
              <a:rPr lang="en-US" altLang="zh-TW" dirty="0" smtClean="0">
                <a:latin typeface="微軟正黑體"/>
                <a:ea typeface="微軟正黑體"/>
                <a:cs typeface="微軟正黑體"/>
              </a:rPr>
              <a:t>GO</a:t>
            </a:r>
            <a:r>
              <a:rPr lang="en-US" altLang="zh-TW" i="1" dirty="0" smtClean="0">
                <a:latin typeface="微軟正黑體"/>
                <a:ea typeface="微軟正黑體"/>
                <a:cs typeface="微軟正黑體"/>
              </a:rPr>
              <a:t>!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703" y="2415560"/>
            <a:ext cx="4612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按下按鈕挑戰史上最長</a:t>
            </a:r>
            <a:r>
              <a:rPr lang="en-US" altLang="zh-TW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限量好禮隨機出現在片中任一時間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抵抗無聊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發現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獎項並分享就有機會獲得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endParaRPr lang="en-US" altLang="zh-TW" sz="1400" b="1" u="sng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建議搭配穀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穀粒牛奶</a:t>
            </a:r>
            <a:r>
              <a:rPr lang="zh-TW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超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Q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穀粒嚼不無聊</a:t>
            </a:r>
            <a:r>
              <a:rPr lang="en-US" altLang="zh-TW" sz="1400" b="1" i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!</a:t>
            </a:r>
          </a:p>
          <a:p>
            <a:pPr algn="di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</a:t>
            </a:r>
            <a:r>
              <a:rPr lang="zh-TW" altLang="en-US" dirty="0" smtClean="0"/>
              <a:t>互動頁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 客服</a:t>
            </a:r>
            <a:endParaRPr lang="en-US" dirty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35231" y="3914978"/>
            <a:ext cx="1879886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我嚼不無聊 </a:t>
            </a:r>
            <a:r>
              <a:rPr lang="en-US" altLang="zh-TW" dirty="0" smtClean="0">
                <a:latin typeface="微軟正黑體"/>
                <a:ea typeface="微軟正黑體"/>
                <a:cs typeface="微軟正黑體"/>
              </a:rPr>
              <a:t>GO</a:t>
            </a:r>
            <a:r>
              <a:rPr lang="en-US" altLang="zh-TW" i="1" dirty="0" smtClean="0">
                <a:latin typeface="微軟正黑體"/>
                <a:ea typeface="微軟正黑體"/>
                <a:cs typeface="微軟正黑體"/>
              </a:rPr>
              <a:t>!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703" y="2415560"/>
            <a:ext cx="4612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按下按鈕挑戰史上最長</a:t>
            </a:r>
            <a:r>
              <a:rPr lang="en-US" altLang="zh-TW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限量好禮隨機出現在片中任一時間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抵抗無聊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發現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獎項並分享就有機會獲得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endParaRPr lang="en-US" altLang="zh-TW" sz="1400" b="1" u="sng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建議搭配穀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穀粒牛奶</a:t>
            </a:r>
            <a:r>
              <a:rPr lang="zh-TW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超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Q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穀粒嚼不無聊</a:t>
            </a:r>
            <a:r>
              <a:rPr lang="en-US" altLang="zh-TW" sz="1400" b="1" i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!</a:t>
            </a:r>
          </a:p>
          <a:p>
            <a:pPr algn="di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7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1.6</a:t>
            </a:r>
            <a:r>
              <a:rPr lang="zh-TW" altLang="en-US" dirty="0" smtClean="0"/>
              <a:t>互動頁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老師</a:t>
            </a:r>
            <a:endParaRPr lang="en-US" dirty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35231" y="3914978"/>
            <a:ext cx="1879886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我嚼不無聊 </a:t>
            </a:r>
            <a:r>
              <a:rPr lang="en-US" altLang="zh-TW" dirty="0" smtClean="0">
                <a:latin typeface="微軟正黑體"/>
                <a:ea typeface="微軟正黑體"/>
                <a:cs typeface="微軟正黑體"/>
              </a:rPr>
              <a:t>GO</a:t>
            </a:r>
            <a:r>
              <a:rPr lang="en-US" altLang="zh-TW" i="1" dirty="0" smtClean="0">
                <a:latin typeface="微軟正黑體"/>
                <a:ea typeface="微軟正黑體"/>
                <a:cs typeface="微軟正黑體"/>
              </a:rPr>
              <a:t>!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703" y="2415560"/>
            <a:ext cx="4612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按下按鈕挑戰史上最長</a:t>
            </a:r>
            <a:r>
              <a:rPr lang="en-US" altLang="zh-TW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限量好禮隨機出現在片中任一時間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抵抗無聊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發現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獎項並分享就有機會獲得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endParaRPr lang="en-US" altLang="zh-TW" sz="1400" b="1" u="sng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建議搭配穀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穀粒牛奶</a:t>
            </a:r>
            <a:r>
              <a:rPr lang="zh-TW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超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Q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穀粒嚼不無聊</a:t>
            </a:r>
            <a:r>
              <a:rPr lang="en-US" altLang="zh-TW" sz="1400" b="1" i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!</a:t>
            </a:r>
          </a:p>
          <a:p>
            <a:pPr algn="di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2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84207"/>
            <a:ext cx="9144000" cy="6249483"/>
          </a:xfrm>
          <a:prstGeom prst="rect">
            <a:avLst/>
          </a:prstGeom>
          <a:solidFill>
            <a:srgbClr val="34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職業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影片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315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1.1-1.6</a:t>
            </a:r>
            <a:r>
              <a:rPr lang="zh-TW" altLang="en-US" dirty="0" smtClean="0"/>
              <a:t>互動頁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職業</a:t>
            </a:r>
            <a:r>
              <a:rPr lang="zh-TW" altLang="en-US" dirty="0" smtClean="0"/>
              <a:t>影片播放</a:t>
            </a:r>
            <a:endParaRPr lang="en-US" altLang="zh-TW" dirty="0" smtClean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52713" y="6079327"/>
            <a:ext cx="1692487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i="1" dirty="0" smtClean="0">
                <a:latin typeface="微軟正黑體"/>
                <a:ea typeface="微軟正黑體"/>
                <a:cs typeface="微軟正黑體"/>
              </a:rPr>
              <a:t>太無聊我放棄</a:t>
            </a:r>
            <a:r>
              <a:rPr lang="en-US" altLang="zh-TW" i="1" dirty="0" smtClean="0">
                <a:latin typeface="微軟正黑體"/>
                <a:ea typeface="微軟正黑體"/>
                <a:cs typeface="微軟正黑體"/>
              </a:rPr>
              <a:t>!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154" y="6079327"/>
            <a:ext cx="235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放棄並分享，可抽免費嚼</a:t>
            </a:r>
            <a:endParaRPr lang="en-US" altLang="zh-TW" sz="14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穀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穀粒牛奶一個月  </a:t>
            </a:r>
            <a:endParaRPr lang="en-US" altLang="zh-TW" sz="14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848015" y="4888515"/>
            <a:ext cx="3084846" cy="754844"/>
          </a:xfrm>
          <a:prstGeom prst="wedgeRectCallout">
            <a:avLst>
              <a:gd name="adj1" fmla="val 1304"/>
              <a:gd name="adj2" fmla="val 92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點擊後滑出</a:t>
            </a:r>
            <a:r>
              <a:rPr lang="en-US" altLang="zh-TW" dirty="0" smtClean="0"/>
              <a:t>1.1.0</a:t>
            </a:r>
            <a:r>
              <a:rPr lang="zh-TW" altLang="en-US" dirty="0" smtClean="0"/>
              <a:t>失敗分享頁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7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84207"/>
            <a:ext cx="9144000" cy="6249483"/>
          </a:xfrm>
          <a:prstGeom prst="rect">
            <a:avLst/>
          </a:prstGeom>
          <a:solidFill>
            <a:srgbClr val="34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職業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影片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25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1.1-1.6</a:t>
            </a:r>
            <a:r>
              <a:rPr lang="zh-TW" altLang="en-US" dirty="0" smtClean="0"/>
              <a:t> 互動中看到獎品</a:t>
            </a:r>
            <a:endParaRPr lang="en-US" altLang="zh-TW" dirty="0" smtClean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931300" y="6072284"/>
            <a:ext cx="1879886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i="1" dirty="0" smtClean="0">
                <a:latin typeface="微軟正黑體"/>
                <a:ea typeface="微軟正黑體"/>
                <a:cs typeface="微軟正黑體"/>
              </a:rPr>
              <a:t>分享無聊搶好禮</a:t>
            </a:r>
            <a:r>
              <a:rPr lang="en-US" altLang="zh-TW" i="1" dirty="0" smtClean="0">
                <a:latin typeface="微軟正黑體"/>
                <a:ea typeface="微軟正黑體"/>
                <a:cs typeface="微軟正黑體"/>
              </a:rPr>
              <a:t>!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896" y="6040311"/>
            <a:ext cx="280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這麼無聊都不怕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!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快按下按鈕分享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!</a:t>
            </a:r>
            <a:endParaRPr lang="en-US" altLang="zh-TW" sz="14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就有機會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抽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iphone7</a:t>
            </a:r>
            <a:endParaRPr lang="en-US" altLang="zh-TW" sz="14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Picture 3" descr="iphone7-plus-rosegold-select-20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41" y="2204622"/>
            <a:ext cx="1881039" cy="188103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848015" y="4888515"/>
            <a:ext cx="3084846" cy="754844"/>
          </a:xfrm>
          <a:prstGeom prst="wedgeRectCallout">
            <a:avLst>
              <a:gd name="adj1" fmla="val 1304"/>
              <a:gd name="adj2" fmla="val 92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點擊後滑出</a:t>
            </a:r>
            <a:r>
              <a:rPr lang="en-US" altLang="zh-TW" dirty="0" smtClean="0"/>
              <a:t>1.1.1</a:t>
            </a:r>
            <a:r>
              <a:rPr lang="zh-TW" altLang="en-US" dirty="0" smtClean="0"/>
              <a:t>成功分享頁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2947195" y="1449778"/>
            <a:ext cx="3084846" cy="754844"/>
          </a:xfrm>
          <a:prstGeom prst="wedgeRectCallout">
            <a:avLst>
              <a:gd name="adj1" fmla="val 45966"/>
              <a:gd name="adj2" fmla="val 958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隨機出現贈品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9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84207"/>
            <a:ext cx="9144000" cy="6249483"/>
          </a:xfrm>
          <a:prstGeom prst="rect">
            <a:avLst/>
          </a:prstGeom>
          <a:solidFill>
            <a:srgbClr val="34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職業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影片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32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1.1.0</a:t>
            </a:r>
            <a:r>
              <a:rPr lang="zh-TW" altLang="en-US" dirty="0" smtClean="0"/>
              <a:t> 互動失敗分享</a:t>
            </a:r>
            <a:r>
              <a:rPr lang="en-US" altLang="zh-TW" dirty="0" smtClean="0"/>
              <a:t>-</a:t>
            </a:r>
            <a:r>
              <a:rPr lang="zh-TW" altLang="en-US" dirty="0" smtClean="0"/>
              <a:t>六種職業</a:t>
            </a:r>
            <a:endParaRPr lang="en-US" altLang="zh-TW" dirty="0" smtClean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726295"/>
            <a:ext cx="9144000" cy="322306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9505" y="3882056"/>
            <a:ext cx="3314697" cy="2731817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分享圖</a:t>
            </a:r>
            <a:endParaRPr lang="en-US" dirty="0"/>
          </a:p>
        </p:txBody>
      </p:sp>
      <p:pic>
        <p:nvPicPr>
          <p:cNvPr id="14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76" y="5247965"/>
            <a:ext cx="1216529" cy="1701394"/>
          </a:xfrm>
          <a:prstGeom prst="rect">
            <a:avLst/>
          </a:prstGeom>
        </p:spPr>
      </p:pic>
      <p:pic>
        <p:nvPicPr>
          <p:cNvPr id="15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202" y="5247965"/>
            <a:ext cx="1218713" cy="17013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31804" y="3865750"/>
            <a:ext cx="2393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你真的超怕一成不變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早上裝忙你還欠火候</a:t>
            </a:r>
            <a:r>
              <a:rPr lang="en-US" altLang="zh-TW" b="1" i="1" dirty="0" smtClean="0">
                <a:latin typeface="微軟正黑體"/>
                <a:ea typeface="微軟正黑體"/>
                <a:cs typeface="微軟正黑體"/>
              </a:rPr>
              <a:t>!</a:t>
            </a: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趕緊補充無聊抵抗粒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穀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穀粒牛奶 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超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Q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穀粒 嚼不無聊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分享還可抽免費嚼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穀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一個月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9978" y="6242443"/>
            <a:ext cx="1848230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i="1" dirty="0" smtClean="0">
                <a:latin typeface="微軟正黑體"/>
                <a:ea typeface="微軟正黑體"/>
                <a:cs typeface="微軟正黑體"/>
              </a:rPr>
              <a:t>分享補充抵抗粒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33277" y="4502414"/>
            <a:ext cx="1188720" cy="694944"/>
            <a:chOff x="1688795" y="2249871"/>
            <a:chExt cx="1188720" cy="694944"/>
          </a:xfrm>
        </p:grpSpPr>
        <p:sp>
          <p:nvSpPr>
            <p:cNvPr id="19" name="Oval Callout 18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0" name="Picture 19" descr="Untitled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</p:grpSp>
      <p:sp>
        <p:nvSpPr>
          <p:cNvPr id="23" name="Rectangular Callout 22"/>
          <p:cNvSpPr/>
          <p:nvPr/>
        </p:nvSpPr>
        <p:spPr>
          <a:xfrm>
            <a:off x="5594822" y="4356454"/>
            <a:ext cx="3386587" cy="1353927"/>
          </a:xfrm>
          <a:prstGeom prst="wedgeRectCallout">
            <a:avLst>
              <a:gd name="adj1" fmla="val 1304"/>
              <a:gd name="adj2" fmla="val 92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分享後登入</a:t>
            </a:r>
            <a:r>
              <a:rPr lang="en-US" altLang="zh-TW" dirty="0" err="1" smtClean="0"/>
              <a:t>fb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以</a:t>
            </a:r>
            <a:r>
              <a:rPr lang="en-US" altLang="zh-TW" dirty="0" err="1" smtClean="0"/>
              <a:t>fb</a:t>
            </a:r>
            <a:r>
              <a:rPr lang="zh-TW" altLang="en-US" dirty="0" smtClean="0"/>
              <a:t>帳號為抽獎名單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完成分享後自動跳轉</a:t>
            </a:r>
            <a:r>
              <a:rPr lang="en-US" altLang="zh-TW" dirty="0" smtClean="0"/>
              <a:t>2.0</a:t>
            </a:r>
            <a:r>
              <a:rPr lang="zh-TW" altLang="en-US" dirty="0" smtClean="0"/>
              <a:t>影片頁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84207"/>
            <a:ext cx="9144000" cy="6249483"/>
          </a:xfrm>
          <a:prstGeom prst="rect">
            <a:avLst/>
          </a:prstGeom>
          <a:solidFill>
            <a:srgbClr val="34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六種職業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影片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32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1.1.1</a:t>
            </a:r>
            <a:r>
              <a:rPr lang="zh-TW" altLang="en-US" dirty="0" smtClean="0"/>
              <a:t> 互動成功分享</a:t>
            </a:r>
            <a:r>
              <a:rPr lang="en-US" altLang="zh-TW" dirty="0" smtClean="0"/>
              <a:t>-</a:t>
            </a:r>
            <a:r>
              <a:rPr lang="zh-TW" altLang="en-US" dirty="0" smtClean="0"/>
              <a:t>六種職業</a:t>
            </a:r>
            <a:endParaRPr lang="en-US" altLang="zh-TW" dirty="0" smtClean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phone7-plus-rosegold-select-20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41" y="2204622"/>
            <a:ext cx="1881039" cy="18810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726295"/>
            <a:ext cx="9144000" cy="322306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9505" y="3882056"/>
            <a:ext cx="3314697" cy="2731817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分享圖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076" y="5247965"/>
            <a:ext cx="1216529" cy="170139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202" y="5247965"/>
            <a:ext cx="1218713" cy="17013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31804" y="3865750"/>
            <a:ext cx="33892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沒想到你真的超無聊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早上一成不變不用忍</a:t>
            </a:r>
            <a:r>
              <a:rPr lang="en-US" altLang="zh-TW" b="1" i="1" dirty="0" smtClean="0">
                <a:latin typeface="微軟正黑體"/>
                <a:ea typeface="微軟正黑體"/>
                <a:cs typeface="微軟正黑體"/>
              </a:rPr>
              <a:t>!</a:t>
            </a: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穀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牛奶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中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含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豐富的無聊抵抗粒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超</a:t>
            </a:r>
            <a:r>
              <a:rPr lang="en-US" altLang="zh-TW" b="1" dirty="0">
                <a:latin typeface="微軟正黑體"/>
                <a:ea typeface="微軟正黑體"/>
                <a:cs typeface="微軟正黑體"/>
              </a:rPr>
              <a:t>Q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穀粒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嚼得到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穀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嚼不無聊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分享你的無聊快搶限量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iphone7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9978" y="6242443"/>
            <a:ext cx="1848230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i="1" dirty="0" smtClean="0">
                <a:latin typeface="微軟正黑體"/>
                <a:ea typeface="微軟正黑體"/>
                <a:cs typeface="微軟正黑體"/>
              </a:rPr>
              <a:t>分享你的抵抗粒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786631" y="4454496"/>
            <a:ext cx="1188720" cy="694944"/>
            <a:chOff x="1688795" y="2249871"/>
            <a:chExt cx="1188720" cy="694944"/>
          </a:xfrm>
        </p:grpSpPr>
        <p:sp>
          <p:nvSpPr>
            <p:cNvPr id="21" name="Oval Callout 20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2" name="Picture 21" descr="Untitled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</p:grpSp>
      <p:sp>
        <p:nvSpPr>
          <p:cNvPr id="24" name="Rectangular Callout 23"/>
          <p:cNvSpPr/>
          <p:nvPr/>
        </p:nvSpPr>
        <p:spPr>
          <a:xfrm>
            <a:off x="5594822" y="4356454"/>
            <a:ext cx="3386587" cy="1353927"/>
          </a:xfrm>
          <a:prstGeom prst="wedgeRectCallout">
            <a:avLst>
              <a:gd name="adj1" fmla="val 1304"/>
              <a:gd name="adj2" fmla="val 92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分享後登入</a:t>
            </a:r>
            <a:r>
              <a:rPr lang="en-US" altLang="zh-TW" dirty="0" err="1" smtClean="0"/>
              <a:t>fb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以</a:t>
            </a:r>
            <a:r>
              <a:rPr lang="en-US" altLang="zh-TW" dirty="0" err="1" smtClean="0"/>
              <a:t>fb</a:t>
            </a:r>
            <a:r>
              <a:rPr lang="zh-TW" altLang="en-US" dirty="0" smtClean="0"/>
              <a:t>帳號為抽獎名單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完成分享後自動跳轉</a:t>
            </a:r>
            <a:r>
              <a:rPr lang="en-US" altLang="zh-TW" dirty="0" smtClean="0"/>
              <a:t>2.0</a:t>
            </a:r>
            <a:r>
              <a:rPr lang="zh-TW" altLang="en-US" dirty="0" smtClean="0"/>
              <a:t>影片頁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2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22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2.0</a:t>
            </a:r>
            <a:r>
              <a:rPr lang="zh-TW" altLang="en-US" dirty="0" smtClean="0"/>
              <a:t> 影片頁</a:t>
            </a:r>
            <a:endParaRPr lang="en-US" altLang="zh-TW" dirty="0" smtClean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9936" y="1489248"/>
            <a:ext cx="8885324" cy="417807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網路影片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62322" y="5890039"/>
            <a:ext cx="2331634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i="1" dirty="0" smtClean="0">
                <a:latin typeface="微軟正黑體"/>
                <a:ea typeface="微軟正黑體"/>
                <a:cs typeface="微軟正黑體"/>
              </a:rPr>
              <a:t>分享裝忙教學影片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85" y="5156606"/>
            <a:ext cx="1216529" cy="170139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911" y="5156606"/>
            <a:ext cx="1218713" cy="1701394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524499" y="4801968"/>
            <a:ext cx="1188720" cy="694944"/>
            <a:chOff x="1688795" y="2249871"/>
            <a:chExt cx="1188720" cy="694944"/>
          </a:xfrm>
        </p:grpSpPr>
        <p:sp>
          <p:nvSpPr>
            <p:cNvPr id="24" name="Oval Callout 23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5" name="Picture 24" descr="Untitled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8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006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03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7192"/>
            <a:ext cx="301006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006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43228"/>
            <a:ext cx="301006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703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96196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會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9507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0060" y="527193"/>
            <a:ext cx="703137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I</a:t>
            </a:r>
          </a:p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T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9507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務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5339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客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服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7030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老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師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99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</a:t>
            </a:r>
            <a:r>
              <a:rPr lang="zh-TW" altLang="en-US" dirty="0" smtClean="0"/>
              <a:t> 首頁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98489" y="2249871"/>
            <a:ext cx="6671114" cy="2397374"/>
            <a:chOff x="1098489" y="2249871"/>
            <a:chExt cx="6671114" cy="2397374"/>
          </a:xfrm>
        </p:grpSpPr>
        <p:pic>
          <p:nvPicPr>
            <p:cNvPr id="10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278" y="2249872"/>
              <a:ext cx="2539346" cy="923844"/>
            </a:xfrm>
            <a:prstGeom prst="rect">
              <a:avLst/>
            </a:prstGeom>
          </p:spPr>
        </p:pic>
        <p:sp>
          <p:nvSpPr>
            <p:cNvPr id="22" name="Oval Callout 21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6" name="Picture 25" descr="Untitl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1"/>
            <a:stretch/>
          </p:blipFill>
          <p:spPr>
            <a:xfrm>
              <a:off x="1850770" y="3025793"/>
              <a:ext cx="5230368" cy="742192"/>
            </a:xfrm>
            <a:prstGeom prst="rect">
              <a:avLst/>
            </a:prstGeom>
          </p:spPr>
        </p:pic>
        <p:pic>
          <p:nvPicPr>
            <p:cNvPr id="27" name="Picture 26" descr="Untitle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>
            <a:xfrm rot="20378742">
              <a:off x="6117470" y="2288423"/>
              <a:ext cx="1092473" cy="675583"/>
            </a:xfrm>
            <a:prstGeom prst="wedgeEllipseCallout">
              <a:avLst>
                <a:gd name="adj1" fmla="val 11679"/>
                <a:gd name="adj2" fmla="val 6649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8" name="Picture 27" descr="Untitled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050" y="2249871"/>
              <a:ext cx="1249680" cy="762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00532" y="3723915"/>
              <a:ext cx="654827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天天早起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通勤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超有事，連早餐都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像例行公式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這麼無聊就快挺不住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en-US" altLang="zh-TW" sz="1400" dirty="0" smtClean="0">
                  <a:latin typeface="微軟正黑體"/>
                  <a:ea typeface="微軟正黑體"/>
                  <a:cs typeface="微軟正黑體"/>
                </a:rPr>
                <a:t>? </a:t>
              </a:r>
              <a:r>
                <a:rPr lang="zh-TW" altLang="en-US" sz="1400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快嚼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Q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 彈無聊抵抗粒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並選擇六種職業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挑戰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裝忙，</a:t>
              </a:r>
              <a:r>
                <a:rPr lang="zh-TW" altLang="en-US" b="1" dirty="0" smtClean="0">
                  <a:latin typeface="微軟正黑體"/>
                  <a:ea typeface="微軟正黑體"/>
                  <a:cs typeface="微軟正黑體"/>
                </a:rPr>
                <a:t>有機會獲得片中隨機出現限量好禮</a:t>
              </a:r>
              <a:r>
                <a:rPr lang="en-US" altLang="zh-TW" b="1" i="1" dirty="0" smtClean="0">
                  <a:latin typeface="微軟正黑體"/>
                  <a:ea typeface="微軟正黑體"/>
                  <a:cs typeface="微軟正黑體"/>
                </a:rPr>
                <a:t>!</a:t>
              </a:r>
            </a:p>
          </p:txBody>
        </p:sp>
        <p:grpSp>
          <p:nvGrpSpPr>
            <p:cNvPr id="19" name="群組 14"/>
            <p:cNvGrpSpPr/>
            <p:nvPr/>
          </p:nvGrpSpPr>
          <p:grpSpPr>
            <a:xfrm>
              <a:off x="1098489" y="2763560"/>
              <a:ext cx="6671114" cy="1211555"/>
              <a:chOff x="615949" y="631698"/>
              <a:chExt cx="26150229" cy="4749196"/>
            </a:xfrm>
          </p:grpSpPr>
          <p:pic>
            <p:nvPicPr>
              <p:cNvPr id="20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49" y="631698"/>
                <a:ext cx="3395767" cy="4749196"/>
              </a:xfrm>
              <a:prstGeom prst="rect">
                <a:avLst/>
              </a:prstGeom>
            </p:spPr>
          </p:pic>
          <p:pic>
            <p:nvPicPr>
              <p:cNvPr id="21" name="圖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315" y="631698"/>
                <a:ext cx="3401863" cy="4749196"/>
              </a:xfrm>
              <a:prstGeom prst="rect">
                <a:avLst/>
              </a:prstGeom>
            </p:spPr>
          </p:pic>
        </p:grpSp>
      </p:grpSp>
      <p:sp>
        <p:nvSpPr>
          <p:cNvPr id="39" name="Rectangular Callout 38"/>
          <p:cNvSpPr/>
          <p:nvPr/>
        </p:nvSpPr>
        <p:spPr>
          <a:xfrm>
            <a:off x="1098489" y="730881"/>
            <a:ext cx="3084846" cy="754844"/>
          </a:xfrm>
          <a:prstGeom prst="wedgeRectCallout">
            <a:avLst>
              <a:gd name="adj1" fmla="val -37533"/>
              <a:gd name="adj2" fmla="val 1005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背景動態影片輪播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滑鼠移過去時會出現說明及</a:t>
            </a:r>
            <a:r>
              <a:rPr lang="en-US" altLang="zh-TW" dirty="0" err="1" smtClean="0"/>
              <a:t>btn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下一頁</a:t>
            </a:r>
            <a:r>
              <a:rPr lang="en-US" altLang="zh-TW" dirty="0" smtClean="0"/>
              <a:t>demo)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5072620" y="617056"/>
            <a:ext cx="3084846" cy="754844"/>
          </a:xfrm>
          <a:prstGeom prst="wedgeRectCallout">
            <a:avLst>
              <a:gd name="adj1" fmla="val 59557"/>
              <a:gd name="adj2" fmla="val 37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Menu</a:t>
            </a:r>
            <a:r>
              <a:rPr lang="zh-TW" altLang="en-US" dirty="0" smtClean="0"/>
              <a:t>點擊後展開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首頁</a:t>
            </a:r>
            <a:r>
              <a:rPr lang="en-US" altLang="zh-TW" dirty="0" smtClean="0"/>
              <a:t>/</a:t>
            </a:r>
            <a:r>
              <a:rPr lang="zh-TW" altLang="en-US" dirty="0" smtClean="0"/>
              <a:t>影片頁</a:t>
            </a:r>
            <a:r>
              <a:rPr lang="en-US" altLang="zh-TW" dirty="0" smtClean="0"/>
              <a:t>/</a:t>
            </a:r>
            <a:r>
              <a:rPr lang="zh-TW" altLang="en-US" dirty="0" smtClean="0"/>
              <a:t>活動辦法</a:t>
            </a:r>
            <a:r>
              <a:rPr lang="en-US" altLang="zh-TW" dirty="0" smtClean="0"/>
              <a:t>/</a:t>
            </a:r>
            <a:r>
              <a:rPr lang="zh-TW" altLang="en-US" dirty="0" smtClean="0"/>
              <a:t>得獎名單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9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67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3.0</a:t>
            </a:r>
            <a:r>
              <a:rPr lang="zh-TW" altLang="en-US" dirty="0" smtClean="0"/>
              <a:t> 中獎公告頁</a:t>
            </a:r>
            <a:endParaRPr lang="en-US" altLang="zh-TW" dirty="0" smtClean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9936" y="1489248"/>
            <a:ext cx="8885324" cy="417807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中獎公告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活動結束後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85" y="5156606"/>
            <a:ext cx="1216529" cy="170139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911" y="5156606"/>
            <a:ext cx="1218713" cy="170139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464598" y="4809134"/>
            <a:ext cx="1188720" cy="694944"/>
            <a:chOff x="1688795" y="2249871"/>
            <a:chExt cx="1188720" cy="694944"/>
          </a:xfrm>
        </p:grpSpPr>
        <p:sp>
          <p:nvSpPr>
            <p:cNvPr id="18" name="Oval Callout 17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0" name="Picture 19" descr="Untitled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46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4.0</a:t>
            </a:r>
            <a:r>
              <a:rPr lang="zh-TW" altLang="en-US" dirty="0" smtClean="0"/>
              <a:t> 活動辦法頁</a:t>
            </a:r>
            <a:endParaRPr lang="en-US" altLang="zh-TW" dirty="0" smtClean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9936" y="1489248"/>
            <a:ext cx="8885324" cy="417807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活動辦法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85" y="5156606"/>
            <a:ext cx="1216529" cy="170139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911" y="5156606"/>
            <a:ext cx="1218713" cy="170139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464598" y="4809134"/>
            <a:ext cx="1188720" cy="694944"/>
            <a:chOff x="1688795" y="2249871"/>
            <a:chExt cx="1188720" cy="694944"/>
          </a:xfrm>
        </p:grpSpPr>
        <p:sp>
          <p:nvSpPr>
            <p:cNvPr id="18" name="Oval Callout 17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0" name="Picture 19" descr="Untitled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58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006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03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7192"/>
            <a:ext cx="301006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006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43228"/>
            <a:ext cx="301006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703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96196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會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0060" y="527193"/>
            <a:ext cx="703137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I</a:t>
            </a:r>
          </a:p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T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9507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務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5339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客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服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7030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老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師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23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</a:t>
            </a:r>
            <a:r>
              <a:rPr lang="zh-TW" altLang="en-US" dirty="0" smtClean="0"/>
              <a:t> 首頁 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後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036" y="630453"/>
            <a:ext cx="2816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早起靈感未開機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網紅照騙修不停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快挑戰史上最長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無聊裝忙 嘴動就好</a:t>
            </a:r>
            <a:r>
              <a:rPr lang="en-US" altLang="zh-TW" b="1" i="1" dirty="0" smtClean="0">
                <a:latin typeface="微軟正黑體"/>
                <a:ea typeface="微軟正黑體"/>
                <a:cs typeface="微軟正黑體"/>
              </a:rPr>
              <a:t>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9919" y="1830782"/>
            <a:ext cx="1464529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看你多無聊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55731" y="191637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400" b="1" u="sng" dirty="0">
                <a:solidFill>
                  <a:schemeClr val="tx2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先看教學影片</a:t>
            </a:r>
            <a:endParaRPr lang="en-US" sz="1400" b="1" u="sng" dirty="0">
              <a:solidFill>
                <a:schemeClr val="tx2">
                  <a:lumMod val="7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98489" y="2249871"/>
            <a:ext cx="6671114" cy="2397374"/>
            <a:chOff x="1098489" y="2249871"/>
            <a:chExt cx="6671114" cy="2397374"/>
          </a:xfrm>
        </p:grpSpPr>
        <p:pic>
          <p:nvPicPr>
            <p:cNvPr id="43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278" y="2249872"/>
              <a:ext cx="2539346" cy="923844"/>
            </a:xfrm>
            <a:prstGeom prst="rect">
              <a:avLst/>
            </a:prstGeom>
          </p:spPr>
        </p:pic>
        <p:sp>
          <p:nvSpPr>
            <p:cNvPr id="44" name="Oval Callout 43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45" name="Picture 44" descr="Untitl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1"/>
            <a:stretch/>
          </p:blipFill>
          <p:spPr>
            <a:xfrm>
              <a:off x="1850770" y="3025793"/>
              <a:ext cx="5230368" cy="742192"/>
            </a:xfrm>
            <a:prstGeom prst="rect">
              <a:avLst/>
            </a:prstGeom>
          </p:spPr>
        </p:pic>
        <p:pic>
          <p:nvPicPr>
            <p:cNvPr id="46" name="Picture 45" descr="Untitle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  <p:sp>
          <p:nvSpPr>
            <p:cNvPr id="47" name="Oval Callout 46"/>
            <p:cNvSpPr/>
            <p:nvPr/>
          </p:nvSpPr>
          <p:spPr>
            <a:xfrm rot="20378742">
              <a:off x="6117470" y="2288423"/>
              <a:ext cx="1092473" cy="675583"/>
            </a:xfrm>
            <a:prstGeom prst="wedgeEllipseCallout">
              <a:avLst>
                <a:gd name="adj1" fmla="val 11679"/>
                <a:gd name="adj2" fmla="val 6649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48" name="Picture 47" descr="Untitled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050" y="2249871"/>
              <a:ext cx="1249680" cy="762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532" y="3723915"/>
              <a:ext cx="654827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天天早起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通勤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超有事，連早餐都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像例行公式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這麼無聊就快挺不住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en-US" altLang="zh-TW" sz="1400" dirty="0" smtClean="0">
                  <a:latin typeface="微軟正黑體"/>
                  <a:ea typeface="微軟正黑體"/>
                  <a:cs typeface="微軟正黑體"/>
                </a:rPr>
                <a:t>? </a:t>
              </a:r>
              <a:r>
                <a:rPr lang="zh-TW" altLang="en-US" sz="1400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快嚼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Q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 彈無聊抵抗粒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並選擇六種職業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挑戰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裝忙，</a:t>
              </a:r>
              <a:r>
                <a:rPr lang="zh-TW" altLang="en-US" b="1" dirty="0" smtClean="0">
                  <a:latin typeface="微軟正黑體"/>
                  <a:ea typeface="微軟正黑體"/>
                  <a:cs typeface="微軟正黑體"/>
                </a:rPr>
                <a:t>有機會獲得片中隨機出現限量好禮</a:t>
              </a:r>
              <a:r>
                <a:rPr lang="en-US" altLang="zh-TW" b="1" i="1" dirty="0" smtClean="0">
                  <a:latin typeface="微軟正黑體"/>
                  <a:ea typeface="微軟正黑體"/>
                  <a:cs typeface="微軟正黑體"/>
                </a:rPr>
                <a:t>!</a:t>
              </a:r>
              <a:endParaRPr lang="en-US" altLang="zh-TW" b="1" i="1" dirty="0" smtClean="0">
                <a:latin typeface="微軟正黑體"/>
                <a:ea typeface="微軟正黑體"/>
                <a:cs typeface="微軟正黑體"/>
              </a:endParaRPr>
            </a:p>
          </p:txBody>
        </p:sp>
        <p:grpSp>
          <p:nvGrpSpPr>
            <p:cNvPr id="50" name="群組 14"/>
            <p:cNvGrpSpPr/>
            <p:nvPr/>
          </p:nvGrpSpPr>
          <p:grpSpPr>
            <a:xfrm>
              <a:off x="1098489" y="2763560"/>
              <a:ext cx="6671114" cy="1211555"/>
              <a:chOff x="615949" y="631698"/>
              <a:chExt cx="26150229" cy="4749196"/>
            </a:xfrm>
          </p:grpSpPr>
          <p:pic>
            <p:nvPicPr>
              <p:cNvPr id="51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49" y="631698"/>
                <a:ext cx="3395767" cy="4749196"/>
              </a:xfrm>
              <a:prstGeom prst="rect">
                <a:avLst/>
              </a:prstGeom>
            </p:spPr>
          </p:pic>
          <p:pic>
            <p:nvPicPr>
              <p:cNvPr id="52" name="圖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315" y="631698"/>
                <a:ext cx="3401863" cy="4749196"/>
              </a:xfrm>
              <a:prstGeom prst="rect">
                <a:avLst/>
              </a:prstGeom>
            </p:spPr>
          </p:pic>
        </p:grpSp>
      </p:grpSp>
      <p:sp>
        <p:nvSpPr>
          <p:cNvPr id="53" name="Rectangular Callout 52"/>
          <p:cNvSpPr/>
          <p:nvPr/>
        </p:nvSpPr>
        <p:spPr>
          <a:xfrm>
            <a:off x="2980204" y="1161532"/>
            <a:ext cx="3084846" cy="754844"/>
          </a:xfrm>
          <a:prstGeom prst="wedgeRectCallout">
            <a:avLst>
              <a:gd name="adj1" fmla="val -53067"/>
              <a:gd name="adj2" fmla="val 815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另開視窗 </a:t>
            </a:r>
            <a:r>
              <a:rPr lang="en-US" altLang="zh-TW" dirty="0" smtClean="0"/>
              <a:t>2.0</a:t>
            </a:r>
            <a:r>
              <a:rPr lang="zh-TW" altLang="en-US" dirty="0" smtClean="0"/>
              <a:t> 網路影片頁</a:t>
            </a:r>
            <a:endParaRPr lang="en-US" dirty="0"/>
          </a:p>
        </p:txBody>
      </p:sp>
      <p:sp>
        <p:nvSpPr>
          <p:cNvPr id="54" name="Rectangular Callout 53"/>
          <p:cNvSpPr/>
          <p:nvPr/>
        </p:nvSpPr>
        <p:spPr>
          <a:xfrm>
            <a:off x="308347" y="2688384"/>
            <a:ext cx="3084846" cy="754844"/>
          </a:xfrm>
          <a:prstGeom prst="wedgeRectCallout">
            <a:avLst>
              <a:gd name="adj1" fmla="val -31707"/>
              <a:gd name="adj2" fmla="val -803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至</a:t>
            </a:r>
            <a:r>
              <a:rPr lang="en-US" altLang="zh-TW" dirty="0" smtClean="0"/>
              <a:t>1.1</a:t>
            </a:r>
            <a:r>
              <a:rPr lang="zh-TW" altLang="en-US" dirty="0" smtClean="0"/>
              <a:t>互動頁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0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006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03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7192"/>
            <a:ext cx="301006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006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43228"/>
            <a:ext cx="301006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703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96196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會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9507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9507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務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5339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客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服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7030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老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師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23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</a:t>
            </a:r>
            <a:r>
              <a:rPr lang="zh-TW" altLang="en-US" dirty="0" smtClean="0"/>
              <a:t> 首頁 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後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15440" y="591197"/>
            <a:ext cx="2816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左左右右快睡著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程式抓蟲還太早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快挑戰史上最長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無聊裝忙 嘴動就好</a:t>
            </a:r>
            <a:r>
              <a:rPr lang="en-US" altLang="zh-TW" b="1" i="1" dirty="0" smtClean="0">
                <a:latin typeface="微軟正黑體"/>
                <a:ea typeface="微軟正黑體"/>
                <a:cs typeface="微軟正黑體"/>
              </a:rPr>
              <a:t>!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75340" y="1781425"/>
            <a:ext cx="1405310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看你多無聊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04610" y="187091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400" b="1" u="sng" dirty="0">
                <a:solidFill>
                  <a:schemeClr val="tx2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先看教學影片</a:t>
            </a:r>
            <a:endParaRPr lang="en-US" sz="1400" b="1" u="sng" dirty="0">
              <a:solidFill>
                <a:schemeClr val="tx2">
                  <a:lumMod val="7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98489" y="2249871"/>
            <a:ext cx="6671114" cy="2397374"/>
            <a:chOff x="1098489" y="2249871"/>
            <a:chExt cx="6671114" cy="2397374"/>
          </a:xfrm>
        </p:grpSpPr>
        <p:pic>
          <p:nvPicPr>
            <p:cNvPr id="43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278" y="2249872"/>
              <a:ext cx="2539346" cy="923844"/>
            </a:xfrm>
            <a:prstGeom prst="rect">
              <a:avLst/>
            </a:prstGeom>
          </p:spPr>
        </p:pic>
        <p:sp>
          <p:nvSpPr>
            <p:cNvPr id="44" name="Oval Callout 43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45" name="Picture 44" descr="Untitl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1"/>
            <a:stretch/>
          </p:blipFill>
          <p:spPr>
            <a:xfrm>
              <a:off x="1850770" y="3025793"/>
              <a:ext cx="5230368" cy="742192"/>
            </a:xfrm>
            <a:prstGeom prst="rect">
              <a:avLst/>
            </a:prstGeom>
          </p:spPr>
        </p:pic>
        <p:pic>
          <p:nvPicPr>
            <p:cNvPr id="46" name="Picture 45" descr="Untitle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  <p:sp>
          <p:nvSpPr>
            <p:cNvPr id="47" name="Oval Callout 46"/>
            <p:cNvSpPr/>
            <p:nvPr/>
          </p:nvSpPr>
          <p:spPr>
            <a:xfrm rot="20378742">
              <a:off x="6117470" y="2288423"/>
              <a:ext cx="1092473" cy="675583"/>
            </a:xfrm>
            <a:prstGeom prst="wedgeEllipseCallout">
              <a:avLst>
                <a:gd name="adj1" fmla="val 11679"/>
                <a:gd name="adj2" fmla="val 6649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48" name="Picture 47" descr="Untitled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050" y="2249871"/>
              <a:ext cx="1249680" cy="762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532" y="3723915"/>
              <a:ext cx="654827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天天早起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通勤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超有事，連早餐都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像例行公式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這麼無聊就快挺不住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en-US" altLang="zh-TW" sz="1400" dirty="0" smtClean="0">
                  <a:latin typeface="微軟正黑體"/>
                  <a:ea typeface="微軟正黑體"/>
                  <a:cs typeface="微軟正黑體"/>
                </a:rPr>
                <a:t>? </a:t>
              </a:r>
              <a:r>
                <a:rPr lang="zh-TW" altLang="en-US" sz="1400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快嚼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Q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 彈無聊抵抗粒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並選擇六種職業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挑戰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裝忙，</a:t>
              </a:r>
              <a:r>
                <a:rPr lang="zh-TW" altLang="en-US" b="1" dirty="0" smtClean="0">
                  <a:latin typeface="微軟正黑體"/>
                  <a:ea typeface="微軟正黑體"/>
                  <a:cs typeface="微軟正黑體"/>
                </a:rPr>
                <a:t>有機會獲得片中隨機出現限量好禮</a:t>
              </a:r>
              <a:r>
                <a:rPr lang="en-US" altLang="zh-TW" b="1" i="1" dirty="0" smtClean="0">
                  <a:latin typeface="微軟正黑體"/>
                  <a:ea typeface="微軟正黑體"/>
                  <a:cs typeface="微軟正黑體"/>
                </a:rPr>
                <a:t>!</a:t>
              </a:r>
              <a:endParaRPr lang="en-US" altLang="zh-TW" b="1" i="1" dirty="0" smtClean="0">
                <a:latin typeface="微軟正黑體"/>
                <a:ea typeface="微軟正黑體"/>
                <a:cs typeface="微軟正黑體"/>
              </a:endParaRPr>
            </a:p>
          </p:txBody>
        </p:sp>
        <p:grpSp>
          <p:nvGrpSpPr>
            <p:cNvPr id="50" name="群組 14"/>
            <p:cNvGrpSpPr/>
            <p:nvPr/>
          </p:nvGrpSpPr>
          <p:grpSpPr>
            <a:xfrm>
              <a:off x="1098489" y="2763560"/>
              <a:ext cx="6671114" cy="1211555"/>
              <a:chOff x="615949" y="631698"/>
              <a:chExt cx="26150229" cy="4749196"/>
            </a:xfrm>
          </p:grpSpPr>
          <p:pic>
            <p:nvPicPr>
              <p:cNvPr id="51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49" y="631698"/>
                <a:ext cx="3395767" cy="4749196"/>
              </a:xfrm>
              <a:prstGeom prst="rect">
                <a:avLst/>
              </a:prstGeom>
            </p:spPr>
          </p:pic>
          <p:pic>
            <p:nvPicPr>
              <p:cNvPr id="52" name="圖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315" y="631698"/>
                <a:ext cx="3401863" cy="47491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6713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006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03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7192"/>
            <a:ext cx="301006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006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43228"/>
            <a:ext cx="301006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703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9507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0060" y="527193"/>
            <a:ext cx="703137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I</a:t>
            </a:r>
          </a:p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T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9507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務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5339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客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服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7030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老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師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23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</a:t>
            </a:r>
            <a:r>
              <a:rPr lang="zh-TW" altLang="en-US" dirty="0" smtClean="0"/>
              <a:t> 首頁 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後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77030" y="591197"/>
            <a:ext cx="2816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數字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5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4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0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4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0</a:t>
            </a: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早起不是林志鈴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快挑戰史上最長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無聊裝忙 嘴動就好</a:t>
            </a:r>
            <a:r>
              <a:rPr lang="en-US" altLang="zh-TW" b="1" i="1" dirty="0" smtClean="0">
                <a:latin typeface="微軟正黑體"/>
                <a:ea typeface="微軟正黑體"/>
                <a:cs typeface="微軟正黑體"/>
              </a:rPr>
              <a:t>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08647" y="1794478"/>
            <a:ext cx="1362271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看你多無聊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79840" y="18719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400" b="1" u="sng" dirty="0">
                <a:solidFill>
                  <a:schemeClr val="tx2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先看教學影片</a:t>
            </a:r>
            <a:endParaRPr lang="en-US" sz="1400" b="1" u="sng" dirty="0">
              <a:solidFill>
                <a:schemeClr val="tx2">
                  <a:lumMod val="7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98489" y="2249871"/>
            <a:ext cx="6671114" cy="2397374"/>
            <a:chOff x="1098489" y="2249871"/>
            <a:chExt cx="6671114" cy="2397374"/>
          </a:xfrm>
        </p:grpSpPr>
        <p:pic>
          <p:nvPicPr>
            <p:cNvPr id="43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278" y="2249872"/>
              <a:ext cx="2539346" cy="923844"/>
            </a:xfrm>
            <a:prstGeom prst="rect">
              <a:avLst/>
            </a:prstGeom>
          </p:spPr>
        </p:pic>
        <p:sp>
          <p:nvSpPr>
            <p:cNvPr id="44" name="Oval Callout 43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45" name="Picture 44" descr="Untitl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1"/>
            <a:stretch/>
          </p:blipFill>
          <p:spPr>
            <a:xfrm>
              <a:off x="1850770" y="3025793"/>
              <a:ext cx="5230368" cy="742192"/>
            </a:xfrm>
            <a:prstGeom prst="rect">
              <a:avLst/>
            </a:prstGeom>
          </p:spPr>
        </p:pic>
        <p:pic>
          <p:nvPicPr>
            <p:cNvPr id="46" name="Picture 45" descr="Untitle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  <p:sp>
          <p:nvSpPr>
            <p:cNvPr id="47" name="Oval Callout 46"/>
            <p:cNvSpPr/>
            <p:nvPr/>
          </p:nvSpPr>
          <p:spPr>
            <a:xfrm rot="20378742">
              <a:off x="6117470" y="2288423"/>
              <a:ext cx="1092473" cy="675583"/>
            </a:xfrm>
            <a:prstGeom prst="wedgeEllipseCallout">
              <a:avLst>
                <a:gd name="adj1" fmla="val 11679"/>
                <a:gd name="adj2" fmla="val 6649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48" name="Picture 47" descr="Untitled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050" y="2249871"/>
              <a:ext cx="1249680" cy="762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532" y="3723915"/>
              <a:ext cx="654827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天天早起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通勤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超有事，連早餐都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像例行公式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這麼無聊就快挺不住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en-US" altLang="zh-TW" sz="1400" dirty="0" smtClean="0">
                  <a:latin typeface="微軟正黑體"/>
                  <a:ea typeface="微軟正黑體"/>
                  <a:cs typeface="微軟正黑體"/>
                </a:rPr>
                <a:t>? </a:t>
              </a:r>
              <a:r>
                <a:rPr lang="zh-TW" altLang="en-US" sz="1400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快嚼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Q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 彈無聊抵抗粒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並選擇六種職業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挑戰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裝忙，</a:t>
              </a:r>
              <a:r>
                <a:rPr lang="zh-TW" altLang="en-US" b="1" dirty="0" smtClean="0">
                  <a:latin typeface="微軟正黑體"/>
                  <a:ea typeface="微軟正黑體"/>
                  <a:cs typeface="微軟正黑體"/>
                </a:rPr>
                <a:t>有機會獲得片中隨機出現限量好禮</a:t>
              </a:r>
              <a:r>
                <a:rPr lang="en-US" altLang="zh-TW" b="1" i="1" dirty="0" smtClean="0">
                  <a:latin typeface="微軟正黑體"/>
                  <a:ea typeface="微軟正黑體"/>
                  <a:cs typeface="微軟正黑體"/>
                </a:rPr>
                <a:t>!</a:t>
              </a:r>
              <a:endParaRPr lang="en-US" altLang="zh-TW" b="1" i="1" dirty="0" smtClean="0">
                <a:latin typeface="微軟正黑體"/>
                <a:ea typeface="微軟正黑體"/>
                <a:cs typeface="微軟正黑體"/>
              </a:endParaRPr>
            </a:p>
          </p:txBody>
        </p:sp>
        <p:grpSp>
          <p:nvGrpSpPr>
            <p:cNvPr id="50" name="群組 14"/>
            <p:cNvGrpSpPr/>
            <p:nvPr/>
          </p:nvGrpSpPr>
          <p:grpSpPr>
            <a:xfrm>
              <a:off x="1098489" y="2763560"/>
              <a:ext cx="6671114" cy="1211555"/>
              <a:chOff x="615949" y="631698"/>
              <a:chExt cx="26150229" cy="4749196"/>
            </a:xfrm>
          </p:grpSpPr>
          <p:pic>
            <p:nvPicPr>
              <p:cNvPr id="51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49" y="631698"/>
                <a:ext cx="3395767" cy="4749196"/>
              </a:xfrm>
              <a:prstGeom prst="rect">
                <a:avLst/>
              </a:prstGeom>
            </p:spPr>
          </p:pic>
          <p:pic>
            <p:nvPicPr>
              <p:cNvPr id="52" name="圖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315" y="631698"/>
                <a:ext cx="3401863" cy="47491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89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006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03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7192"/>
            <a:ext cx="301006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006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43228"/>
            <a:ext cx="301006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703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96196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會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9507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0060" y="527193"/>
            <a:ext cx="703137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I</a:t>
            </a:r>
          </a:p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T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5339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客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服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7030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老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師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98489" y="2249871"/>
            <a:ext cx="6671114" cy="2397374"/>
            <a:chOff x="1098489" y="2249871"/>
            <a:chExt cx="6671114" cy="2397374"/>
          </a:xfrm>
        </p:grpSpPr>
        <p:pic>
          <p:nvPicPr>
            <p:cNvPr id="10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278" y="2249872"/>
              <a:ext cx="2539346" cy="923844"/>
            </a:xfrm>
            <a:prstGeom prst="rect">
              <a:avLst/>
            </a:prstGeom>
          </p:spPr>
        </p:pic>
        <p:sp>
          <p:nvSpPr>
            <p:cNvPr id="22" name="Oval Callout 21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6" name="Picture 25" descr="Untitl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1"/>
            <a:stretch/>
          </p:blipFill>
          <p:spPr>
            <a:xfrm>
              <a:off x="1850770" y="3025793"/>
              <a:ext cx="5230368" cy="742192"/>
            </a:xfrm>
            <a:prstGeom prst="rect">
              <a:avLst/>
            </a:prstGeom>
          </p:spPr>
        </p:pic>
        <p:pic>
          <p:nvPicPr>
            <p:cNvPr id="27" name="Picture 26" descr="Untitle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>
            <a:xfrm rot="20378742">
              <a:off x="6117470" y="2288423"/>
              <a:ext cx="1092473" cy="675583"/>
            </a:xfrm>
            <a:prstGeom prst="wedgeEllipseCallout">
              <a:avLst>
                <a:gd name="adj1" fmla="val 11679"/>
                <a:gd name="adj2" fmla="val 6649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8" name="Picture 27" descr="Untitled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050" y="2249871"/>
              <a:ext cx="1249680" cy="762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00532" y="3723915"/>
              <a:ext cx="654827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天天早起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通勤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超有事，連早餐都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像例行公式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這麼無聊就快挺不住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en-US" altLang="zh-TW" sz="1400" dirty="0" smtClean="0">
                  <a:latin typeface="微軟正黑體"/>
                  <a:ea typeface="微軟正黑體"/>
                  <a:cs typeface="微軟正黑體"/>
                </a:rPr>
                <a:t>? </a:t>
              </a:r>
              <a:r>
                <a:rPr lang="zh-TW" altLang="en-US" sz="1400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快嚼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Q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 彈無聊抵抗粒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並選擇六種職業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挑戰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裝忙，</a:t>
              </a:r>
              <a:r>
                <a:rPr lang="zh-TW" altLang="en-US" b="1" dirty="0" smtClean="0">
                  <a:latin typeface="微軟正黑體"/>
                  <a:ea typeface="微軟正黑體"/>
                  <a:cs typeface="微軟正黑體"/>
                </a:rPr>
                <a:t>有機會獲得片中隨機出現限量好禮</a:t>
              </a:r>
              <a:r>
                <a:rPr lang="en-US" altLang="zh-TW" b="1" i="1" dirty="0" smtClean="0">
                  <a:latin typeface="微軟正黑體"/>
                  <a:ea typeface="微軟正黑體"/>
                  <a:cs typeface="微軟正黑體"/>
                </a:rPr>
                <a:t>!</a:t>
              </a:r>
              <a:endParaRPr lang="en-US" altLang="zh-TW" b="1" i="1" dirty="0" smtClean="0">
                <a:latin typeface="微軟正黑體"/>
                <a:ea typeface="微軟正黑體"/>
                <a:cs typeface="微軟正黑體"/>
              </a:endParaRPr>
            </a:p>
          </p:txBody>
        </p:sp>
        <p:grpSp>
          <p:nvGrpSpPr>
            <p:cNvPr id="19" name="群組 14"/>
            <p:cNvGrpSpPr/>
            <p:nvPr/>
          </p:nvGrpSpPr>
          <p:grpSpPr>
            <a:xfrm>
              <a:off x="1098489" y="2763560"/>
              <a:ext cx="6671114" cy="1211555"/>
              <a:chOff x="615949" y="631698"/>
              <a:chExt cx="26150229" cy="4749196"/>
            </a:xfrm>
          </p:grpSpPr>
          <p:pic>
            <p:nvPicPr>
              <p:cNvPr id="20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49" y="631698"/>
                <a:ext cx="3395767" cy="4749196"/>
              </a:xfrm>
              <a:prstGeom prst="rect">
                <a:avLst/>
              </a:prstGeom>
            </p:spPr>
          </p:pic>
          <p:pic>
            <p:nvPicPr>
              <p:cNvPr id="21" name="圖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315" y="631698"/>
                <a:ext cx="3401863" cy="4749196"/>
              </a:xfrm>
              <a:prstGeom prst="rect">
                <a:avLst/>
              </a:prstGeom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40037" y="4796933"/>
            <a:ext cx="2816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抱歉還在回信中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客戶等我十分鐘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快挑戰史上最長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無聊裝忙 嘴動就好</a:t>
            </a:r>
            <a:r>
              <a:rPr lang="en-US" altLang="zh-TW" b="1" i="1" dirty="0" smtClean="0">
                <a:latin typeface="微軟正黑體"/>
                <a:ea typeface="微軟正黑體"/>
                <a:cs typeface="微軟正黑體"/>
              </a:rPr>
              <a:t>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9936" y="5997262"/>
            <a:ext cx="1421567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看你多無聊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94173" y="606077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400" b="1" u="sng" dirty="0">
                <a:solidFill>
                  <a:schemeClr val="tx2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先看教學影片</a:t>
            </a:r>
            <a:endParaRPr lang="en-US" sz="1400" b="1" u="sng" dirty="0">
              <a:solidFill>
                <a:schemeClr val="tx2">
                  <a:lumMod val="7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936" y="114875"/>
            <a:ext cx="23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</a:t>
            </a:r>
            <a:r>
              <a:rPr lang="zh-TW" altLang="en-US" dirty="0" smtClean="0"/>
              <a:t> 首頁 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006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03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7192"/>
            <a:ext cx="301006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006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43228"/>
            <a:ext cx="301006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703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96196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會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9507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0060" y="527193"/>
            <a:ext cx="703137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I</a:t>
            </a:r>
          </a:p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T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9507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務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7030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老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師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98489" y="2249871"/>
            <a:ext cx="6671114" cy="2397374"/>
            <a:chOff x="1098489" y="2249871"/>
            <a:chExt cx="6671114" cy="2397374"/>
          </a:xfrm>
        </p:grpSpPr>
        <p:pic>
          <p:nvPicPr>
            <p:cNvPr id="10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278" y="2249872"/>
              <a:ext cx="2539346" cy="923844"/>
            </a:xfrm>
            <a:prstGeom prst="rect">
              <a:avLst/>
            </a:prstGeom>
          </p:spPr>
        </p:pic>
        <p:sp>
          <p:nvSpPr>
            <p:cNvPr id="22" name="Oval Callout 21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6" name="Picture 25" descr="Untitl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1"/>
            <a:stretch/>
          </p:blipFill>
          <p:spPr>
            <a:xfrm>
              <a:off x="1850770" y="3025793"/>
              <a:ext cx="5230368" cy="742192"/>
            </a:xfrm>
            <a:prstGeom prst="rect">
              <a:avLst/>
            </a:prstGeom>
          </p:spPr>
        </p:pic>
        <p:pic>
          <p:nvPicPr>
            <p:cNvPr id="27" name="Picture 26" descr="Untitle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>
            <a:xfrm rot="20378742">
              <a:off x="6117470" y="2288423"/>
              <a:ext cx="1092473" cy="675583"/>
            </a:xfrm>
            <a:prstGeom prst="wedgeEllipseCallout">
              <a:avLst>
                <a:gd name="adj1" fmla="val 11679"/>
                <a:gd name="adj2" fmla="val 6649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8" name="Picture 27" descr="Untitled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050" y="2249871"/>
              <a:ext cx="1249680" cy="762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00532" y="3723915"/>
              <a:ext cx="654827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天天早起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通勤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超有事，連早餐都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像例行公式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這麼無聊就快挺不住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en-US" altLang="zh-TW" sz="1400" dirty="0" smtClean="0">
                  <a:latin typeface="微軟正黑體"/>
                  <a:ea typeface="微軟正黑體"/>
                  <a:cs typeface="微軟正黑體"/>
                </a:rPr>
                <a:t>? </a:t>
              </a:r>
              <a:r>
                <a:rPr lang="zh-TW" altLang="en-US" sz="1400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快嚼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Q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 彈無聊抵抗粒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並選擇六種職業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挑戰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裝忙，</a:t>
              </a:r>
              <a:r>
                <a:rPr lang="zh-TW" altLang="en-US" b="1" dirty="0" smtClean="0">
                  <a:latin typeface="微軟正黑體"/>
                  <a:ea typeface="微軟正黑體"/>
                  <a:cs typeface="微軟正黑體"/>
                </a:rPr>
                <a:t>有機會獲得片中隨機出現限量好禮</a:t>
              </a:r>
              <a:r>
                <a:rPr lang="en-US" altLang="zh-TW" b="1" i="1" dirty="0" smtClean="0">
                  <a:latin typeface="微軟正黑體"/>
                  <a:ea typeface="微軟正黑體"/>
                  <a:cs typeface="微軟正黑體"/>
                </a:rPr>
                <a:t>!</a:t>
              </a:r>
              <a:endParaRPr lang="en-US" altLang="zh-TW" b="1" i="1" dirty="0" smtClean="0">
                <a:latin typeface="微軟正黑體"/>
                <a:ea typeface="微軟正黑體"/>
                <a:cs typeface="微軟正黑體"/>
              </a:endParaRPr>
            </a:p>
          </p:txBody>
        </p:sp>
        <p:grpSp>
          <p:nvGrpSpPr>
            <p:cNvPr id="19" name="群組 14"/>
            <p:cNvGrpSpPr/>
            <p:nvPr/>
          </p:nvGrpSpPr>
          <p:grpSpPr>
            <a:xfrm>
              <a:off x="1098489" y="2763560"/>
              <a:ext cx="6671114" cy="1211555"/>
              <a:chOff x="615949" y="631698"/>
              <a:chExt cx="26150229" cy="4749196"/>
            </a:xfrm>
          </p:grpSpPr>
          <p:pic>
            <p:nvPicPr>
              <p:cNvPr id="20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49" y="631698"/>
                <a:ext cx="3395767" cy="4749196"/>
              </a:xfrm>
              <a:prstGeom prst="rect">
                <a:avLst/>
              </a:prstGeom>
            </p:spPr>
          </p:pic>
          <p:pic>
            <p:nvPicPr>
              <p:cNvPr id="21" name="圖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315" y="631698"/>
                <a:ext cx="3401863" cy="4749196"/>
              </a:xfrm>
              <a:prstGeom prst="rect">
                <a:avLst/>
              </a:prstGeom>
            </p:spPr>
          </p:pic>
        </p:grpSp>
      </p:grpSp>
      <p:sp>
        <p:nvSpPr>
          <p:cNvPr id="40" name="TextBox 39"/>
          <p:cNvSpPr txBox="1"/>
          <p:nvPr/>
        </p:nvSpPr>
        <p:spPr>
          <a:xfrm>
            <a:off x="99936" y="114875"/>
            <a:ext cx="23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</a:t>
            </a:r>
            <a:r>
              <a:rPr lang="zh-TW" altLang="en-US" dirty="0" smtClean="0"/>
              <a:t> 首頁 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後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27420" y="4872496"/>
            <a:ext cx="2816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電話佔線忙碌中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可能要等午餐後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快挑戰史上最長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無聊裝忙 嘴動就好</a:t>
            </a:r>
            <a:r>
              <a:rPr lang="en-US" altLang="zh-TW" b="1" i="1" dirty="0" smtClean="0">
                <a:latin typeface="微軟正黑體"/>
                <a:ea typeface="微軟正黑體"/>
                <a:cs typeface="微軟正黑體"/>
              </a:rPr>
              <a:t>!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75340" y="6072825"/>
            <a:ext cx="1357388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看你多無聊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45616" y="617242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400" b="1" u="sng" dirty="0">
                <a:solidFill>
                  <a:schemeClr val="tx2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先看教學影片</a:t>
            </a:r>
            <a:endParaRPr lang="en-US" sz="1400" b="1" u="sng" dirty="0">
              <a:solidFill>
                <a:schemeClr val="tx2">
                  <a:lumMod val="7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323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006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030" y="527192"/>
            <a:ext cx="306697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7192"/>
            <a:ext cx="3010060" cy="288757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006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43228"/>
            <a:ext cx="301006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7030" y="3443228"/>
            <a:ext cx="3066970" cy="34147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96196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會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 algn="ctr"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9507" y="527193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計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0060" y="527193"/>
            <a:ext cx="703137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I</a:t>
            </a:r>
          </a:p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T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9507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業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務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98489" y="2249871"/>
            <a:ext cx="6671114" cy="2397374"/>
            <a:chOff x="1098489" y="2249871"/>
            <a:chExt cx="6671114" cy="2397374"/>
          </a:xfrm>
        </p:grpSpPr>
        <p:pic>
          <p:nvPicPr>
            <p:cNvPr id="10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278" y="2249872"/>
              <a:ext cx="2539346" cy="923844"/>
            </a:xfrm>
            <a:prstGeom prst="rect">
              <a:avLst/>
            </a:prstGeom>
          </p:spPr>
        </p:pic>
        <p:sp>
          <p:nvSpPr>
            <p:cNvPr id="22" name="Oval Callout 21"/>
            <p:cNvSpPr/>
            <p:nvPr/>
          </p:nvSpPr>
          <p:spPr>
            <a:xfrm rot="1029601">
              <a:off x="1709695" y="2250037"/>
              <a:ext cx="1092473" cy="675583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6" name="Picture 25" descr="Untitl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1"/>
            <a:stretch/>
          </p:blipFill>
          <p:spPr>
            <a:xfrm>
              <a:off x="1850770" y="3025793"/>
              <a:ext cx="5230368" cy="742192"/>
            </a:xfrm>
            <a:prstGeom prst="rect">
              <a:avLst/>
            </a:prstGeom>
          </p:spPr>
        </p:pic>
        <p:pic>
          <p:nvPicPr>
            <p:cNvPr id="27" name="Picture 26" descr="Untitle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795" y="2249871"/>
              <a:ext cx="1188720" cy="694944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>
            <a:xfrm rot="20378742">
              <a:off x="6117470" y="2288423"/>
              <a:ext cx="1092473" cy="675583"/>
            </a:xfrm>
            <a:prstGeom prst="wedgeEllipseCallout">
              <a:avLst>
                <a:gd name="adj1" fmla="val 11679"/>
                <a:gd name="adj2" fmla="val 6649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C92820"/>
                </a:solidFill>
                <a:latin typeface="華康新綜藝體 Std W5" charset="2"/>
                <a:ea typeface="華康新綜藝體 Std W5" charset="2"/>
                <a:cs typeface="華康新綜藝體 Std W5" charset="2"/>
              </a:endParaRPr>
            </a:p>
          </p:txBody>
        </p:sp>
        <p:pic>
          <p:nvPicPr>
            <p:cNvPr id="28" name="Picture 27" descr="Untitled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050" y="2249871"/>
              <a:ext cx="1249680" cy="762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00532" y="3723915"/>
              <a:ext cx="654827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天天早起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通勤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超有事，連早餐都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像例行公式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這麼無聊就快挺不住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en-US" altLang="zh-TW" sz="1400" dirty="0" smtClean="0">
                  <a:latin typeface="微軟正黑體"/>
                  <a:ea typeface="微軟正黑體"/>
                  <a:cs typeface="微軟正黑體"/>
                </a:rPr>
                <a:t>? </a:t>
              </a:r>
              <a:r>
                <a:rPr lang="zh-TW" altLang="en-US" sz="1400" dirty="0" smtClean="0">
                  <a:latin typeface="微軟正黑體"/>
                  <a:ea typeface="微軟正黑體"/>
                  <a:cs typeface="微軟正黑體"/>
                </a:rPr>
                <a:t> 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快嚼</a:t>
              </a:r>
              <a:r>
                <a:rPr lang="en-US" altLang="zh-TW" dirty="0" smtClean="0">
                  <a:latin typeface="微軟正黑體"/>
                  <a:ea typeface="微軟正黑體"/>
                  <a:cs typeface="微軟正黑體"/>
                </a:rPr>
                <a:t>Q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 彈無聊抵抗粒</a:t>
              </a:r>
              <a:endParaRPr lang="en-US" altLang="zh-TW" dirty="0" smtClean="0">
                <a:latin typeface="微軟正黑體"/>
                <a:ea typeface="微軟正黑體"/>
                <a:cs typeface="微軟正黑體"/>
              </a:endParaRPr>
            </a:p>
            <a:p>
              <a:pPr algn="ctr"/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並選擇六種職業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挑戰</a:t>
              </a:r>
              <a:r>
                <a:rPr lang="zh-TW" altLang="en-US" dirty="0" smtClean="0">
                  <a:latin typeface="微軟正黑體"/>
                  <a:ea typeface="微軟正黑體"/>
                  <a:cs typeface="微軟正黑體"/>
                </a:rPr>
                <a:t>裝忙，</a:t>
              </a:r>
              <a:r>
                <a:rPr lang="zh-TW" altLang="en-US" b="1" dirty="0" smtClean="0">
                  <a:latin typeface="微軟正黑體"/>
                  <a:ea typeface="微軟正黑體"/>
                  <a:cs typeface="微軟正黑體"/>
                </a:rPr>
                <a:t>有機會獲得片中隨機出現限量好禮</a:t>
              </a:r>
              <a:r>
                <a:rPr lang="en-US" altLang="zh-TW" b="1" i="1" dirty="0" smtClean="0">
                  <a:latin typeface="微軟正黑體"/>
                  <a:ea typeface="微軟正黑體"/>
                  <a:cs typeface="微軟正黑體"/>
                </a:rPr>
                <a:t>!</a:t>
              </a:r>
              <a:endParaRPr lang="en-US" altLang="zh-TW" b="1" i="1" dirty="0" smtClean="0">
                <a:latin typeface="微軟正黑體"/>
                <a:ea typeface="微軟正黑體"/>
                <a:cs typeface="微軟正黑體"/>
              </a:endParaRPr>
            </a:p>
          </p:txBody>
        </p:sp>
        <p:grpSp>
          <p:nvGrpSpPr>
            <p:cNvPr id="19" name="群組 14"/>
            <p:cNvGrpSpPr/>
            <p:nvPr/>
          </p:nvGrpSpPr>
          <p:grpSpPr>
            <a:xfrm>
              <a:off x="1098489" y="2763560"/>
              <a:ext cx="6671114" cy="1211555"/>
              <a:chOff x="615949" y="631698"/>
              <a:chExt cx="26150229" cy="4749196"/>
            </a:xfrm>
          </p:grpSpPr>
          <p:pic>
            <p:nvPicPr>
              <p:cNvPr id="20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49" y="631698"/>
                <a:ext cx="3395767" cy="4749196"/>
              </a:xfrm>
              <a:prstGeom prst="rect">
                <a:avLst/>
              </a:prstGeom>
            </p:spPr>
          </p:pic>
          <p:pic>
            <p:nvPicPr>
              <p:cNvPr id="21" name="圖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315" y="631698"/>
                <a:ext cx="3401863" cy="4749196"/>
              </a:xfrm>
              <a:prstGeom prst="rect">
                <a:avLst/>
              </a:prstGeom>
            </p:spPr>
          </p:pic>
        </p:grpSp>
      </p:grpSp>
      <p:sp>
        <p:nvSpPr>
          <p:cNvPr id="40" name="TextBox 39"/>
          <p:cNvSpPr txBox="1"/>
          <p:nvPr/>
        </p:nvSpPr>
        <p:spPr>
          <a:xfrm>
            <a:off x="99936" y="114875"/>
            <a:ext cx="23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</a:t>
            </a:r>
            <a:r>
              <a:rPr lang="zh-TW" altLang="en-US" dirty="0" smtClean="0"/>
              <a:t> 首頁 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後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75339" y="4955941"/>
            <a:ext cx="110799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客</a:t>
            </a:r>
            <a:endParaRPr lang="en-US" altLang="zh-TW" sz="7200" dirty="0" smtClean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80000"/>
              </a:lnSpc>
            </a:pPr>
            <a:r>
              <a:rPr lang="zh-TW" altLang="en-US" sz="7200" dirty="0" smtClean="0">
                <a:solidFill>
                  <a:srgbClr val="D0CD22"/>
                </a:solidFill>
                <a:latin typeface="微軟正黑體"/>
                <a:ea typeface="微軟正黑體"/>
                <a:cs typeface="微軟正黑體"/>
              </a:rPr>
              <a:t>服</a:t>
            </a:r>
            <a:endParaRPr lang="en-US" sz="7200" dirty="0">
              <a:solidFill>
                <a:srgbClr val="D0CD22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06370" y="4814464"/>
            <a:ext cx="2816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早起鳥兒有蟲吃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但我早上沒有課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快挑戰史上最長</a:t>
            </a:r>
            <a:r>
              <a:rPr lang="en-US" altLang="zh-TW" b="1" dirty="0" smtClean="0"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b="1" dirty="0" smtClean="0">
                <a:latin typeface="微軟正黑體"/>
                <a:ea typeface="微軟正黑體"/>
                <a:cs typeface="微軟正黑體"/>
              </a:rPr>
              <a:t>無聊裝忙 嘴動就好</a:t>
            </a:r>
            <a:r>
              <a:rPr lang="en-US" altLang="zh-TW" b="1" i="1" dirty="0" smtClean="0">
                <a:latin typeface="微軟正黑體"/>
                <a:ea typeface="微軟正黑體"/>
                <a:cs typeface="微軟正黑體"/>
              </a:rPr>
              <a:t>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78250" y="6132443"/>
            <a:ext cx="1424683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看你多無聊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7534" y="622980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400" b="1" u="sng" dirty="0">
                <a:solidFill>
                  <a:schemeClr val="tx2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先看教學影片</a:t>
            </a:r>
            <a:endParaRPr lang="en-US" sz="1400" b="1" u="sng" dirty="0">
              <a:solidFill>
                <a:schemeClr val="tx2">
                  <a:lumMod val="7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4793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4207"/>
            <a:ext cx="9144000" cy="63737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8027" y="670973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18027" y="994478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8027" y="826734"/>
            <a:ext cx="371391" cy="599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6" y="1148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1.1</a:t>
            </a:r>
            <a:r>
              <a:rPr lang="zh-TW" altLang="en-US" dirty="0" smtClean="0"/>
              <a:t>互動頁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 設計</a:t>
            </a:r>
            <a:endParaRPr lang="en-US" dirty="0"/>
          </a:p>
        </p:txBody>
      </p:sp>
      <p:pic>
        <p:nvPicPr>
          <p:cNvPr id="67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" y="596777"/>
            <a:ext cx="1856954" cy="67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33690"/>
            <a:ext cx="3390438" cy="1243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35231" y="3914978"/>
            <a:ext cx="1879886" cy="49124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我嚼不無聊 </a:t>
            </a:r>
            <a:r>
              <a:rPr lang="en-US" altLang="zh-TW" dirty="0" smtClean="0">
                <a:latin typeface="微軟正黑體"/>
                <a:ea typeface="微軟正黑體"/>
                <a:cs typeface="微軟正黑體"/>
              </a:rPr>
              <a:t>GO</a:t>
            </a:r>
            <a:r>
              <a:rPr lang="en-US" altLang="zh-TW" i="1" dirty="0" smtClean="0">
                <a:latin typeface="微軟正黑體"/>
                <a:ea typeface="微軟正黑體"/>
                <a:cs typeface="微軟正黑體"/>
              </a:rPr>
              <a:t>!</a:t>
            </a:r>
            <a:endParaRPr lang="en-US" i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703" y="2415560"/>
            <a:ext cx="4612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按下按鈕挑戰史上最長</a:t>
            </a:r>
            <a:r>
              <a:rPr lang="en-US" altLang="zh-TW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Loop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影片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限量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好禮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隨機出現在片中任一時間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抵抗無聊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發現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獎項並分享就有機會獲得</a:t>
            </a:r>
            <a:endParaRPr lang="en-US" altLang="zh-TW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endParaRPr lang="en-US" altLang="zh-TW" sz="1400" b="1" u="sng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dist"/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建議搭配穀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Morning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穀粒牛奶</a:t>
            </a:r>
            <a:r>
              <a:rPr lang="zh-TW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超</a:t>
            </a:r>
            <a:r>
              <a:rPr lang="en-US" altLang="zh-TW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Q</a:t>
            </a:r>
            <a:r>
              <a:rPr lang="zh-TW" altLang="en-US" sz="1400" b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穀粒嚼不無聊</a:t>
            </a:r>
            <a:r>
              <a:rPr lang="en-US" altLang="zh-TW" sz="1400" b="1" i="1" u="sng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!</a:t>
            </a:r>
          </a:p>
          <a:p>
            <a:pPr algn="dist"/>
            <a:endParaRPr lang="en-US" dirty="0"/>
          </a:p>
        </p:txBody>
      </p:sp>
      <p:sp>
        <p:nvSpPr>
          <p:cNvPr id="70" name="Rectangular Callout 69"/>
          <p:cNvSpPr/>
          <p:nvPr/>
        </p:nvSpPr>
        <p:spPr>
          <a:xfrm>
            <a:off x="3782648" y="4732065"/>
            <a:ext cx="3084846" cy="754844"/>
          </a:xfrm>
          <a:prstGeom prst="wedgeRectCallout">
            <a:avLst>
              <a:gd name="adj1" fmla="val -31707"/>
              <a:gd name="adj2" fmla="val -803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按下後字消失 背景滿版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影片開始播放</a:t>
            </a:r>
            <a:endParaRPr lang="en-US" dirty="0"/>
          </a:p>
        </p:txBody>
      </p:sp>
      <p:sp>
        <p:nvSpPr>
          <p:cNvPr id="72" name="Rectangular Callout 71"/>
          <p:cNvSpPr/>
          <p:nvPr/>
        </p:nvSpPr>
        <p:spPr>
          <a:xfrm>
            <a:off x="835481" y="5499579"/>
            <a:ext cx="3084846" cy="754844"/>
          </a:xfrm>
          <a:prstGeom prst="wedgeRectCallout">
            <a:avLst>
              <a:gd name="adj1" fmla="val 1304"/>
              <a:gd name="adj2" fmla="val 92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播放時間</a:t>
            </a:r>
            <a:r>
              <a:rPr lang="en-US" altLang="zh-TW" dirty="0" smtClean="0"/>
              <a:t>bar</a:t>
            </a:r>
            <a:r>
              <a:rPr lang="zh-TW" altLang="en-US" dirty="0" smtClean="0"/>
              <a:t> 但不可拖移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815</Words>
  <Application>Microsoft Macintosh PowerPoint</Application>
  <PresentationFormat>On-screen Show (4:3)</PresentationFormat>
  <Paragraphs>264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綸 綸</dc:creator>
  <cp:lastModifiedBy>綸 綸</cp:lastModifiedBy>
  <cp:revision>36</cp:revision>
  <dcterms:created xsi:type="dcterms:W3CDTF">2017-01-22T08:15:53Z</dcterms:created>
  <dcterms:modified xsi:type="dcterms:W3CDTF">2017-01-22T17:00:35Z</dcterms:modified>
</cp:coreProperties>
</file>