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67" r:id="rId3"/>
    <p:sldId id="271" r:id="rId4"/>
    <p:sldId id="270" r:id="rId5"/>
    <p:sldId id="268" r:id="rId6"/>
    <p:sldId id="272" r:id="rId7"/>
    <p:sldId id="275" r:id="rId8"/>
    <p:sldId id="273" r:id="rId9"/>
    <p:sldId id="274" r:id="rId10"/>
    <p:sldId id="276" r:id="rId11"/>
    <p:sldId id="277" r:id="rId12"/>
    <p:sldId id="278" r:id="rId13"/>
    <p:sldId id="282" r:id="rId14"/>
    <p:sldId id="279" r:id="rId15"/>
    <p:sldId id="269" r:id="rId16"/>
    <p:sldId id="281" r:id="rId17"/>
    <p:sldId id="262"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0755" autoAdjust="0"/>
  </p:normalViewPr>
  <p:slideViewPr>
    <p:cSldViewPr>
      <p:cViewPr varScale="1">
        <p:scale>
          <a:sx n="101" d="100"/>
          <a:sy n="101" d="100"/>
        </p:scale>
        <p:origin x="-944"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88450-6D4A-0B42-B62B-F70E6368A460}" type="datetimeFigureOut">
              <a:rPr lang="en-US" smtClean="0"/>
              <a:t>9/25/19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F54F5-F1FB-A141-87D8-A9E97BBF5668}" type="slidenum">
              <a:rPr lang="en-US" smtClean="0"/>
              <a:t>‹#›</a:t>
            </a:fld>
            <a:endParaRPr lang="en-US"/>
          </a:p>
        </p:txBody>
      </p:sp>
    </p:spTree>
    <p:extLst>
      <p:ext uri="{BB962C8B-B14F-4D97-AF65-F5344CB8AC3E}">
        <p14:creationId xmlns:p14="http://schemas.microsoft.com/office/powerpoint/2010/main" val="23826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AF54F5-F1FB-A141-87D8-A9E97BBF5668}" type="slidenum">
              <a:rPr lang="en-US" smtClean="0"/>
              <a:t>19</a:t>
            </a:fld>
            <a:endParaRPr lang="en-US"/>
          </a:p>
        </p:txBody>
      </p:sp>
    </p:spTree>
    <p:extLst>
      <p:ext uri="{BB962C8B-B14F-4D97-AF65-F5344CB8AC3E}">
        <p14:creationId xmlns:p14="http://schemas.microsoft.com/office/powerpoint/2010/main" val="159504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133"/>
          <a:stretch/>
        </p:blipFill>
        <p:spPr>
          <a:xfrm>
            <a:off x="0" y="-1634179"/>
            <a:ext cx="9220200" cy="8492180"/>
          </a:xfrm>
          <a:prstGeom prst="rect">
            <a:avLst/>
          </a:prstGeom>
        </p:spPr>
      </p:pic>
      <p:sp>
        <p:nvSpPr>
          <p:cNvPr id="2" name="Title 1"/>
          <p:cNvSpPr>
            <a:spLocks noGrp="1"/>
          </p:cNvSpPr>
          <p:nvPr>
            <p:ph type="title" hasCustomPrompt="1"/>
          </p:nvPr>
        </p:nvSpPr>
        <p:spPr>
          <a:xfrm>
            <a:off x="838200" y="2133600"/>
            <a:ext cx="6400800" cy="1371600"/>
          </a:xfrm>
        </p:spPr>
        <p:txBody>
          <a:bodyPr/>
          <a:lstStyle>
            <a:lvl1pPr>
              <a:defRPr sz="2700" baseline="0">
                <a:solidFill>
                  <a:schemeClr val="bg1"/>
                </a:solidFill>
              </a:defRPr>
            </a:lvl1pPr>
          </a:lstStyle>
          <a:p>
            <a:r>
              <a:rPr lang="en-US" dirty="0"/>
              <a:t>Click to edit 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76200"/>
            <a:ext cx="3251199" cy="1625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atin typeface="Century Gothic"/>
                <a:cs typeface="Century Gothic"/>
              </a:defRPr>
            </a:lvl1pPr>
          </a:lstStyle>
          <a:p>
            <a:r>
              <a:rPr lang="en-US"/>
              <a:t>Click to edit Master title style</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9" name="Rectangle 8"/>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sz="half" idx="1"/>
          </p:nvPr>
        </p:nvSpPr>
        <p:spPr>
          <a:xfrm>
            <a:off x="381000" y="1066801"/>
            <a:ext cx="4038600" cy="5059363"/>
          </a:xfrm>
        </p:spPr>
        <p:txBody>
          <a:bodyPr/>
          <a:lstStyle>
            <a:lvl1pPr marL="257175" indent="-257175">
              <a:defRPr sz="2100">
                <a:solidFill>
                  <a:schemeClr val="tx1"/>
                </a:solidFill>
                <a:latin typeface="+mn-lt"/>
                <a:cs typeface="Arial" panose="020B0604020202020204" pitchFamily="34" charset="0"/>
              </a:defRPr>
            </a:lvl1pPr>
            <a:lvl2pPr marL="428625" indent="-171450">
              <a:defRPr lang="en-US" sz="1800" kern="1200" dirty="0" smtClean="0">
                <a:solidFill>
                  <a:srgbClr val="455560"/>
                </a:solidFill>
                <a:latin typeface="+mn-lt"/>
                <a:ea typeface="+mn-ea"/>
                <a:cs typeface="Arial" panose="020B0604020202020204" pitchFamily="34" charset="0"/>
              </a:defRPr>
            </a:lvl2pPr>
            <a:lvl3pPr marL="600075" indent="-171450">
              <a:tabLst/>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1"/>
            <a:ext cx="4038600" cy="5059363"/>
          </a:xfrm>
        </p:spPr>
        <p:txBody>
          <a:bodyPr/>
          <a:lstStyle>
            <a:lvl1pPr marL="257175" indent="-257175">
              <a:defRPr sz="2100">
                <a:latin typeface="+mn-lt"/>
                <a:cs typeface="Arial" panose="020B0604020202020204" pitchFamily="34" charset="0"/>
              </a:defRPr>
            </a:lvl1pPr>
            <a:lvl2pPr marL="428625" indent="-171450">
              <a:defRPr lang="en-US" sz="1800" kern="1200" dirty="0" smtClean="0">
                <a:solidFill>
                  <a:srgbClr val="455560"/>
                </a:solidFill>
                <a:latin typeface="+mn-lt"/>
                <a:ea typeface="+mn-ea"/>
                <a:cs typeface="Arial" panose="020B0604020202020204" pitchFamily="34" charset="0"/>
              </a:defRPr>
            </a:lvl2pPr>
            <a:lvl3pPr marL="600075" indent="-171450">
              <a:tabLst/>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8" name="Rectangle 7"/>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2" name="Rectangle 1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457200" y="1066800"/>
            <a:ext cx="4040188" cy="639763"/>
          </a:xfrm>
        </p:spPr>
        <p:txBody>
          <a:bodyPr anchor="b">
            <a:noAutofit/>
          </a:bodyPr>
          <a:lstStyle>
            <a:lvl1pPr marL="0" indent="0">
              <a:buNone/>
              <a:defRPr sz="165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706562"/>
            <a:ext cx="4040188" cy="4389439"/>
          </a:xfrm>
        </p:spPr>
        <p:txBody>
          <a:bodyPr/>
          <a:lstStyle>
            <a:lvl1pPr marL="219075" indent="-219075">
              <a:defRPr sz="1800">
                <a:latin typeface="+mn-lt"/>
                <a:cs typeface="Arial" panose="020B0604020202020204" pitchFamily="34" charset="0"/>
              </a:defRPr>
            </a:lvl1pPr>
            <a:lvl2pPr marL="600075" indent="-342900">
              <a:defRPr lang="en-US" sz="1800" kern="1200" dirty="0" smtClean="0">
                <a:solidFill>
                  <a:srgbClr val="455560"/>
                </a:solidFill>
                <a:latin typeface="+mn-lt"/>
                <a:ea typeface="+mn-ea"/>
                <a:cs typeface="Arial" panose="020B0604020202020204" pitchFamily="34" charset="0"/>
              </a:defRPr>
            </a:lvl2pPr>
            <a:lvl3pPr marL="771525" indent="-342900">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066800"/>
            <a:ext cx="4041775" cy="639763"/>
          </a:xfrm>
        </p:spPr>
        <p:txBody>
          <a:bodyPr anchor="b">
            <a:noAutofit/>
          </a:bodyPr>
          <a:lstStyle>
            <a:lvl1pPr marL="0" indent="0">
              <a:buNone/>
              <a:defRPr sz="16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706562"/>
            <a:ext cx="4041775" cy="4389439"/>
          </a:xfrm>
        </p:spPr>
        <p:txBody>
          <a:bodyPr/>
          <a:lstStyle>
            <a:lvl1pPr marL="257175" indent="-257175">
              <a:buClr>
                <a:srgbClr val="3480DE"/>
              </a:buClr>
              <a:buFont typeface="Wingdings" panose="05000000000000000000" pitchFamily="2" charset="2"/>
              <a:buChar char="§"/>
              <a:defRPr lang="en-US" sz="1800" kern="1200" dirty="0" smtClean="0">
                <a:solidFill>
                  <a:srgbClr val="455560"/>
                </a:solidFill>
                <a:latin typeface="+mn-lt"/>
                <a:ea typeface="+mn-ea"/>
                <a:cs typeface="Arial" panose="020B0604020202020204" pitchFamily="34" charset="0"/>
              </a:defRPr>
            </a:lvl1pPr>
            <a:lvl2pPr marL="600075" indent="-342900">
              <a:defRPr lang="en-US" sz="1800" kern="1200" dirty="0" smtClean="0">
                <a:solidFill>
                  <a:srgbClr val="455560"/>
                </a:solidFill>
                <a:latin typeface="+mn-lt"/>
                <a:ea typeface="+mn-ea"/>
                <a:cs typeface="Arial" panose="020B0604020202020204" pitchFamily="34" charset="0"/>
              </a:defRPr>
            </a:lvl2pPr>
            <a:lvl3pPr marL="771525" indent="-342900">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4" name="Rectangle 13"/>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8" name="Rectangle 7"/>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6" name="Rectangle 5"/>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5" name="Rectangle 4"/>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9" name="Rectangle 8"/>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133"/>
          <a:stretch/>
        </p:blipFill>
        <p:spPr>
          <a:xfrm>
            <a:off x="0" y="-1634179"/>
            <a:ext cx="9220200" cy="849218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76200"/>
            <a:ext cx="3251199" cy="1625600"/>
          </a:xfrm>
          <a:prstGeom prst="rect">
            <a:avLst/>
          </a:prstGeom>
        </p:spPr>
      </p:pic>
      <p:sp>
        <p:nvSpPr>
          <p:cNvPr id="5" name="Rounded Rectangular Callout 4"/>
          <p:cNvSpPr/>
          <p:nvPr/>
        </p:nvSpPr>
        <p:spPr>
          <a:xfrm>
            <a:off x="228600" y="101600"/>
            <a:ext cx="8763000" cy="5562600"/>
          </a:xfrm>
          <a:prstGeom prst="wedgeRoundRectCallout">
            <a:avLst>
              <a:gd name="adj1" fmla="val -20954"/>
              <a:gd name="adj2" fmla="val 65037"/>
              <a:gd name="adj3" fmla="val 16667"/>
            </a:avLst>
          </a:prstGeom>
          <a:solidFill>
            <a:schemeClr val="bg1">
              <a:alpha val="20000"/>
            </a:schemeClr>
          </a:soli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entury Gothic"/>
              <a:cs typeface="Century Gothic"/>
            </a:endParaRPr>
          </a:p>
        </p:txBody>
      </p:sp>
      <p:sp>
        <p:nvSpPr>
          <p:cNvPr id="6" name="Title 1"/>
          <p:cNvSpPr>
            <a:spLocks noGrp="1"/>
          </p:cNvSpPr>
          <p:nvPr>
            <p:ph type="title"/>
          </p:nvPr>
        </p:nvSpPr>
        <p:spPr>
          <a:xfrm>
            <a:off x="685800" y="3692525"/>
            <a:ext cx="7772400" cy="1057275"/>
          </a:xfrm>
        </p:spPr>
        <p:txBody>
          <a:bodyPr/>
          <a:lstStyle>
            <a:lvl1pPr>
              <a:defRPr>
                <a:solidFill>
                  <a:schemeClr val="bg1"/>
                </a:solidFill>
              </a:defRPr>
            </a:lvl1pPr>
          </a:lstStyle>
          <a:p>
            <a:pPr algn="l"/>
            <a:r>
              <a:rPr lang="en-US" sz="6600" b="0"/>
              <a:t>Click to edit Master title style</a:t>
            </a:r>
            <a:endParaRPr lang="en-US" sz="6600" b="0" dirty="0"/>
          </a:p>
        </p:txBody>
      </p:sp>
    </p:spTree>
    <p:extLst>
      <p:ext uri="{BB962C8B-B14F-4D97-AF65-F5344CB8AC3E}">
        <p14:creationId xmlns:p14="http://schemas.microsoft.com/office/powerpoint/2010/main" val="129122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vl1pPr>
          </a:lstStyle>
          <a:p>
            <a:r>
              <a:rPr lang="en-US"/>
              <a:t>Click to edit Master title style</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vl1pPr>
          </a:lstStyle>
          <a:p>
            <a:r>
              <a:rPr lang="en-US"/>
              <a:t>Click to edit Master title style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347472"/>
            <a:ext cx="8458200" cy="57607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47472" y="990600"/>
            <a:ext cx="8458200" cy="533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85800" rtl="0" eaLnBrk="1" latinLnBrk="0" hangingPunct="1">
        <a:spcBef>
          <a:spcPct val="0"/>
        </a:spcBef>
        <a:buNone/>
        <a:defRPr sz="2700" b="0" kern="1200" spc="-83" baseline="0">
          <a:solidFill>
            <a:srgbClr val="3480DE"/>
          </a:solidFill>
          <a:latin typeface="Century Gothic"/>
          <a:ea typeface="+mj-ea"/>
          <a:cs typeface="Century Gothic"/>
        </a:defRPr>
      </a:lvl1pPr>
    </p:titleStyle>
    <p:bodyStyle>
      <a:lvl1pPr marL="171450" indent="-171450" algn="l" defTabSz="685800" rtl="0" eaLnBrk="1" latinLnBrk="0" hangingPunct="1">
        <a:spcBef>
          <a:spcPct val="20000"/>
        </a:spcBef>
        <a:buClr>
          <a:srgbClr val="3480DE"/>
        </a:buClr>
        <a:buSzPct val="100000"/>
        <a:buFont typeface="Arial" panose="020B0604020202020204" pitchFamily="34" charset="0"/>
        <a:buChar char="•"/>
        <a:defRPr lang="en-US" sz="2100" kern="1200" spc="-38" baseline="0" dirty="0" smtClean="0">
          <a:solidFill>
            <a:srgbClr val="455560"/>
          </a:solidFill>
          <a:latin typeface="+mn-lt"/>
          <a:ea typeface="+mn-ea"/>
          <a:cs typeface="Arial" panose="020B0604020202020204" pitchFamily="34" charset="0"/>
        </a:defRPr>
      </a:lvl1pPr>
      <a:lvl2pPr marL="429816" indent="-172641" algn="l" defTabSz="685800" rtl="0" eaLnBrk="1" latinLnBrk="0" hangingPunct="1">
        <a:spcBef>
          <a:spcPct val="20000"/>
        </a:spcBef>
        <a:buClr>
          <a:srgbClr val="2DCCD3"/>
        </a:buClr>
        <a:buSzPct val="90000"/>
        <a:buFont typeface="Arial" panose="020B0604020202020204" pitchFamily="34" charset="0"/>
        <a:buChar char="•"/>
        <a:defRPr lang="en-US" sz="1800" kern="1200" spc="-38" baseline="0" dirty="0" smtClean="0">
          <a:solidFill>
            <a:srgbClr val="455560"/>
          </a:solidFill>
          <a:latin typeface="+mn-lt"/>
          <a:ea typeface="+mn-ea"/>
          <a:cs typeface="Arial" panose="020B0604020202020204" pitchFamily="34" charset="0"/>
        </a:defRPr>
      </a:lvl2pPr>
      <a:lvl3pPr marL="598885" indent="-170260" algn="l" defTabSz="685800" rtl="0" eaLnBrk="1" latinLnBrk="0" hangingPunct="1">
        <a:spcBef>
          <a:spcPct val="20000"/>
        </a:spcBef>
        <a:buClr>
          <a:srgbClr val="003768"/>
        </a:buClr>
        <a:buSzPct val="90000"/>
        <a:buFont typeface="Arial" panose="020B0604020202020204" pitchFamily="34" charset="0"/>
        <a:buChar char="•"/>
        <a:tabLst>
          <a:tab pos="600075" algn="l"/>
        </a:tabLst>
        <a:defRPr lang="en-US" sz="1500" kern="1200" spc="-38"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2DCCD3"/>
        </a:buClr>
        <a:buSzPct val="90000"/>
        <a:buFont typeface="Arial" panose="020B0604020202020204" pitchFamily="34" charset="0"/>
        <a:buChar char="•"/>
        <a:defRPr lang="en-US" sz="1500" kern="1200" spc="-38"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2DCCD3"/>
        </a:buClr>
        <a:buSzPct val="90000"/>
        <a:buFont typeface="Arial" panose="020B0604020202020204" pitchFamily="34" charset="0"/>
        <a:buChar char="•"/>
        <a:defRPr lang="en-US" sz="1350" kern="1200" spc="-38" baseline="0" dirty="0">
          <a:solidFill>
            <a:srgbClr val="455560"/>
          </a:solidFill>
          <a:latin typeface="+mn-lt"/>
          <a:ea typeface="+mn-ea"/>
          <a:cs typeface="Arial" panose="020B0604020202020204"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00"/>
            <a:ext cx="6400800" cy="2286000"/>
          </a:xfrm>
        </p:spPr>
        <p:txBody>
          <a:bodyPr/>
          <a:lstStyle/>
          <a:p>
            <a:r>
              <a:rPr lang="en-US" sz="3200" dirty="0"/>
              <a:t>Engagement Manager</a:t>
            </a:r>
            <a:br>
              <a:rPr lang="en-US" sz="3200" dirty="0"/>
            </a:br>
            <a:r>
              <a:rPr lang="en-US" sz="3200" dirty="0"/>
              <a:t>Onsite Presentation</a:t>
            </a:r>
            <a:br>
              <a:rPr lang="en-US" sz="3200" dirty="0"/>
            </a:br>
            <a:r>
              <a:rPr lang="en-US" sz="3200" dirty="0" smtClean="0"/>
              <a:t/>
            </a:r>
            <a:br>
              <a:rPr lang="en-US" sz="3200" dirty="0" smtClean="0"/>
            </a:br>
            <a:r>
              <a:rPr lang="en-US" sz="3200" dirty="0" smtClean="0">
                <a:solidFill>
                  <a:schemeClr val="accent4"/>
                </a:solidFill>
              </a:rPr>
              <a:t>Amy Corner Erwin</a:t>
            </a:r>
            <a:r>
              <a:rPr lang="en-US" sz="3200" dirty="0" smtClean="0">
                <a:solidFill>
                  <a:schemeClr val="accent4"/>
                </a:solidFill>
              </a:rPr>
              <a:t/>
            </a:r>
            <a:br>
              <a:rPr lang="en-US" sz="3200" dirty="0" smtClean="0">
                <a:solidFill>
                  <a:schemeClr val="accent4"/>
                </a:solidFill>
              </a:rPr>
            </a:br>
            <a:r>
              <a:rPr lang="en-US" sz="3200" dirty="0"/>
              <a:t/>
            </a:r>
            <a:br>
              <a:rPr lang="en-US" sz="3200" dirty="0"/>
            </a:br>
            <a:endParaRPr lang="en-US" sz="3200" dirty="0"/>
          </a:p>
        </p:txBody>
      </p:sp>
    </p:spTree>
    <p:extLst>
      <p:ext uri="{BB962C8B-B14F-4D97-AF65-F5344CB8AC3E}">
        <p14:creationId xmlns:p14="http://schemas.microsoft.com/office/powerpoint/2010/main" val="21793174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gment_grid.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76200" y="609600"/>
            <a:ext cx="8831356" cy="5410200"/>
          </a:xfrm>
        </p:spPr>
      </p:pic>
      <p:sp>
        <p:nvSpPr>
          <p:cNvPr id="3" name="Title 2"/>
          <p:cNvSpPr>
            <a:spLocks noGrp="1"/>
          </p:cNvSpPr>
          <p:nvPr>
            <p:ph type="title"/>
          </p:nvPr>
        </p:nvSpPr>
        <p:spPr/>
        <p:txBody>
          <a:bodyPr/>
          <a:lstStyle/>
          <a:p>
            <a:r>
              <a:rPr lang="en-US" dirty="0" smtClean="0"/>
              <a:t>Where are the negative reviews coming from?</a:t>
            </a:r>
            <a:endParaRPr lang="en-US" dirty="0"/>
          </a:p>
        </p:txBody>
      </p:sp>
      <p:sp>
        <p:nvSpPr>
          <p:cNvPr id="5" name="TextBox 4"/>
          <p:cNvSpPr txBox="1"/>
          <p:nvPr/>
        </p:nvSpPr>
        <p:spPr>
          <a:xfrm>
            <a:off x="457200" y="5791200"/>
            <a:ext cx="7086600" cy="338554"/>
          </a:xfrm>
          <a:prstGeom prst="rect">
            <a:avLst/>
          </a:prstGeom>
          <a:noFill/>
        </p:spPr>
        <p:txBody>
          <a:bodyPr wrap="square" rtlCol="0">
            <a:spAutoFit/>
          </a:bodyPr>
          <a:lstStyle/>
          <a:p>
            <a:r>
              <a:rPr lang="en-US" sz="1600" dirty="0" smtClean="0"/>
              <a:t>Additional attributes = Gender, Hotel, NPS Level</a:t>
            </a:r>
            <a:endParaRPr lang="en-US" sz="1600" dirty="0"/>
          </a:p>
        </p:txBody>
      </p:sp>
      <p:sp>
        <p:nvSpPr>
          <p:cNvPr id="6" name="Rounded Rectangle 5"/>
          <p:cNvSpPr/>
          <p:nvPr/>
        </p:nvSpPr>
        <p:spPr>
          <a:xfrm>
            <a:off x="3048000" y="1143000"/>
            <a:ext cx="2971800" cy="22098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7" name="Rounded Rectangle 6"/>
          <p:cNvSpPr/>
          <p:nvPr/>
        </p:nvSpPr>
        <p:spPr>
          <a:xfrm>
            <a:off x="152400" y="3276600"/>
            <a:ext cx="2971800" cy="22098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8" name="Rounded Rectangle 7"/>
          <p:cNvSpPr/>
          <p:nvPr/>
        </p:nvSpPr>
        <p:spPr>
          <a:xfrm>
            <a:off x="6019800" y="1143000"/>
            <a:ext cx="2971800" cy="22098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Tree>
    <p:extLst>
      <p:ext uri="{BB962C8B-B14F-4D97-AF65-F5344CB8AC3E}">
        <p14:creationId xmlns:p14="http://schemas.microsoft.com/office/powerpoint/2010/main" val="2943278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and_desc.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347472" y="762000"/>
            <a:ext cx="8458200" cy="5181600"/>
          </a:xfrm>
        </p:spPr>
      </p:pic>
      <p:sp>
        <p:nvSpPr>
          <p:cNvPr id="3" name="Title 2"/>
          <p:cNvSpPr>
            <a:spLocks noGrp="1"/>
          </p:cNvSpPr>
          <p:nvPr>
            <p:ph type="title"/>
          </p:nvPr>
        </p:nvSpPr>
        <p:spPr/>
        <p:txBody>
          <a:bodyPr/>
          <a:lstStyle/>
          <a:p>
            <a:r>
              <a:rPr lang="en-US" dirty="0" smtClean="0"/>
              <a:t>Brand insights</a:t>
            </a:r>
            <a:endParaRPr lang="en-US" dirty="0"/>
          </a:p>
        </p:txBody>
      </p:sp>
      <p:grpSp>
        <p:nvGrpSpPr>
          <p:cNvPr id="14" name="Group 13"/>
          <p:cNvGrpSpPr/>
          <p:nvPr/>
        </p:nvGrpSpPr>
        <p:grpSpPr>
          <a:xfrm>
            <a:off x="990600" y="1295400"/>
            <a:ext cx="5410200" cy="3687128"/>
            <a:chOff x="990600" y="1295400"/>
            <a:chExt cx="5410200" cy="3687128"/>
          </a:xfrm>
        </p:grpSpPr>
        <p:sp>
          <p:nvSpPr>
            <p:cNvPr id="8" name="Rounded Rectangle 7"/>
            <p:cNvSpPr/>
            <p:nvPr/>
          </p:nvSpPr>
          <p:spPr>
            <a:xfrm>
              <a:off x="2438400" y="1295400"/>
              <a:ext cx="22098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1" name="TextBox 10"/>
            <p:cNvSpPr txBox="1"/>
            <p:nvPr/>
          </p:nvSpPr>
          <p:spPr>
            <a:xfrm>
              <a:off x="990600" y="3505200"/>
              <a:ext cx="5410200" cy="1477328"/>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reviews	776	Total negative	54</a:t>
              </a:r>
            </a:p>
            <a:p>
              <a:r>
                <a:rPr lang="en-US" dirty="0" smtClean="0"/>
                <a:t>Condition	33	Cleanliness	18</a:t>
              </a:r>
            </a:p>
            <a:p>
              <a:r>
                <a:rPr lang="en-US" dirty="0" smtClean="0"/>
                <a:t>Noise		10	Reservation	10</a:t>
              </a:r>
            </a:p>
            <a:p>
              <a:r>
                <a:rPr lang="en-US" dirty="0" smtClean="0"/>
                <a:t>Size		13	Staff		33</a:t>
              </a:r>
            </a:p>
            <a:p>
              <a:r>
                <a:rPr lang="en-US" dirty="0" smtClean="0"/>
                <a:t>Value		16	</a:t>
              </a:r>
              <a:r>
                <a:rPr lang="en-US" baseline="-25000" dirty="0" smtClean="0"/>
                <a:t>Consolidated Hotels International</a:t>
              </a:r>
            </a:p>
          </p:txBody>
        </p:sp>
      </p:grpSp>
    </p:spTree>
    <p:extLst>
      <p:ext uri="{BB962C8B-B14F-4D97-AF65-F5344CB8AC3E}">
        <p14:creationId xmlns:p14="http://schemas.microsoft.com/office/powerpoint/2010/main" val="3779658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Loyalty level insights</a:t>
            </a:r>
            <a:endParaRPr lang="en-US" dirty="0"/>
          </a:p>
        </p:txBody>
      </p:sp>
      <p:pic>
        <p:nvPicPr>
          <p:cNvPr id="12" name="Content Placeholder 11" descr="loyalty_desc.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347472" y="533400"/>
            <a:ext cx="8458200" cy="5181600"/>
          </a:xfrm>
        </p:spPr>
      </p:pic>
      <p:sp>
        <p:nvSpPr>
          <p:cNvPr id="6" name="Rounded Rectangle 5"/>
          <p:cNvSpPr/>
          <p:nvPr/>
        </p:nvSpPr>
        <p:spPr>
          <a:xfrm>
            <a:off x="3200400" y="1066800"/>
            <a:ext cx="26670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0" name="TextBox 9"/>
          <p:cNvSpPr txBox="1"/>
          <p:nvPr/>
        </p:nvSpPr>
        <p:spPr>
          <a:xfrm>
            <a:off x="533400" y="3352800"/>
            <a:ext cx="2514600" cy="2769989"/>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reviews	269</a:t>
            </a:r>
          </a:p>
          <a:p>
            <a:r>
              <a:rPr lang="en-US" b="1" dirty="0" smtClean="0"/>
              <a:t>Total negative	  25</a:t>
            </a:r>
          </a:p>
          <a:p>
            <a:r>
              <a:rPr lang="en-US" dirty="0" smtClean="0"/>
              <a:t>Condition	52%</a:t>
            </a:r>
          </a:p>
          <a:p>
            <a:r>
              <a:rPr lang="en-US" dirty="0" smtClean="0"/>
              <a:t>Cleanliness	40%</a:t>
            </a:r>
          </a:p>
          <a:p>
            <a:r>
              <a:rPr lang="en-US" dirty="0" smtClean="0"/>
              <a:t>Noise		24%</a:t>
            </a:r>
          </a:p>
          <a:p>
            <a:r>
              <a:rPr lang="en-US" dirty="0" smtClean="0"/>
              <a:t>Reservation	  8%</a:t>
            </a:r>
          </a:p>
          <a:p>
            <a:r>
              <a:rPr lang="en-US" dirty="0" smtClean="0"/>
              <a:t>Size		20%</a:t>
            </a:r>
          </a:p>
          <a:p>
            <a:r>
              <a:rPr lang="en-US" dirty="0" smtClean="0"/>
              <a:t>Staff		60%</a:t>
            </a:r>
          </a:p>
          <a:p>
            <a:r>
              <a:rPr lang="en-US" dirty="0" smtClean="0"/>
              <a:t>Value		36%</a:t>
            </a:r>
          </a:p>
          <a:p>
            <a:pPr algn="r"/>
            <a:r>
              <a:rPr lang="en-US" baseline="-25000" dirty="0" smtClean="0"/>
              <a:t>Silver</a:t>
            </a:r>
          </a:p>
        </p:txBody>
      </p:sp>
      <p:sp>
        <p:nvSpPr>
          <p:cNvPr id="14" name="Rounded Rectangle 13"/>
          <p:cNvSpPr/>
          <p:nvPr/>
        </p:nvSpPr>
        <p:spPr>
          <a:xfrm>
            <a:off x="457200" y="1066800"/>
            <a:ext cx="26670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5" name="Rounded Rectangle 14"/>
          <p:cNvSpPr/>
          <p:nvPr/>
        </p:nvSpPr>
        <p:spPr>
          <a:xfrm>
            <a:off x="5943600" y="1066800"/>
            <a:ext cx="26670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8" name="TextBox 17"/>
          <p:cNvSpPr txBox="1"/>
          <p:nvPr/>
        </p:nvSpPr>
        <p:spPr>
          <a:xfrm>
            <a:off x="3276600" y="3352800"/>
            <a:ext cx="2514600" cy="2769989"/>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reviews	269</a:t>
            </a:r>
          </a:p>
          <a:p>
            <a:r>
              <a:rPr lang="en-US" b="1" dirty="0" smtClean="0"/>
              <a:t>Total negative	  25</a:t>
            </a:r>
          </a:p>
          <a:p>
            <a:r>
              <a:rPr lang="en-US" dirty="0" smtClean="0"/>
              <a:t>Condition	52%</a:t>
            </a:r>
          </a:p>
          <a:p>
            <a:r>
              <a:rPr lang="en-US" dirty="0" smtClean="0"/>
              <a:t>Cleanliness	40%</a:t>
            </a:r>
          </a:p>
          <a:p>
            <a:r>
              <a:rPr lang="en-US" dirty="0" smtClean="0"/>
              <a:t>Noise		24%</a:t>
            </a:r>
          </a:p>
          <a:p>
            <a:r>
              <a:rPr lang="en-US" dirty="0" smtClean="0"/>
              <a:t>Reservation	  8%</a:t>
            </a:r>
          </a:p>
          <a:p>
            <a:r>
              <a:rPr lang="en-US" dirty="0" smtClean="0"/>
              <a:t>Size		20%</a:t>
            </a:r>
          </a:p>
          <a:p>
            <a:r>
              <a:rPr lang="en-US" dirty="0" smtClean="0"/>
              <a:t>Staff		60%</a:t>
            </a:r>
          </a:p>
          <a:p>
            <a:r>
              <a:rPr lang="en-US" dirty="0" smtClean="0"/>
              <a:t>Value		36%</a:t>
            </a:r>
          </a:p>
          <a:p>
            <a:pPr algn="r"/>
            <a:r>
              <a:rPr lang="en-US" baseline="-25000" dirty="0" smtClean="0"/>
              <a:t>Silver</a:t>
            </a:r>
          </a:p>
        </p:txBody>
      </p:sp>
    </p:spTree>
    <p:extLst>
      <p:ext uri="{BB962C8B-B14F-4D97-AF65-F5344CB8AC3E}">
        <p14:creationId xmlns:p14="http://schemas.microsoft.com/office/powerpoint/2010/main" val="42549408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ty.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347472" y="381000"/>
            <a:ext cx="8458200" cy="5181600"/>
          </a:xfrm>
        </p:spPr>
      </p:pic>
      <p:sp>
        <p:nvSpPr>
          <p:cNvPr id="3" name="Title 2"/>
          <p:cNvSpPr>
            <a:spLocks noGrp="1"/>
          </p:cNvSpPr>
          <p:nvPr>
            <p:ph type="title"/>
          </p:nvPr>
        </p:nvSpPr>
        <p:spPr/>
        <p:txBody>
          <a:bodyPr/>
          <a:lstStyle/>
          <a:p>
            <a:r>
              <a:rPr lang="en-US" dirty="0" smtClean="0"/>
              <a:t>City insights</a:t>
            </a:r>
            <a:endParaRPr lang="en-US" dirty="0"/>
          </a:p>
        </p:txBody>
      </p:sp>
    </p:spTree>
    <p:extLst>
      <p:ext uri="{BB962C8B-B14F-4D97-AF65-F5344CB8AC3E}">
        <p14:creationId xmlns:p14="http://schemas.microsoft.com/office/powerpoint/2010/main" val="3454324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err="1" smtClean="0"/>
              <a:t>Clarabridge</a:t>
            </a:r>
            <a:r>
              <a:rPr lang="en-US" dirty="0" smtClean="0"/>
              <a:t> recommendations</a:t>
            </a:r>
            <a:endParaRPr lang="en-US" dirty="0"/>
          </a:p>
        </p:txBody>
      </p:sp>
    </p:spTree>
    <p:extLst>
      <p:ext uri="{BB962C8B-B14F-4D97-AF65-F5344CB8AC3E}">
        <p14:creationId xmlns:p14="http://schemas.microsoft.com/office/powerpoint/2010/main" val="30053234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Gather sources</a:t>
            </a:r>
          </a:p>
          <a:p>
            <a:r>
              <a:rPr lang="en-US" dirty="0" smtClean="0"/>
              <a:t>Add additional data points to capture more specific data</a:t>
            </a:r>
          </a:p>
          <a:p>
            <a:r>
              <a:rPr lang="en-US" dirty="0" smtClean="0"/>
              <a:t>Pull data into </a:t>
            </a:r>
            <a:r>
              <a:rPr lang="en-US" dirty="0" err="1" smtClean="0"/>
              <a:t>Clarabridge</a:t>
            </a:r>
            <a:r>
              <a:rPr lang="en-US" dirty="0" smtClean="0"/>
              <a:t> for analysis and create custom dashboards for different departments</a:t>
            </a:r>
          </a:p>
          <a:p>
            <a:r>
              <a:rPr lang="en-US" dirty="0"/>
              <a:t>Set goals for the organization and provide </a:t>
            </a:r>
            <a:r>
              <a:rPr lang="en-US" dirty="0" err="1"/>
              <a:t>Clarabridge</a:t>
            </a:r>
            <a:r>
              <a:rPr lang="en-US" dirty="0"/>
              <a:t> solutions to gather data to measure those goals and dashboards for all levels of the organization to track progress.</a:t>
            </a:r>
          </a:p>
          <a:p>
            <a:r>
              <a:rPr lang="en-US" dirty="0"/>
              <a:t>Measure progress against goals and see an uptick in online review ratings.</a:t>
            </a:r>
          </a:p>
          <a:p>
            <a:endParaRPr lang="en-US" dirty="0" smtClean="0"/>
          </a:p>
          <a:p>
            <a:r>
              <a:rPr lang="en-US" dirty="0"/>
              <a:t>Identify customer touch points where we need to capture more data to further detail problem areas and to measure progress.</a:t>
            </a:r>
          </a:p>
          <a:p>
            <a:endParaRPr lang="en-US" dirty="0"/>
          </a:p>
        </p:txBody>
      </p:sp>
      <p:sp>
        <p:nvSpPr>
          <p:cNvPr id="3" name="Title 2"/>
          <p:cNvSpPr>
            <a:spLocks noGrp="1"/>
          </p:cNvSpPr>
          <p:nvPr>
            <p:ph type="title"/>
          </p:nvPr>
        </p:nvSpPr>
        <p:spPr/>
        <p:txBody>
          <a:bodyPr/>
          <a:lstStyle/>
          <a:p>
            <a:r>
              <a:rPr lang="en-US" dirty="0" err="1" smtClean="0"/>
              <a:t>Clarabridge</a:t>
            </a:r>
            <a:r>
              <a:rPr lang="en-US" dirty="0" smtClean="0"/>
              <a:t> implementation </a:t>
            </a:r>
            <a:r>
              <a:rPr lang="en-US" dirty="0"/>
              <a:t>p</a:t>
            </a:r>
            <a:r>
              <a:rPr lang="en-US" dirty="0" smtClean="0"/>
              <a:t>lan</a:t>
            </a:r>
            <a:endParaRPr lang="en-US" dirty="0"/>
          </a:p>
        </p:txBody>
      </p:sp>
    </p:spTree>
    <p:extLst>
      <p:ext uri="{BB962C8B-B14F-4D97-AF65-F5344CB8AC3E}">
        <p14:creationId xmlns:p14="http://schemas.microsoft.com/office/powerpoint/2010/main" val="19342614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33600"/>
            <a:ext cx="9144000" cy="2286000"/>
          </a:xfrm>
        </p:spPr>
        <p:txBody>
          <a:bodyPr/>
          <a:lstStyle/>
          <a:p>
            <a:pPr algn="ctr"/>
            <a:r>
              <a:rPr lang="en-US" sz="6000" dirty="0" smtClean="0">
                <a:solidFill>
                  <a:schemeClr val="accent4"/>
                </a:solidFill>
              </a:rPr>
              <a:t/>
            </a:r>
            <a:br>
              <a:rPr lang="en-US" sz="6000" dirty="0" smtClean="0">
                <a:solidFill>
                  <a:schemeClr val="accent4"/>
                </a:solidFill>
              </a:rPr>
            </a:br>
            <a:r>
              <a:rPr lang="en-US" sz="6000" dirty="0" smtClean="0">
                <a:solidFill>
                  <a:schemeClr val="accent4"/>
                </a:solidFill>
              </a:rPr>
              <a:t>Thank you!</a:t>
            </a:r>
            <a:endParaRPr lang="en-US" sz="6000" dirty="0">
              <a:solidFill>
                <a:schemeClr val="accent4"/>
              </a:solidFill>
            </a:endParaRPr>
          </a:p>
        </p:txBody>
      </p:sp>
    </p:spTree>
    <p:extLst>
      <p:ext uri="{BB962C8B-B14F-4D97-AF65-F5344CB8AC3E}">
        <p14:creationId xmlns:p14="http://schemas.microsoft.com/office/powerpoint/2010/main" val="27636613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915400" cy="5562600"/>
          </a:xfrm>
        </p:spPr>
        <p:txBody>
          <a:bodyPr>
            <a:normAutofit/>
          </a:bodyPr>
          <a:lstStyle/>
          <a:p>
            <a:r>
              <a:rPr lang="en-US" sz="1800" dirty="0"/>
              <a:t>Evaluate the candidate’s experience and strategy approach in Customer Experience Management (CEM/CX) and data analysis</a:t>
            </a:r>
          </a:p>
          <a:p>
            <a:r>
              <a:rPr lang="en-US" sz="1800" dirty="0"/>
              <a:t>Evaluate the candidate’s presentation skills in a business environment</a:t>
            </a:r>
          </a:p>
          <a:p>
            <a:pPr marL="0" indent="0">
              <a:buNone/>
            </a:pPr>
            <a:endParaRPr lang="en-US" dirty="0"/>
          </a:p>
          <a:p>
            <a:pPr marL="0" indent="0">
              <a:buNone/>
            </a:pPr>
            <a:r>
              <a:rPr lang="en-US" b="1" u="sng" dirty="0"/>
              <a:t>Instructions</a:t>
            </a:r>
          </a:p>
          <a:p>
            <a:r>
              <a:rPr lang="en-US" sz="1800" dirty="0"/>
              <a:t>Create a </a:t>
            </a:r>
            <a:r>
              <a:rPr lang="en-US" sz="1800" b="1" dirty="0"/>
              <a:t>30 min presentation </a:t>
            </a:r>
            <a:r>
              <a:rPr lang="en-US" sz="1800" dirty="0"/>
              <a:t>where you highlight how the Clarabridge Solution will help define/grow the hotel’s business actions based on Clarabridge CX Insights</a:t>
            </a:r>
          </a:p>
          <a:p>
            <a:r>
              <a:rPr lang="en-US" sz="1800" dirty="0">
                <a:sym typeface="Wingdings" panose="05000000000000000000" pitchFamily="2" charset="2"/>
              </a:rPr>
              <a:t>Use the attached data to give the hotel team some sample insights based on the data they have provided. Focus your insights on extracting value from the text data to create compelling insights.</a:t>
            </a:r>
            <a:endParaRPr lang="en-US" sz="1800" dirty="0"/>
          </a:p>
          <a:p>
            <a:r>
              <a:rPr lang="en-US" sz="1800" dirty="0"/>
              <a:t>Assume this hotel brand is using Clarabridge to listen feedback from online reviews</a:t>
            </a:r>
          </a:p>
          <a:p>
            <a:r>
              <a:rPr lang="en-US" sz="1800" dirty="0"/>
              <a:t>Clarabridge personnel in the room will play the roles of the CX team, Operations group and/or Exec team at this hotel group, which owns the multiple brands you’ll see in the data</a:t>
            </a:r>
          </a:p>
        </p:txBody>
      </p:sp>
      <p:sp>
        <p:nvSpPr>
          <p:cNvPr id="3" name="Title 2"/>
          <p:cNvSpPr>
            <a:spLocks noGrp="1"/>
          </p:cNvSpPr>
          <p:nvPr>
            <p:ph type="title"/>
          </p:nvPr>
        </p:nvSpPr>
        <p:spPr/>
        <p:txBody>
          <a:bodyPr/>
          <a:lstStyle/>
          <a:p>
            <a:r>
              <a:rPr lang="en-US" dirty="0"/>
              <a:t>Onsite Presentation Objective</a:t>
            </a:r>
          </a:p>
        </p:txBody>
      </p:sp>
      <p:graphicFrame>
        <p:nvGraphicFramePr>
          <p:cNvPr id="4" name="Object 3"/>
          <p:cNvGraphicFramePr>
            <a:graphicFrameLocks noChangeAspect="1"/>
          </p:cNvGraphicFramePr>
          <p:nvPr>
            <p:extLst>
              <p:ext uri="{D42A27DB-BD31-4B8C-83A1-F6EECF244321}">
                <p14:modId xmlns:p14="http://schemas.microsoft.com/office/powerpoint/2010/main" val="1034982579"/>
              </p:ext>
            </p:extLst>
          </p:nvPr>
        </p:nvGraphicFramePr>
        <p:xfrm>
          <a:off x="7985125" y="5472113"/>
          <a:ext cx="887413" cy="779462"/>
        </p:xfrm>
        <a:graphic>
          <a:graphicData uri="http://schemas.openxmlformats.org/presentationml/2006/ole">
            <mc:AlternateContent xmlns:mc="http://schemas.openxmlformats.org/markup-compatibility/2006">
              <mc:Choice xmlns:v="urn:schemas-microsoft-com:vml" Requires="v">
                <p:oleObj spid="_x0000_s1088" name="Worksheet" showAsIcon="1" r:id="rId3" imgW="635000" imgH="558800" progId="Excel.Sheet.12">
                  <p:embed/>
                </p:oleObj>
              </mc:Choice>
              <mc:Fallback>
                <p:oleObj name="Worksheet" showAsIcon="1" r:id="rId3" imgW="635000" imgH="558800" progId="Excel.Sheet.12">
                  <p:embed/>
                  <p:pic>
                    <p:nvPicPr>
                      <p:cNvPr id="0" name=""/>
                      <p:cNvPicPr/>
                      <p:nvPr/>
                    </p:nvPicPr>
                    <p:blipFill>
                      <a:blip r:embed="rId4"/>
                      <a:stretch>
                        <a:fillRect/>
                      </a:stretch>
                    </p:blipFill>
                    <p:spPr>
                      <a:xfrm>
                        <a:off x="7985125" y="5472113"/>
                        <a:ext cx="887413" cy="779462"/>
                      </a:xfrm>
                      <a:prstGeom prst="rect">
                        <a:avLst/>
                      </a:prstGeom>
                    </p:spPr>
                  </p:pic>
                </p:oleObj>
              </mc:Fallback>
            </mc:AlternateContent>
          </a:graphicData>
        </a:graphic>
      </p:graphicFrame>
    </p:spTree>
    <p:extLst>
      <p:ext uri="{BB962C8B-B14F-4D97-AF65-F5344CB8AC3E}">
        <p14:creationId xmlns:p14="http://schemas.microsoft.com/office/powerpoint/2010/main" val="11720831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r>
              <a:rPr lang="en-US" dirty="0">
                <a:solidFill>
                  <a:schemeClr val="tx1"/>
                </a:solidFill>
              </a:rPr>
              <a:t>Key topics to include</a:t>
            </a:r>
          </a:p>
          <a:p>
            <a:pPr lvl="1"/>
            <a:r>
              <a:rPr lang="en-US" sz="2100" dirty="0">
                <a:solidFill>
                  <a:schemeClr val="tx1"/>
                </a:solidFill>
              </a:rPr>
              <a:t>Introduction (3 Min)</a:t>
            </a:r>
          </a:p>
          <a:p>
            <a:pPr lvl="2"/>
            <a:r>
              <a:rPr lang="en-US" sz="1700" dirty="0">
                <a:solidFill>
                  <a:schemeClr val="tx1"/>
                </a:solidFill>
              </a:rPr>
              <a:t>Briefly describe your role as the Clarabridge Engagement Manager</a:t>
            </a:r>
          </a:p>
          <a:p>
            <a:pPr lvl="1"/>
            <a:r>
              <a:rPr lang="en-US" sz="2400" dirty="0">
                <a:solidFill>
                  <a:schemeClr val="tx1"/>
                </a:solidFill>
              </a:rPr>
              <a:t>Business Use Cases and Impact/ROI (25 minutes)</a:t>
            </a:r>
          </a:p>
          <a:p>
            <a:pPr lvl="2"/>
            <a:r>
              <a:rPr lang="en-US" sz="1700" dirty="0">
                <a:solidFill>
                  <a:schemeClr val="tx1"/>
                </a:solidFill>
              </a:rPr>
              <a:t>Describe actionable Insights from your data analysis </a:t>
            </a:r>
          </a:p>
          <a:p>
            <a:pPr lvl="1"/>
            <a:r>
              <a:rPr lang="en-US" sz="2400" dirty="0">
                <a:solidFill>
                  <a:schemeClr val="tx1"/>
                </a:solidFill>
              </a:rPr>
              <a:t>High level Project Plan for a Clarabridge Implementation (2 minutes)</a:t>
            </a:r>
          </a:p>
          <a:p>
            <a:pPr lvl="1"/>
            <a:endParaRPr lang="en-US" sz="2000" dirty="0">
              <a:solidFill>
                <a:schemeClr val="tx1"/>
              </a:solidFill>
            </a:endParaRPr>
          </a:p>
          <a:p>
            <a:pPr lvl="1"/>
            <a:endParaRPr lang="en-US" sz="2000" dirty="0"/>
          </a:p>
          <a:p>
            <a:pPr lvl="1"/>
            <a:endParaRPr lang="en-US" sz="2000" dirty="0"/>
          </a:p>
          <a:p>
            <a:pPr lvl="1"/>
            <a:endParaRPr lang="en-US" sz="2000" dirty="0"/>
          </a:p>
        </p:txBody>
      </p:sp>
      <p:sp>
        <p:nvSpPr>
          <p:cNvPr id="3" name="Title 2"/>
          <p:cNvSpPr>
            <a:spLocks noGrp="1"/>
          </p:cNvSpPr>
          <p:nvPr>
            <p:ph type="title"/>
          </p:nvPr>
        </p:nvSpPr>
        <p:spPr/>
        <p:txBody>
          <a:bodyPr/>
          <a:lstStyle/>
          <a:p>
            <a:r>
              <a:rPr lang="en-US" dirty="0"/>
              <a:t>Proposed Agenda</a:t>
            </a:r>
          </a:p>
        </p:txBody>
      </p:sp>
    </p:spTree>
    <p:extLst>
      <p:ext uri="{BB962C8B-B14F-4D97-AF65-F5344CB8AC3E}">
        <p14:creationId xmlns:p14="http://schemas.microsoft.com/office/powerpoint/2010/main" val="3354460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990600"/>
            <a:ext cx="8644128" cy="5410200"/>
          </a:xfrm>
        </p:spPr>
        <p:txBody>
          <a:bodyPr>
            <a:normAutofit fontScale="92500" lnSpcReduction="20000"/>
          </a:bodyPr>
          <a:lstStyle/>
          <a:p>
            <a:r>
              <a:rPr lang="en-US" dirty="0"/>
              <a:t>Get a good understanding about the Engagement Manger role as it relates to the Clarabridge offering</a:t>
            </a:r>
          </a:p>
          <a:p>
            <a:r>
              <a:rPr lang="en-US" dirty="0"/>
              <a:t>When analyzing the data you will be using for your insights, make sure you leverage both the structured data with the text feedback </a:t>
            </a:r>
          </a:p>
          <a:p>
            <a:pPr lvl="1"/>
            <a:r>
              <a:rPr lang="en-US" dirty="0">
                <a:sym typeface="Wingdings" panose="05000000000000000000" pitchFamily="2" charset="2"/>
              </a:rPr>
              <a:t>Include visualizations on how you could leverage the qualitative data (open text) with the quantitative data (metrics, attributes) to create more powerful analytics.</a:t>
            </a:r>
            <a:endParaRPr lang="en-US" dirty="0"/>
          </a:p>
          <a:p>
            <a:pPr lvl="1"/>
            <a:r>
              <a:rPr lang="en-US" dirty="0"/>
              <a:t>Focus on customer segmentation </a:t>
            </a:r>
          </a:p>
          <a:p>
            <a:pPr lvl="2"/>
            <a:r>
              <a:rPr lang="en-US" dirty="0"/>
              <a:t>Determine the highest spending guests </a:t>
            </a:r>
          </a:p>
          <a:p>
            <a:pPr lvl="2"/>
            <a:r>
              <a:rPr lang="en-US" dirty="0"/>
              <a:t>Determine Hotel Brand(s) and/or Location(s) with highest share of Voice of Customer (VOC)</a:t>
            </a:r>
          </a:p>
          <a:p>
            <a:pPr lvl="1"/>
            <a:r>
              <a:rPr lang="en-US" dirty="0"/>
              <a:t>Focus on pain points / highlights impacting guest satisfaction in the comments</a:t>
            </a:r>
          </a:p>
          <a:p>
            <a:pPr lvl="2"/>
            <a:r>
              <a:rPr lang="en-US" dirty="0"/>
              <a:t>Key drivers of (dis)satisfaction like key pain points / high points for hotel guests and their impact on guest scores or sentiment</a:t>
            </a:r>
          </a:p>
          <a:p>
            <a:pPr lvl="1"/>
            <a:r>
              <a:rPr lang="en-US" dirty="0"/>
              <a:t>Provide a strong argument for your insights and/or a powerful use case for what you are finding within the data.</a:t>
            </a:r>
          </a:p>
          <a:p>
            <a:pPr lvl="2"/>
            <a:r>
              <a:rPr lang="en-US" dirty="0"/>
              <a:t>Use the data to tell a story with clear insights, key takeaways</a:t>
            </a:r>
          </a:p>
          <a:p>
            <a:pPr lvl="1"/>
            <a:r>
              <a:rPr lang="en-US" dirty="0"/>
              <a:t>Be prepared to address your methodology for finding insights in the data</a:t>
            </a:r>
          </a:p>
          <a:p>
            <a:pPr lvl="2"/>
            <a:r>
              <a:rPr lang="en-US" dirty="0"/>
              <a:t>Why you chose to segment customers in the manner you did and/or why you focused on one group over another. </a:t>
            </a:r>
          </a:p>
          <a:p>
            <a:pPr lvl="2"/>
            <a:r>
              <a:rPr lang="en-US" dirty="0"/>
              <a:t>How do you go about creating these touchpoints (i.e. check in, room experience, hotel location) </a:t>
            </a:r>
          </a:p>
          <a:p>
            <a:r>
              <a:rPr lang="en-US" dirty="0"/>
              <a:t>Illustrate the Initial Project Plan and Vision for the Customer’s long term adoption plan using the Clarabridge solution</a:t>
            </a:r>
          </a:p>
          <a:p>
            <a:pPr lvl="1"/>
            <a:endParaRPr lang="en-US" dirty="0"/>
          </a:p>
        </p:txBody>
      </p:sp>
      <p:sp>
        <p:nvSpPr>
          <p:cNvPr id="3" name="Title 2"/>
          <p:cNvSpPr>
            <a:spLocks noGrp="1"/>
          </p:cNvSpPr>
          <p:nvPr>
            <p:ph type="title"/>
          </p:nvPr>
        </p:nvSpPr>
        <p:spPr/>
        <p:txBody>
          <a:bodyPr/>
          <a:lstStyle/>
          <a:p>
            <a:r>
              <a:rPr lang="en-US" dirty="0"/>
              <a:t>Presentation Recommendations</a:t>
            </a:r>
          </a:p>
        </p:txBody>
      </p:sp>
    </p:spTree>
    <p:extLst>
      <p:ext uri="{BB962C8B-B14F-4D97-AF65-F5344CB8AC3E}">
        <p14:creationId xmlns:p14="http://schemas.microsoft.com/office/powerpoint/2010/main" val="278424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Be a continuous point of contact for the customer throughout the implementation, live, and renewal phases.</a:t>
            </a:r>
          </a:p>
          <a:p>
            <a:r>
              <a:rPr lang="en-US" dirty="0" smtClean="0"/>
              <a:t>Work with the client to define their requirements, develop the best solution, and build the solution using the </a:t>
            </a:r>
            <a:r>
              <a:rPr lang="en-US" dirty="0" err="1" smtClean="0"/>
              <a:t>Clarabridge</a:t>
            </a:r>
            <a:r>
              <a:rPr lang="en-US" dirty="0" smtClean="0"/>
              <a:t> engagement framework.</a:t>
            </a:r>
          </a:p>
          <a:p>
            <a:r>
              <a:rPr lang="en-US" dirty="0" smtClean="0"/>
              <a:t>Understand the client’s data and what business decisions will be made using </a:t>
            </a:r>
            <a:r>
              <a:rPr lang="en-US" dirty="0" err="1" smtClean="0"/>
              <a:t>Clarabridge</a:t>
            </a:r>
            <a:r>
              <a:rPr lang="en-US" dirty="0" smtClean="0"/>
              <a:t> insights.</a:t>
            </a:r>
          </a:p>
          <a:p>
            <a:r>
              <a:rPr lang="en-US" dirty="0" smtClean="0"/>
              <a:t>Mange the implementation of the </a:t>
            </a:r>
            <a:r>
              <a:rPr lang="en-US" dirty="0" err="1" smtClean="0"/>
              <a:t>Clarabridge</a:t>
            </a:r>
            <a:r>
              <a:rPr lang="en-US" dirty="0" smtClean="0"/>
              <a:t> product </a:t>
            </a:r>
            <a:r>
              <a:rPr lang="mr-IN" dirty="0" smtClean="0"/>
              <a:t>–</a:t>
            </a:r>
            <a:r>
              <a:rPr lang="en-US" dirty="0" smtClean="0"/>
              <a:t> develop a project plan and work closely with the business and technical consultant to complete it.</a:t>
            </a:r>
          </a:p>
          <a:p>
            <a:r>
              <a:rPr lang="en-US" dirty="0" smtClean="0"/>
              <a:t>Represent the client’s interest to the </a:t>
            </a:r>
            <a:r>
              <a:rPr lang="en-US" dirty="0" err="1" smtClean="0"/>
              <a:t>Clarabridge</a:t>
            </a:r>
            <a:r>
              <a:rPr lang="en-US" dirty="0" smtClean="0"/>
              <a:t> product team to continuously improve the software.</a:t>
            </a:r>
          </a:p>
          <a:p>
            <a:r>
              <a:rPr lang="en-US" dirty="0" smtClean="0"/>
              <a:t>Use implementation knowledge gained to add to </a:t>
            </a:r>
            <a:r>
              <a:rPr lang="en-US" dirty="0" err="1" smtClean="0"/>
              <a:t>Clarabridge</a:t>
            </a:r>
            <a:r>
              <a:rPr lang="en-US" dirty="0" smtClean="0"/>
              <a:t> best practices.</a:t>
            </a:r>
          </a:p>
          <a:p>
            <a:r>
              <a:rPr lang="en-US" dirty="0" smtClean="0"/>
              <a:t>Stay on top of client industry trends and best practices and continue to expand the client’s use of </a:t>
            </a:r>
            <a:r>
              <a:rPr lang="en-US" dirty="0" err="1" smtClean="0"/>
              <a:t>Clarabridge</a:t>
            </a:r>
            <a:r>
              <a:rPr lang="en-US" dirty="0" smtClean="0"/>
              <a:t> through new offerings and encouragement to use current offerings to their maximum capabilities.</a:t>
            </a:r>
          </a:p>
          <a:p>
            <a:endParaRPr lang="en-US" dirty="0"/>
          </a:p>
        </p:txBody>
      </p:sp>
      <p:sp>
        <p:nvSpPr>
          <p:cNvPr id="3" name="Title 2"/>
          <p:cNvSpPr>
            <a:spLocks noGrp="1"/>
          </p:cNvSpPr>
          <p:nvPr>
            <p:ph type="title"/>
          </p:nvPr>
        </p:nvSpPr>
        <p:spPr/>
        <p:txBody>
          <a:bodyPr/>
          <a:lstStyle/>
          <a:p>
            <a:r>
              <a:rPr lang="en-US" dirty="0" smtClean="0"/>
              <a:t>Engagement manger role</a:t>
            </a:r>
            <a:endParaRPr lang="en-US" dirty="0"/>
          </a:p>
        </p:txBody>
      </p:sp>
    </p:spTree>
    <p:extLst>
      <p:ext uri="{BB962C8B-B14F-4D97-AF65-F5344CB8AC3E}">
        <p14:creationId xmlns:p14="http://schemas.microsoft.com/office/powerpoint/2010/main" val="30003544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Tools</a:t>
            </a:r>
          </a:p>
          <a:p>
            <a:pPr lvl="1"/>
            <a:r>
              <a:rPr lang="en-US" dirty="0" smtClean="0"/>
              <a:t>Python</a:t>
            </a:r>
          </a:p>
          <a:p>
            <a:pPr lvl="1"/>
            <a:r>
              <a:rPr lang="en-US" dirty="0" smtClean="0"/>
              <a:t>Pandas = library used for data manipulation and analysis</a:t>
            </a:r>
          </a:p>
          <a:p>
            <a:pPr lvl="1"/>
            <a:r>
              <a:rPr lang="en-US" dirty="0" err="1" smtClean="0"/>
              <a:t>Matplotlib</a:t>
            </a:r>
            <a:r>
              <a:rPr lang="en-US" dirty="0" smtClean="0"/>
              <a:t> = plotting library</a:t>
            </a:r>
          </a:p>
          <a:p>
            <a:pPr lvl="1"/>
            <a:r>
              <a:rPr lang="en-US" dirty="0" smtClean="0"/>
              <a:t>NLTK (Natural Language Toolkit) = suite of libraries and programs for symbolic and statistical natural language processing</a:t>
            </a:r>
          </a:p>
          <a:p>
            <a:pPr lvl="1"/>
            <a:endParaRPr lang="en-US" dirty="0"/>
          </a:p>
          <a:p>
            <a:r>
              <a:rPr lang="en-US" dirty="0" smtClean="0"/>
              <a:t>Process</a:t>
            </a:r>
          </a:p>
          <a:p>
            <a:pPr lvl="1"/>
            <a:r>
              <a:rPr lang="en-US" dirty="0" smtClean="0"/>
              <a:t>Loaded spreadsheet into a pandas </a:t>
            </a:r>
            <a:r>
              <a:rPr lang="en-US" dirty="0" err="1" smtClean="0"/>
              <a:t>dataframe</a:t>
            </a:r>
            <a:r>
              <a:rPr lang="en-US" dirty="0" smtClean="0"/>
              <a:t>.</a:t>
            </a:r>
          </a:p>
          <a:p>
            <a:pPr lvl="1"/>
            <a:r>
              <a:rPr lang="en-US" dirty="0" smtClean="0"/>
              <a:t>Pandas functions to group, summarize, and filter the data.</a:t>
            </a:r>
          </a:p>
          <a:p>
            <a:pPr lvl="1"/>
            <a:r>
              <a:rPr lang="en-US" dirty="0" err="1" smtClean="0"/>
              <a:t>Matplotlib</a:t>
            </a:r>
            <a:r>
              <a:rPr lang="en-US" dirty="0" smtClean="0"/>
              <a:t> to produce pie, bar, and histogram plots. </a:t>
            </a:r>
          </a:p>
          <a:p>
            <a:pPr lvl="1"/>
            <a:r>
              <a:rPr lang="en-US" dirty="0" smtClean="0"/>
              <a:t>NLTK to tokenize review text into words and sentences for analysis.</a:t>
            </a:r>
          </a:p>
          <a:p>
            <a:pPr lvl="1"/>
            <a:r>
              <a:rPr lang="en-US" dirty="0" smtClean="0"/>
              <a:t>Additional categorical analysis of text.</a:t>
            </a:r>
          </a:p>
          <a:p>
            <a:pPr lvl="1"/>
            <a:endParaRPr lang="en-US" dirty="0"/>
          </a:p>
          <a:p>
            <a:pPr marL="257175" lvl="1" indent="0">
              <a:buNone/>
            </a:pPr>
            <a:r>
              <a:rPr lang="en-US" sz="2400" dirty="0" err="1">
                <a:solidFill>
                  <a:srgbClr val="F68D2E"/>
                </a:solidFill>
              </a:rPr>
              <a:t>g</a:t>
            </a:r>
            <a:r>
              <a:rPr lang="en-US" sz="2400" dirty="0" err="1" smtClean="0">
                <a:solidFill>
                  <a:srgbClr val="F68D2E"/>
                </a:solidFill>
              </a:rPr>
              <a:t>ithub.com</a:t>
            </a:r>
            <a:r>
              <a:rPr lang="en-US" sz="2400" dirty="0" smtClean="0">
                <a:solidFill>
                  <a:srgbClr val="F68D2E"/>
                </a:solidFill>
              </a:rPr>
              <a:t>/</a:t>
            </a:r>
            <a:r>
              <a:rPr lang="en-US" sz="2400" dirty="0" err="1" smtClean="0">
                <a:solidFill>
                  <a:srgbClr val="F68D2E"/>
                </a:solidFill>
              </a:rPr>
              <a:t>goodmorningdata</a:t>
            </a:r>
            <a:r>
              <a:rPr lang="en-US" sz="2400" dirty="0" smtClean="0">
                <a:solidFill>
                  <a:srgbClr val="F68D2E"/>
                </a:solidFill>
              </a:rPr>
              <a:t>/</a:t>
            </a:r>
            <a:r>
              <a:rPr lang="en-US" sz="2400" dirty="0" err="1" smtClean="0">
                <a:solidFill>
                  <a:srgbClr val="F68D2E"/>
                </a:solidFill>
              </a:rPr>
              <a:t>cb</a:t>
            </a:r>
            <a:endParaRPr lang="en-US" sz="2400" dirty="0">
              <a:solidFill>
                <a:srgbClr val="F68D2E"/>
              </a:solidFill>
            </a:endParaRPr>
          </a:p>
        </p:txBody>
      </p:sp>
      <p:sp>
        <p:nvSpPr>
          <p:cNvPr id="3" name="Title 2"/>
          <p:cNvSpPr>
            <a:spLocks noGrp="1"/>
          </p:cNvSpPr>
          <p:nvPr>
            <p:ph type="title"/>
          </p:nvPr>
        </p:nvSpPr>
        <p:spPr/>
        <p:txBody>
          <a:bodyPr/>
          <a:lstStyle/>
          <a:p>
            <a:r>
              <a:rPr lang="en-US" dirty="0" smtClean="0"/>
              <a:t>A few notes about this data </a:t>
            </a:r>
            <a:r>
              <a:rPr lang="en-US" dirty="0"/>
              <a:t>a</a:t>
            </a:r>
            <a:r>
              <a:rPr lang="en-US" dirty="0" smtClean="0"/>
              <a:t>nalysis</a:t>
            </a:r>
            <a:endParaRPr lang="en-US" dirty="0"/>
          </a:p>
        </p:txBody>
      </p:sp>
    </p:spTree>
    <p:extLst>
      <p:ext uri="{BB962C8B-B14F-4D97-AF65-F5344CB8AC3E}">
        <p14:creationId xmlns:p14="http://schemas.microsoft.com/office/powerpoint/2010/main" val="5224773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Your </a:t>
            </a:r>
            <a:r>
              <a:rPr lang="en-US" dirty="0" err="1" smtClean="0"/>
              <a:t>Clarabridge</a:t>
            </a:r>
            <a:r>
              <a:rPr lang="en-US" dirty="0" smtClean="0"/>
              <a:t> implementation is listening to online reviews and provided a file of 973 online customer reviews, each with a review rating (1-5) and a calculated review sentiment (strongly negative </a:t>
            </a:r>
            <a:r>
              <a:rPr lang="mr-IN" dirty="0" smtClean="0"/>
              <a:t>–</a:t>
            </a:r>
            <a:r>
              <a:rPr lang="en-US" dirty="0" smtClean="0"/>
              <a:t> strongly positive).</a:t>
            </a:r>
          </a:p>
          <a:p>
            <a:endParaRPr lang="en-US" dirty="0" smtClean="0"/>
          </a:p>
          <a:p>
            <a:endParaRPr lang="en-US" dirty="0" smtClean="0"/>
          </a:p>
          <a:p>
            <a:r>
              <a:rPr lang="en-US" dirty="0" smtClean="0"/>
              <a:t>Data organized into:</a:t>
            </a:r>
          </a:p>
          <a:p>
            <a:pPr lvl="1"/>
            <a:r>
              <a:rPr lang="en-US" dirty="0" smtClean="0"/>
              <a:t>6 age groups</a:t>
            </a:r>
          </a:p>
          <a:p>
            <a:pPr lvl="1"/>
            <a:r>
              <a:rPr lang="en-US" dirty="0" smtClean="0"/>
              <a:t>8 brands</a:t>
            </a:r>
          </a:p>
          <a:p>
            <a:pPr lvl="1"/>
            <a:r>
              <a:rPr lang="en-US" dirty="0" smtClean="0"/>
              <a:t>7 cities</a:t>
            </a:r>
          </a:p>
          <a:p>
            <a:pPr lvl="1"/>
            <a:r>
              <a:rPr lang="en-US" dirty="0" smtClean="0"/>
              <a:t>6 regions</a:t>
            </a:r>
          </a:p>
          <a:p>
            <a:pPr lvl="1"/>
            <a:r>
              <a:rPr lang="en-US" dirty="0"/>
              <a:t>5 loyalty </a:t>
            </a:r>
            <a:r>
              <a:rPr lang="en-US" dirty="0" smtClean="0"/>
              <a:t>levels</a:t>
            </a:r>
          </a:p>
          <a:p>
            <a:pPr lvl="1"/>
            <a:r>
              <a:rPr lang="en-US" dirty="0" smtClean="0"/>
              <a:t>Male/Female</a:t>
            </a:r>
          </a:p>
          <a:p>
            <a:pPr lvl="1"/>
            <a:r>
              <a:rPr lang="en-US" dirty="0" smtClean="0"/>
              <a:t>Business/Leisure</a:t>
            </a:r>
          </a:p>
          <a:p>
            <a:endParaRPr lang="en-US" dirty="0" smtClean="0"/>
          </a:p>
          <a:p>
            <a:pPr marL="0" indent="0">
              <a:buNone/>
            </a:pPr>
            <a:endParaRPr lang="en-US" sz="2400" dirty="0" smtClean="0"/>
          </a:p>
          <a:p>
            <a:r>
              <a:rPr lang="en-US" sz="2400" dirty="0" smtClean="0"/>
              <a:t>Goal: use data to improve </a:t>
            </a:r>
            <a:br>
              <a:rPr lang="en-US" sz="2400" dirty="0" smtClean="0"/>
            </a:br>
            <a:r>
              <a:rPr lang="en-US" sz="2400" dirty="0" smtClean="0"/>
              <a:t>customers experience and reviews.</a:t>
            </a:r>
          </a:p>
        </p:txBody>
      </p:sp>
      <p:sp>
        <p:nvSpPr>
          <p:cNvPr id="3" name="Title 2"/>
          <p:cNvSpPr>
            <a:spLocks noGrp="1"/>
          </p:cNvSpPr>
          <p:nvPr>
            <p:ph type="title"/>
          </p:nvPr>
        </p:nvSpPr>
        <p:spPr/>
        <p:txBody>
          <a:bodyPr/>
          <a:lstStyle/>
          <a:p>
            <a:r>
              <a:rPr lang="en-US" dirty="0" smtClean="0"/>
              <a:t>Data set </a:t>
            </a:r>
            <a:r>
              <a:rPr lang="en-US" dirty="0"/>
              <a:t>o</a:t>
            </a:r>
            <a:r>
              <a:rPr lang="en-US" dirty="0" smtClean="0"/>
              <a:t>verview</a:t>
            </a:r>
            <a:endParaRPr lang="en-US" dirty="0"/>
          </a:p>
        </p:txBody>
      </p:sp>
      <p:pic>
        <p:nvPicPr>
          <p:cNvPr id="5" name="Picture 4" descr="Screen Shot 2019-10-07 at 2.0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905000"/>
            <a:ext cx="3847423" cy="3505200"/>
          </a:xfrm>
          <a:prstGeom prst="rect">
            <a:avLst/>
          </a:prstGeom>
        </p:spPr>
      </p:pic>
      <p:sp>
        <p:nvSpPr>
          <p:cNvPr id="6" name="TextBox 5"/>
          <p:cNvSpPr txBox="1"/>
          <p:nvPr/>
        </p:nvSpPr>
        <p:spPr>
          <a:xfrm>
            <a:off x="5410200" y="5105400"/>
            <a:ext cx="2575833" cy="369332"/>
          </a:xfrm>
          <a:prstGeom prst="rect">
            <a:avLst/>
          </a:prstGeom>
          <a:noFill/>
        </p:spPr>
        <p:txBody>
          <a:bodyPr wrap="none" rtlCol="0">
            <a:spAutoFit/>
          </a:bodyPr>
          <a:lstStyle/>
          <a:p>
            <a:r>
              <a:rPr lang="en-US" dirty="0" smtClean="0"/>
              <a:t>Average rating = 3.57 </a:t>
            </a:r>
            <a:endParaRPr lang="en-US" dirty="0"/>
          </a:p>
        </p:txBody>
      </p:sp>
    </p:spTree>
    <p:extLst>
      <p:ext uri="{BB962C8B-B14F-4D97-AF65-F5344CB8AC3E}">
        <p14:creationId xmlns:p14="http://schemas.microsoft.com/office/powerpoint/2010/main" val="4122477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Identify key highlights and pain points from all reviews by analyzing the review text of positive and negative reviews using key words and categorization to identify what needs work and where you should stay the course.</a:t>
            </a:r>
          </a:p>
          <a:p>
            <a:endParaRPr lang="en-US" sz="2400" dirty="0" smtClean="0"/>
          </a:p>
          <a:p>
            <a:r>
              <a:rPr lang="en-US" sz="2400" dirty="0" smtClean="0"/>
              <a:t>Drill down into customer categories to determine which groups of people and geographic regions need specific attention.</a:t>
            </a:r>
          </a:p>
          <a:p>
            <a:endParaRPr lang="en-US" sz="2400" dirty="0" smtClean="0"/>
          </a:p>
          <a:p>
            <a:r>
              <a:rPr lang="en-US" sz="2400" dirty="0" smtClean="0"/>
              <a:t>Identify pain points important to these key groups.</a:t>
            </a:r>
          </a:p>
          <a:p>
            <a:endParaRPr lang="en-US" sz="2400" dirty="0" smtClean="0"/>
          </a:p>
          <a:p>
            <a:endParaRPr lang="en-US" dirty="0"/>
          </a:p>
        </p:txBody>
      </p:sp>
      <p:sp>
        <p:nvSpPr>
          <p:cNvPr id="3" name="Title 2"/>
          <p:cNvSpPr>
            <a:spLocks noGrp="1"/>
          </p:cNvSpPr>
          <p:nvPr>
            <p:ph type="title"/>
          </p:nvPr>
        </p:nvSpPr>
        <p:spPr/>
        <p:txBody>
          <a:bodyPr/>
          <a:lstStyle/>
          <a:p>
            <a:r>
              <a:rPr lang="en-US" dirty="0" smtClean="0"/>
              <a:t>Data analysis methodology</a:t>
            </a:r>
            <a:endParaRPr lang="en-US" dirty="0"/>
          </a:p>
        </p:txBody>
      </p:sp>
    </p:spTree>
    <p:extLst>
      <p:ext uri="{BB962C8B-B14F-4D97-AF65-F5344CB8AC3E}">
        <p14:creationId xmlns:p14="http://schemas.microsoft.com/office/powerpoint/2010/main" val="36798231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high_freq_pos.png"/>
          <p:cNvPicPr>
            <a:picLocks noGrp="1" noChangeAspect="1"/>
          </p:cNvPicPr>
          <p:nvPr>
            <p:ph idx="1"/>
          </p:nvPr>
        </p:nvPicPr>
        <p:blipFill>
          <a:blip r:embed="rId2">
            <a:extLst>
              <a:ext uri="{28A0092B-C50C-407E-A947-70E740481C1C}">
                <a14:useLocalDpi xmlns:a14="http://schemas.microsoft.com/office/drawing/2010/main" val="0"/>
              </a:ext>
            </a:extLst>
          </a:blip>
          <a:srcRect l="-11213" r="-11213"/>
          <a:stretch>
            <a:fillRect/>
          </a:stretch>
        </p:blipFill>
        <p:spPr>
          <a:xfrm>
            <a:off x="-404532" y="990600"/>
            <a:ext cx="7338732" cy="4495800"/>
          </a:xfrm>
        </p:spPr>
      </p:pic>
      <p:sp>
        <p:nvSpPr>
          <p:cNvPr id="3" name="Title 2"/>
          <p:cNvSpPr>
            <a:spLocks noGrp="1"/>
          </p:cNvSpPr>
          <p:nvPr>
            <p:ph type="title"/>
          </p:nvPr>
        </p:nvSpPr>
        <p:spPr/>
        <p:txBody>
          <a:bodyPr/>
          <a:lstStyle/>
          <a:p>
            <a:r>
              <a:rPr lang="en-US" dirty="0" smtClean="0"/>
              <a:t>Overall highlights</a:t>
            </a:r>
            <a:endParaRPr lang="en-US" dirty="0"/>
          </a:p>
        </p:txBody>
      </p:sp>
      <p:grpSp>
        <p:nvGrpSpPr>
          <p:cNvPr id="21" name="Group 20"/>
          <p:cNvGrpSpPr/>
          <p:nvPr/>
        </p:nvGrpSpPr>
        <p:grpSpPr>
          <a:xfrm>
            <a:off x="1219200" y="1295400"/>
            <a:ext cx="7620000" cy="3810000"/>
            <a:chOff x="1219200" y="1143000"/>
            <a:chExt cx="7620000" cy="3810000"/>
          </a:xfrm>
        </p:grpSpPr>
        <p:sp>
          <p:nvSpPr>
            <p:cNvPr id="18" name="Rectangle 17"/>
            <p:cNvSpPr/>
            <p:nvPr/>
          </p:nvSpPr>
          <p:spPr>
            <a:xfrm>
              <a:off x="6477000" y="1143000"/>
              <a:ext cx="2362200" cy="3810000"/>
            </a:xfrm>
            <a:prstGeom prst="rect">
              <a:avLst/>
            </a:prstGeom>
            <a:ln w="3810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solidFill>
                    <a:schemeClr val="tx1">
                      <a:lumMod val="50000"/>
                    </a:schemeClr>
                  </a:solidFill>
                  <a:latin typeface="Century Gothic"/>
                  <a:cs typeface="Century Gothic"/>
                </a:rPr>
                <a:t>r</a:t>
              </a:r>
              <a:r>
                <a:rPr lang="en-US" sz="2000" dirty="0" smtClean="0">
                  <a:solidFill>
                    <a:schemeClr val="tx1">
                      <a:lumMod val="50000"/>
                    </a:schemeClr>
                  </a:solidFill>
                  <a:latin typeface="Century Gothic"/>
                  <a:cs typeface="Century Gothic"/>
                </a:rPr>
                <a:t>oom/rooms</a:t>
              </a:r>
            </a:p>
            <a:p>
              <a:pPr algn="ctr"/>
              <a:r>
                <a:rPr lang="en-US" sz="2000" dirty="0">
                  <a:solidFill>
                    <a:schemeClr val="tx1">
                      <a:lumMod val="50000"/>
                    </a:schemeClr>
                  </a:solidFill>
                  <a:latin typeface="Century Gothic"/>
                  <a:cs typeface="Century Gothic"/>
                </a:rPr>
                <a:t>g</a:t>
              </a:r>
              <a:r>
                <a:rPr lang="en-US" sz="2000" dirty="0" smtClean="0">
                  <a:solidFill>
                    <a:schemeClr val="tx1">
                      <a:lumMod val="50000"/>
                    </a:schemeClr>
                  </a:solidFill>
                  <a:latin typeface="Century Gothic"/>
                  <a:cs typeface="Century Gothic"/>
                </a:rPr>
                <a:t>ood</a:t>
              </a:r>
            </a:p>
            <a:p>
              <a:pPr algn="ctr"/>
              <a:r>
                <a:rPr lang="en-US" sz="2000" dirty="0">
                  <a:solidFill>
                    <a:schemeClr val="tx1">
                      <a:lumMod val="50000"/>
                    </a:schemeClr>
                  </a:solidFill>
                  <a:latin typeface="Century Gothic"/>
                  <a:cs typeface="Century Gothic"/>
                </a:rPr>
                <a:t>n</a:t>
              </a:r>
              <a:r>
                <a:rPr lang="en-US" sz="2000" dirty="0" smtClean="0">
                  <a:solidFill>
                    <a:schemeClr val="tx1">
                      <a:lumMod val="50000"/>
                    </a:schemeClr>
                  </a:solidFill>
                  <a:latin typeface="Century Gothic"/>
                  <a:cs typeface="Century Gothic"/>
                </a:rPr>
                <a:t>ice</a:t>
              </a:r>
            </a:p>
            <a:p>
              <a:pPr algn="ctr"/>
              <a:r>
                <a:rPr lang="en-US" sz="2000" dirty="0" smtClean="0">
                  <a:solidFill>
                    <a:schemeClr val="tx1">
                      <a:lumMod val="50000"/>
                    </a:schemeClr>
                  </a:solidFill>
                  <a:latin typeface="Century Gothic"/>
                  <a:cs typeface="Century Gothic"/>
                </a:rPr>
                <a:t>great</a:t>
              </a:r>
            </a:p>
            <a:p>
              <a:pPr algn="ctr"/>
              <a:r>
                <a:rPr lang="en-US" sz="2000" dirty="0">
                  <a:solidFill>
                    <a:schemeClr val="tx1">
                      <a:lumMod val="50000"/>
                    </a:schemeClr>
                  </a:solidFill>
                  <a:latin typeface="Century Gothic"/>
                  <a:cs typeface="Century Gothic"/>
                </a:rPr>
                <a:t>s</a:t>
              </a:r>
              <a:r>
                <a:rPr lang="en-US" sz="2000" dirty="0" smtClean="0">
                  <a:solidFill>
                    <a:schemeClr val="tx1">
                      <a:lumMod val="50000"/>
                    </a:schemeClr>
                  </a:solidFill>
                  <a:latin typeface="Century Gothic"/>
                  <a:cs typeface="Century Gothic"/>
                </a:rPr>
                <a:t>taff</a:t>
              </a:r>
            </a:p>
            <a:p>
              <a:pPr algn="ctr"/>
              <a:r>
                <a:rPr lang="en-US" sz="2000" dirty="0">
                  <a:solidFill>
                    <a:schemeClr val="tx1">
                      <a:lumMod val="50000"/>
                    </a:schemeClr>
                  </a:solidFill>
                  <a:latin typeface="Century Gothic"/>
                  <a:cs typeface="Century Gothic"/>
                </a:rPr>
                <a:t>c</a:t>
              </a:r>
              <a:r>
                <a:rPr lang="en-US" sz="2000" dirty="0" smtClean="0">
                  <a:solidFill>
                    <a:schemeClr val="tx1">
                      <a:lumMod val="50000"/>
                    </a:schemeClr>
                  </a:solidFill>
                  <a:latin typeface="Century Gothic"/>
                  <a:cs typeface="Century Gothic"/>
                </a:rPr>
                <a:t>lean</a:t>
              </a:r>
            </a:p>
            <a:p>
              <a:pPr algn="ctr"/>
              <a:r>
                <a:rPr lang="en-US" sz="2000" dirty="0">
                  <a:solidFill>
                    <a:schemeClr val="tx1">
                      <a:lumMod val="50000"/>
                    </a:schemeClr>
                  </a:solidFill>
                  <a:latin typeface="Century Gothic"/>
                  <a:cs typeface="Century Gothic"/>
                </a:rPr>
                <a:t>f</a:t>
              </a:r>
              <a:r>
                <a:rPr lang="en-US" sz="2000" dirty="0" smtClean="0">
                  <a:solidFill>
                    <a:schemeClr val="tx1">
                      <a:lumMod val="50000"/>
                    </a:schemeClr>
                  </a:solidFill>
                  <a:latin typeface="Century Gothic"/>
                  <a:cs typeface="Century Gothic"/>
                </a:rPr>
                <a:t>riendly</a:t>
              </a:r>
            </a:p>
            <a:p>
              <a:pPr algn="ctr"/>
              <a:r>
                <a:rPr lang="en-US" sz="2000" dirty="0">
                  <a:solidFill>
                    <a:schemeClr val="tx1">
                      <a:lumMod val="50000"/>
                    </a:schemeClr>
                  </a:solidFill>
                  <a:latin typeface="Century Gothic"/>
                  <a:cs typeface="Century Gothic"/>
                </a:rPr>
                <a:t>h</a:t>
              </a:r>
              <a:r>
                <a:rPr lang="en-US" sz="2000" dirty="0" smtClean="0">
                  <a:solidFill>
                    <a:schemeClr val="tx1">
                      <a:lumMod val="50000"/>
                    </a:schemeClr>
                  </a:solidFill>
                  <a:latin typeface="Century Gothic"/>
                  <a:cs typeface="Century Gothic"/>
                </a:rPr>
                <a:t>elpful</a:t>
              </a:r>
            </a:p>
            <a:p>
              <a:pPr algn="ctr"/>
              <a:r>
                <a:rPr lang="en-US" sz="2000" dirty="0">
                  <a:solidFill>
                    <a:schemeClr val="tx1">
                      <a:lumMod val="50000"/>
                    </a:schemeClr>
                  </a:solidFill>
                  <a:latin typeface="Century Gothic"/>
                  <a:cs typeface="Century Gothic"/>
                </a:rPr>
                <a:t>s</a:t>
              </a:r>
              <a:r>
                <a:rPr lang="en-US" sz="2000" dirty="0" smtClean="0">
                  <a:solidFill>
                    <a:schemeClr val="tx1">
                      <a:lumMod val="50000"/>
                    </a:schemeClr>
                  </a:solidFill>
                  <a:latin typeface="Century Gothic"/>
                  <a:cs typeface="Century Gothic"/>
                </a:rPr>
                <a:t>ervice</a:t>
              </a:r>
            </a:p>
            <a:p>
              <a:pPr algn="ctr"/>
              <a:r>
                <a:rPr lang="en-US" sz="2000" dirty="0">
                  <a:solidFill>
                    <a:schemeClr val="tx1">
                      <a:lumMod val="50000"/>
                    </a:schemeClr>
                  </a:solidFill>
                  <a:latin typeface="Century Gothic"/>
                  <a:cs typeface="Century Gothic"/>
                </a:rPr>
                <a:t>c</a:t>
              </a:r>
              <a:r>
                <a:rPr lang="en-US" sz="2000" dirty="0" smtClean="0">
                  <a:solidFill>
                    <a:schemeClr val="tx1">
                      <a:lumMod val="50000"/>
                    </a:schemeClr>
                  </a:solidFill>
                  <a:latin typeface="Century Gothic"/>
                  <a:cs typeface="Century Gothic"/>
                </a:rPr>
                <a:t>omfortable</a:t>
              </a:r>
            </a:p>
            <a:p>
              <a:pPr algn="ctr"/>
              <a:r>
                <a:rPr lang="en-US" sz="2000" dirty="0" smtClean="0">
                  <a:solidFill>
                    <a:schemeClr val="tx1">
                      <a:lumMod val="50000"/>
                    </a:schemeClr>
                  </a:solidFill>
                  <a:latin typeface="Century Gothic"/>
                  <a:cs typeface="Century Gothic"/>
                </a:rPr>
                <a:t>bathroom</a:t>
              </a:r>
              <a:endParaRPr lang="en-US" sz="2000" dirty="0" smtClean="0">
                <a:solidFill>
                  <a:schemeClr val="tx1">
                    <a:lumMod val="50000"/>
                  </a:schemeClr>
                </a:solidFill>
                <a:latin typeface="Century Gothic"/>
                <a:cs typeface="Century Gothic"/>
              </a:endParaRPr>
            </a:p>
          </p:txBody>
        </p:sp>
        <p:sp>
          <p:nvSpPr>
            <p:cNvPr id="19" name="Right Brace 18"/>
            <p:cNvSpPr/>
            <p:nvPr/>
          </p:nvSpPr>
          <p:spPr>
            <a:xfrm>
              <a:off x="1219200" y="1371600"/>
              <a:ext cx="457200" cy="3352800"/>
            </a:xfrm>
            <a:prstGeom prst="rightBrace">
              <a:avLst/>
            </a:prstGeom>
            <a:ln w="38100" cmpd="sng">
              <a:solidFill>
                <a:schemeClr val="accent4"/>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Connector 19"/>
            <p:cNvCxnSpPr>
              <a:stCxn id="19" idx="1"/>
              <a:endCxn id="18" idx="1"/>
            </p:cNvCxnSpPr>
            <p:nvPr/>
          </p:nvCxnSpPr>
          <p:spPr>
            <a:xfrm>
              <a:off x="1676400" y="3048000"/>
              <a:ext cx="4800600" cy="0"/>
            </a:xfrm>
            <a:prstGeom prst="line">
              <a:avLst/>
            </a:prstGeom>
            <a:ln w="38100" cmpd="sng">
              <a:solidFill>
                <a:srgbClr val="F68D2E"/>
              </a:solidFill>
              <a:tailEnd type="arrow"/>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152400" y="5410200"/>
            <a:ext cx="8458200" cy="923330"/>
          </a:xfrm>
          <a:prstGeom prst="rect">
            <a:avLst/>
          </a:prstGeom>
          <a:noFill/>
        </p:spPr>
        <p:txBody>
          <a:bodyPr wrap="square" rtlCol="0">
            <a:spAutoFit/>
          </a:bodyPr>
          <a:lstStyle/>
          <a:p>
            <a:pPr marL="285750" indent="-285750">
              <a:buFont typeface="Arial"/>
              <a:buChar char="•"/>
            </a:pPr>
            <a:r>
              <a:rPr lang="en-US" dirty="0" smtClean="0"/>
              <a:t>Positive </a:t>
            </a:r>
            <a:r>
              <a:rPr lang="en-US" dirty="0"/>
              <a:t>reviews are those with a rating of </a:t>
            </a:r>
            <a:r>
              <a:rPr lang="en-US" dirty="0" smtClean="0"/>
              <a:t>4 </a:t>
            </a:r>
            <a:r>
              <a:rPr lang="en-US" dirty="0"/>
              <a:t>or </a:t>
            </a:r>
            <a:r>
              <a:rPr lang="en-US" dirty="0" smtClean="0"/>
              <a:t>5 </a:t>
            </a:r>
            <a:r>
              <a:rPr lang="en-US" dirty="0"/>
              <a:t>and a Sentence Sentiment of </a:t>
            </a:r>
            <a:r>
              <a:rPr lang="en-US" dirty="0" smtClean="0"/>
              <a:t>“Positive</a:t>
            </a:r>
            <a:r>
              <a:rPr lang="en-US" dirty="0"/>
              <a:t>” or “Strongly </a:t>
            </a:r>
            <a:r>
              <a:rPr lang="en-US" dirty="0" smtClean="0"/>
              <a:t>positive</a:t>
            </a:r>
            <a:r>
              <a:rPr lang="en-US" dirty="0"/>
              <a:t>”.</a:t>
            </a:r>
          </a:p>
          <a:p>
            <a:pPr marL="285750" indent="-285750">
              <a:buFont typeface="Arial"/>
              <a:buChar char="•"/>
            </a:pPr>
            <a:r>
              <a:rPr lang="en-US" dirty="0"/>
              <a:t>There are </a:t>
            </a:r>
            <a:r>
              <a:rPr lang="en-US" dirty="0" smtClean="0"/>
              <a:t>320 positive </a:t>
            </a:r>
            <a:r>
              <a:rPr lang="en-US" dirty="0"/>
              <a:t>reviews </a:t>
            </a:r>
            <a:r>
              <a:rPr lang="mr-IN" dirty="0"/>
              <a:t>–</a:t>
            </a:r>
            <a:r>
              <a:rPr lang="en-US" dirty="0"/>
              <a:t> </a:t>
            </a:r>
            <a:r>
              <a:rPr lang="en-US" dirty="0" smtClean="0"/>
              <a:t>33% </a:t>
            </a:r>
            <a:r>
              <a:rPr lang="en-US" dirty="0"/>
              <a:t>of the total</a:t>
            </a:r>
            <a:r>
              <a:rPr lang="en-US" dirty="0" smtClean="0"/>
              <a:t>.</a:t>
            </a:r>
            <a:endParaRPr lang="en-US" dirty="0"/>
          </a:p>
        </p:txBody>
      </p:sp>
    </p:spTree>
    <p:extLst>
      <p:ext uri="{BB962C8B-B14F-4D97-AF65-F5344CB8AC3E}">
        <p14:creationId xmlns:p14="http://schemas.microsoft.com/office/powerpoint/2010/main" val="1807112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Facility</a:t>
            </a:r>
          </a:p>
          <a:p>
            <a:pPr lvl="1"/>
            <a:r>
              <a:rPr lang="en-US" dirty="0"/>
              <a:t>r</a:t>
            </a:r>
            <a:r>
              <a:rPr lang="en-US" dirty="0" smtClean="0"/>
              <a:t>oom/rooms (86%), </a:t>
            </a:r>
            <a:r>
              <a:rPr lang="en-US" dirty="0"/>
              <a:t>great (48%), clean (45%), </a:t>
            </a:r>
            <a:r>
              <a:rPr lang="en-US" dirty="0" smtClean="0"/>
              <a:t>good (33%), </a:t>
            </a:r>
            <a:r>
              <a:rPr lang="en-US" dirty="0"/>
              <a:t>bathroom (22%</a:t>
            </a:r>
            <a:r>
              <a:rPr lang="en-US" dirty="0" smtClean="0"/>
              <a:t>), comfortable (21%)</a:t>
            </a:r>
          </a:p>
          <a:p>
            <a:r>
              <a:rPr lang="en-US" dirty="0" smtClean="0"/>
              <a:t>Service</a:t>
            </a:r>
          </a:p>
          <a:p>
            <a:pPr lvl="1"/>
            <a:r>
              <a:rPr lang="en-US" dirty="0"/>
              <a:t>staff (59%</a:t>
            </a:r>
            <a:r>
              <a:rPr lang="en-US" dirty="0" smtClean="0"/>
              <a:t>), </a:t>
            </a:r>
            <a:r>
              <a:rPr lang="en-US" dirty="0"/>
              <a:t>helpful (30%)</a:t>
            </a:r>
            <a:r>
              <a:rPr lang="en-US" dirty="0" smtClean="0"/>
              <a:t>, </a:t>
            </a:r>
            <a:r>
              <a:rPr lang="en-US" dirty="0"/>
              <a:t>friendly (29%)</a:t>
            </a:r>
            <a:r>
              <a:rPr lang="en-US" dirty="0" smtClean="0"/>
              <a:t>, nice (28%), service (23%)</a:t>
            </a:r>
          </a:p>
          <a:p>
            <a:pPr lvl="1"/>
            <a:endParaRPr lang="en-US" dirty="0" smtClean="0"/>
          </a:p>
          <a:p>
            <a:pPr marL="0" indent="0">
              <a:buNone/>
            </a:pPr>
            <a:r>
              <a:rPr lang="en-US" sz="2400" dirty="0" smtClean="0"/>
              <a:t>What do the reviews say?</a:t>
            </a:r>
            <a:endParaRPr lang="en-US" sz="2400" dirty="0"/>
          </a:p>
        </p:txBody>
      </p:sp>
      <p:sp>
        <p:nvSpPr>
          <p:cNvPr id="3" name="Title 2"/>
          <p:cNvSpPr>
            <a:spLocks noGrp="1"/>
          </p:cNvSpPr>
          <p:nvPr>
            <p:ph type="title"/>
          </p:nvPr>
        </p:nvSpPr>
        <p:spPr/>
        <p:txBody>
          <a:bodyPr/>
          <a:lstStyle/>
          <a:p>
            <a:r>
              <a:rPr lang="en-US" dirty="0"/>
              <a:t>Overall </a:t>
            </a:r>
            <a:r>
              <a:rPr lang="en-US" dirty="0" smtClean="0"/>
              <a:t>highlights</a:t>
            </a:r>
            <a:endParaRPr lang="en-US" dirty="0"/>
          </a:p>
        </p:txBody>
      </p:sp>
      <p:sp>
        <p:nvSpPr>
          <p:cNvPr id="4" name="Rounded Rectangular Callout 3"/>
          <p:cNvSpPr/>
          <p:nvPr/>
        </p:nvSpPr>
        <p:spPr>
          <a:xfrm>
            <a:off x="3657600" y="3581400"/>
            <a:ext cx="5181600" cy="1828800"/>
          </a:xfrm>
          <a:prstGeom prst="wedgeRoundRectCallou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rooms are very clean and bright, bed is very comfortable with so many pillows</a:t>
            </a:r>
            <a:r>
              <a:rPr lang="en-US" sz="2400" dirty="0" smtClean="0"/>
              <a:t>.</a:t>
            </a:r>
            <a:endParaRPr lang="en-US" sz="2400" dirty="0" smtClean="0">
              <a:latin typeface="Century Gothic"/>
              <a:cs typeface="Century Gothic"/>
            </a:endParaRPr>
          </a:p>
        </p:txBody>
      </p:sp>
      <p:sp>
        <p:nvSpPr>
          <p:cNvPr id="5" name="Rounded Rectangular Callout 4"/>
          <p:cNvSpPr/>
          <p:nvPr/>
        </p:nvSpPr>
        <p:spPr>
          <a:xfrm>
            <a:off x="304800" y="3886200"/>
            <a:ext cx="5181600" cy="1828800"/>
          </a:xfrm>
          <a:prstGeom prst="wedgeRoundRectCallout">
            <a:avLst>
              <a:gd name="adj1" fmla="val 21146"/>
              <a:gd name="adj2" fmla="val 63188"/>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entire staff, from the bellman to housekeeping were warm and welcoming, not pretentious</a:t>
            </a:r>
            <a:r>
              <a:rPr lang="en-US" sz="2400" dirty="0" smtClean="0"/>
              <a:t>!</a:t>
            </a:r>
            <a:endParaRPr lang="en-US" sz="2400" dirty="0" smtClean="0">
              <a:latin typeface="Century Gothic"/>
              <a:cs typeface="Century Gothic"/>
            </a:endParaRPr>
          </a:p>
        </p:txBody>
      </p:sp>
      <p:sp>
        <p:nvSpPr>
          <p:cNvPr id="6" name="Rounded Rectangular Callout 5"/>
          <p:cNvSpPr/>
          <p:nvPr/>
        </p:nvSpPr>
        <p:spPr>
          <a:xfrm>
            <a:off x="3733800" y="3733800"/>
            <a:ext cx="5181600" cy="1828800"/>
          </a:xfrm>
          <a:prstGeom prst="wedgeRoundRectCallou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staff are very </a:t>
            </a:r>
            <a:r>
              <a:rPr lang="en-US" sz="2400" dirty="0" err="1" smtClean="0"/>
              <a:t>accomodating</a:t>
            </a:r>
            <a:r>
              <a:rPr lang="en-US" sz="2400" dirty="0" smtClean="0"/>
              <a:t> [</a:t>
            </a:r>
            <a:r>
              <a:rPr lang="en-US" sz="2400" i="1" dirty="0" smtClean="0"/>
              <a:t>sic</a:t>
            </a:r>
            <a:r>
              <a:rPr lang="en-US" sz="2400" dirty="0" smtClean="0"/>
              <a:t>] and </a:t>
            </a:r>
            <a:r>
              <a:rPr lang="en-US" sz="2400" dirty="0"/>
              <a:t>courteous</a:t>
            </a:r>
            <a:r>
              <a:rPr lang="en-US" sz="2400" dirty="0" smtClean="0"/>
              <a:t>.</a:t>
            </a:r>
            <a:endParaRPr lang="en-US" sz="2400" dirty="0" smtClean="0">
              <a:latin typeface="Century Gothic"/>
              <a:cs typeface="Century Gothic"/>
            </a:endParaRPr>
          </a:p>
        </p:txBody>
      </p:sp>
      <p:sp>
        <p:nvSpPr>
          <p:cNvPr id="7" name="Rounded Rectangular Callout 6"/>
          <p:cNvSpPr/>
          <p:nvPr/>
        </p:nvSpPr>
        <p:spPr>
          <a:xfrm>
            <a:off x="457200" y="4038600"/>
            <a:ext cx="5181600" cy="1828800"/>
          </a:xfrm>
          <a:prstGeom prst="wedgeRoundRectCallout">
            <a:avLst>
              <a:gd name="adj1" fmla="val 21146"/>
              <a:gd name="adj2" fmla="val 63188"/>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room was perfectly clean</a:t>
            </a:r>
            <a:r>
              <a:rPr lang="en-US" sz="2400" dirty="0" smtClean="0"/>
              <a:t>.</a:t>
            </a:r>
            <a:endParaRPr lang="en-US" sz="2400" dirty="0" smtClean="0">
              <a:latin typeface="Century Gothic"/>
              <a:cs typeface="Century Gothic"/>
            </a:endParaRPr>
          </a:p>
        </p:txBody>
      </p:sp>
    </p:spTree>
    <p:extLst>
      <p:ext uri="{BB962C8B-B14F-4D97-AF65-F5344CB8AC3E}">
        <p14:creationId xmlns:p14="http://schemas.microsoft.com/office/powerpoint/2010/main" val="357560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Overall pain points</a:t>
            </a:r>
            <a:endParaRPr lang="en-US" dirty="0"/>
          </a:p>
        </p:txBody>
      </p:sp>
      <p:sp>
        <p:nvSpPr>
          <p:cNvPr id="9" name="TextBox 8"/>
          <p:cNvSpPr txBox="1"/>
          <p:nvPr/>
        </p:nvSpPr>
        <p:spPr>
          <a:xfrm>
            <a:off x="381000" y="5334000"/>
            <a:ext cx="8458200" cy="923330"/>
          </a:xfrm>
          <a:prstGeom prst="rect">
            <a:avLst/>
          </a:prstGeom>
          <a:noFill/>
        </p:spPr>
        <p:txBody>
          <a:bodyPr wrap="square" rtlCol="0">
            <a:spAutoFit/>
          </a:bodyPr>
          <a:lstStyle/>
          <a:p>
            <a:pPr marL="285750" indent="-285750">
              <a:buFont typeface="Arial"/>
              <a:buChar char="•"/>
            </a:pPr>
            <a:r>
              <a:rPr lang="en-US" dirty="0" smtClean="0"/>
              <a:t>Negative reviews are those with a rating of 1 or 2 and a Sentence Sentiment of “Negative” or “Strongly negative”.</a:t>
            </a:r>
          </a:p>
          <a:p>
            <a:pPr marL="285750" indent="-285750">
              <a:buFont typeface="Arial"/>
              <a:buChar char="•"/>
            </a:pPr>
            <a:r>
              <a:rPr lang="en-US" dirty="0" smtClean="0"/>
              <a:t>There are 69 negative reviews </a:t>
            </a:r>
            <a:r>
              <a:rPr lang="mr-IN" dirty="0" smtClean="0"/>
              <a:t>–</a:t>
            </a:r>
            <a:r>
              <a:rPr lang="en-US" dirty="0" smtClean="0"/>
              <a:t> 7% of the total.</a:t>
            </a:r>
            <a:endParaRPr lang="en-US" dirty="0"/>
          </a:p>
        </p:txBody>
      </p:sp>
      <p:pic>
        <p:nvPicPr>
          <p:cNvPr id="12" name="Picture 11" descr="high_freq_ne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68680"/>
            <a:ext cx="5867400" cy="4400550"/>
          </a:xfrm>
          <a:prstGeom prst="rect">
            <a:avLst/>
          </a:prstGeom>
        </p:spPr>
      </p:pic>
      <p:grpSp>
        <p:nvGrpSpPr>
          <p:cNvPr id="18" name="Group 17"/>
          <p:cNvGrpSpPr/>
          <p:nvPr/>
        </p:nvGrpSpPr>
        <p:grpSpPr>
          <a:xfrm>
            <a:off x="1219200" y="1219200"/>
            <a:ext cx="7239000" cy="3657600"/>
            <a:chOff x="1219200" y="1524000"/>
            <a:chExt cx="7239000" cy="3657600"/>
          </a:xfrm>
        </p:grpSpPr>
        <p:sp>
          <p:nvSpPr>
            <p:cNvPr id="10" name="Rectangle 9"/>
            <p:cNvSpPr/>
            <p:nvPr/>
          </p:nvSpPr>
          <p:spPr>
            <a:xfrm>
              <a:off x="6477000" y="1524000"/>
              <a:ext cx="1981200" cy="3657600"/>
            </a:xfrm>
            <a:prstGeom prst="rect">
              <a:avLst/>
            </a:prstGeom>
            <a:ln w="3810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chemeClr val="tx1">
                      <a:lumMod val="50000"/>
                    </a:schemeClr>
                  </a:solidFill>
                  <a:latin typeface="Century Gothic"/>
                  <a:cs typeface="Century Gothic"/>
                </a:rPr>
                <a:t>r</a:t>
              </a:r>
              <a:r>
                <a:rPr lang="en-US" sz="2400" dirty="0" smtClean="0">
                  <a:solidFill>
                    <a:schemeClr val="tx1">
                      <a:lumMod val="50000"/>
                    </a:schemeClr>
                  </a:solidFill>
                  <a:latin typeface="Century Gothic"/>
                  <a:cs typeface="Century Gothic"/>
                </a:rPr>
                <a:t>ooms</a:t>
              </a:r>
            </a:p>
            <a:p>
              <a:pPr algn="ctr"/>
              <a:r>
                <a:rPr lang="en-US" sz="2400" dirty="0">
                  <a:solidFill>
                    <a:schemeClr val="tx1">
                      <a:lumMod val="50000"/>
                    </a:schemeClr>
                  </a:solidFill>
                  <a:latin typeface="Century Gothic"/>
                  <a:cs typeface="Century Gothic"/>
                </a:rPr>
                <a:t>d</a:t>
              </a:r>
              <a:r>
                <a:rPr lang="en-US" sz="2400" dirty="0" smtClean="0">
                  <a:solidFill>
                    <a:schemeClr val="tx1">
                      <a:lumMod val="50000"/>
                    </a:schemeClr>
                  </a:solidFill>
                  <a:latin typeface="Century Gothic"/>
                  <a:cs typeface="Century Gothic"/>
                </a:rPr>
                <a:t>esk</a:t>
              </a:r>
            </a:p>
            <a:p>
              <a:pPr algn="ctr"/>
              <a:r>
                <a:rPr lang="en-US" sz="2400" dirty="0">
                  <a:solidFill>
                    <a:schemeClr val="tx1">
                      <a:lumMod val="50000"/>
                    </a:schemeClr>
                  </a:solidFill>
                  <a:latin typeface="Century Gothic"/>
                  <a:cs typeface="Century Gothic"/>
                </a:rPr>
                <a:t>s</a:t>
              </a:r>
              <a:r>
                <a:rPr lang="en-US" sz="2400" dirty="0" smtClean="0">
                  <a:solidFill>
                    <a:schemeClr val="tx1">
                      <a:lumMod val="50000"/>
                    </a:schemeClr>
                  </a:solidFill>
                  <a:latin typeface="Century Gothic"/>
                  <a:cs typeface="Century Gothic"/>
                </a:rPr>
                <a:t>taff</a:t>
              </a:r>
            </a:p>
            <a:p>
              <a:pPr algn="ctr"/>
              <a:r>
                <a:rPr lang="en-US" sz="2400" dirty="0">
                  <a:solidFill>
                    <a:schemeClr val="tx1">
                      <a:lumMod val="50000"/>
                    </a:schemeClr>
                  </a:solidFill>
                  <a:latin typeface="Century Gothic"/>
                  <a:cs typeface="Century Gothic"/>
                </a:rPr>
                <a:t>s</a:t>
              </a:r>
              <a:r>
                <a:rPr lang="en-US" sz="2400" dirty="0" smtClean="0">
                  <a:solidFill>
                    <a:schemeClr val="tx1">
                      <a:lumMod val="50000"/>
                    </a:schemeClr>
                  </a:solidFill>
                  <a:latin typeface="Century Gothic"/>
                  <a:cs typeface="Century Gothic"/>
                </a:rPr>
                <a:t>ervice</a:t>
              </a:r>
            </a:p>
            <a:p>
              <a:pPr algn="ctr"/>
              <a:r>
                <a:rPr lang="en-US" sz="2400" dirty="0" smtClean="0">
                  <a:solidFill>
                    <a:schemeClr val="tx1">
                      <a:lumMod val="50000"/>
                    </a:schemeClr>
                  </a:solidFill>
                  <a:latin typeface="Century Gothic"/>
                  <a:cs typeface="Century Gothic"/>
                </a:rPr>
                <a:t>bed/beds</a:t>
              </a:r>
            </a:p>
            <a:p>
              <a:pPr algn="ctr"/>
              <a:r>
                <a:rPr lang="en-US" sz="2400" dirty="0">
                  <a:solidFill>
                    <a:schemeClr val="tx1">
                      <a:lumMod val="50000"/>
                    </a:schemeClr>
                  </a:solidFill>
                  <a:latin typeface="Century Gothic"/>
                  <a:cs typeface="Century Gothic"/>
                </a:rPr>
                <a:t>b</a:t>
              </a:r>
              <a:r>
                <a:rPr lang="en-US" sz="2400" dirty="0" smtClean="0">
                  <a:solidFill>
                    <a:schemeClr val="tx1">
                      <a:lumMod val="50000"/>
                    </a:schemeClr>
                  </a:solidFill>
                  <a:latin typeface="Century Gothic"/>
                  <a:cs typeface="Century Gothic"/>
                </a:rPr>
                <a:t>athroom</a:t>
              </a:r>
            </a:p>
            <a:p>
              <a:pPr algn="ctr"/>
              <a:r>
                <a:rPr lang="en-US" sz="2400" dirty="0">
                  <a:solidFill>
                    <a:schemeClr val="tx1">
                      <a:lumMod val="50000"/>
                    </a:schemeClr>
                  </a:solidFill>
                  <a:latin typeface="Century Gothic"/>
                  <a:cs typeface="Century Gothic"/>
                </a:rPr>
                <a:t>d</a:t>
              </a:r>
              <a:r>
                <a:rPr lang="en-US" sz="2400" dirty="0" smtClean="0">
                  <a:solidFill>
                    <a:schemeClr val="tx1">
                      <a:lumMod val="50000"/>
                    </a:schemeClr>
                  </a:solidFill>
                  <a:latin typeface="Century Gothic"/>
                  <a:cs typeface="Century Gothic"/>
                </a:rPr>
                <a:t>irty</a:t>
              </a:r>
            </a:p>
            <a:p>
              <a:pPr algn="ctr"/>
              <a:r>
                <a:rPr lang="en-US" sz="2400" dirty="0">
                  <a:solidFill>
                    <a:schemeClr val="tx1">
                      <a:lumMod val="50000"/>
                    </a:schemeClr>
                  </a:solidFill>
                  <a:latin typeface="Century Gothic"/>
                  <a:cs typeface="Century Gothic"/>
                </a:rPr>
                <a:t>m</a:t>
              </a:r>
              <a:r>
                <a:rPr lang="en-US" sz="2400" dirty="0" smtClean="0">
                  <a:solidFill>
                    <a:schemeClr val="tx1">
                      <a:lumMod val="50000"/>
                    </a:schemeClr>
                  </a:solidFill>
                  <a:latin typeface="Century Gothic"/>
                  <a:cs typeface="Century Gothic"/>
                </a:rPr>
                <a:t>anager</a:t>
              </a:r>
            </a:p>
            <a:p>
              <a:pPr algn="ctr"/>
              <a:r>
                <a:rPr lang="en-US" sz="2400" dirty="0" smtClean="0">
                  <a:solidFill>
                    <a:schemeClr val="tx1">
                      <a:lumMod val="50000"/>
                    </a:schemeClr>
                  </a:solidFill>
                  <a:latin typeface="Century Gothic"/>
                  <a:cs typeface="Century Gothic"/>
                </a:rPr>
                <a:t>booked</a:t>
              </a:r>
              <a:endParaRPr lang="en-US" sz="2400" dirty="0" smtClean="0">
                <a:solidFill>
                  <a:schemeClr val="tx1">
                    <a:lumMod val="50000"/>
                  </a:schemeClr>
                </a:solidFill>
                <a:latin typeface="Century Gothic"/>
                <a:cs typeface="Century Gothic"/>
              </a:endParaRPr>
            </a:p>
          </p:txBody>
        </p:sp>
        <p:sp>
          <p:nvSpPr>
            <p:cNvPr id="13" name="Right Brace 12"/>
            <p:cNvSpPr/>
            <p:nvPr/>
          </p:nvSpPr>
          <p:spPr>
            <a:xfrm>
              <a:off x="1219200" y="1676400"/>
              <a:ext cx="457200" cy="3352800"/>
            </a:xfrm>
            <a:prstGeom prst="rightBrace">
              <a:avLst/>
            </a:prstGeom>
            <a:ln w="38100" cmpd="sng">
              <a:solidFill>
                <a:schemeClr val="accent4"/>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a:stCxn id="13" idx="1"/>
              <a:endCxn id="10" idx="1"/>
            </p:cNvCxnSpPr>
            <p:nvPr/>
          </p:nvCxnSpPr>
          <p:spPr>
            <a:xfrm>
              <a:off x="1676400" y="3352800"/>
              <a:ext cx="4800600" cy="0"/>
            </a:xfrm>
            <a:prstGeom prst="line">
              <a:avLst/>
            </a:prstGeom>
            <a:ln w="38100" cmpd="sng">
              <a:solidFill>
                <a:srgbClr val="F68D2E"/>
              </a:solidFill>
              <a:tailEnd type="arrow"/>
            </a:ln>
          </p:spPr>
          <p:style>
            <a:lnRef idx="2">
              <a:schemeClr val="accent1"/>
            </a:lnRef>
            <a:fillRef idx="0">
              <a:schemeClr val="accent1"/>
            </a:fillRef>
            <a:effectRef idx="1">
              <a:schemeClr val="accent1"/>
            </a:effectRef>
            <a:fontRef idx="minor">
              <a:schemeClr val="tx1"/>
            </a:fontRef>
          </p:style>
        </p:cxnSp>
      </p:grpSp>
      <p:pic>
        <p:nvPicPr>
          <p:cNvPr id="25" name="Picture 24" descr="Screen Shot 2019-10-08 at 7.10.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685800"/>
            <a:ext cx="7988136" cy="5408026"/>
          </a:xfrm>
          <a:prstGeom prst="rect">
            <a:avLst/>
          </a:prstGeom>
          <a:ln w="38100" cmpd="sng">
            <a:solidFill>
              <a:srgbClr val="F68D2E"/>
            </a:solidFill>
          </a:ln>
        </p:spPr>
      </p:pic>
    </p:spTree>
    <p:extLst>
      <p:ext uri="{BB962C8B-B14F-4D97-AF65-F5344CB8AC3E}">
        <p14:creationId xmlns:p14="http://schemas.microsoft.com/office/powerpoint/2010/main" val="3143374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High frequency words tell us that guests complaints are focused on the facilities (room, bed, bathroom, dirty), and with customer service (staff, service, manager).</a:t>
            </a:r>
          </a:p>
          <a:p>
            <a:endParaRPr lang="en-US" dirty="0" smtClean="0"/>
          </a:p>
          <a:p>
            <a:r>
              <a:rPr lang="en-US" dirty="0" smtClean="0"/>
              <a:t>More in-depth categorical analysis tells us the major pain points:</a:t>
            </a:r>
          </a:p>
          <a:p>
            <a:pPr lvl="1"/>
            <a:r>
              <a:rPr lang="en-US" dirty="0" smtClean="0"/>
              <a:t>Rooms that are not </a:t>
            </a:r>
            <a:r>
              <a:rPr lang="en-US" b="1" dirty="0" smtClean="0"/>
              <a:t>clean</a:t>
            </a:r>
            <a:r>
              <a:rPr lang="en-US" dirty="0" smtClean="0"/>
              <a:t> and/or have insects</a:t>
            </a:r>
          </a:p>
          <a:p>
            <a:pPr lvl="1"/>
            <a:r>
              <a:rPr lang="en-US" dirty="0" smtClean="0"/>
              <a:t>Room </a:t>
            </a:r>
            <a:r>
              <a:rPr lang="en-US" b="1" dirty="0" smtClean="0"/>
              <a:t>condition</a:t>
            </a:r>
            <a:r>
              <a:rPr lang="en-US" dirty="0" smtClean="0"/>
              <a:t> that needs updating</a:t>
            </a:r>
          </a:p>
          <a:p>
            <a:pPr lvl="1"/>
            <a:r>
              <a:rPr lang="en-US" dirty="0" smtClean="0"/>
              <a:t>Room </a:t>
            </a:r>
            <a:r>
              <a:rPr lang="en-US" b="1" dirty="0" smtClean="0"/>
              <a:t>condition</a:t>
            </a:r>
            <a:r>
              <a:rPr lang="en-US" dirty="0" smtClean="0"/>
              <a:t> that needs repair (plumbing/heat)</a:t>
            </a:r>
          </a:p>
          <a:p>
            <a:pPr lvl="1"/>
            <a:r>
              <a:rPr lang="en-US" dirty="0" smtClean="0"/>
              <a:t>Room </a:t>
            </a:r>
            <a:r>
              <a:rPr lang="en-US" b="1" dirty="0" smtClean="0"/>
              <a:t>size</a:t>
            </a:r>
            <a:r>
              <a:rPr lang="en-US" dirty="0" smtClean="0"/>
              <a:t> too small</a:t>
            </a:r>
          </a:p>
          <a:p>
            <a:pPr lvl="1"/>
            <a:r>
              <a:rPr lang="en-US" b="1" dirty="0" smtClean="0"/>
              <a:t>Staff</a:t>
            </a:r>
            <a:r>
              <a:rPr lang="en-US" dirty="0" smtClean="0"/>
              <a:t> unresponsive to requests/complaints or is rude</a:t>
            </a:r>
          </a:p>
          <a:p>
            <a:pPr lvl="1"/>
            <a:r>
              <a:rPr lang="en-US" dirty="0" smtClean="0"/>
              <a:t>Perception that cost of room does not match </a:t>
            </a:r>
            <a:r>
              <a:rPr lang="en-US" b="1" dirty="0" smtClean="0"/>
              <a:t>value</a:t>
            </a:r>
            <a:r>
              <a:rPr lang="en-US" dirty="0" smtClean="0"/>
              <a:t> received</a:t>
            </a:r>
          </a:p>
          <a:p>
            <a:pPr lvl="1"/>
            <a:r>
              <a:rPr lang="en-US" dirty="0" smtClean="0"/>
              <a:t>Elevator/street/hallway </a:t>
            </a:r>
            <a:r>
              <a:rPr lang="en-US" b="1" dirty="0" smtClean="0"/>
              <a:t>noise</a:t>
            </a:r>
          </a:p>
          <a:p>
            <a:pPr lvl="1"/>
            <a:r>
              <a:rPr lang="en-US" b="1" dirty="0" smtClean="0"/>
              <a:t>Reservation</a:t>
            </a:r>
            <a:r>
              <a:rPr lang="en-US" dirty="0" smtClean="0"/>
              <a:t> problems </a:t>
            </a:r>
            <a:r>
              <a:rPr lang="mr-IN" dirty="0" smtClean="0"/>
              <a:t>–</a:t>
            </a:r>
            <a:r>
              <a:rPr lang="en-US" dirty="0" smtClean="0"/>
              <a:t> room or rate not available or not available on time</a:t>
            </a:r>
          </a:p>
          <a:p>
            <a:endParaRPr lang="en-US" dirty="0"/>
          </a:p>
        </p:txBody>
      </p:sp>
      <p:sp>
        <p:nvSpPr>
          <p:cNvPr id="3" name="Title 2"/>
          <p:cNvSpPr>
            <a:spLocks noGrp="1"/>
          </p:cNvSpPr>
          <p:nvPr>
            <p:ph type="title"/>
          </p:nvPr>
        </p:nvSpPr>
        <p:spPr/>
        <p:txBody>
          <a:bodyPr/>
          <a:lstStyle/>
          <a:p>
            <a:r>
              <a:rPr lang="en-US" dirty="0"/>
              <a:t>Overall pain points</a:t>
            </a:r>
          </a:p>
        </p:txBody>
      </p:sp>
    </p:spTree>
    <p:extLst>
      <p:ext uri="{BB962C8B-B14F-4D97-AF65-F5344CB8AC3E}">
        <p14:creationId xmlns:p14="http://schemas.microsoft.com/office/powerpoint/2010/main" val="13742560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B2016">
  <a:themeElements>
    <a:clrScheme name="Clarabridge Color Palette">
      <a:dk1>
        <a:srgbClr val="455560"/>
      </a:dk1>
      <a:lt1>
        <a:sysClr val="window" lastClr="FFFFFF"/>
      </a:lt1>
      <a:dk2>
        <a:srgbClr val="3480DE"/>
      </a:dk2>
      <a:lt2>
        <a:srgbClr val="E6E6E6"/>
      </a:lt2>
      <a:accent1>
        <a:srgbClr val="3480DE"/>
      </a:accent1>
      <a:accent2>
        <a:srgbClr val="00AEC7"/>
      </a:accent2>
      <a:accent3>
        <a:srgbClr val="003865"/>
      </a:accent3>
      <a:accent4>
        <a:srgbClr val="F68D2E"/>
      </a:accent4>
      <a:accent5>
        <a:srgbClr val="93A1AB"/>
      </a:accent5>
      <a:accent6>
        <a:srgbClr val="F79646"/>
      </a:accent6>
      <a:hlink>
        <a:srgbClr val="00AEC7"/>
      </a:hlink>
      <a:folHlink>
        <a:srgbClr val="2968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80DE"/>
        </a:solidFill>
        <a:ln>
          <a:noFill/>
        </a:ln>
        <a:effectLst>
          <a:outerShdw blurRad="12700" dist="25400" dir="3000000" algn="tl" rotWithShape="0">
            <a:scrgbClr r="0" g="0" b="0">
              <a:alpha val="20000"/>
            </a:scrgbClr>
          </a:outerShdw>
        </a:effectLst>
      </a:spPr>
      <a:bodyPr rtlCol="0" anchor="ctr"/>
      <a:lstStyle>
        <a:defPPr algn="ctr">
          <a:defRPr sz="2400" dirty="0" smtClean="0">
            <a:latin typeface="Century Gothic"/>
            <a:cs typeface="Century Gothic"/>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pttemplate_clarabridge_16x9" id="{29FDB804-9E03-DB46-BFE7-60E798313EEA}" vid="{0DF90D4A-C565-EE40-A61E-1D9B1D0D1C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28865</TotalTime>
  <Words>1127</Words>
  <Application>Microsoft Macintosh PowerPoint</Application>
  <PresentationFormat>On-screen Show (4:3)</PresentationFormat>
  <Paragraphs>170</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CB2016</vt:lpstr>
      <vt:lpstr>Microsoft Excel Sheet</vt:lpstr>
      <vt:lpstr>Engagement Manager Onsite Presentation  Amy Corner Erwin  </vt:lpstr>
      <vt:lpstr>Engagement manger role</vt:lpstr>
      <vt:lpstr>A few notes about this data analysis</vt:lpstr>
      <vt:lpstr>Data set overview</vt:lpstr>
      <vt:lpstr>Data analysis methodology</vt:lpstr>
      <vt:lpstr>Overall highlights</vt:lpstr>
      <vt:lpstr>Overall highlights</vt:lpstr>
      <vt:lpstr>Overall pain points</vt:lpstr>
      <vt:lpstr>Overall pain points</vt:lpstr>
      <vt:lpstr>Where are the negative reviews coming from?</vt:lpstr>
      <vt:lpstr>Brand insights</vt:lpstr>
      <vt:lpstr>Loyalty level insights</vt:lpstr>
      <vt:lpstr>City insights</vt:lpstr>
      <vt:lpstr>Clarabridge recommendations</vt:lpstr>
      <vt:lpstr>Clarabridge implementation plan</vt:lpstr>
      <vt:lpstr> Thank you!</vt:lpstr>
      <vt:lpstr>Onsite Presentation Objective</vt:lpstr>
      <vt:lpstr>Proposed Agenda</vt:lpstr>
      <vt:lpstr>Presentation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Consulting Onsite Presentation</dc:title>
  <dc:creator>Marco Cruz Galve</dc:creator>
  <cp:lastModifiedBy>Amy Erwin</cp:lastModifiedBy>
  <cp:revision>90</cp:revision>
  <dcterms:created xsi:type="dcterms:W3CDTF">2016-04-21T03:58:03Z</dcterms:created>
  <dcterms:modified xsi:type="dcterms:W3CDTF">2019-10-09T00:59:18Z</dcterms:modified>
</cp:coreProperties>
</file>