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62" r:id="rId3"/>
    <p:sldId id="265" r:id="rId4"/>
    <p:sldId id="26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0755" autoAdjust="0"/>
  </p:normalViewPr>
  <p:slideViewPr>
    <p:cSldViewPr>
      <p:cViewPr varScale="1">
        <p:scale>
          <a:sx n="101" d="100"/>
          <a:sy n="101" d="100"/>
        </p:scale>
        <p:origin x="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88450-6D4A-0B42-B62B-F70E6368A460}" type="datetimeFigureOut">
              <a:rPr lang="en-US" smtClean="0"/>
              <a:t>3/15/2019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F54F5-F1FB-A141-87D8-A9E97BBF5668}" type="slidenum">
              <a:rPr lang="en-US" smtClean="0"/>
              <a:t>‹#›</a:t>
            </a:fld>
            <a:endParaRPr lang="en-US"/>
          </a:p>
        </p:txBody>
      </p:sp>
    </p:spTree>
    <p:extLst>
      <p:ext uri="{BB962C8B-B14F-4D97-AF65-F5344CB8AC3E}">
        <p14:creationId xmlns:p14="http://schemas.microsoft.com/office/powerpoint/2010/main" val="23826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AF54F5-F1FB-A141-87D8-A9E97BBF5668}" type="slidenum">
              <a:rPr lang="en-US" smtClean="0"/>
              <a:t>4</a:t>
            </a:fld>
            <a:endParaRPr lang="en-US"/>
          </a:p>
        </p:txBody>
      </p:sp>
    </p:spTree>
    <p:extLst>
      <p:ext uri="{BB962C8B-B14F-4D97-AF65-F5344CB8AC3E}">
        <p14:creationId xmlns:p14="http://schemas.microsoft.com/office/powerpoint/2010/main" val="1595048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sp>
        <p:nvSpPr>
          <p:cNvPr id="2" name="Title 1"/>
          <p:cNvSpPr>
            <a:spLocks noGrp="1"/>
          </p:cNvSpPr>
          <p:nvPr>
            <p:ph type="title" hasCustomPrompt="1"/>
          </p:nvPr>
        </p:nvSpPr>
        <p:spPr>
          <a:xfrm>
            <a:off x="838200" y="2133600"/>
            <a:ext cx="6400800" cy="1371600"/>
          </a:xfrm>
        </p:spPr>
        <p:txBody>
          <a:bodyPr/>
          <a:lstStyle>
            <a:lvl1pPr>
              <a:defRPr sz="2700" baseline="0">
                <a:solidFill>
                  <a:schemeClr val="bg1"/>
                </a:solidFill>
              </a:defRPr>
            </a:lvl1pPr>
          </a:lstStyle>
          <a:p>
            <a:r>
              <a:rPr lang="en-US" dirty="0"/>
              <a:t>Click to edit 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atin typeface="Century Gothic"/>
                <a:cs typeface="Century Gothic"/>
              </a:defRPr>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381000" y="1066801"/>
            <a:ext cx="4038600" cy="5059363"/>
          </a:xfrm>
        </p:spPr>
        <p:txBody>
          <a:bodyPr/>
          <a:lstStyle>
            <a:lvl1pPr marL="257175" indent="-257175">
              <a:defRPr sz="2100">
                <a:solidFill>
                  <a:schemeClr val="tx1"/>
                </a:solidFill>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1"/>
            <a:ext cx="4038600" cy="5059363"/>
          </a:xfrm>
        </p:spPr>
        <p:txBody>
          <a:bodyPr/>
          <a:lstStyle>
            <a:lvl1pPr marL="257175" indent="-257175">
              <a:defRPr sz="2100">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457200" y="1066800"/>
            <a:ext cx="4040188" cy="639763"/>
          </a:xfrm>
        </p:spPr>
        <p:txBody>
          <a:bodyPr anchor="b">
            <a:noAutofit/>
          </a:bodyPr>
          <a:lstStyle>
            <a:lvl1pPr marL="0" indent="0">
              <a:buNone/>
              <a:defRPr sz="165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706562"/>
            <a:ext cx="4040188" cy="4389439"/>
          </a:xfrm>
        </p:spPr>
        <p:txBody>
          <a:bodyPr/>
          <a:lstStyle>
            <a:lvl1pPr marL="219075" indent="-219075">
              <a:defRPr sz="1800">
                <a:latin typeface="+mn-lt"/>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066800"/>
            <a:ext cx="4041775" cy="639763"/>
          </a:xfrm>
        </p:spPr>
        <p:txBody>
          <a:bodyPr anchor="b">
            <a:no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706562"/>
            <a:ext cx="4041775" cy="4389439"/>
          </a:xfrm>
        </p:spPr>
        <p:txBody>
          <a:bodyPr/>
          <a:lstStyle>
            <a:lvl1pPr marL="257175" indent="-257175">
              <a:buClr>
                <a:srgbClr val="3480DE"/>
              </a:buClr>
              <a:buFont typeface="Wingdings" panose="05000000000000000000" pitchFamily="2" charset="2"/>
              <a:buChar char="§"/>
              <a:defRPr lang="en-US" sz="1800" kern="1200" dirty="0" smtClean="0">
                <a:solidFill>
                  <a:srgbClr val="455560"/>
                </a:solidFill>
                <a:latin typeface="+mn-lt"/>
                <a:ea typeface="+mn-ea"/>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4" name="Rectangle 13"/>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6" name="Rectangle 5"/>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5" name="Rectangle 4"/>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
        <p:nvSpPr>
          <p:cNvPr id="5" name="Rounded Rectangular Callout 4"/>
          <p:cNvSpPr/>
          <p:nvPr/>
        </p:nvSpPr>
        <p:spPr>
          <a:xfrm>
            <a:off x="228600" y="101600"/>
            <a:ext cx="8763000" cy="5562600"/>
          </a:xfrm>
          <a:prstGeom prst="wedgeRoundRectCallout">
            <a:avLst>
              <a:gd name="adj1" fmla="val -20954"/>
              <a:gd name="adj2" fmla="val 65037"/>
              <a:gd name="adj3" fmla="val 16667"/>
            </a:avLst>
          </a:prstGeom>
          <a:solidFill>
            <a:schemeClr val="bg1">
              <a:alpha val="20000"/>
            </a:schemeClr>
          </a:soli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entury Gothic"/>
              <a:cs typeface="Century Gothic"/>
            </a:endParaRPr>
          </a:p>
        </p:txBody>
      </p:sp>
      <p:sp>
        <p:nvSpPr>
          <p:cNvPr id="6" name="Title 1"/>
          <p:cNvSpPr>
            <a:spLocks noGrp="1"/>
          </p:cNvSpPr>
          <p:nvPr>
            <p:ph type="title"/>
          </p:nvPr>
        </p:nvSpPr>
        <p:spPr>
          <a:xfrm>
            <a:off x="685800" y="3692525"/>
            <a:ext cx="7772400" cy="1057275"/>
          </a:xfrm>
        </p:spPr>
        <p:txBody>
          <a:bodyPr/>
          <a:lstStyle>
            <a:lvl1pPr>
              <a:defRPr>
                <a:solidFill>
                  <a:schemeClr val="bg1"/>
                </a:solidFill>
              </a:defRPr>
            </a:lvl1pPr>
          </a:lstStyle>
          <a:p>
            <a:pPr algn="l"/>
            <a:r>
              <a:rPr lang="en-US" sz="6600" b="0"/>
              <a:t>Click to edit Master title style</a:t>
            </a:r>
            <a:endParaRPr lang="en-US" sz="6600" b="0" dirty="0"/>
          </a:p>
        </p:txBody>
      </p:sp>
    </p:spTree>
    <p:extLst>
      <p:ext uri="{BB962C8B-B14F-4D97-AF65-F5344CB8AC3E}">
        <p14:creationId xmlns:p14="http://schemas.microsoft.com/office/powerpoint/2010/main" val="129122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347472"/>
            <a:ext cx="8458200" cy="57607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47472" y="990600"/>
            <a:ext cx="8458200" cy="533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85800" rtl="0" eaLnBrk="1" latinLnBrk="0" hangingPunct="1">
        <a:spcBef>
          <a:spcPct val="0"/>
        </a:spcBef>
        <a:buNone/>
        <a:defRPr sz="2700" b="0" kern="1200" spc="-83" baseline="0">
          <a:solidFill>
            <a:srgbClr val="3480DE"/>
          </a:solidFill>
          <a:latin typeface="Century Gothic"/>
          <a:ea typeface="+mj-ea"/>
          <a:cs typeface="Century Gothic"/>
        </a:defRPr>
      </a:lvl1pPr>
    </p:titleStyle>
    <p:bodyStyle>
      <a:lvl1pPr marL="171450" indent="-171450" algn="l" defTabSz="685800" rtl="0" eaLnBrk="1" latinLnBrk="0" hangingPunct="1">
        <a:spcBef>
          <a:spcPct val="20000"/>
        </a:spcBef>
        <a:buClr>
          <a:srgbClr val="3480DE"/>
        </a:buClr>
        <a:buSzPct val="100000"/>
        <a:buFont typeface="Arial" panose="020B0604020202020204" pitchFamily="34" charset="0"/>
        <a:buChar char="•"/>
        <a:defRPr lang="en-US" sz="2100" kern="1200" spc="-38" baseline="0" dirty="0" smtClean="0">
          <a:solidFill>
            <a:srgbClr val="455560"/>
          </a:solidFill>
          <a:latin typeface="+mn-lt"/>
          <a:ea typeface="+mn-ea"/>
          <a:cs typeface="Arial" panose="020B0604020202020204" pitchFamily="34" charset="0"/>
        </a:defRPr>
      </a:lvl1pPr>
      <a:lvl2pPr marL="429816" indent="-172641" algn="l" defTabSz="685800" rtl="0" eaLnBrk="1" latinLnBrk="0" hangingPunct="1">
        <a:spcBef>
          <a:spcPct val="20000"/>
        </a:spcBef>
        <a:buClr>
          <a:srgbClr val="2DCCD3"/>
        </a:buClr>
        <a:buSzPct val="90000"/>
        <a:buFont typeface="Arial" panose="020B0604020202020204" pitchFamily="34" charset="0"/>
        <a:buChar char="•"/>
        <a:defRPr lang="en-US" sz="1800" kern="1200" spc="-38" baseline="0" dirty="0" smtClean="0">
          <a:solidFill>
            <a:srgbClr val="455560"/>
          </a:solidFill>
          <a:latin typeface="+mn-lt"/>
          <a:ea typeface="+mn-ea"/>
          <a:cs typeface="Arial" panose="020B0604020202020204" pitchFamily="34" charset="0"/>
        </a:defRPr>
      </a:lvl2pPr>
      <a:lvl3pPr marL="598885" indent="-170260" algn="l" defTabSz="685800" rtl="0" eaLnBrk="1" latinLnBrk="0" hangingPunct="1">
        <a:spcBef>
          <a:spcPct val="20000"/>
        </a:spcBef>
        <a:buClr>
          <a:srgbClr val="003768"/>
        </a:buClr>
        <a:buSzPct val="90000"/>
        <a:buFont typeface="Arial" panose="020B0604020202020204" pitchFamily="34" charset="0"/>
        <a:buChar char="•"/>
        <a:tabLst>
          <a:tab pos="600075" algn="l"/>
        </a:tabLst>
        <a:defRPr lang="en-US" sz="1500" kern="1200" spc="-38"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2DCCD3"/>
        </a:buClr>
        <a:buSzPct val="90000"/>
        <a:buFont typeface="Arial" panose="020B0604020202020204" pitchFamily="34" charset="0"/>
        <a:buChar char="•"/>
        <a:defRPr lang="en-US" sz="1500" kern="1200" spc="-38"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2DCCD3"/>
        </a:buClr>
        <a:buSzPct val="90000"/>
        <a:buFont typeface="Arial" panose="020B0604020202020204" pitchFamily="34" charset="0"/>
        <a:buChar char="•"/>
        <a:defRPr lang="en-US" sz="1350" kern="1200" spc="-38" baseline="0" dirty="0">
          <a:solidFill>
            <a:srgbClr val="455560"/>
          </a:solidFill>
          <a:latin typeface="+mn-lt"/>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Engagement Manager</a:t>
            </a:r>
            <a:br>
              <a:rPr lang="en-US" sz="3200" dirty="0"/>
            </a:br>
            <a:r>
              <a:rPr lang="en-US" sz="3200" dirty="0"/>
              <a:t>Onsite Presentation</a:t>
            </a:r>
            <a:br>
              <a:rPr lang="en-US" sz="3200" dirty="0"/>
            </a:br>
            <a:br>
              <a:rPr lang="en-US" sz="3200" dirty="0"/>
            </a:br>
            <a:endParaRPr lang="en-US" sz="3200" dirty="0"/>
          </a:p>
        </p:txBody>
      </p:sp>
    </p:spTree>
    <p:extLst>
      <p:ext uri="{BB962C8B-B14F-4D97-AF65-F5344CB8AC3E}">
        <p14:creationId xmlns:p14="http://schemas.microsoft.com/office/powerpoint/2010/main" val="217931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915400" cy="5562600"/>
          </a:xfrm>
        </p:spPr>
        <p:txBody>
          <a:bodyPr>
            <a:normAutofit/>
          </a:bodyPr>
          <a:lstStyle/>
          <a:p>
            <a:r>
              <a:rPr lang="en-US" sz="1800" dirty="0"/>
              <a:t>Evaluate the candidate’s experience and strategy approach in Customer Experience Management (CEM/CX) and data analysis</a:t>
            </a:r>
          </a:p>
          <a:p>
            <a:r>
              <a:rPr lang="en-US" sz="1800" dirty="0"/>
              <a:t>Evaluate the candidate’s presentation skills in a business environment</a:t>
            </a:r>
          </a:p>
          <a:p>
            <a:pPr marL="0" indent="0">
              <a:buNone/>
            </a:pPr>
            <a:endParaRPr lang="en-US" dirty="0"/>
          </a:p>
          <a:p>
            <a:pPr marL="0" indent="0">
              <a:buNone/>
            </a:pPr>
            <a:r>
              <a:rPr lang="en-US" b="1" u="sng" dirty="0"/>
              <a:t>Instructions</a:t>
            </a:r>
          </a:p>
          <a:p>
            <a:r>
              <a:rPr lang="en-US" sz="1800" dirty="0"/>
              <a:t>Create a </a:t>
            </a:r>
            <a:r>
              <a:rPr lang="en-US" sz="1800" b="1" dirty="0"/>
              <a:t>30 min presentation </a:t>
            </a:r>
            <a:r>
              <a:rPr lang="en-US" sz="1800" dirty="0"/>
              <a:t>where you highlight how the Clarabridge Solution will help define/grow the hotel’s business actions based on Clarabridge CX Insights</a:t>
            </a:r>
          </a:p>
          <a:p>
            <a:r>
              <a:rPr lang="en-US" sz="1800" dirty="0">
                <a:sym typeface="Wingdings" panose="05000000000000000000" pitchFamily="2" charset="2"/>
              </a:rPr>
              <a:t>Use the attached data to give the hotel team some sample insights based on the data they have provided. Focus your insights on extracting value from the text data to create compelling insights.</a:t>
            </a:r>
            <a:endParaRPr lang="en-US" sz="1800" dirty="0"/>
          </a:p>
          <a:p>
            <a:r>
              <a:rPr lang="en-US" sz="1800" dirty="0"/>
              <a:t>Assume this hotel brand is using Clarabridge to listen feedback from online reviews</a:t>
            </a:r>
          </a:p>
          <a:p>
            <a:r>
              <a:rPr lang="en-US" sz="1800" dirty="0"/>
              <a:t>Clarabridge personnel in the room will play the roles of the CX team, Operations group and/or Exec team at this hotel group, which owns the multiple brands you’ll see in the data</a:t>
            </a:r>
          </a:p>
        </p:txBody>
      </p:sp>
      <p:sp>
        <p:nvSpPr>
          <p:cNvPr id="3" name="Title 2"/>
          <p:cNvSpPr>
            <a:spLocks noGrp="1"/>
          </p:cNvSpPr>
          <p:nvPr>
            <p:ph type="title"/>
          </p:nvPr>
        </p:nvSpPr>
        <p:spPr/>
        <p:txBody>
          <a:bodyPr/>
          <a:lstStyle/>
          <a:p>
            <a:r>
              <a:rPr lang="en-US" dirty="0"/>
              <a:t>Onsite Presentation Objective</a:t>
            </a:r>
          </a:p>
        </p:txBody>
      </p:sp>
      <p:graphicFrame>
        <p:nvGraphicFramePr>
          <p:cNvPr id="4" name="Object 3"/>
          <p:cNvGraphicFramePr>
            <a:graphicFrameLocks noChangeAspect="1"/>
          </p:cNvGraphicFramePr>
          <p:nvPr>
            <p:extLst>
              <p:ext uri="{D42A27DB-BD31-4B8C-83A1-F6EECF244321}">
                <p14:modId xmlns:p14="http://schemas.microsoft.com/office/powerpoint/2010/main" val="3237899329"/>
              </p:ext>
            </p:extLst>
          </p:nvPr>
        </p:nvGraphicFramePr>
        <p:xfrm>
          <a:off x="7792156" y="5324475"/>
          <a:ext cx="1275644" cy="1076325"/>
        </p:xfrm>
        <a:graphic>
          <a:graphicData uri="http://schemas.openxmlformats.org/presentationml/2006/ole">
            <mc:AlternateContent xmlns:mc="http://schemas.openxmlformats.org/markup-compatibility/2006">
              <mc:Choice xmlns:v="urn:schemas-microsoft-com:vml" Requires="v">
                <p:oleObj spid="_x0000_s1056"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792156" y="5324475"/>
                        <a:ext cx="1275644" cy="1076325"/>
                      </a:xfrm>
                      <a:prstGeom prst="rect">
                        <a:avLst/>
                      </a:prstGeom>
                    </p:spPr>
                  </p:pic>
                </p:oleObj>
              </mc:Fallback>
            </mc:AlternateContent>
          </a:graphicData>
        </a:graphic>
      </p:graphicFrame>
    </p:spTree>
    <p:extLst>
      <p:ext uri="{BB962C8B-B14F-4D97-AF65-F5344CB8AC3E}">
        <p14:creationId xmlns:p14="http://schemas.microsoft.com/office/powerpoint/2010/main" val="117208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r>
              <a:rPr lang="en-US" dirty="0">
                <a:solidFill>
                  <a:schemeClr val="tx1"/>
                </a:solidFill>
              </a:rPr>
              <a:t>Key topics to include</a:t>
            </a:r>
          </a:p>
          <a:p>
            <a:pPr lvl="1"/>
            <a:r>
              <a:rPr lang="en-US" sz="2100" dirty="0">
                <a:solidFill>
                  <a:schemeClr val="tx1"/>
                </a:solidFill>
              </a:rPr>
              <a:t>Introduction (3 Min)</a:t>
            </a:r>
          </a:p>
          <a:p>
            <a:pPr lvl="2"/>
            <a:r>
              <a:rPr lang="en-US" sz="1700" dirty="0">
                <a:solidFill>
                  <a:schemeClr val="tx1"/>
                </a:solidFill>
              </a:rPr>
              <a:t>Briefly describe your role as the Clarabridge Engagement Manager</a:t>
            </a:r>
          </a:p>
          <a:p>
            <a:pPr lvl="1"/>
            <a:r>
              <a:rPr lang="en-US" sz="2400" dirty="0">
                <a:solidFill>
                  <a:schemeClr val="tx1"/>
                </a:solidFill>
              </a:rPr>
              <a:t>Business Use Cases and Impact/ROI (25 minutes)</a:t>
            </a:r>
          </a:p>
          <a:p>
            <a:pPr lvl="2"/>
            <a:r>
              <a:rPr lang="en-US" sz="1700" dirty="0">
                <a:solidFill>
                  <a:schemeClr val="tx1"/>
                </a:solidFill>
              </a:rPr>
              <a:t>Describe actionable Insights from your data analysis </a:t>
            </a:r>
          </a:p>
          <a:p>
            <a:pPr lvl="1"/>
            <a:r>
              <a:rPr lang="en-US" sz="2400" dirty="0">
                <a:solidFill>
                  <a:schemeClr val="tx1"/>
                </a:solidFill>
              </a:rPr>
              <a:t>High level Project Plan for a Clarabridge Implementation (2 minutes)</a:t>
            </a:r>
          </a:p>
          <a:p>
            <a:pPr lvl="1"/>
            <a:endParaRPr lang="en-US" sz="2000" dirty="0">
              <a:solidFill>
                <a:schemeClr val="tx1"/>
              </a:solidFill>
            </a:endParaRPr>
          </a:p>
          <a:p>
            <a:pPr lvl="1"/>
            <a:endParaRPr lang="en-US" sz="2000" dirty="0"/>
          </a:p>
          <a:p>
            <a:pPr lvl="1"/>
            <a:endParaRPr lang="en-US" sz="2000" dirty="0"/>
          </a:p>
          <a:p>
            <a:pPr lvl="1"/>
            <a:endParaRPr lang="en-US" sz="2000" dirty="0"/>
          </a:p>
        </p:txBody>
      </p:sp>
      <p:sp>
        <p:nvSpPr>
          <p:cNvPr id="3" name="Title 2"/>
          <p:cNvSpPr>
            <a:spLocks noGrp="1"/>
          </p:cNvSpPr>
          <p:nvPr>
            <p:ph type="title"/>
          </p:nvPr>
        </p:nvSpPr>
        <p:spPr/>
        <p:txBody>
          <a:bodyPr/>
          <a:lstStyle/>
          <a:p>
            <a:r>
              <a:rPr lang="en-US" dirty="0"/>
              <a:t>Proposed Agenda</a:t>
            </a:r>
          </a:p>
        </p:txBody>
      </p:sp>
    </p:spTree>
    <p:extLst>
      <p:ext uri="{BB962C8B-B14F-4D97-AF65-F5344CB8AC3E}">
        <p14:creationId xmlns:p14="http://schemas.microsoft.com/office/powerpoint/2010/main" val="335446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990600"/>
            <a:ext cx="8644128" cy="5410200"/>
          </a:xfrm>
        </p:spPr>
        <p:txBody>
          <a:bodyPr>
            <a:normAutofit fontScale="92500" lnSpcReduction="20000"/>
          </a:bodyPr>
          <a:lstStyle/>
          <a:p>
            <a:r>
              <a:rPr lang="en-US" dirty="0"/>
              <a:t>Get a good understanding about the Engagement Manger role as it relates to the Clarabridge offering</a:t>
            </a:r>
          </a:p>
          <a:p>
            <a:r>
              <a:rPr lang="en-US" dirty="0"/>
              <a:t>When analyzing the data you will be using for your insights, make sure you leverage both the structured data with the text feedback </a:t>
            </a:r>
          </a:p>
          <a:p>
            <a:pPr lvl="1"/>
            <a:r>
              <a:rPr lang="en-US" dirty="0">
                <a:sym typeface="Wingdings" panose="05000000000000000000" pitchFamily="2" charset="2"/>
              </a:rPr>
              <a:t>Include visualizations on how you could leverage the qualitative data (open text) with the quantitative data (metrics, attributes) to create more powerful analytics.</a:t>
            </a:r>
            <a:endParaRPr lang="en-US" dirty="0"/>
          </a:p>
          <a:p>
            <a:pPr lvl="1"/>
            <a:r>
              <a:rPr lang="en-US" dirty="0"/>
              <a:t>Focus on customer segmentation </a:t>
            </a:r>
          </a:p>
          <a:p>
            <a:pPr lvl="2"/>
            <a:r>
              <a:rPr lang="en-US" dirty="0"/>
              <a:t>Determine the highest spending guests </a:t>
            </a:r>
          </a:p>
          <a:p>
            <a:pPr lvl="2"/>
            <a:r>
              <a:rPr lang="en-US" dirty="0"/>
              <a:t>Determine Hotel Brand(s) and/or Location(s) with highest share of Voice of Customer (VOC)</a:t>
            </a:r>
          </a:p>
          <a:p>
            <a:pPr lvl="1"/>
            <a:r>
              <a:rPr lang="en-US" dirty="0"/>
              <a:t>Focus on pain points / highlights impacting guest satisfaction in the comments</a:t>
            </a:r>
          </a:p>
          <a:p>
            <a:pPr lvl="2"/>
            <a:r>
              <a:rPr lang="en-US" dirty="0"/>
              <a:t>Key drivers of (dis)satisfaction like key pain points / high points for hotel guests and their impact on guest scores or sentiment</a:t>
            </a:r>
          </a:p>
          <a:p>
            <a:pPr lvl="1"/>
            <a:r>
              <a:rPr lang="en-US" dirty="0"/>
              <a:t>Provide a strong argument for your insights and/or a powerful use case for what you are finding within the data.</a:t>
            </a:r>
          </a:p>
          <a:p>
            <a:pPr lvl="2"/>
            <a:r>
              <a:rPr lang="en-US" dirty="0"/>
              <a:t>Use the data to tell a story with clear insights, key takeaways</a:t>
            </a:r>
          </a:p>
          <a:p>
            <a:pPr lvl="1"/>
            <a:r>
              <a:rPr lang="en-US" dirty="0"/>
              <a:t>Be prepared to address your methodology for finding insights in the data</a:t>
            </a:r>
          </a:p>
          <a:p>
            <a:pPr lvl="2"/>
            <a:r>
              <a:rPr lang="en-US" dirty="0"/>
              <a:t>Why you chose to segment customers in the manner you did and/or why you focused on one group over another. </a:t>
            </a:r>
          </a:p>
          <a:p>
            <a:pPr lvl="2"/>
            <a:r>
              <a:rPr lang="en-US" dirty="0"/>
              <a:t>How do you go about creating these touchpoints (i.e. check in, room experience, hotel location) </a:t>
            </a:r>
          </a:p>
          <a:p>
            <a:r>
              <a:rPr lang="en-US" dirty="0"/>
              <a:t>Illustrate the Initial Project Plan and Vision for the Customer’s long term adoption plan using the Clarabridge solution</a:t>
            </a:r>
          </a:p>
          <a:p>
            <a:pPr lvl="1"/>
            <a:endParaRPr lang="en-US" dirty="0"/>
          </a:p>
        </p:txBody>
      </p:sp>
      <p:sp>
        <p:nvSpPr>
          <p:cNvPr id="3" name="Title 2"/>
          <p:cNvSpPr>
            <a:spLocks noGrp="1"/>
          </p:cNvSpPr>
          <p:nvPr>
            <p:ph type="title"/>
          </p:nvPr>
        </p:nvSpPr>
        <p:spPr/>
        <p:txBody>
          <a:bodyPr/>
          <a:lstStyle/>
          <a:p>
            <a:r>
              <a:rPr lang="en-US" dirty="0"/>
              <a:t>Presentation Recommendations</a:t>
            </a:r>
          </a:p>
        </p:txBody>
      </p:sp>
    </p:spTree>
    <p:extLst>
      <p:ext uri="{BB962C8B-B14F-4D97-AF65-F5344CB8AC3E}">
        <p14:creationId xmlns:p14="http://schemas.microsoft.com/office/powerpoint/2010/main" val="2784247470"/>
      </p:ext>
    </p:extLst>
  </p:cSld>
  <p:clrMapOvr>
    <a:masterClrMapping/>
  </p:clrMapOvr>
</p:sld>
</file>

<file path=ppt/theme/theme1.xml><?xml version="1.0" encoding="utf-8"?>
<a:theme xmlns:a="http://schemas.openxmlformats.org/drawingml/2006/main" name="CB2016">
  <a:themeElements>
    <a:clrScheme name="Clarabridge Color Palette">
      <a:dk1>
        <a:srgbClr val="455560"/>
      </a:dk1>
      <a:lt1>
        <a:sysClr val="window" lastClr="FFFFFF"/>
      </a:lt1>
      <a:dk2>
        <a:srgbClr val="3480DE"/>
      </a:dk2>
      <a:lt2>
        <a:srgbClr val="E6E6E6"/>
      </a:lt2>
      <a:accent1>
        <a:srgbClr val="3480DE"/>
      </a:accent1>
      <a:accent2>
        <a:srgbClr val="00AEC7"/>
      </a:accent2>
      <a:accent3>
        <a:srgbClr val="003865"/>
      </a:accent3>
      <a:accent4>
        <a:srgbClr val="F68D2E"/>
      </a:accent4>
      <a:accent5>
        <a:srgbClr val="93A1AB"/>
      </a:accent5>
      <a:accent6>
        <a:srgbClr val="F79646"/>
      </a:accent6>
      <a:hlink>
        <a:srgbClr val="00AEC7"/>
      </a:hlink>
      <a:folHlink>
        <a:srgbClr val="2968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80DE"/>
        </a:solidFill>
        <a:ln>
          <a:noFill/>
        </a:ln>
        <a:effectLst>
          <a:outerShdw blurRad="12700" dist="25400" dir="3000000" algn="tl" rotWithShape="0">
            <a:scrgbClr r="0" g="0" b="0">
              <a:alpha val="20000"/>
            </a:scrgbClr>
          </a:outerShdw>
        </a:effectLst>
      </a:spPr>
      <a:bodyPr rtlCol="0" anchor="ctr"/>
      <a:lstStyle>
        <a:defPPr algn="ctr">
          <a:defRPr sz="2400" dirty="0" smtClean="0">
            <a:latin typeface="Century Gothic"/>
            <a:cs typeface="Century Gothic"/>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_clarabridge_16x9" id="{29FDB804-9E03-DB46-BFE7-60E798313EEA}" vid="{0DF90D4A-C565-EE40-A61E-1D9B1D0D1C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CB2016</Template>
  <TotalTime>9425</TotalTime>
  <Words>275</Words>
  <Application>Microsoft Office PowerPoint</Application>
  <PresentationFormat>On-screen Show (4:3)</PresentationFormat>
  <Paragraphs>36</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Calibri</vt:lpstr>
      <vt:lpstr>Century Gothic</vt:lpstr>
      <vt:lpstr>Wingdings</vt:lpstr>
      <vt:lpstr>CB2016</vt:lpstr>
      <vt:lpstr>Worksheet</vt:lpstr>
      <vt:lpstr>Engagement Manager Onsite Presentation  </vt:lpstr>
      <vt:lpstr>Onsite Presentation Objective</vt:lpstr>
      <vt:lpstr>Proposed Agenda</vt:lpstr>
      <vt:lpstr>Presentation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Consulting Onsite Presentation</dc:title>
  <dc:creator>Marco Cruz Galve</dc:creator>
  <cp:lastModifiedBy>Aimee Larrain</cp:lastModifiedBy>
  <cp:revision>32</cp:revision>
  <dcterms:created xsi:type="dcterms:W3CDTF">2016-04-21T03:58:03Z</dcterms:created>
  <dcterms:modified xsi:type="dcterms:W3CDTF">2019-03-15T19:39:28Z</dcterms:modified>
</cp:coreProperties>
</file>