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67" r:id="rId2"/>
    <p:sldId id="292" r:id="rId3"/>
    <p:sldId id="293" r:id="rId4"/>
    <p:sldId id="306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7" r:id="rId18"/>
    <p:sldId id="309" r:id="rId19"/>
    <p:sldId id="310" r:id="rId20"/>
    <p:sldId id="311" r:id="rId21"/>
    <p:sldId id="308" r:id="rId22"/>
    <p:sldId id="313" r:id="rId23"/>
    <p:sldId id="315" r:id="rId24"/>
    <p:sldId id="312" r:id="rId25"/>
    <p:sldId id="314" r:id="rId26"/>
    <p:sldId id="26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3455" autoAdjust="0"/>
  </p:normalViewPr>
  <p:slideViewPr>
    <p:cSldViewPr snapToGrid="0">
      <p:cViewPr varScale="1">
        <p:scale>
          <a:sx n="85" d="100"/>
          <a:sy n="85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FD025-ED9C-4BD4-B9B3-A95FAEA5C8E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85527-862A-463D-940D-2967789CD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32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Target :  To establish new WEBSITE for TIPMC</a:t>
            </a:r>
          </a:p>
          <a:p>
            <a:r>
              <a:rPr lang="en-US" dirty="0"/>
              <a:t>Objectives :  All cooperative transaction may apply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5527-862A-463D-940D-2967789CDD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69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5527-862A-463D-940D-2967789CDD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03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5527-862A-463D-940D-2967789CDD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65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5527-862A-463D-940D-2967789CDD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3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288" y="-8468"/>
            <a:ext cx="12228421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1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1" y="4050835"/>
            <a:ext cx="7768959" cy="1096899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6F46-44C4-4BA1-9EAF-499525ADA60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8/7/2023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043013" y="385290"/>
            <a:ext cx="8056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mpact" panose="020B0806030902050204" pitchFamily="34" charset="0"/>
                <a:ea typeface="+mn-ea"/>
                <a:cs typeface="+mn-cs"/>
              </a:rPr>
              <a:t>TIP  Multipurpose  Cooperative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214475" y="99107"/>
            <a:ext cx="1950501" cy="1961491"/>
            <a:chOff x="214476" y="-8469"/>
            <a:chExt cx="1851212" cy="1818376"/>
          </a:xfrm>
        </p:grpSpPr>
        <p:pic>
          <p:nvPicPr>
            <p:cNvPr id="20" name="Picture 19"/>
            <p:cNvPicPr/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4476" y="-8469"/>
              <a:ext cx="1851212" cy="1818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Oval 8"/>
            <p:cNvSpPr/>
            <p:nvPr userDrawn="1"/>
          </p:nvSpPr>
          <p:spPr>
            <a:xfrm>
              <a:off x="336177" y="101645"/>
              <a:ext cx="1586270" cy="1555157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891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466" y="468652"/>
            <a:ext cx="9428275" cy="795372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467" y="1506072"/>
            <a:ext cx="9428274" cy="45352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9AD6-5412-46B7-9E29-99F2A9FEED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8/7/2023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55188" y="6398530"/>
            <a:ext cx="683517" cy="365125"/>
          </a:xfrm>
        </p:spPr>
        <p:txBody>
          <a:bodyPr/>
          <a:lstStyle>
            <a:lvl1pPr>
              <a:defRPr sz="1200">
                <a:solidFill>
                  <a:srgbClr val="002060"/>
                </a:solidFill>
              </a:defRPr>
            </a:lvl1pPr>
          </a:lstStyle>
          <a:p>
            <a:fld id="{B5980E52-33D4-46BF-9E01-CDCD41F7BD45}" type="slidenum">
              <a:rPr lang="en-SG" smtClean="0"/>
              <a:pPr/>
              <a:t>‹#›</a:t>
            </a:fld>
            <a:endParaRPr lang="en-SG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0329582" y="103367"/>
            <a:ext cx="1851212" cy="1796995"/>
            <a:chOff x="10329582" y="103367"/>
            <a:chExt cx="1851212" cy="1796995"/>
          </a:xfrm>
        </p:grpSpPr>
        <p:pic>
          <p:nvPicPr>
            <p:cNvPr id="9" name="Picture 8"/>
            <p:cNvPicPr/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9582" y="103367"/>
              <a:ext cx="1851212" cy="1796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Oval 9"/>
            <p:cNvSpPr/>
            <p:nvPr userDrawn="1"/>
          </p:nvSpPr>
          <p:spPr>
            <a:xfrm>
              <a:off x="10462053" y="222637"/>
              <a:ext cx="1586270" cy="1547371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761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2700869"/>
            <a:ext cx="8463620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329582" y="103367"/>
            <a:ext cx="1851212" cy="1796995"/>
            <a:chOff x="10329582" y="103367"/>
            <a:chExt cx="1851212" cy="1796995"/>
          </a:xfrm>
        </p:grpSpPr>
        <p:pic>
          <p:nvPicPr>
            <p:cNvPr id="8" name="Picture 7"/>
            <p:cNvPicPr/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9582" y="103367"/>
              <a:ext cx="1851212" cy="1796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Oval 8"/>
            <p:cNvSpPr/>
            <p:nvPr userDrawn="1"/>
          </p:nvSpPr>
          <p:spPr>
            <a:xfrm>
              <a:off x="10462053" y="222637"/>
              <a:ext cx="1586270" cy="1547371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55188" y="6398530"/>
            <a:ext cx="683517" cy="365125"/>
          </a:xfrm>
        </p:spPr>
        <p:txBody>
          <a:bodyPr/>
          <a:lstStyle>
            <a:lvl1pPr>
              <a:defRPr sz="1200">
                <a:solidFill>
                  <a:srgbClr val="002060"/>
                </a:solidFill>
              </a:defRPr>
            </a:lvl1pPr>
          </a:lstStyle>
          <a:p>
            <a:fld id="{B5980E52-33D4-46BF-9E01-CDCD41F7BD4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073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609600"/>
            <a:ext cx="8463619" cy="640976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441F-4F16-4F4C-81CC-F31CEB168C4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8/7/2023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329582" y="103367"/>
            <a:ext cx="1851212" cy="1796995"/>
            <a:chOff x="10329582" y="103367"/>
            <a:chExt cx="1851212" cy="1796995"/>
          </a:xfrm>
        </p:grpSpPr>
        <p:pic>
          <p:nvPicPr>
            <p:cNvPr id="9" name="Picture 8"/>
            <p:cNvPicPr/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9582" y="103367"/>
              <a:ext cx="1851212" cy="1796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Oval 9"/>
            <p:cNvSpPr/>
            <p:nvPr userDrawn="1"/>
          </p:nvSpPr>
          <p:spPr>
            <a:xfrm>
              <a:off x="10462053" y="222637"/>
              <a:ext cx="1586270" cy="1547371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1255188" y="6398530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980E52-33D4-46BF-9E01-CDCD41F7BD45}" type="slidenum">
              <a:rPr lang="en-SG" smtClean="0">
                <a:solidFill>
                  <a:srgbClr val="002060"/>
                </a:solidFill>
              </a:rPr>
              <a:pPr/>
              <a:t>‹#›</a:t>
            </a:fld>
            <a:endParaRPr lang="en-SG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1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CC2E-3028-46D8-B8F6-3E1C5F3920A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8/7/2023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329582" y="103367"/>
            <a:ext cx="1851212" cy="1796995"/>
            <a:chOff x="10329582" y="103367"/>
            <a:chExt cx="1851212" cy="1796995"/>
          </a:xfrm>
        </p:grpSpPr>
        <p:pic>
          <p:nvPicPr>
            <p:cNvPr id="8" name="Picture 7"/>
            <p:cNvPicPr/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9582" y="103367"/>
              <a:ext cx="1851212" cy="1796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Oval 8"/>
            <p:cNvSpPr/>
            <p:nvPr userDrawn="1"/>
          </p:nvSpPr>
          <p:spPr>
            <a:xfrm>
              <a:off x="10462053" y="222637"/>
              <a:ext cx="1586270" cy="1547371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55188" y="6398530"/>
            <a:ext cx="683517" cy="365125"/>
          </a:xfrm>
        </p:spPr>
        <p:txBody>
          <a:bodyPr/>
          <a:lstStyle>
            <a:lvl1pPr>
              <a:defRPr sz="1200">
                <a:solidFill>
                  <a:srgbClr val="002060"/>
                </a:solidFill>
              </a:defRPr>
            </a:lvl1pPr>
          </a:lstStyle>
          <a:p>
            <a:fld id="{B5980E52-33D4-46BF-9E01-CDCD41F7BD4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774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0690" y="1164913"/>
            <a:ext cx="8096243" cy="2072341"/>
          </a:xfrm>
        </p:spPr>
        <p:txBody>
          <a:bodyPr anchor="ctr">
            <a:normAutofit/>
          </a:bodyPr>
          <a:lstStyle>
            <a:lvl1pPr algn="l">
              <a:defRPr lang="en-US" sz="3200" b="0" i="0" smtClean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Cooperative members believe in the ethical values of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honesty, openness, social responsibility, and caring for others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48494" y="5075517"/>
            <a:ext cx="8463621" cy="51424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28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3615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329582" y="103367"/>
            <a:ext cx="1851212" cy="1796995"/>
            <a:chOff x="10329582" y="103367"/>
            <a:chExt cx="1851212" cy="1796995"/>
          </a:xfrm>
        </p:grpSpPr>
        <p:pic>
          <p:nvPicPr>
            <p:cNvPr id="8" name="Picture 7"/>
            <p:cNvPicPr/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9582" y="103367"/>
              <a:ext cx="1851212" cy="1796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Oval 8"/>
            <p:cNvSpPr/>
            <p:nvPr userDrawn="1"/>
          </p:nvSpPr>
          <p:spPr>
            <a:xfrm>
              <a:off x="10462053" y="222637"/>
              <a:ext cx="1586270" cy="1547371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55188" y="6398530"/>
            <a:ext cx="683517" cy="365125"/>
          </a:xfrm>
        </p:spPr>
        <p:txBody>
          <a:bodyPr/>
          <a:lstStyle>
            <a:lvl1pPr>
              <a:defRPr sz="1200">
                <a:solidFill>
                  <a:srgbClr val="002060"/>
                </a:solidFill>
              </a:defRPr>
            </a:lvl1pPr>
          </a:lstStyle>
          <a:p>
            <a:fld id="{B5980E52-33D4-46BF-9E01-CDCD41F7BD4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8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1289" y="-8468"/>
            <a:ext cx="12228423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4560" y="2633629"/>
            <a:ext cx="84636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1" y="6041364"/>
            <a:ext cx="912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1B829-316E-4FB0-A00A-3D8AC951AD7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8/7/2023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799" y="6041364"/>
            <a:ext cx="6163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63702" y="6223926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002060"/>
                </a:solidFill>
              </a:defRPr>
            </a:lvl1pPr>
          </a:lstStyle>
          <a:p>
            <a:fld id="{B5980E52-33D4-46BF-9E01-CDCD41F7BD4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208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  <p:sldLayoutId id="2147483673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92902" y="6041364"/>
            <a:ext cx="683517" cy="365125"/>
          </a:xfrm>
        </p:spPr>
        <p:txBody>
          <a:bodyPr/>
          <a:lstStyle/>
          <a:p>
            <a:fld id="{B5980E52-33D4-46BF-9E01-CDCD41F7BD45}" type="slidenum">
              <a:rPr lang="en-SG" smtClean="0">
                <a:solidFill>
                  <a:srgbClr val="5FCBEF"/>
                </a:solidFill>
              </a:rPr>
              <a:pPr/>
              <a:t>1</a:t>
            </a:fld>
            <a:endParaRPr lang="en-SG">
              <a:solidFill>
                <a:srgbClr val="5FCBEF"/>
              </a:solidFill>
            </a:endParaRPr>
          </a:p>
        </p:txBody>
      </p:sp>
      <p:sp>
        <p:nvSpPr>
          <p:cNvPr id="2" name="タイトル 10">
            <a:extLst>
              <a:ext uri="{FF2B5EF4-FFF2-40B4-BE49-F238E27FC236}">
                <a16:creationId xmlns:a16="http://schemas.microsoft.com/office/drawing/2014/main" id="{F24969BC-AEAD-E7FA-5FCC-989E85F43217}"/>
              </a:ext>
            </a:extLst>
          </p:cNvPr>
          <p:cNvSpPr txBox="1">
            <a:spLocks/>
          </p:cNvSpPr>
          <p:nvPr/>
        </p:nvSpPr>
        <p:spPr>
          <a:xfrm>
            <a:off x="468065" y="2294021"/>
            <a:ext cx="7298240" cy="18207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ja-JP" dirty="0"/>
              <a:t>TIP MULTIPURPOSE COOPERATIVE</a:t>
            </a:r>
            <a:endParaRPr kumimoji="1" lang="ja-JP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CC953-2E5E-52A4-0A47-831D4AE436B1}"/>
              </a:ext>
            </a:extLst>
          </p:cNvPr>
          <p:cNvSpPr txBox="1"/>
          <p:nvPr/>
        </p:nvSpPr>
        <p:spPr>
          <a:xfrm>
            <a:off x="371760" y="5179306"/>
            <a:ext cx="419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Meiryo UI"/>
                <a:cs typeface="+mn-cs"/>
              </a:rPr>
              <a:t>Toshiba Information Equipment (</a:t>
            </a: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Meiryo UI"/>
                <a:cs typeface="+mn-cs"/>
              </a:rPr>
              <a:t>Phils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Meiryo UI"/>
                <a:cs typeface="+mn-cs"/>
              </a:rPr>
              <a:t>.), Inc.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noProof="0" dirty="0">
                <a:solidFill>
                  <a:srgbClr val="000000"/>
                </a:solidFill>
                <a:latin typeface="Segoe UI"/>
                <a:ea typeface="Meiryo UI"/>
              </a:rPr>
              <a:t>04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Meiryo UI"/>
                <a:cs typeface="+mn-cs"/>
              </a:rPr>
              <a:t>.12.2023</a:t>
            </a:r>
          </a:p>
        </p:txBody>
      </p:sp>
    </p:spTree>
    <p:extLst>
      <p:ext uri="{BB962C8B-B14F-4D97-AF65-F5344CB8AC3E}">
        <p14:creationId xmlns:p14="http://schemas.microsoft.com/office/powerpoint/2010/main" val="2542967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A689FF-A948-C6D5-AE77-73D126CB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A35028-D9AA-94DC-791B-EE4BA8148F5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464" y="1462840"/>
            <a:ext cx="1219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4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A689FF-A948-C6D5-AE77-73D126CB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31" y="481263"/>
            <a:ext cx="8463619" cy="640976"/>
          </a:xfrm>
        </p:spPr>
        <p:txBody>
          <a:bodyPr/>
          <a:lstStyle/>
          <a:p>
            <a:r>
              <a:rPr lang="en-US" dirty="0"/>
              <a:t>View my loan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C2FBD9-9038-3FF7-7EEB-6E914D41E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31" y="1676971"/>
            <a:ext cx="12190476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3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A689FF-A948-C6D5-AE77-73D126CB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for Loan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55C3FA-B463-95ED-BAD7-2A8AF771D89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58616"/>
            <a:ext cx="1207008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10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A689FF-A948-C6D5-AE77-73D126CB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93" y="529389"/>
            <a:ext cx="8463619" cy="640976"/>
          </a:xfrm>
        </p:spPr>
        <p:txBody>
          <a:bodyPr/>
          <a:lstStyle/>
          <a:p>
            <a:r>
              <a:rPr lang="en-US" dirty="0"/>
              <a:t>View Dividend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6894D9-E056-A420-BBA3-7AFB4B9E800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84481"/>
            <a:ext cx="12192000" cy="507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23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A689FF-A948-C6D5-AE77-73D126CB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2E571-1F08-8014-379E-80F043B509A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62636"/>
            <a:ext cx="12192000" cy="45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06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5F8D-24F6-A54B-3EDD-23BDD4BD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EF00C-0E44-A6C9-49B8-082CF0455A3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6358" y="1250576"/>
            <a:ext cx="12192000" cy="583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20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6EF50-FEB7-3BD7-5F53-A90E1638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28A62-09FB-F6F0-5D99-74F2B5E3EB9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79059"/>
            <a:ext cx="12192000" cy="2468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0F2D21-FCB0-11F7-E074-7D1C41143FB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640" y="4047939"/>
            <a:ext cx="12192000" cy="254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90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C9554F-7FCF-8890-166C-310DA0D0B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14" y="755220"/>
            <a:ext cx="8896575" cy="495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70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0834FC-8E3E-8ADC-4E8C-C8FE8F0EE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59" y="484094"/>
            <a:ext cx="8588557" cy="521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14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B95BC2-86DB-BDD8-FD87-8B63C1526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10" y="591485"/>
            <a:ext cx="9308645" cy="508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8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060D7564-5AE0-12B3-A5F3-D21F307A7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690"/>
            <a:ext cx="8418379" cy="738244"/>
          </a:xfrm>
        </p:spPr>
        <p:txBody>
          <a:bodyPr/>
          <a:lstStyle/>
          <a:p>
            <a:r>
              <a:rPr lang="en-US" dirty="0"/>
              <a:t>04: Summary of COOP WEBSITE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19399B-6F8F-9061-7C67-A396EF619FAC}"/>
              </a:ext>
            </a:extLst>
          </p:cNvPr>
          <p:cNvSpPr txBox="1"/>
          <p:nvPr/>
        </p:nvSpPr>
        <p:spPr>
          <a:xfrm>
            <a:off x="13251" y="740934"/>
            <a:ext cx="4558749" cy="44012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MEMBERS</a:t>
            </a:r>
          </a:p>
          <a:p>
            <a:pPr marL="342900" indent="-342900">
              <a:buAutoNum type="arabicPeriod"/>
            </a:pPr>
            <a:r>
              <a:rPr lang="en-US" sz="1400" dirty="0"/>
              <a:t>Online registration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/>
              <a:t>Member &amp; Non-member</a:t>
            </a:r>
          </a:p>
          <a:p>
            <a:pPr marL="342900" indent="-342900">
              <a:buAutoNum type="arabicPeriod"/>
            </a:pPr>
            <a:r>
              <a:rPr lang="en-US" sz="1400" dirty="0"/>
              <a:t>Member Profile  </a:t>
            </a:r>
          </a:p>
          <a:p>
            <a:pPr marL="342900" indent="-342900">
              <a:buAutoNum type="arabicPeriod"/>
            </a:pPr>
            <a:r>
              <a:rPr lang="en-US" sz="1400" dirty="0"/>
              <a:t>Share History </a:t>
            </a:r>
          </a:p>
          <a:p>
            <a:pPr marL="342900" indent="-342900">
              <a:buAutoNum type="arabicPeriod"/>
            </a:pPr>
            <a:r>
              <a:rPr lang="en-US" sz="1400" dirty="0"/>
              <a:t>Payments (with Option: G-cash or salary deduction)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/>
              <a:t>Terms of Deduction </a:t>
            </a:r>
          </a:p>
          <a:p>
            <a:pPr marL="342900" indent="-342900">
              <a:buAutoNum type="arabicPeriod"/>
            </a:pPr>
            <a:r>
              <a:rPr lang="en-US" sz="1400" dirty="0"/>
              <a:t>View Payment History</a:t>
            </a:r>
          </a:p>
          <a:p>
            <a:pPr marL="342900" indent="-342900">
              <a:buAutoNum type="arabicPeriod"/>
            </a:pPr>
            <a:r>
              <a:rPr lang="en-US" sz="1400" dirty="0"/>
              <a:t>PM  </a:t>
            </a:r>
          </a:p>
          <a:p>
            <a:pPr marL="342900" indent="-342900">
              <a:buAutoNum type="arabicPeriod"/>
            </a:pPr>
            <a:r>
              <a:rPr lang="en-US" sz="1400" dirty="0"/>
              <a:t>Chat room (for checking if needed)</a:t>
            </a:r>
          </a:p>
          <a:p>
            <a:pPr marL="342900" indent="-342900">
              <a:buAutoNum type="arabicPeriod"/>
            </a:pPr>
            <a:r>
              <a:rPr lang="en-US" sz="1400" dirty="0"/>
              <a:t>Cash Loans</a:t>
            </a:r>
          </a:p>
          <a:p>
            <a:pPr marL="342900" indent="-342900">
              <a:buAutoNum type="arabicPeriod"/>
            </a:pPr>
            <a:r>
              <a:rPr lang="en-US" sz="1400" dirty="0"/>
              <a:t>Appliance loan</a:t>
            </a:r>
          </a:p>
          <a:p>
            <a:pPr marL="342900" indent="-342900">
              <a:buAutoNum type="arabicPeriod"/>
            </a:pPr>
            <a:r>
              <a:rPr lang="en-US" sz="1400" dirty="0"/>
              <a:t>View my Dividend </a:t>
            </a:r>
          </a:p>
          <a:p>
            <a:pPr marL="342900" indent="-342900">
              <a:buAutoNum type="arabicPeriod"/>
            </a:pPr>
            <a:r>
              <a:rPr lang="en-US" sz="1400" dirty="0"/>
              <a:t>Account closure </a:t>
            </a:r>
          </a:p>
          <a:p>
            <a:pPr marL="342900" indent="-342900">
              <a:buAutoNum type="arabicPeriod"/>
            </a:pPr>
            <a:r>
              <a:rPr lang="en-US" sz="1400" dirty="0"/>
              <a:t>Product </a:t>
            </a:r>
            <a:r>
              <a:rPr lang="en-US" sz="1400" dirty="0">
                <a:sym typeface="Wingdings" panose="05000000000000000000" pitchFamily="2" charset="2"/>
              </a:rPr>
              <a:t> per Vendor account </a:t>
            </a:r>
            <a:r>
              <a:rPr lang="en-US" sz="1400" dirty="0"/>
              <a:t> + Dummy Account for Bazaar</a:t>
            </a:r>
          </a:p>
          <a:p>
            <a:pPr marL="342900" indent="-342900">
              <a:buAutoNum type="arabicPeriod"/>
            </a:pPr>
            <a:r>
              <a:rPr lang="en-US" sz="1400" dirty="0"/>
              <a:t>Coop e-learning</a:t>
            </a:r>
          </a:p>
          <a:p>
            <a:pPr marL="342900" indent="-342900">
              <a:buAutoNum type="arabicPeriod"/>
            </a:pPr>
            <a:r>
              <a:rPr lang="en-US" sz="1400" dirty="0"/>
              <a:t>User payment summary</a:t>
            </a:r>
          </a:p>
          <a:p>
            <a:pPr marL="342900" indent="-342900">
              <a:buAutoNum type="arabicPeriod"/>
            </a:pPr>
            <a:r>
              <a:rPr lang="en-US" sz="1400" dirty="0"/>
              <a:t>Online ordering (add to cart)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1FE09D-3FCB-0269-F0D1-367600C05F06}"/>
              </a:ext>
            </a:extLst>
          </p:cNvPr>
          <p:cNvSpPr txBox="1"/>
          <p:nvPr/>
        </p:nvSpPr>
        <p:spPr>
          <a:xfrm>
            <a:off x="4550693" y="638642"/>
            <a:ext cx="4930191" cy="5909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ADMIN</a:t>
            </a:r>
          </a:p>
          <a:p>
            <a:pPr marL="342900" indent="-342900">
              <a:buAutoNum type="arabicPeriod"/>
            </a:pPr>
            <a:r>
              <a:rPr lang="en-US" sz="1400" dirty="0"/>
              <a:t>Member Profile  </a:t>
            </a:r>
          </a:p>
          <a:p>
            <a:pPr marL="342900" indent="-342900">
              <a:buAutoNum type="arabicPeriod"/>
            </a:pPr>
            <a:r>
              <a:rPr lang="en-US" sz="1400" dirty="0"/>
              <a:t>Member Share summary report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/>
              <a:t>Need download to excel </a:t>
            </a:r>
          </a:p>
          <a:p>
            <a:pPr marL="342900" indent="-342900">
              <a:buAutoNum type="arabicPeriod"/>
            </a:pPr>
            <a:r>
              <a:rPr lang="en-US" sz="1400" dirty="0"/>
              <a:t>Account receivable</a:t>
            </a:r>
          </a:p>
          <a:p>
            <a:pPr marL="342900" indent="-342900">
              <a:buAutoNum type="arabicPeriod"/>
            </a:pPr>
            <a:r>
              <a:rPr lang="en-US" sz="1400" dirty="0"/>
              <a:t>Payment summary</a:t>
            </a:r>
          </a:p>
          <a:p>
            <a:pPr marL="342900" indent="-342900">
              <a:buAutoNum type="arabicPeriod"/>
            </a:pPr>
            <a:r>
              <a:rPr lang="en-US" sz="1400" dirty="0"/>
              <a:t>Chat room (for checking if needed)</a:t>
            </a:r>
          </a:p>
          <a:p>
            <a:pPr marL="342900" indent="-342900">
              <a:buAutoNum type="arabicPeriod"/>
            </a:pPr>
            <a:r>
              <a:rPr lang="en-US" sz="1400" dirty="0"/>
              <a:t>PM  ( for member and Admin)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/>
              <a:t>Summary of Member PM concern</a:t>
            </a:r>
          </a:p>
          <a:p>
            <a:pPr marL="342900" indent="-342900">
              <a:buAutoNum type="arabicPeriod"/>
            </a:pPr>
            <a:r>
              <a:rPr lang="en-US" sz="1400" dirty="0"/>
              <a:t>Loans summary</a:t>
            </a:r>
          </a:p>
          <a:p>
            <a:pPr marL="342900" indent="-342900">
              <a:buAutoNum type="arabicPeriod"/>
            </a:pPr>
            <a:r>
              <a:rPr lang="en-US" sz="1400" dirty="0"/>
              <a:t>Manage Loan (admit for editing)</a:t>
            </a:r>
          </a:p>
          <a:p>
            <a:pPr marL="342900" indent="-342900">
              <a:buAutoNum type="arabicPeriod"/>
            </a:pPr>
            <a:r>
              <a:rPr lang="en-US" sz="1400" dirty="0"/>
              <a:t>Dividend </a:t>
            </a:r>
          </a:p>
          <a:p>
            <a:pPr marL="342900" indent="-342900">
              <a:buAutoNum type="arabicPeriod"/>
            </a:pPr>
            <a:r>
              <a:rPr lang="en-US" sz="1400" dirty="0"/>
              <a:t>Account closure summary </a:t>
            </a:r>
          </a:p>
          <a:p>
            <a:pPr marL="342900" indent="-342900">
              <a:buAutoNum type="arabicPeriod"/>
            </a:pPr>
            <a:r>
              <a:rPr lang="en-US" sz="1400" dirty="0"/>
              <a:t>Product </a:t>
            </a:r>
            <a:r>
              <a:rPr lang="en-US" sz="1400" dirty="0">
                <a:sym typeface="Wingdings" panose="05000000000000000000" pitchFamily="2" charset="2"/>
              </a:rPr>
              <a:t> per Vendor account </a:t>
            </a:r>
            <a:r>
              <a:rPr lang="en-US" sz="1400" dirty="0"/>
              <a:t> + Dummy Account for Bazaar</a:t>
            </a:r>
          </a:p>
          <a:p>
            <a:pPr marL="342900" indent="-342900">
              <a:buAutoNum type="arabicPeriod"/>
            </a:pPr>
            <a:r>
              <a:rPr lang="en-US" sz="1400" dirty="0"/>
              <a:t>Coop e-learning</a:t>
            </a:r>
          </a:p>
          <a:p>
            <a:pPr marL="342900" indent="-342900">
              <a:buAutoNum type="arabicPeriod"/>
            </a:pPr>
            <a:r>
              <a:rPr lang="en-US" sz="1400" dirty="0"/>
              <a:t>POS REPORT – one week transaction</a:t>
            </a:r>
          </a:p>
          <a:p>
            <a:pPr marL="342900" indent="-342900">
              <a:buAutoNum type="arabicPeriod"/>
            </a:pPr>
            <a:r>
              <a:rPr lang="en-US" sz="1400" dirty="0"/>
              <a:t>POS Sales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/>
              <a:t>Note: Need to download excel report –separate date &amp; without time</a:t>
            </a:r>
          </a:p>
          <a:p>
            <a:pPr marL="342900" indent="-342900">
              <a:buAutoNum type="arabicPeriod"/>
            </a:pPr>
            <a:r>
              <a:rPr lang="en-US" sz="1400" dirty="0"/>
              <a:t>Inventory – vendor &amp; COOP </a:t>
            </a:r>
          </a:p>
          <a:p>
            <a:pPr marL="342900" indent="-342900">
              <a:buAutoNum type="arabicPeriod"/>
            </a:pPr>
            <a:r>
              <a:rPr lang="en-US" sz="1400" dirty="0"/>
              <a:t>Cash in/out * -cash flow management </a:t>
            </a:r>
          </a:p>
          <a:p>
            <a:pPr marL="342900" indent="-342900">
              <a:buAutoNum type="arabicPeriod"/>
            </a:pPr>
            <a:r>
              <a:rPr lang="en-US" sz="1400" dirty="0"/>
              <a:t>Loan Ledger (GPL) </a:t>
            </a:r>
            <a:r>
              <a:rPr lang="en-US" sz="1400" dirty="0">
                <a:sym typeface="Wingdings" panose="05000000000000000000" pitchFamily="2" charset="2"/>
              </a:rPr>
              <a:t>* 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Vendor Summary of Total sales – Need excel report for principal &amp; COOP rebate  per vendor code</a:t>
            </a:r>
          </a:p>
          <a:p>
            <a:pPr marL="342900" indent="-342900">
              <a:buAutoNum type="arabicPeriod"/>
            </a:pPr>
            <a:r>
              <a:rPr lang="en-US" sz="1400" dirty="0"/>
              <a:t> Summary of list of purchased </a:t>
            </a:r>
          </a:p>
          <a:p>
            <a:pPr marL="342900" indent="-342900">
              <a:buAutoNum type="arabicPeriod"/>
            </a:pPr>
            <a:r>
              <a:rPr lang="en-US" sz="1400" dirty="0"/>
              <a:t>Who’s online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D61807-919B-A4FF-2EF7-AEB96674023A}"/>
              </a:ext>
            </a:extLst>
          </p:cNvPr>
          <p:cNvSpPr txBox="1"/>
          <p:nvPr/>
        </p:nvSpPr>
        <p:spPr>
          <a:xfrm>
            <a:off x="13251" y="5254872"/>
            <a:ext cx="4558749" cy="1600438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VENDOR</a:t>
            </a:r>
          </a:p>
          <a:p>
            <a:pPr marL="342900" indent="-342900">
              <a:buAutoNum type="arabicPeriod"/>
            </a:pPr>
            <a:r>
              <a:rPr lang="en-US" sz="1400" dirty="0"/>
              <a:t>POS </a:t>
            </a:r>
          </a:p>
          <a:p>
            <a:pPr marL="342900" indent="-342900">
              <a:buAutoNum type="arabicPeriod"/>
            </a:pPr>
            <a:r>
              <a:rPr lang="en-US" sz="1400" dirty="0"/>
              <a:t>Summary of Total sales – Need excel report for principal &amp; COOP rebate </a:t>
            </a:r>
          </a:p>
          <a:p>
            <a:pPr marL="342900" indent="-342900">
              <a:buAutoNum type="arabicPeriod"/>
            </a:pPr>
            <a:r>
              <a:rPr lang="en-US" sz="1400" dirty="0"/>
              <a:t>Vendor uploading of list of product with price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Need admin approval 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3" name="Star: 8 Points 2">
            <a:extLst>
              <a:ext uri="{FF2B5EF4-FFF2-40B4-BE49-F238E27FC236}">
                <a16:creationId xmlns:a16="http://schemas.microsoft.com/office/drawing/2014/main" id="{AEC10E0E-A827-A65C-013A-12045E9CD929}"/>
              </a:ext>
            </a:extLst>
          </p:cNvPr>
          <p:cNvSpPr/>
          <p:nvPr/>
        </p:nvSpPr>
        <p:spPr>
          <a:xfrm>
            <a:off x="2510588" y="5142139"/>
            <a:ext cx="1836822" cy="552808"/>
          </a:xfrm>
          <a:prstGeom prst="star8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  <a:r>
              <a:rPr lang="en-US" sz="1600" b="1" baseline="30000" dirty="0"/>
              <a:t>st</a:t>
            </a:r>
            <a:r>
              <a:rPr lang="en-US" sz="1600" b="1" dirty="0"/>
              <a:t> -</a:t>
            </a:r>
            <a:r>
              <a:rPr lang="en-US" sz="1600" b="1" dirty="0" err="1"/>
              <a:t>prio</a:t>
            </a:r>
            <a:endParaRPr lang="en-US" sz="1600" b="1" dirty="0"/>
          </a:p>
        </p:txBody>
      </p:sp>
      <p:sp>
        <p:nvSpPr>
          <p:cNvPr id="4" name="Star: 8 Points 3">
            <a:extLst>
              <a:ext uri="{FF2B5EF4-FFF2-40B4-BE49-F238E27FC236}">
                <a16:creationId xmlns:a16="http://schemas.microsoft.com/office/drawing/2014/main" id="{377DC3D9-96BE-77D1-6AB0-23A4575E83FC}"/>
              </a:ext>
            </a:extLst>
          </p:cNvPr>
          <p:cNvSpPr/>
          <p:nvPr/>
        </p:nvSpPr>
        <p:spPr>
          <a:xfrm>
            <a:off x="7499967" y="618209"/>
            <a:ext cx="1836822" cy="552808"/>
          </a:xfrm>
          <a:prstGeom prst="star8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</a:t>
            </a:r>
            <a:r>
              <a:rPr lang="en-US" sz="1600" b="1" baseline="30000" dirty="0"/>
              <a:t>nd</a:t>
            </a:r>
            <a:r>
              <a:rPr lang="en-US" sz="1600" b="1" dirty="0"/>
              <a:t> -</a:t>
            </a:r>
            <a:r>
              <a:rPr lang="en-US" sz="1600" b="1" dirty="0" err="1"/>
              <a:t>prio</a:t>
            </a:r>
            <a:endParaRPr lang="en-US" sz="1600" b="1" dirty="0"/>
          </a:p>
        </p:txBody>
      </p:sp>
      <p:sp>
        <p:nvSpPr>
          <p:cNvPr id="5" name="Star: 8 Points 4">
            <a:extLst>
              <a:ext uri="{FF2B5EF4-FFF2-40B4-BE49-F238E27FC236}">
                <a16:creationId xmlns:a16="http://schemas.microsoft.com/office/drawing/2014/main" id="{988038DD-5834-1330-1AC4-53931AA3D843}"/>
              </a:ext>
            </a:extLst>
          </p:cNvPr>
          <p:cNvSpPr/>
          <p:nvPr/>
        </p:nvSpPr>
        <p:spPr>
          <a:xfrm>
            <a:off x="2707245" y="740934"/>
            <a:ext cx="1836822" cy="552808"/>
          </a:xfrm>
          <a:prstGeom prst="star8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3</a:t>
            </a:r>
            <a:r>
              <a:rPr lang="en-US" sz="1600" b="1" baseline="30000" dirty="0"/>
              <a:t>rd</a:t>
            </a:r>
            <a:r>
              <a:rPr lang="en-US" sz="1600" b="1" dirty="0"/>
              <a:t> -</a:t>
            </a:r>
            <a:r>
              <a:rPr lang="en-US" sz="1600" b="1" dirty="0" err="1"/>
              <a:t>prio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68804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803A0B-3864-12D2-F089-DF1BC707C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99" y="986844"/>
            <a:ext cx="4421144" cy="24421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C2285E-6CD1-2EFC-7B90-7CD390F43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610" y="879268"/>
            <a:ext cx="4421144" cy="24188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904F5E-A7ED-02D7-4566-C5FFA0E42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99" y="3559897"/>
            <a:ext cx="4709521" cy="2550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CA8CD5-CF2F-A6EA-070E-B0AD39DDD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670" y="3559897"/>
            <a:ext cx="4335084" cy="237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85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8723F8-F96E-E32A-9BDF-52694F6D4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96" y="430306"/>
            <a:ext cx="4346365" cy="28507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E12990-E66D-173E-E9F1-13A368A53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423" y="430306"/>
            <a:ext cx="4541248" cy="2764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67CC98-092D-26A1-C755-0F130011C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70" y="3759800"/>
            <a:ext cx="4346366" cy="1762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155C78-76E0-0D4A-C8BB-A65DD2C9E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2155" y="3429000"/>
            <a:ext cx="4480508" cy="247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18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C5959F-CEC5-E730-DA64-908E9CEBF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235" y="262704"/>
            <a:ext cx="6192528" cy="25880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003B43-A7DA-A89E-C2DD-0DFB66BE2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824" y="2920877"/>
            <a:ext cx="6947647" cy="349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58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70704D-3C47-4379-C8E8-DAF91A221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12" y="211831"/>
            <a:ext cx="6526305" cy="33290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10F3B1-BFD3-BD53-DF8E-F433D41B6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742" y="3540924"/>
            <a:ext cx="7091081" cy="288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46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713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942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266" y="2921566"/>
            <a:ext cx="4467592" cy="75054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0E52-33D4-46BF-9E01-CDCD41F7BD45}" type="slidenum">
              <a:rPr lang="en-SG" smtClean="0">
                <a:solidFill>
                  <a:srgbClr val="5FCBEF"/>
                </a:solidFill>
              </a:rPr>
              <a:pPr/>
              <a:t>26</a:t>
            </a:fld>
            <a:endParaRPr lang="en-SG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57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1134DF6A-49A3-23E8-7C71-16CC0AA6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690"/>
            <a:ext cx="8418379" cy="738244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8AA90-F28F-98A6-647D-58A47384B6BE}"/>
              </a:ext>
            </a:extLst>
          </p:cNvPr>
          <p:cNvSpPr txBox="1"/>
          <p:nvPr/>
        </p:nvSpPr>
        <p:spPr>
          <a:xfrm>
            <a:off x="298506" y="915936"/>
            <a:ext cx="811987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Membership approval </a:t>
            </a:r>
            <a:r>
              <a:rPr lang="en-US" dirty="0">
                <a:sym typeface="Wingdings" panose="05000000000000000000" pitchFamily="2" charset="2"/>
              </a:rPr>
              <a:t> need education team approval </a:t>
            </a:r>
          </a:p>
          <a:p>
            <a:r>
              <a:rPr lang="en-US" dirty="0">
                <a:sym typeface="Wingdings" panose="05000000000000000000" pitchFamily="2" charset="2"/>
              </a:rPr>
              <a:t>User Application  Need to select member or non-member </a:t>
            </a:r>
          </a:p>
          <a:p>
            <a:r>
              <a:rPr lang="en-US" dirty="0">
                <a:sym typeface="Wingdings" panose="05000000000000000000" pitchFamily="2" charset="2"/>
              </a:rPr>
              <a:t>Access level </a:t>
            </a:r>
          </a:p>
          <a:p>
            <a:r>
              <a:rPr lang="en-US" dirty="0">
                <a:sym typeface="Wingdings" panose="05000000000000000000" pitchFamily="2" charset="2"/>
              </a:rPr>
              <a:t>Sample:  0- viewer only, 1-non- member , 2 –member , 3- Admin , 4-BOD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Note: Active – order served, Inactive – order not serve , for order –add to cart</a:t>
            </a:r>
          </a:p>
          <a:p>
            <a:r>
              <a:rPr lang="en-US" dirty="0">
                <a:sym typeface="Wingdings" panose="05000000000000000000" pitchFamily="2" charset="2"/>
              </a:rPr>
              <a:t>Pending: how to acknowledge the order by the costumer   need to swipe ID upon receiving</a:t>
            </a:r>
          </a:p>
          <a:p>
            <a:r>
              <a:rPr lang="en-US" dirty="0">
                <a:sym typeface="Wingdings" panose="05000000000000000000" pitchFamily="2" charset="2"/>
              </a:rPr>
              <a:t>Note: WFH style – (member can add to cart even no physical store – Vendor will deliver to COOP office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Payment : Cash – coding 123456789, Coop – employee #, </a:t>
            </a:r>
            <a:r>
              <a:rPr lang="en-US" dirty="0" err="1">
                <a:sym typeface="Wingdings" panose="05000000000000000000" pitchFamily="2" charset="2"/>
              </a:rPr>
              <a:t>Gcash</a:t>
            </a:r>
            <a:r>
              <a:rPr lang="en-US" dirty="0">
                <a:sym typeface="Wingdings" panose="05000000000000000000" pitchFamily="2" charset="2"/>
              </a:rPr>
              <a:t> – CP# </a:t>
            </a:r>
          </a:p>
        </p:txBody>
      </p:sp>
    </p:spTree>
    <p:extLst>
      <p:ext uri="{BB962C8B-B14F-4D97-AF65-F5344CB8AC3E}">
        <p14:creationId xmlns:p14="http://schemas.microsoft.com/office/powerpoint/2010/main" val="234434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5189C-5731-4A39-BC6A-C5B13F92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A73A6-5EB6-CB1A-D2FA-DC15BA5FF81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88" y="1250576"/>
            <a:ext cx="9997440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14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98590E-59AB-0E72-AC75-E2C30075991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21368"/>
            <a:ext cx="12192000" cy="5815263"/>
          </a:xfrm>
          <a:prstGeom prst="rect">
            <a:avLst/>
          </a:prstGeom>
        </p:spPr>
      </p:pic>
      <p:sp>
        <p:nvSpPr>
          <p:cNvPr id="9" name="Star: 8 Points 8">
            <a:extLst>
              <a:ext uri="{FF2B5EF4-FFF2-40B4-BE49-F238E27FC236}">
                <a16:creationId xmlns:a16="http://schemas.microsoft.com/office/drawing/2014/main" id="{656EF687-C3F5-119D-1044-08C4A324DE4D}"/>
              </a:ext>
            </a:extLst>
          </p:cNvPr>
          <p:cNvSpPr/>
          <p:nvPr/>
        </p:nvSpPr>
        <p:spPr>
          <a:xfrm>
            <a:off x="208547" y="2486527"/>
            <a:ext cx="529390" cy="481263"/>
          </a:xfrm>
          <a:prstGeom prst="star8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" name="Star: 8 Points 9">
            <a:extLst>
              <a:ext uri="{FF2B5EF4-FFF2-40B4-BE49-F238E27FC236}">
                <a16:creationId xmlns:a16="http://schemas.microsoft.com/office/drawing/2014/main" id="{2818488F-0A4A-58B6-2D70-01618AD50184}"/>
              </a:ext>
            </a:extLst>
          </p:cNvPr>
          <p:cNvSpPr/>
          <p:nvPr/>
        </p:nvSpPr>
        <p:spPr>
          <a:xfrm>
            <a:off x="2751220" y="2486527"/>
            <a:ext cx="529390" cy="481263"/>
          </a:xfrm>
          <a:prstGeom prst="star8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1" name="Star: 8 Points 10">
            <a:extLst>
              <a:ext uri="{FF2B5EF4-FFF2-40B4-BE49-F238E27FC236}">
                <a16:creationId xmlns:a16="http://schemas.microsoft.com/office/drawing/2014/main" id="{DFD6FDCA-F712-E891-F79B-CCC1E434666C}"/>
              </a:ext>
            </a:extLst>
          </p:cNvPr>
          <p:cNvSpPr/>
          <p:nvPr/>
        </p:nvSpPr>
        <p:spPr>
          <a:xfrm>
            <a:off x="5165556" y="2486527"/>
            <a:ext cx="529390" cy="481263"/>
          </a:xfrm>
          <a:prstGeom prst="star8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2" name="Star: 8 Points 11">
            <a:extLst>
              <a:ext uri="{FF2B5EF4-FFF2-40B4-BE49-F238E27FC236}">
                <a16:creationId xmlns:a16="http://schemas.microsoft.com/office/drawing/2014/main" id="{2F956F7D-5171-8E55-788F-835DB197EAB8}"/>
              </a:ext>
            </a:extLst>
          </p:cNvPr>
          <p:cNvSpPr/>
          <p:nvPr/>
        </p:nvSpPr>
        <p:spPr>
          <a:xfrm>
            <a:off x="7579892" y="2486527"/>
            <a:ext cx="529390" cy="481263"/>
          </a:xfrm>
          <a:prstGeom prst="star8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3" name="Star: 8 Points 12">
            <a:extLst>
              <a:ext uri="{FF2B5EF4-FFF2-40B4-BE49-F238E27FC236}">
                <a16:creationId xmlns:a16="http://schemas.microsoft.com/office/drawing/2014/main" id="{928FFEA1-5806-CCA6-89BE-039ED7857EAF}"/>
              </a:ext>
            </a:extLst>
          </p:cNvPr>
          <p:cNvSpPr/>
          <p:nvPr/>
        </p:nvSpPr>
        <p:spPr>
          <a:xfrm>
            <a:off x="9926051" y="2486527"/>
            <a:ext cx="529390" cy="481263"/>
          </a:xfrm>
          <a:prstGeom prst="star8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14" name="Star: 8 Points 13">
            <a:extLst>
              <a:ext uri="{FF2B5EF4-FFF2-40B4-BE49-F238E27FC236}">
                <a16:creationId xmlns:a16="http://schemas.microsoft.com/office/drawing/2014/main" id="{D19A60DC-3E4E-A750-AC88-1709EA0B80C4}"/>
              </a:ext>
            </a:extLst>
          </p:cNvPr>
          <p:cNvSpPr/>
          <p:nvPr/>
        </p:nvSpPr>
        <p:spPr>
          <a:xfrm>
            <a:off x="248653" y="3457076"/>
            <a:ext cx="529390" cy="481263"/>
          </a:xfrm>
          <a:prstGeom prst="star8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15" name="Star: 8 Points 14">
            <a:extLst>
              <a:ext uri="{FF2B5EF4-FFF2-40B4-BE49-F238E27FC236}">
                <a16:creationId xmlns:a16="http://schemas.microsoft.com/office/drawing/2014/main" id="{2701653D-87E4-293D-D854-7EEE087F104F}"/>
              </a:ext>
            </a:extLst>
          </p:cNvPr>
          <p:cNvSpPr/>
          <p:nvPr/>
        </p:nvSpPr>
        <p:spPr>
          <a:xfrm>
            <a:off x="2751220" y="3457076"/>
            <a:ext cx="529390" cy="481263"/>
          </a:xfrm>
          <a:prstGeom prst="star8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16" name="Star: 8 Points 15">
            <a:extLst>
              <a:ext uri="{FF2B5EF4-FFF2-40B4-BE49-F238E27FC236}">
                <a16:creationId xmlns:a16="http://schemas.microsoft.com/office/drawing/2014/main" id="{B2B4AEA9-165D-7F8C-197B-DCA4641C7F57}"/>
              </a:ext>
            </a:extLst>
          </p:cNvPr>
          <p:cNvSpPr/>
          <p:nvPr/>
        </p:nvSpPr>
        <p:spPr>
          <a:xfrm>
            <a:off x="5205662" y="3457076"/>
            <a:ext cx="529390" cy="481263"/>
          </a:xfrm>
          <a:prstGeom prst="star8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17" name="Star: 8 Points 16">
            <a:extLst>
              <a:ext uri="{FF2B5EF4-FFF2-40B4-BE49-F238E27FC236}">
                <a16:creationId xmlns:a16="http://schemas.microsoft.com/office/drawing/2014/main" id="{AF4CF304-9984-121A-D809-3D7BD94D32EF}"/>
              </a:ext>
            </a:extLst>
          </p:cNvPr>
          <p:cNvSpPr/>
          <p:nvPr/>
        </p:nvSpPr>
        <p:spPr>
          <a:xfrm>
            <a:off x="7619998" y="3457076"/>
            <a:ext cx="529390" cy="481263"/>
          </a:xfrm>
          <a:prstGeom prst="star8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18" name="Star: 8 Points 17">
            <a:extLst>
              <a:ext uri="{FF2B5EF4-FFF2-40B4-BE49-F238E27FC236}">
                <a16:creationId xmlns:a16="http://schemas.microsoft.com/office/drawing/2014/main" id="{088A76B9-0DE6-CBF6-A106-3996FB0877EE}"/>
              </a:ext>
            </a:extLst>
          </p:cNvPr>
          <p:cNvSpPr/>
          <p:nvPr/>
        </p:nvSpPr>
        <p:spPr>
          <a:xfrm>
            <a:off x="9837820" y="3457076"/>
            <a:ext cx="685801" cy="481263"/>
          </a:xfrm>
          <a:prstGeom prst="star8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907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A45EEF-7C45-CD0D-C4AA-64FC820393E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715" y="1012658"/>
            <a:ext cx="9997440" cy="419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BEFCF1-6504-8D61-AAC7-A1B992BCDE70}"/>
              </a:ext>
            </a:extLst>
          </p:cNvPr>
          <p:cNvSpPr txBox="1"/>
          <p:nvPr/>
        </p:nvSpPr>
        <p:spPr>
          <a:xfrm>
            <a:off x="272715" y="401053"/>
            <a:ext cx="3434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View/Edit my profile</a:t>
            </a:r>
          </a:p>
        </p:txBody>
      </p:sp>
      <p:sp>
        <p:nvSpPr>
          <p:cNvPr id="7" name="Star: 8 Points 6">
            <a:extLst>
              <a:ext uri="{FF2B5EF4-FFF2-40B4-BE49-F238E27FC236}">
                <a16:creationId xmlns:a16="http://schemas.microsoft.com/office/drawing/2014/main" id="{455CCF6B-C095-9D34-2FC3-B00D1A685C99}"/>
              </a:ext>
            </a:extLst>
          </p:cNvPr>
          <p:cNvSpPr/>
          <p:nvPr/>
        </p:nvSpPr>
        <p:spPr>
          <a:xfrm>
            <a:off x="128336" y="401053"/>
            <a:ext cx="529390" cy="481263"/>
          </a:xfrm>
          <a:prstGeom prst="star8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1723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6F45DF-301A-3393-5F5E-8332CA96652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88720"/>
            <a:ext cx="12192000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65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A689FF-A948-C6D5-AE77-73D126CB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31" y="497305"/>
            <a:ext cx="8463619" cy="640976"/>
          </a:xfrm>
        </p:spPr>
        <p:txBody>
          <a:bodyPr/>
          <a:lstStyle/>
          <a:p>
            <a:r>
              <a:rPr lang="en-US" dirty="0"/>
              <a:t>View my Payment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72346-5F8F-54EE-9509-7FC8BA7B19A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442" y="1299410"/>
            <a:ext cx="12192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64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A689FF-A948-C6D5-AE77-73D126CB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83" y="176464"/>
            <a:ext cx="8463619" cy="640976"/>
          </a:xfrm>
        </p:spPr>
        <p:txBody>
          <a:bodyPr/>
          <a:lstStyle/>
          <a:p>
            <a:r>
              <a:rPr lang="en-US" dirty="0"/>
              <a:t>FORUM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AB0F6B-C8D0-CC39-1CC9-7E9A4B376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" y="1043285"/>
            <a:ext cx="12190476" cy="4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172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5032</TotalTime>
  <Words>408</Words>
  <Application>Microsoft Office PowerPoint</Application>
  <PresentationFormat>Widescreen</PresentationFormat>
  <Paragraphs>91</Paragraphs>
  <Slides>26</Slides>
  <Notes>4</Notes>
  <HiddenSlides>13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Arial</vt:lpstr>
      <vt:lpstr>Calibri</vt:lpstr>
      <vt:lpstr>Impact</vt:lpstr>
      <vt:lpstr>Segoe UI</vt:lpstr>
      <vt:lpstr>Trebuchet MS</vt:lpstr>
      <vt:lpstr>Wingdings</vt:lpstr>
      <vt:lpstr>Wingdings 3</vt:lpstr>
      <vt:lpstr>Facet</vt:lpstr>
      <vt:lpstr>PowerPoint Presentation</vt:lpstr>
      <vt:lpstr>04: Summary of COOP WEBSITE</vt:lpstr>
      <vt:lpstr>Notes</vt:lpstr>
      <vt:lpstr>PowerPoint Presentation</vt:lpstr>
      <vt:lpstr>PowerPoint Presentation</vt:lpstr>
      <vt:lpstr>PowerPoint Presentation</vt:lpstr>
      <vt:lpstr>PowerPoint Presentation</vt:lpstr>
      <vt:lpstr>View my Payment</vt:lpstr>
      <vt:lpstr>FORUM</vt:lpstr>
      <vt:lpstr>PowerPoint Presentation</vt:lpstr>
      <vt:lpstr>View my loan</vt:lpstr>
      <vt:lpstr>Apply for Loan</vt:lpstr>
      <vt:lpstr>View 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tabacug daisy(ＴＩＰ HRD COOP)</dc:creator>
  <cp:lastModifiedBy>marcelo frederick(ＴＩＰ PCB Manufacturing Department)</cp:lastModifiedBy>
  <cp:revision>122</cp:revision>
  <dcterms:created xsi:type="dcterms:W3CDTF">2022-08-27T00:09:24Z</dcterms:created>
  <dcterms:modified xsi:type="dcterms:W3CDTF">2023-08-07T07:23:06Z</dcterms:modified>
</cp:coreProperties>
</file>