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7" r:id="rId2"/>
    <p:sldId id="292" r:id="rId3"/>
    <p:sldId id="293" r:id="rId4"/>
    <p:sldId id="307" r:id="rId5"/>
    <p:sldId id="312" r:id="rId6"/>
    <p:sldId id="309" r:id="rId7"/>
    <p:sldId id="310" r:id="rId8"/>
    <p:sldId id="311" r:id="rId9"/>
    <p:sldId id="308" r:id="rId10"/>
    <p:sldId id="313" r:id="rId11"/>
    <p:sldId id="315" r:id="rId12"/>
    <p:sldId id="316" r:id="rId13"/>
    <p:sldId id="314" r:id="rId14"/>
    <p:sldId id="317" r:id="rId15"/>
    <p:sldId id="319" r:id="rId16"/>
    <p:sldId id="31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455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FD025-ED9C-4BD4-B9B3-A95FAEA5C8E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5527-862A-463D-940D-2967789C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:  To establish new WEBSITE for TIPMC</a:t>
            </a:r>
          </a:p>
          <a:p>
            <a:r>
              <a:rPr lang="en-US" dirty="0"/>
              <a:t>Objectives :  All cooperative transaction may apply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5527-862A-463D-940D-2967789CDD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6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8468"/>
            <a:ext cx="12228421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050835"/>
            <a:ext cx="7768959" cy="109689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F46-44C4-4BA1-9EAF-499525ADA60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8/30/2023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043013" y="385290"/>
            <a:ext cx="8056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mpact" panose="020B0806030902050204" pitchFamily="34" charset="0"/>
                <a:ea typeface="+mn-ea"/>
                <a:cs typeface="+mn-cs"/>
              </a:rPr>
              <a:t>TIP  Multipurpose  Cooperative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14475" y="99107"/>
            <a:ext cx="1950501" cy="1961491"/>
            <a:chOff x="214476" y="-8469"/>
            <a:chExt cx="1851212" cy="1818376"/>
          </a:xfrm>
        </p:grpSpPr>
        <p:pic>
          <p:nvPicPr>
            <p:cNvPr id="20" name="Picture 19"/>
            <p:cNvPicPr/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476" y="-8469"/>
              <a:ext cx="1851212" cy="1818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Oval 8"/>
            <p:cNvSpPr/>
            <p:nvPr userDrawn="1"/>
          </p:nvSpPr>
          <p:spPr>
            <a:xfrm>
              <a:off x="336177" y="101645"/>
              <a:ext cx="1586270" cy="1555157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891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466" y="468652"/>
            <a:ext cx="9428275" cy="795372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467" y="1506072"/>
            <a:ext cx="9428274" cy="45352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9AD6-5412-46B7-9E29-99F2A9FEED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8/30/2023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5188" y="6398530"/>
            <a:ext cx="683517" cy="365125"/>
          </a:xfrm>
        </p:spPr>
        <p:txBody>
          <a:bodyPr/>
          <a:lstStyle>
            <a:lvl1pPr>
              <a:defRPr sz="1200">
                <a:solidFill>
                  <a:srgbClr val="002060"/>
                </a:solidFill>
              </a:defRPr>
            </a:lvl1pPr>
          </a:lstStyle>
          <a:p>
            <a:fld id="{B5980E52-33D4-46BF-9E01-CDCD41F7BD45}" type="slidenum">
              <a:rPr lang="en-SG" smtClean="0"/>
              <a:pPr/>
              <a:t>‹#›</a:t>
            </a:fld>
            <a:endParaRPr lang="en-SG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0329582" y="103367"/>
            <a:ext cx="1851212" cy="1796995"/>
            <a:chOff x="10329582" y="103367"/>
            <a:chExt cx="1851212" cy="1796995"/>
          </a:xfrm>
        </p:grpSpPr>
        <p:pic>
          <p:nvPicPr>
            <p:cNvPr id="9" name="Picture 8"/>
            <p:cNvPicPr/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9582" y="103367"/>
              <a:ext cx="1851212" cy="179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Oval 9"/>
            <p:cNvSpPr/>
            <p:nvPr userDrawn="1"/>
          </p:nvSpPr>
          <p:spPr>
            <a:xfrm>
              <a:off x="10462053" y="222637"/>
              <a:ext cx="1586270" cy="1547371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761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700869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29582" y="103367"/>
            <a:ext cx="1851212" cy="1796995"/>
            <a:chOff x="10329582" y="103367"/>
            <a:chExt cx="1851212" cy="1796995"/>
          </a:xfrm>
        </p:grpSpPr>
        <p:pic>
          <p:nvPicPr>
            <p:cNvPr id="8" name="Picture 7"/>
            <p:cNvPicPr/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9582" y="103367"/>
              <a:ext cx="1851212" cy="179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Oval 8"/>
            <p:cNvSpPr/>
            <p:nvPr userDrawn="1"/>
          </p:nvSpPr>
          <p:spPr>
            <a:xfrm>
              <a:off x="10462053" y="222637"/>
              <a:ext cx="1586270" cy="1547371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5188" y="6398530"/>
            <a:ext cx="683517" cy="365125"/>
          </a:xfrm>
        </p:spPr>
        <p:txBody>
          <a:bodyPr/>
          <a:lstStyle>
            <a:lvl1pPr>
              <a:defRPr sz="1200">
                <a:solidFill>
                  <a:srgbClr val="002060"/>
                </a:solidFill>
              </a:defRPr>
            </a:lvl1pPr>
          </a:lstStyle>
          <a:p>
            <a:fld id="{B5980E52-33D4-46BF-9E01-CDCD41F7BD4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073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609600"/>
            <a:ext cx="8463619" cy="640976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441F-4F16-4F4C-81CC-F31CEB168C4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8/30/2023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329582" y="103367"/>
            <a:ext cx="1851212" cy="1796995"/>
            <a:chOff x="10329582" y="103367"/>
            <a:chExt cx="1851212" cy="1796995"/>
          </a:xfrm>
        </p:grpSpPr>
        <p:pic>
          <p:nvPicPr>
            <p:cNvPr id="9" name="Picture 8"/>
            <p:cNvPicPr/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9582" y="103367"/>
              <a:ext cx="1851212" cy="179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Oval 9"/>
            <p:cNvSpPr/>
            <p:nvPr userDrawn="1"/>
          </p:nvSpPr>
          <p:spPr>
            <a:xfrm>
              <a:off x="10462053" y="222637"/>
              <a:ext cx="1586270" cy="1547371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1255188" y="6398530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980E52-33D4-46BF-9E01-CDCD41F7BD45}" type="slidenum">
              <a:rPr lang="en-SG" smtClean="0">
                <a:solidFill>
                  <a:srgbClr val="002060"/>
                </a:solidFill>
              </a:rPr>
              <a:pPr/>
              <a:t>‹#›</a:t>
            </a:fld>
            <a:endParaRPr lang="en-SG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1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CC2E-3028-46D8-B8F6-3E1C5F3920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8/30/2023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329582" y="103367"/>
            <a:ext cx="1851212" cy="1796995"/>
            <a:chOff x="10329582" y="103367"/>
            <a:chExt cx="1851212" cy="1796995"/>
          </a:xfrm>
        </p:grpSpPr>
        <p:pic>
          <p:nvPicPr>
            <p:cNvPr id="8" name="Picture 7"/>
            <p:cNvPicPr/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9582" y="103367"/>
              <a:ext cx="1851212" cy="179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Oval 8"/>
            <p:cNvSpPr/>
            <p:nvPr userDrawn="1"/>
          </p:nvSpPr>
          <p:spPr>
            <a:xfrm>
              <a:off x="10462053" y="222637"/>
              <a:ext cx="1586270" cy="1547371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5188" y="6398530"/>
            <a:ext cx="683517" cy="365125"/>
          </a:xfrm>
        </p:spPr>
        <p:txBody>
          <a:bodyPr/>
          <a:lstStyle>
            <a:lvl1pPr>
              <a:defRPr sz="1200">
                <a:solidFill>
                  <a:srgbClr val="002060"/>
                </a:solidFill>
              </a:defRPr>
            </a:lvl1pPr>
          </a:lstStyle>
          <a:p>
            <a:fld id="{B5980E52-33D4-46BF-9E01-CDCD41F7BD4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774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690" y="1164913"/>
            <a:ext cx="8096243" cy="2072341"/>
          </a:xfrm>
        </p:spPr>
        <p:txBody>
          <a:bodyPr anchor="ctr">
            <a:normAutofit/>
          </a:bodyPr>
          <a:lstStyle>
            <a:lvl1pPr algn="l">
              <a:defRPr lang="en-US" sz="3200" b="0" i="0" smtClean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Cooperative members believe in the ethical values of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honesty, openness, social responsibility, and caring for others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48494" y="5075517"/>
            <a:ext cx="8463621" cy="5142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8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329582" y="103367"/>
            <a:ext cx="1851212" cy="1796995"/>
            <a:chOff x="10329582" y="103367"/>
            <a:chExt cx="1851212" cy="1796995"/>
          </a:xfrm>
        </p:grpSpPr>
        <p:pic>
          <p:nvPicPr>
            <p:cNvPr id="8" name="Picture 7"/>
            <p:cNvPicPr/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9582" y="103367"/>
              <a:ext cx="1851212" cy="179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Oval 8"/>
            <p:cNvSpPr/>
            <p:nvPr userDrawn="1"/>
          </p:nvSpPr>
          <p:spPr>
            <a:xfrm>
              <a:off x="10462053" y="222637"/>
              <a:ext cx="1586270" cy="1547371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5188" y="6398530"/>
            <a:ext cx="683517" cy="365125"/>
          </a:xfrm>
        </p:spPr>
        <p:txBody>
          <a:bodyPr/>
          <a:lstStyle>
            <a:lvl1pPr>
              <a:defRPr sz="1200">
                <a:solidFill>
                  <a:srgbClr val="002060"/>
                </a:solidFill>
              </a:defRPr>
            </a:lvl1pPr>
          </a:lstStyle>
          <a:p>
            <a:fld id="{B5980E52-33D4-46BF-9E01-CDCD41F7BD4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8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8468"/>
            <a:ext cx="12228423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4560" y="2633629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1B829-316E-4FB0-A00A-3D8AC951AD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8/30/2023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63702" y="6223926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02060"/>
                </a:solidFill>
              </a:defRPr>
            </a:lvl1pPr>
          </a:lstStyle>
          <a:p>
            <a:fld id="{B5980E52-33D4-46BF-9E01-CDCD41F7BD4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208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73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92902" y="6041364"/>
            <a:ext cx="683517" cy="365125"/>
          </a:xfrm>
        </p:spPr>
        <p:txBody>
          <a:bodyPr/>
          <a:lstStyle/>
          <a:p>
            <a:fld id="{B5980E52-33D4-46BF-9E01-CDCD41F7BD45}" type="slidenum">
              <a:rPr lang="en-SG" smtClean="0">
                <a:solidFill>
                  <a:srgbClr val="5FCBEF"/>
                </a:solidFill>
              </a:rPr>
              <a:pPr/>
              <a:t>1</a:t>
            </a:fld>
            <a:endParaRPr lang="en-SG">
              <a:solidFill>
                <a:srgbClr val="5FCBEF"/>
              </a:solidFill>
            </a:endParaRPr>
          </a:p>
        </p:txBody>
      </p:sp>
      <p:sp>
        <p:nvSpPr>
          <p:cNvPr id="2" name="タイトル 10">
            <a:extLst>
              <a:ext uri="{FF2B5EF4-FFF2-40B4-BE49-F238E27FC236}">
                <a16:creationId xmlns:a16="http://schemas.microsoft.com/office/drawing/2014/main" id="{F24969BC-AEAD-E7FA-5FCC-989E85F43217}"/>
              </a:ext>
            </a:extLst>
          </p:cNvPr>
          <p:cNvSpPr txBox="1">
            <a:spLocks/>
          </p:cNvSpPr>
          <p:nvPr/>
        </p:nvSpPr>
        <p:spPr>
          <a:xfrm>
            <a:off x="468065" y="2294021"/>
            <a:ext cx="7298240" cy="18207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ja-JP" dirty="0"/>
              <a:t>TIP MULTIPURPOSE COOPERATIVE</a:t>
            </a:r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CC953-2E5E-52A4-0A47-831D4AE436B1}"/>
              </a:ext>
            </a:extLst>
          </p:cNvPr>
          <p:cNvSpPr txBox="1"/>
          <p:nvPr/>
        </p:nvSpPr>
        <p:spPr>
          <a:xfrm>
            <a:off x="371760" y="5179306"/>
            <a:ext cx="419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Meiryo UI"/>
                <a:cs typeface="+mn-cs"/>
              </a:rPr>
              <a:t>Toshiba Information Equipment 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Meiryo UI"/>
                <a:cs typeface="+mn-cs"/>
              </a:rPr>
              <a:t>Phils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Meiryo UI"/>
                <a:cs typeface="+mn-cs"/>
              </a:rPr>
              <a:t>.), Inc.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>
                <a:solidFill>
                  <a:srgbClr val="000000"/>
                </a:solidFill>
                <a:latin typeface="Segoe UI"/>
                <a:ea typeface="Meiryo UI"/>
              </a:rPr>
              <a:t>04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Meiryo UI"/>
                <a:cs typeface="+mn-cs"/>
              </a:rPr>
              <a:t>.12.2023</a:t>
            </a:r>
          </a:p>
        </p:txBody>
      </p:sp>
    </p:spTree>
    <p:extLst>
      <p:ext uri="{BB962C8B-B14F-4D97-AF65-F5344CB8AC3E}">
        <p14:creationId xmlns:p14="http://schemas.microsoft.com/office/powerpoint/2010/main" val="254296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C5959F-CEC5-E730-DA64-908E9CEB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11" y="561936"/>
            <a:ext cx="6192528" cy="2588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003B43-A7DA-A89E-C2DD-0DFB66BE2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824" y="2920877"/>
            <a:ext cx="6947647" cy="34909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833608-3C80-A66A-9233-DE5F236E0D1D}"/>
              </a:ext>
            </a:extLst>
          </p:cNvPr>
          <p:cNvSpPr txBox="1"/>
          <p:nvPr/>
        </p:nvSpPr>
        <p:spPr>
          <a:xfrm>
            <a:off x="4360696" y="76798"/>
            <a:ext cx="241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Member Profile Page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349225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70704D-3C47-4379-C8E8-DAF91A22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211831"/>
            <a:ext cx="6526305" cy="3329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10F3B1-BFD3-BD53-DF8E-F433D41B6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42" y="3540924"/>
            <a:ext cx="7091081" cy="288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46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744B6A-9F24-F408-99A7-6C025109CDEC}"/>
              </a:ext>
            </a:extLst>
          </p:cNvPr>
          <p:cNvSpPr txBox="1"/>
          <p:nvPr/>
        </p:nvSpPr>
        <p:spPr>
          <a:xfrm>
            <a:off x="4360696" y="76798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to Cart</a:t>
            </a:r>
            <a:endParaRPr lang="en-PH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AAEF8-10F1-A146-65E4-43C0B12E0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60" y="575819"/>
            <a:ext cx="6988293" cy="3250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4DB6B-5E65-2E66-6BFE-E520231D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70" y="4026988"/>
            <a:ext cx="4659026" cy="1912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C92541-A34F-0AFD-006D-F794F97E8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1" y="4159671"/>
            <a:ext cx="4500978" cy="16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9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9D11B-2A01-BB7A-630B-4070492832D8}"/>
              </a:ext>
            </a:extLst>
          </p:cNvPr>
          <p:cNvSpPr txBox="1"/>
          <p:nvPr/>
        </p:nvSpPr>
        <p:spPr>
          <a:xfrm>
            <a:off x="4831212" y="8877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Chat</a:t>
            </a:r>
            <a:endParaRPr lang="en-PH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1F01B-730E-E399-0F9A-373FDB8C5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39" y="893748"/>
            <a:ext cx="8651338" cy="41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9D11B-2A01-BB7A-630B-4070492832D8}"/>
              </a:ext>
            </a:extLst>
          </p:cNvPr>
          <p:cNvSpPr txBox="1"/>
          <p:nvPr/>
        </p:nvSpPr>
        <p:spPr>
          <a:xfrm>
            <a:off x="4662537" y="26633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Online Product Index</a:t>
            </a:r>
            <a:endParaRPr lang="en-PH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ADA80-53A3-96D9-BD8C-377689067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2" y="1135628"/>
            <a:ext cx="8549196" cy="434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0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9D11B-2A01-BB7A-630B-4070492832D8}"/>
              </a:ext>
            </a:extLst>
          </p:cNvPr>
          <p:cNvSpPr txBox="1"/>
          <p:nvPr/>
        </p:nvSpPr>
        <p:spPr>
          <a:xfrm>
            <a:off x="4449472" y="7102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Member Share</a:t>
            </a:r>
            <a:endParaRPr lang="en-PH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048E8-9469-212C-E78C-258A12FB0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70" y="627756"/>
            <a:ext cx="8868791" cy="27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9D11B-2A01-BB7A-630B-4070492832D8}"/>
              </a:ext>
            </a:extLst>
          </p:cNvPr>
          <p:cNvSpPr txBox="1"/>
          <p:nvPr/>
        </p:nvSpPr>
        <p:spPr>
          <a:xfrm>
            <a:off x="4831212" y="8877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Chat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04685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266" y="2921566"/>
            <a:ext cx="4467592" cy="75054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0E52-33D4-46BF-9E01-CDCD41F7BD45}" type="slidenum">
              <a:rPr lang="en-SG" smtClean="0">
                <a:solidFill>
                  <a:srgbClr val="5FCBEF"/>
                </a:solidFill>
              </a:rPr>
              <a:pPr/>
              <a:t>17</a:t>
            </a:fld>
            <a:endParaRPr lang="en-SG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7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060D7564-5AE0-12B3-A5F3-D21F307A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690"/>
            <a:ext cx="8418379" cy="738244"/>
          </a:xfrm>
        </p:spPr>
        <p:txBody>
          <a:bodyPr/>
          <a:lstStyle/>
          <a:p>
            <a:r>
              <a:rPr lang="en-US" dirty="0"/>
              <a:t>04: Summary of COOP WEBSITE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9399B-6F8F-9061-7C67-A396EF619FAC}"/>
              </a:ext>
            </a:extLst>
          </p:cNvPr>
          <p:cNvSpPr txBox="1"/>
          <p:nvPr/>
        </p:nvSpPr>
        <p:spPr>
          <a:xfrm>
            <a:off x="13251" y="740934"/>
            <a:ext cx="4558749" cy="44012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MEMBERS</a:t>
            </a:r>
          </a:p>
          <a:p>
            <a:pPr marL="342900" indent="-342900">
              <a:buAutoNum type="arabicPeriod"/>
            </a:pPr>
            <a:r>
              <a:rPr lang="en-US" sz="1400" dirty="0"/>
              <a:t>Online registration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/>
              <a:t>Member &amp; Non-member</a:t>
            </a:r>
          </a:p>
          <a:p>
            <a:pPr marL="342900" indent="-342900">
              <a:buAutoNum type="arabicPeriod"/>
            </a:pPr>
            <a:r>
              <a:rPr lang="en-US" sz="1400" dirty="0"/>
              <a:t>Member Profile  </a:t>
            </a:r>
          </a:p>
          <a:p>
            <a:pPr marL="342900" indent="-342900">
              <a:buAutoNum type="arabicPeriod"/>
            </a:pPr>
            <a:r>
              <a:rPr lang="en-US" sz="1400" dirty="0"/>
              <a:t>Share History </a:t>
            </a:r>
          </a:p>
          <a:p>
            <a:pPr marL="342900" indent="-342900">
              <a:buAutoNum type="arabicPeriod"/>
            </a:pPr>
            <a:r>
              <a:rPr lang="en-US" sz="1400" dirty="0"/>
              <a:t>Payments (with Option: G-cash or salary deduction)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/>
              <a:t>Terms of Deduction </a:t>
            </a:r>
          </a:p>
          <a:p>
            <a:pPr marL="342900" indent="-342900">
              <a:buAutoNum type="arabicPeriod"/>
            </a:pPr>
            <a:r>
              <a:rPr lang="en-US" sz="1400" dirty="0"/>
              <a:t>View Payment History</a:t>
            </a:r>
          </a:p>
          <a:p>
            <a:pPr marL="342900" indent="-342900">
              <a:buAutoNum type="arabicPeriod"/>
            </a:pPr>
            <a:r>
              <a:rPr lang="en-US" sz="1400" dirty="0"/>
              <a:t>PM  </a:t>
            </a:r>
          </a:p>
          <a:p>
            <a:pPr marL="342900" indent="-342900">
              <a:buAutoNum type="arabicPeriod"/>
            </a:pPr>
            <a:r>
              <a:rPr lang="en-US" sz="1400" dirty="0"/>
              <a:t>Chat room (for checking if needed)</a:t>
            </a:r>
          </a:p>
          <a:p>
            <a:pPr marL="342900" indent="-342900">
              <a:buAutoNum type="arabicPeriod"/>
            </a:pPr>
            <a:r>
              <a:rPr lang="en-US" sz="1400" dirty="0"/>
              <a:t>Cash Loans</a:t>
            </a:r>
          </a:p>
          <a:p>
            <a:pPr marL="342900" indent="-342900">
              <a:buAutoNum type="arabicPeriod"/>
            </a:pPr>
            <a:r>
              <a:rPr lang="en-US" sz="1400" dirty="0"/>
              <a:t>Appliance loan</a:t>
            </a:r>
          </a:p>
          <a:p>
            <a:pPr marL="342900" indent="-342900">
              <a:buAutoNum type="arabicPeriod"/>
            </a:pPr>
            <a:r>
              <a:rPr lang="en-US" sz="1400" dirty="0"/>
              <a:t>View my Dividend </a:t>
            </a:r>
          </a:p>
          <a:p>
            <a:pPr marL="342900" indent="-342900">
              <a:buAutoNum type="arabicPeriod"/>
            </a:pPr>
            <a:r>
              <a:rPr lang="en-US" sz="1400" dirty="0"/>
              <a:t>Account closure </a:t>
            </a:r>
          </a:p>
          <a:p>
            <a:pPr marL="342900" indent="-342900">
              <a:buAutoNum type="arabicPeriod"/>
            </a:pPr>
            <a:r>
              <a:rPr lang="en-US" sz="1400" dirty="0"/>
              <a:t>Product </a:t>
            </a:r>
            <a:r>
              <a:rPr lang="en-US" sz="1400" dirty="0">
                <a:sym typeface="Wingdings" panose="05000000000000000000" pitchFamily="2" charset="2"/>
              </a:rPr>
              <a:t> per Vendor account </a:t>
            </a:r>
            <a:r>
              <a:rPr lang="en-US" sz="1400" dirty="0"/>
              <a:t> + Dummy Account for Bazaar</a:t>
            </a:r>
          </a:p>
          <a:p>
            <a:pPr marL="342900" indent="-342900">
              <a:buAutoNum type="arabicPeriod"/>
            </a:pPr>
            <a:r>
              <a:rPr lang="en-US" sz="1400" dirty="0"/>
              <a:t>Coop e-learning</a:t>
            </a:r>
          </a:p>
          <a:p>
            <a:pPr marL="342900" indent="-342900">
              <a:buAutoNum type="arabicPeriod"/>
            </a:pPr>
            <a:r>
              <a:rPr lang="en-US" sz="1400" dirty="0"/>
              <a:t>User payment summary</a:t>
            </a:r>
          </a:p>
          <a:p>
            <a:pPr marL="342900" indent="-342900">
              <a:buAutoNum type="arabicPeriod"/>
            </a:pPr>
            <a:r>
              <a:rPr lang="en-US" sz="1400" dirty="0"/>
              <a:t>Online ordering (add to cart)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FE09D-3FCB-0269-F0D1-367600C05F06}"/>
              </a:ext>
            </a:extLst>
          </p:cNvPr>
          <p:cNvSpPr txBox="1"/>
          <p:nvPr/>
        </p:nvSpPr>
        <p:spPr>
          <a:xfrm>
            <a:off x="4550693" y="638642"/>
            <a:ext cx="4930191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ADMIN</a:t>
            </a:r>
          </a:p>
          <a:p>
            <a:pPr marL="342900" indent="-342900">
              <a:buAutoNum type="arabicPeriod"/>
            </a:pPr>
            <a:r>
              <a:rPr lang="en-US" sz="1400" b="1" dirty="0"/>
              <a:t>Member Profile</a:t>
            </a:r>
            <a:r>
              <a:rPr lang="en-US" sz="1400" dirty="0"/>
              <a:t>  </a:t>
            </a:r>
          </a:p>
          <a:p>
            <a:pPr marL="342900" indent="-342900">
              <a:buAutoNum type="arabicPeriod"/>
            </a:pPr>
            <a:r>
              <a:rPr lang="en-US" sz="1400" dirty="0"/>
              <a:t>Member Share summary report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/>
              <a:t>Need download to excel </a:t>
            </a:r>
          </a:p>
          <a:p>
            <a:pPr marL="342900" indent="-342900">
              <a:buAutoNum type="arabicPeriod"/>
            </a:pPr>
            <a:r>
              <a:rPr lang="en-US" sz="1400" dirty="0"/>
              <a:t>Account receivable</a:t>
            </a:r>
          </a:p>
          <a:p>
            <a:pPr marL="342900" indent="-342900">
              <a:buAutoNum type="arabicPeriod"/>
            </a:pPr>
            <a:r>
              <a:rPr lang="en-US" sz="1400" dirty="0"/>
              <a:t>Payment summary</a:t>
            </a:r>
          </a:p>
          <a:p>
            <a:pPr marL="342900" indent="-342900">
              <a:buAutoNum type="arabicPeriod"/>
            </a:pPr>
            <a:r>
              <a:rPr lang="en-US" sz="1400" dirty="0"/>
              <a:t>Chat room (for checking if needed)</a:t>
            </a:r>
          </a:p>
          <a:p>
            <a:pPr marL="342900" indent="-342900">
              <a:buAutoNum type="arabicPeriod"/>
            </a:pPr>
            <a:r>
              <a:rPr lang="en-US" sz="1400" dirty="0"/>
              <a:t>PM  ( for member and Admin)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/>
              <a:t>Summary of Member PM concern</a:t>
            </a:r>
          </a:p>
          <a:p>
            <a:pPr marL="342900" indent="-342900">
              <a:buAutoNum type="arabicPeriod"/>
            </a:pPr>
            <a:r>
              <a:rPr lang="en-US" sz="1400" dirty="0"/>
              <a:t>Loans summary</a:t>
            </a:r>
          </a:p>
          <a:p>
            <a:pPr marL="342900" indent="-342900">
              <a:buAutoNum type="arabicPeriod"/>
            </a:pPr>
            <a:r>
              <a:rPr lang="en-US" sz="1400" dirty="0"/>
              <a:t>Manage Loan (admit for editing)</a:t>
            </a:r>
          </a:p>
          <a:p>
            <a:pPr marL="342900" indent="-342900">
              <a:buAutoNum type="arabicPeriod"/>
            </a:pPr>
            <a:r>
              <a:rPr lang="en-US" sz="1400" dirty="0"/>
              <a:t>Dividend </a:t>
            </a:r>
          </a:p>
          <a:p>
            <a:pPr marL="342900" indent="-342900">
              <a:buAutoNum type="arabicPeriod"/>
            </a:pPr>
            <a:r>
              <a:rPr lang="en-US" sz="1400" dirty="0"/>
              <a:t>Account closure summary </a:t>
            </a:r>
          </a:p>
          <a:p>
            <a:pPr marL="342900" indent="-342900">
              <a:buAutoNum type="arabicPeriod"/>
            </a:pPr>
            <a:r>
              <a:rPr lang="en-US" sz="1400" dirty="0"/>
              <a:t>Product </a:t>
            </a:r>
            <a:r>
              <a:rPr lang="en-US" sz="1400" dirty="0">
                <a:sym typeface="Wingdings" panose="05000000000000000000" pitchFamily="2" charset="2"/>
              </a:rPr>
              <a:t> per Vendor account </a:t>
            </a:r>
            <a:r>
              <a:rPr lang="en-US" sz="1400" dirty="0"/>
              <a:t> + Dummy Account for Bazaar</a:t>
            </a:r>
          </a:p>
          <a:p>
            <a:pPr marL="342900" indent="-342900">
              <a:buAutoNum type="arabicPeriod"/>
            </a:pPr>
            <a:r>
              <a:rPr lang="en-US" sz="1400" dirty="0"/>
              <a:t>Coop e-learning</a:t>
            </a:r>
          </a:p>
          <a:p>
            <a:pPr marL="342900" indent="-342900">
              <a:buAutoNum type="arabicPeriod"/>
            </a:pPr>
            <a:r>
              <a:rPr lang="en-US" sz="1400" dirty="0"/>
              <a:t>POS REPORT – one week transaction</a:t>
            </a:r>
          </a:p>
          <a:p>
            <a:pPr marL="342900" indent="-342900">
              <a:buAutoNum type="arabicPeriod"/>
            </a:pPr>
            <a:r>
              <a:rPr lang="en-US" sz="1400" dirty="0"/>
              <a:t>POS Sales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/>
              <a:t>Note: Need to download excel report –separate date &amp; without time</a:t>
            </a:r>
          </a:p>
          <a:p>
            <a:pPr marL="342900" indent="-342900">
              <a:buAutoNum type="arabicPeriod"/>
            </a:pPr>
            <a:r>
              <a:rPr lang="en-US" sz="1400" dirty="0"/>
              <a:t>Inventory – vendor &amp; COOP </a:t>
            </a:r>
          </a:p>
          <a:p>
            <a:pPr marL="342900" indent="-342900">
              <a:buAutoNum type="arabicPeriod"/>
            </a:pPr>
            <a:r>
              <a:rPr lang="en-US" sz="1400" dirty="0"/>
              <a:t>Cash in/out * -cash flow management </a:t>
            </a:r>
          </a:p>
          <a:p>
            <a:pPr marL="342900" indent="-342900">
              <a:buAutoNum type="arabicPeriod"/>
            </a:pPr>
            <a:r>
              <a:rPr lang="en-US" sz="1400" dirty="0"/>
              <a:t>Loan Ledger (GPL) </a:t>
            </a:r>
            <a:r>
              <a:rPr lang="en-US" sz="1400" dirty="0">
                <a:sym typeface="Wingdings" panose="05000000000000000000" pitchFamily="2" charset="2"/>
              </a:rPr>
              <a:t>* 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Vendor Summary of Total sales – Need excel report for principal &amp; COOP rebate  per vendor code</a:t>
            </a:r>
          </a:p>
          <a:p>
            <a:pPr marL="342900" indent="-342900">
              <a:buAutoNum type="arabicPeriod"/>
            </a:pPr>
            <a:r>
              <a:rPr lang="en-US" sz="1400" dirty="0"/>
              <a:t> Summary of list of purchased </a:t>
            </a:r>
          </a:p>
          <a:p>
            <a:pPr marL="342900" indent="-342900">
              <a:buAutoNum type="arabicPeriod"/>
            </a:pPr>
            <a:r>
              <a:rPr lang="en-US" sz="1400" dirty="0"/>
              <a:t>Who’s online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D61807-919B-A4FF-2EF7-AEB96674023A}"/>
              </a:ext>
            </a:extLst>
          </p:cNvPr>
          <p:cNvSpPr txBox="1"/>
          <p:nvPr/>
        </p:nvSpPr>
        <p:spPr>
          <a:xfrm>
            <a:off x="13251" y="5254872"/>
            <a:ext cx="4558749" cy="1600438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VENDOR</a:t>
            </a:r>
          </a:p>
          <a:p>
            <a:pPr marL="342900" indent="-342900">
              <a:buAutoNum type="arabicPeriod"/>
            </a:pPr>
            <a:r>
              <a:rPr lang="en-US" sz="1400" dirty="0"/>
              <a:t>POS </a:t>
            </a:r>
          </a:p>
          <a:p>
            <a:pPr marL="342900" indent="-342900">
              <a:buAutoNum type="arabicPeriod"/>
            </a:pPr>
            <a:r>
              <a:rPr lang="en-US" sz="1400" dirty="0"/>
              <a:t>Summary of Total sales – Need excel report for principal &amp; COOP rebate </a:t>
            </a:r>
          </a:p>
          <a:p>
            <a:pPr marL="342900" indent="-342900">
              <a:buAutoNum type="arabicPeriod"/>
            </a:pPr>
            <a:r>
              <a:rPr lang="en-US" sz="1400" dirty="0"/>
              <a:t>Vendor uploading of list of product with price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Need admin approval 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3" name="Star: 8 Points 2">
            <a:extLst>
              <a:ext uri="{FF2B5EF4-FFF2-40B4-BE49-F238E27FC236}">
                <a16:creationId xmlns:a16="http://schemas.microsoft.com/office/drawing/2014/main" id="{AEC10E0E-A827-A65C-013A-12045E9CD929}"/>
              </a:ext>
            </a:extLst>
          </p:cNvPr>
          <p:cNvSpPr/>
          <p:nvPr/>
        </p:nvSpPr>
        <p:spPr>
          <a:xfrm>
            <a:off x="2510588" y="5142139"/>
            <a:ext cx="1836822" cy="552808"/>
          </a:xfrm>
          <a:prstGeom prst="star8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  <a:r>
              <a:rPr lang="en-US" sz="1600" b="1" baseline="30000" dirty="0"/>
              <a:t>st</a:t>
            </a:r>
            <a:r>
              <a:rPr lang="en-US" sz="1600" b="1" dirty="0"/>
              <a:t> -</a:t>
            </a:r>
            <a:r>
              <a:rPr lang="en-US" sz="1600" b="1" dirty="0" err="1"/>
              <a:t>prio</a:t>
            </a:r>
            <a:endParaRPr lang="en-US" sz="1600" b="1" dirty="0"/>
          </a:p>
        </p:txBody>
      </p:sp>
      <p:sp>
        <p:nvSpPr>
          <p:cNvPr id="4" name="Star: 8 Points 3">
            <a:extLst>
              <a:ext uri="{FF2B5EF4-FFF2-40B4-BE49-F238E27FC236}">
                <a16:creationId xmlns:a16="http://schemas.microsoft.com/office/drawing/2014/main" id="{377DC3D9-96BE-77D1-6AB0-23A4575E83FC}"/>
              </a:ext>
            </a:extLst>
          </p:cNvPr>
          <p:cNvSpPr/>
          <p:nvPr/>
        </p:nvSpPr>
        <p:spPr>
          <a:xfrm>
            <a:off x="7499967" y="618209"/>
            <a:ext cx="1836822" cy="552808"/>
          </a:xfrm>
          <a:prstGeom prst="star8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  <a:r>
              <a:rPr lang="en-US" sz="1600" b="1" baseline="30000" dirty="0"/>
              <a:t>nd</a:t>
            </a:r>
            <a:r>
              <a:rPr lang="en-US" sz="1600" b="1" dirty="0"/>
              <a:t> -</a:t>
            </a:r>
            <a:r>
              <a:rPr lang="en-US" sz="1600" b="1" dirty="0" err="1"/>
              <a:t>prio</a:t>
            </a:r>
            <a:endParaRPr lang="en-US" sz="1600" b="1" dirty="0"/>
          </a:p>
        </p:txBody>
      </p:sp>
      <p:sp>
        <p:nvSpPr>
          <p:cNvPr id="5" name="Star: 8 Points 4">
            <a:extLst>
              <a:ext uri="{FF2B5EF4-FFF2-40B4-BE49-F238E27FC236}">
                <a16:creationId xmlns:a16="http://schemas.microsoft.com/office/drawing/2014/main" id="{988038DD-5834-1330-1AC4-53931AA3D843}"/>
              </a:ext>
            </a:extLst>
          </p:cNvPr>
          <p:cNvSpPr/>
          <p:nvPr/>
        </p:nvSpPr>
        <p:spPr>
          <a:xfrm>
            <a:off x="2707245" y="740934"/>
            <a:ext cx="1836822" cy="552808"/>
          </a:xfrm>
          <a:prstGeom prst="star8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  <a:r>
              <a:rPr lang="en-US" sz="1600" b="1" baseline="30000" dirty="0"/>
              <a:t>rd</a:t>
            </a:r>
            <a:r>
              <a:rPr lang="en-US" sz="1600" b="1" dirty="0"/>
              <a:t> -</a:t>
            </a:r>
            <a:r>
              <a:rPr lang="en-US" sz="1600" b="1" dirty="0" err="1"/>
              <a:t>prio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6880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134DF6A-49A3-23E8-7C71-16CC0AA6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690"/>
            <a:ext cx="8418379" cy="738244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8AA90-F28F-98A6-647D-58A47384B6BE}"/>
              </a:ext>
            </a:extLst>
          </p:cNvPr>
          <p:cNvSpPr txBox="1"/>
          <p:nvPr/>
        </p:nvSpPr>
        <p:spPr>
          <a:xfrm>
            <a:off x="298506" y="915936"/>
            <a:ext cx="81198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Membership approval </a:t>
            </a:r>
            <a:r>
              <a:rPr lang="en-US" dirty="0">
                <a:sym typeface="Wingdings" panose="05000000000000000000" pitchFamily="2" charset="2"/>
              </a:rPr>
              <a:t> need education team approval </a:t>
            </a:r>
          </a:p>
          <a:p>
            <a:r>
              <a:rPr lang="en-US" dirty="0">
                <a:sym typeface="Wingdings" panose="05000000000000000000" pitchFamily="2" charset="2"/>
              </a:rPr>
              <a:t>User Application  Need to select member or non-member </a:t>
            </a:r>
          </a:p>
          <a:p>
            <a:r>
              <a:rPr lang="en-US" dirty="0">
                <a:sym typeface="Wingdings" panose="05000000000000000000" pitchFamily="2" charset="2"/>
              </a:rPr>
              <a:t>Access level </a:t>
            </a:r>
          </a:p>
          <a:p>
            <a:r>
              <a:rPr lang="en-US" dirty="0">
                <a:sym typeface="Wingdings" panose="05000000000000000000" pitchFamily="2" charset="2"/>
              </a:rPr>
              <a:t>Sample:  0- viewer only, 1-non- member , 2 –member , 3- Admin , 4-BOD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Note: Active – order served, Inactive – order not serve , for order –add to cart</a:t>
            </a:r>
          </a:p>
          <a:p>
            <a:r>
              <a:rPr lang="en-US" dirty="0">
                <a:sym typeface="Wingdings" panose="05000000000000000000" pitchFamily="2" charset="2"/>
              </a:rPr>
              <a:t>Pending: how to acknowledge the order by the costumer   need to swipe ID upon receiving</a:t>
            </a:r>
          </a:p>
          <a:p>
            <a:r>
              <a:rPr lang="en-US" dirty="0">
                <a:sym typeface="Wingdings" panose="05000000000000000000" pitchFamily="2" charset="2"/>
              </a:rPr>
              <a:t>Note: WFH style – (member can add to cart even no physical store – Vendor will deliver to COOP office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Payment : Cash – coding 123456789, Coop – employee #, </a:t>
            </a:r>
            <a:r>
              <a:rPr lang="en-US" dirty="0" err="1">
                <a:sym typeface="Wingdings" panose="05000000000000000000" pitchFamily="2" charset="2"/>
              </a:rPr>
              <a:t>Gcash</a:t>
            </a:r>
            <a:r>
              <a:rPr lang="en-US" dirty="0">
                <a:sym typeface="Wingdings" panose="05000000000000000000" pitchFamily="2" charset="2"/>
              </a:rPr>
              <a:t> – CP# </a:t>
            </a:r>
          </a:p>
        </p:txBody>
      </p:sp>
    </p:spTree>
    <p:extLst>
      <p:ext uri="{BB962C8B-B14F-4D97-AF65-F5344CB8AC3E}">
        <p14:creationId xmlns:p14="http://schemas.microsoft.com/office/powerpoint/2010/main" val="234434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C9554F-7FCF-8890-166C-310DA0D0B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67" y="1203456"/>
            <a:ext cx="8896575" cy="49540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F628A4-6E80-5966-E0E4-6335D14D8B3C}"/>
              </a:ext>
            </a:extLst>
          </p:cNvPr>
          <p:cNvSpPr txBox="1"/>
          <p:nvPr/>
        </p:nvSpPr>
        <p:spPr>
          <a:xfrm>
            <a:off x="3702423" y="700508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Home Page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17967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1C080C-AF27-1555-FA9D-05DE06C50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37" y="1360304"/>
            <a:ext cx="3455230" cy="3731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4A40EF-4A6B-712B-8B6D-5496B713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036" y="603987"/>
            <a:ext cx="6499412" cy="2428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79585C-03A2-22A3-1560-B9C6547FE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085" y="3429000"/>
            <a:ext cx="6391314" cy="3220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BB4615-D458-5207-94E2-F3EB117D0B40}"/>
              </a:ext>
            </a:extLst>
          </p:cNvPr>
          <p:cNvSpPr txBox="1"/>
          <p:nvPr/>
        </p:nvSpPr>
        <p:spPr>
          <a:xfrm>
            <a:off x="986117" y="682578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 Page</a:t>
            </a:r>
            <a:endParaRPr lang="en-PH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59502-FD82-FCAE-A6D7-08B261AEA56A}"/>
              </a:ext>
            </a:extLst>
          </p:cNvPr>
          <p:cNvSpPr txBox="1"/>
          <p:nvPr/>
        </p:nvSpPr>
        <p:spPr>
          <a:xfrm>
            <a:off x="6096000" y="3059668"/>
            <a:ext cx="122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Role Page</a:t>
            </a:r>
            <a:endParaRPr lang="en-PH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03FD6-A935-F93B-CACD-1BF630573FC7}"/>
              </a:ext>
            </a:extLst>
          </p:cNvPr>
          <p:cNvSpPr txBox="1"/>
          <p:nvPr/>
        </p:nvSpPr>
        <p:spPr>
          <a:xfrm>
            <a:off x="5988424" y="207905"/>
            <a:ext cx="162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Account Page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18971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0834FC-8E3E-8ADC-4E8C-C8FE8F0EE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12" y="1326777"/>
            <a:ext cx="8588557" cy="52174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488FFE-7219-C82C-6114-0D2D426661B3}"/>
              </a:ext>
            </a:extLst>
          </p:cNvPr>
          <p:cNvSpPr txBox="1"/>
          <p:nvPr/>
        </p:nvSpPr>
        <p:spPr>
          <a:xfrm>
            <a:off x="3639670" y="817048"/>
            <a:ext cx="143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Admin Page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41541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B95BC2-86DB-BDD8-FD87-8B63C152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63" y="1254873"/>
            <a:ext cx="9308645" cy="50885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0A60D2-0C61-6A2B-9820-4D9F6246214B}"/>
              </a:ext>
            </a:extLst>
          </p:cNvPr>
          <p:cNvSpPr txBox="1"/>
          <p:nvPr/>
        </p:nvSpPr>
        <p:spPr>
          <a:xfrm>
            <a:off x="3639670" y="817048"/>
            <a:ext cx="143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Admin Page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69668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803A0B-3864-12D2-F089-DF1BC707C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9" y="986844"/>
            <a:ext cx="4421144" cy="24421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C2285E-6CD1-2EFC-7B90-7CD390F43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610" y="879268"/>
            <a:ext cx="4421144" cy="2418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04F5E-A7ED-02D7-4566-C5FFA0E42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99" y="3559897"/>
            <a:ext cx="4709521" cy="2550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CA8CD5-CF2F-A6EA-070E-B0AD39DDD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670" y="3559897"/>
            <a:ext cx="4335084" cy="23777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CE7261-2BE1-8B46-C61C-763085A0E262}"/>
              </a:ext>
            </a:extLst>
          </p:cNvPr>
          <p:cNvSpPr txBox="1"/>
          <p:nvPr/>
        </p:nvSpPr>
        <p:spPr>
          <a:xfrm>
            <a:off x="4158840" y="170899"/>
            <a:ext cx="151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Vendor Page</a:t>
            </a:r>
            <a:endParaRPr lang="en-PH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14D1D-DC20-A6E4-9389-86A7CDC51744}"/>
              </a:ext>
            </a:extLst>
          </p:cNvPr>
          <p:cNvSpPr txBox="1"/>
          <p:nvPr/>
        </p:nvSpPr>
        <p:spPr>
          <a:xfrm>
            <a:off x="1325993" y="552064"/>
            <a:ext cx="116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 Page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76458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8723F8-F96E-E32A-9BDF-52694F6D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01" y="770965"/>
            <a:ext cx="4346365" cy="2850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E12990-E66D-173E-E9F1-13A368A53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68" y="770965"/>
            <a:ext cx="4541248" cy="2764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67CC98-092D-26A1-C755-0F130011C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54" y="4342506"/>
            <a:ext cx="4346366" cy="1762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55C78-76E0-0D4A-C8BB-A65DD2C9E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0438" y="3850341"/>
            <a:ext cx="4480508" cy="24769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591430-A653-5A0A-BBEC-852D5527EB76}"/>
              </a:ext>
            </a:extLst>
          </p:cNvPr>
          <p:cNvSpPr txBox="1"/>
          <p:nvPr/>
        </p:nvSpPr>
        <p:spPr>
          <a:xfrm>
            <a:off x="1325993" y="552064"/>
            <a:ext cx="1890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 Order Page</a:t>
            </a:r>
            <a:endParaRPr lang="en-PH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D602B-9A05-85E3-CC0B-6C811CB37255}"/>
              </a:ext>
            </a:extLst>
          </p:cNvPr>
          <p:cNvSpPr txBox="1"/>
          <p:nvPr/>
        </p:nvSpPr>
        <p:spPr>
          <a:xfrm>
            <a:off x="6096000" y="530712"/>
            <a:ext cx="231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Vendor Details Page</a:t>
            </a:r>
            <a:endParaRPr lang="en-PH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442E6-0845-9529-116F-D1F6B41E1CAA}"/>
              </a:ext>
            </a:extLst>
          </p:cNvPr>
          <p:cNvSpPr txBox="1"/>
          <p:nvPr/>
        </p:nvSpPr>
        <p:spPr>
          <a:xfrm>
            <a:off x="6455905" y="3535680"/>
            <a:ext cx="178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Inventory Page</a:t>
            </a:r>
            <a:endParaRPr lang="en-PH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F4D5B-66DC-A245-5AF2-B3EE9A2AE5A1}"/>
              </a:ext>
            </a:extLst>
          </p:cNvPr>
          <p:cNvSpPr txBox="1"/>
          <p:nvPr/>
        </p:nvSpPr>
        <p:spPr>
          <a:xfrm>
            <a:off x="1554742" y="3835263"/>
            <a:ext cx="15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Product Page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6319182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5687</TotalTime>
  <Words>414</Words>
  <Application>Microsoft Office PowerPoint</Application>
  <PresentationFormat>Widescreen</PresentationFormat>
  <Paragraphs>89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</vt:lpstr>
      <vt:lpstr>Calibri</vt:lpstr>
      <vt:lpstr>Impact</vt:lpstr>
      <vt:lpstr>Segoe UI</vt:lpstr>
      <vt:lpstr>Trebuchet MS</vt:lpstr>
      <vt:lpstr>Wingdings</vt:lpstr>
      <vt:lpstr>Wingdings 3</vt:lpstr>
      <vt:lpstr>Facet</vt:lpstr>
      <vt:lpstr>PowerPoint Presentation</vt:lpstr>
      <vt:lpstr>04: Summary of COOP WEBSITE</vt:lpstr>
      <vt:lpstr>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tabacug daisy(ＴＩＰ HRD COOP)</dc:creator>
  <cp:lastModifiedBy>marcelo frederick(ＴＩＰ PCB Manufacturing Department)</cp:lastModifiedBy>
  <cp:revision>131</cp:revision>
  <dcterms:created xsi:type="dcterms:W3CDTF">2022-08-27T00:09:24Z</dcterms:created>
  <dcterms:modified xsi:type="dcterms:W3CDTF">2023-08-29T23:50:14Z</dcterms:modified>
</cp:coreProperties>
</file>