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344" r:id="rId2"/>
    <p:sldId id="346" r:id="rId3"/>
    <p:sldId id="272" r:id="rId4"/>
    <p:sldId id="327" r:id="rId5"/>
    <p:sldId id="343" r:id="rId6"/>
    <p:sldId id="336" r:id="rId7"/>
    <p:sldId id="337" r:id="rId8"/>
    <p:sldId id="347" r:id="rId9"/>
    <p:sldId id="339" r:id="rId10"/>
    <p:sldId id="342" r:id="rId11"/>
    <p:sldId id="341" r:id="rId12"/>
    <p:sldId id="340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00E"/>
    <a:srgbClr val="F8DED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22" autoAdjust="0"/>
    <p:restoredTop sz="86420" autoAdjust="0"/>
  </p:normalViewPr>
  <p:slideViewPr>
    <p:cSldViewPr>
      <p:cViewPr varScale="1">
        <p:scale>
          <a:sx n="86" d="100"/>
          <a:sy n="86" d="100"/>
        </p:scale>
        <p:origin x="19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7974C9-F1BB-42E3-B655-290A6ABB4CE6}" type="datetimeFigureOut">
              <a:rPr lang="en-US"/>
              <a:pPr>
                <a:defRPr/>
              </a:pPr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F0814A-31B8-43AE-BE2B-96177636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6820A-C97C-4DFA-B7C7-93A214FF2F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1B18B-12F3-4CA8-9876-8F8DABB1A4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EDA40-D0FE-4DD3-874B-0A2883F4BB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56366-A79E-4C25-BDCD-459128BD93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E3A7E-EB8C-40C2-80A4-27581A78C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83C0C-1733-4B58-A079-097A8DA7D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38A0-3E86-432F-A927-43CC55AF0B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8AB3D-0F3A-4485-BEFE-C851B30DC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00759-ED3B-48AE-92D2-8A18F50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B09B103-F8C0-4D97-863E-FEB6378EBB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835388-375C-4C54-9765-1FCF10F56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sd5536\My%20Documents\Spt\Animated%20Demo%20_Garage%20Parking_01.ppt#-1,3,Slide 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Documents%20and%20Settings\sd5536\My%20Documents\Dropbox\Parking%20Files\New%20ideas%20on%20mobile%20parking_Overview_7.pptx#-1,17,Smartphone screens for on-street parking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sd5536\My%20Documents\Spt\Animated%20Demo%20_Garage%20Parking_01.ppt#-1,3,Slide 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On-Street Parking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sz="2800" dirty="0"/>
              <a:t>Transparent</a:t>
            </a:r>
            <a:r>
              <a:rPr lang="en-US" sz="2400" dirty="0"/>
              <a:t> Wireless Systems, LLC</a:t>
            </a:r>
          </a:p>
          <a:p>
            <a:pPr marR="0"/>
            <a:r>
              <a:rPr lang="en-US" sz="2000" dirty="0"/>
              <a:t>Version 3.1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429000" y="1143000"/>
            <a:ext cx="2428875" cy="4568825"/>
            <a:chOff x="3503613" y="1371600"/>
            <a:chExt cx="2428875" cy="4568825"/>
          </a:xfrm>
        </p:grpSpPr>
        <p:pic>
          <p:nvPicPr>
            <p:cNvPr id="3" name="Picture 1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3613" y="1711325"/>
              <a:ext cx="2428875" cy="422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hlinkClick r:id="" action="ppaction://hlinkshowjump?jump=nextslide"/>
            </p:cNvPr>
            <p:cNvSpPr txBox="1"/>
            <p:nvPr/>
          </p:nvSpPr>
          <p:spPr bwMode="auto">
            <a:xfrm>
              <a:off x="3896719" y="2730619"/>
              <a:ext cx="762000" cy="3238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700" dirty="0"/>
                <a:t>Street </a:t>
              </a:r>
              <a:r>
                <a:rPr lang="en-US" sz="800" dirty="0"/>
                <a:t>Parking</a:t>
              </a:r>
              <a:r>
                <a:rPr lang="en-US" sz="700" dirty="0"/>
                <a:t>.</a:t>
              </a:r>
            </a:p>
          </p:txBody>
        </p:sp>
        <p:sp>
          <p:nvSpPr>
            <p:cNvPr id="6" name="TextBox 5">
              <a:hlinkClick r:id="rId3" action="ppaction://hlinkpres?slideindex=3&amp;slidetitle=Slide 3"/>
            </p:cNvPr>
            <p:cNvSpPr txBox="1"/>
            <p:nvPr/>
          </p:nvSpPr>
          <p:spPr bwMode="auto">
            <a:xfrm>
              <a:off x="4811118" y="2730619"/>
              <a:ext cx="738189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700"/>
              </a:lvl1pPr>
            </a:lstStyle>
            <a:p>
              <a:pPr>
                <a:defRPr/>
              </a:pPr>
              <a:r>
                <a:rPr lang="en-US" dirty="0"/>
                <a:t>Garage Parking.</a:t>
              </a:r>
            </a:p>
          </p:txBody>
        </p:sp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4265613" y="1371600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Screen 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949700" y="3694113"/>
              <a:ext cx="974725" cy="254000"/>
              <a:chOff x="1958519" y="3936147"/>
              <a:chExt cx="973738" cy="253839"/>
            </a:xfrm>
          </p:grpSpPr>
          <p:sp>
            <p:nvSpPr>
              <p:cNvPr id="9" name="TextBox 25"/>
              <p:cNvSpPr txBox="1">
                <a:spLocks noChangeArrowheads="1"/>
              </p:cNvSpPr>
              <p:nvPr/>
            </p:nvSpPr>
            <p:spPr bwMode="auto">
              <a:xfrm>
                <a:off x="2192482" y="3952112"/>
                <a:ext cx="73977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Scan ID</a:t>
                </a:r>
              </a:p>
            </p:txBody>
          </p:sp>
          <p:pic>
            <p:nvPicPr>
              <p:cNvPr id="10" name="Picture 5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58519" y="3936147"/>
                <a:ext cx="253839" cy="253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3949700" y="3411538"/>
              <a:ext cx="1314450" cy="244475"/>
              <a:chOff x="1958519" y="3580785"/>
              <a:chExt cx="1313121" cy="244587"/>
            </a:xfrm>
          </p:grpSpPr>
          <p:pic>
            <p:nvPicPr>
              <p:cNvPr id="12" name="Picture 2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958519" y="3582988"/>
                <a:ext cx="242384" cy="242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7"/>
              <p:cNvSpPr txBox="1">
                <a:spLocks noChangeArrowheads="1"/>
              </p:cNvSpPr>
              <p:nvPr/>
            </p:nvSpPr>
            <p:spPr bwMode="auto">
              <a:xfrm>
                <a:off x="2181027" y="3580785"/>
                <a:ext cx="1090613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Direct Payment</a:t>
                </a:r>
              </a:p>
            </p:txBody>
          </p:sp>
        </p:grp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3944938" y="3986213"/>
              <a:ext cx="979487" cy="260350"/>
              <a:chOff x="1952656" y="4192143"/>
              <a:chExt cx="979601" cy="259702"/>
            </a:xfrm>
          </p:grpSpPr>
          <p:pic>
            <p:nvPicPr>
              <p:cNvPr id="15" name="Picture 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952656" y="4192143"/>
                <a:ext cx="259702" cy="259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9"/>
              <p:cNvSpPr txBox="1">
                <a:spLocks noChangeArrowheads="1"/>
              </p:cNvSpPr>
              <p:nvPr/>
            </p:nvSpPr>
            <p:spPr bwMode="auto">
              <a:xfrm>
                <a:off x="2192482" y="4214821"/>
                <a:ext cx="73977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Profile</a:t>
                </a:r>
              </a:p>
            </p:txBody>
          </p:sp>
        </p:grpSp>
        <p:grpSp>
          <p:nvGrpSpPr>
            <p:cNvPr id="17" name="Group 10"/>
            <p:cNvGrpSpPr>
              <a:grpSpLocks/>
            </p:cNvGrpSpPr>
            <p:nvPr/>
          </p:nvGrpSpPr>
          <p:grpSpPr bwMode="auto">
            <a:xfrm>
              <a:off x="3983038" y="4284663"/>
              <a:ext cx="941387" cy="254000"/>
              <a:chOff x="1991640" y="4454001"/>
              <a:chExt cx="940617" cy="254362"/>
            </a:xfrm>
          </p:grpSpPr>
          <p:pic>
            <p:nvPicPr>
              <p:cNvPr id="18" name="Picture 6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91640" y="4454001"/>
                <a:ext cx="220718" cy="220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20"/>
              <p:cNvSpPr txBox="1">
                <a:spLocks noChangeArrowheads="1"/>
              </p:cNvSpPr>
              <p:nvPr/>
            </p:nvSpPr>
            <p:spPr bwMode="auto">
              <a:xfrm>
                <a:off x="2192482" y="4477531"/>
                <a:ext cx="73977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Setting</a:t>
                </a: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524000" y="5715000"/>
            <a:ext cx="63113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Street Parking app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23357-6A94-4826-8167-B7FBB4F23C0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29000" y="1143000"/>
            <a:ext cx="2425700" cy="4530725"/>
            <a:chOff x="3201988" y="1471613"/>
            <a:chExt cx="2425700" cy="4530725"/>
          </a:xfrm>
        </p:grpSpPr>
        <p:pic>
          <p:nvPicPr>
            <p:cNvPr id="13" name="Picture 2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1988" y="1779588"/>
              <a:ext cx="2425700" cy="422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37"/>
            <p:cNvSpPr txBox="1">
              <a:spLocks noChangeArrowheads="1"/>
            </p:cNvSpPr>
            <p:nvPr/>
          </p:nvSpPr>
          <p:spPr bwMode="auto">
            <a:xfrm>
              <a:off x="3538538" y="2663825"/>
              <a:ext cx="1739106" cy="246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/>
                <a:t>Vehicle: VA ABCD123</a:t>
              </a:r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3900488" y="1471613"/>
              <a:ext cx="9012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Screen 2</a:t>
              </a:r>
            </a:p>
          </p:txBody>
        </p:sp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8550" y="3068638"/>
              <a:ext cx="1552575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1663" y="4233863"/>
              <a:ext cx="79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3538537" y="2970212"/>
              <a:ext cx="1724025" cy="7080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/>
                <a:t>Parking Session </a:t>
              </a:r>
            </a:p>
            <a:p>
              <a:pPr algn="ctr" eaLnBrk="1" hangingPunct="1">
                <a:defRPr/>
              </a:pPr>
              <a:r>
                <a:rPr lang="en-US" dirty="0"/>
                <a:t>Started: 2/4/13  9:35 AM</a:t>
              </a:r>
            </a:p>
            <a:p>
              <a:pPr algn="ctr" eaLnBrk="1" hangingPunct="1">
                <a:defRPr/>
              </a:pPr>
              <a:r>
                <a:rPr lang="en-US" dirty="0"/>
                <a:t>Ending: 2/4/2013 10:50 AM</a:t>
              </a:r>
            </a:p>
            <a:p>
              <a:pPr algn="ctr" eaLnBrk="1" hangingPunct="1">
                <a:defRPr/>
              </a:pPr>
              <a:r>
                <a:rPr lang="en-US" dirty="0"/>
                <a:t>Current Charge: $2.00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4572000"/>
              <a:ext cx="1724025" cy="3804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3" name="TextBox 22">
              <a:hlinkClick r:id="" action="ppaction://hlinkshowjump?jump=nextslide"/>
            </p:cNvPr>
            <p:cNvSpPr txBox="1"/>
            <p:nvPr/>
          </p:nvSpPr>
          <p:spPr bwMode="auto">
            <a:xfrm>
              <a:off x="3975100" y="5047168"/>
              <a:ext cx="879475" cy="246063"/>
            </a:xfrm>
            <a:prstGeom prst="rect">
              <a:avLst/>
            </a:prstGeom>
            <a:solidFill>
              <a:srgbClr val="F6400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End Parking</a:t>
              </a:r>
            </a:p>
          </p:txBody>
        </p:sp>
      </p:grp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590800" y="5638800"/>
            <a:ext cx="41488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Active session screen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23357-6A94-4826-8167-B7FBB4F23C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51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pic>
        <p:nvPicPr>
          <p:cNvPr id="614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50975"/>
            <a:ext cx="2425700" cy="4222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104" name="TextBox 37"/>
          <p:cNvSpPr txBox="1">
            <a:spLocks noChangeArrowheads="1"/>
          </p:cNvSpPr>
          <p:nvPr/>
        </p:nvSpPr>
        <p:spPr bwMode="auto">
          <a:xfrm>
            <a:off x="3765550" y="2335212"/>
            <a:ext cx="1739106" cy="246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Vehicle: VA ABCD123</a:t>
            </a:r>
          </a:p>
        </p:txBody>
      </p:sp>
      <p:sp>
        <p:nvSpPr>
          <p:cNvPr id="6152" name="TextBox 20"/>
          <p:cNvSpPr txBox="1">
            <a:spLocks noChangeArrowheads="1"/>
          </p:cNvSpPr>
          <p:nvPr/>
        </p:nvSpPr>
        <p:spPr bwMode="auto">
          <a:xfrm>
            <a:off x="4127500" y="1143000"/>
            <a:ext cx="901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Screen 3</a:t>
            </a:r>
          </a:p>
        </p:txBody>
      </p:sp>
      <p:pic>
        <p:nvPicPr>
          <p:cNvPr id="6153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562" y="2740025"/>
            <a:ext cx="155257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26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38675" y="3905250"/>
            <a:ext cx="79375" cy="171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3779412" y="2641599"/>
            <a:ext cx="169629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Parking Session </a:t>
            </a:r>
          </a:p>
          <a:p>
            <a:pPr algn="ctr" eaLnBrk="1" hangingPunct="1">
              <a:defRPr/>
            </a:pPr>
            <a:r>
              <a:rPr lang="en-US" dirty="0"/>
              <a:t>Started: 2/4/13  9:35 AM</a:t>
            </a:r>
          </a:p>
          <a:p>
            <a:pPr algn="ctr"/>
            <a:r>
              <a:rPr lang="en-US" dirty="0"/>
              <a:t>Ended: 2/4/2013 10:35 AM</a:t>
            </a:r>
          </a:p>
          <a:p>
            <a:pPr algn="ctr"/>
            <a:r>
              <a:rPr lang="en-US" b="1" dirty="0"/>
              <a:t>Charge: $2.00</a:t>
            </a:r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dirty="0"/>
              <a:t>Thank you for using TWS</a:t>
            </a:r>
          </a:p>
        </p:txBody>
      </p:sp>
      <p:sp>
        <p:nvSpPr>
          <p:cNvPr id="17" name="TextBox 16">
            <a:hlinkClick r:id="rId5" action="ppaction://hlinkpres?slideindex=17&amp;slidetitle=Smartphone screens for on-street parking"/>
          </p:cNvPr>
          <p:cNvSpPr txBox="1"/>
          <p:nvPr/>
        </p:nvSpPr>
        <p:spPr bwMode="auto">
          <a:xfrm>
            <a:off x="4202112" y="4718555"/>
            <a:ext cx="942887" cy="246221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Save Receipt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667000" y="5638800"/>
            <a:ext cx="3919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Final session screen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2514600"/>
            <a:ext cx="4631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Start Parking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229552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sp>
        <p:nvSpPr>
          <p:cNvPr id="59" name="TextBox 58">
            <a:hlinkClick r:id="" action="ppaction://hlinkshowjump?jump=nextslide"/>
          </p:cNvPr>
          <p:cNvSpPr txBox="1"/>
          <p:nvPr/>
        </p:nvSpPr>
        <p:spPr bwMode="auto">
          <a:xfrm>
            <a:off x="3819922" y="2471359"/>
            <a:ext cx="53459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 dirty="0"/>
              <a:t>TWS</a:t>
            </a:r>
          </a:p>
          <a:p>
            <a:pPr algn="just">
              <a:defRPr/>
            </a:pPr>
            <a:endParaRPr lang="en-US" b="1" dirty="0"/>
          </a:p>
        </p:txBody>
      </p:sp>
      <p:sp>
        <p:nvSpPr>
          <p:cNvPr id="2055" name="TextBox 20"/>
          <p:cNvSpPr txBox="1">
            <a:spLocks noChangeArrowheads="1"/>
          </p:cNvSpPr>
          <p:nvPr/>
        </p:nvSpPr>
        <p:spPr bwMode="auto">
          <a:xfrm>
            <a:off x="4354512" y="10668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0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524000" y="6019800"/>
            <a:ext cx="6465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parking app (TWS)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447800"/>
            <a:ext cx="24288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EFD19-0417-454E-B6E6-4ECD7D93BF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sp>
        <p:nvSpPr>
          <p:cNvPr id="25" name="TextBox 24">
            <a:hlinkClick r:id="" action="ppaction://hlinkshowjump?jump=nextslide"/>
          </p:cNvPr>
          <p:cNvSpPr txBox="1"/>
          <p:nvPr/>
        </p:nvSpPr>
        <p:spPr bwMode="auto">
          <a:xfrm>
            <a:off x="3896719" y="2730619"/>
            <a:ext cx="762000" cy="3238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00" dirty="0"/>
              <a:t>Street </a:t>
            </a:r>
            <a:r>
              <a:rPr lang="en-US" sz="800" dirty="0"/>
              <a:t>Parking</a:t>
            </a:r>
            <a:r>
              <a:rPr lang="en-US" sz="700" dirty="0"/>
              <a:t>.</a:t>
            </a:r>
          </a:p>
        </p:txBody>
      </p:sp>
      <p:sp>
        <p:nvSpPr>
          <p:cNvPr id="31" name="TextBox 30">
            <a:hlinkClick r:id="rId3" action="ppaction://hlinkpres?slideindex=3&amp;slidetitle=Slide 3"/>
          </p:cNvPr>
          <p:cNvSpPr txBox="1"/>
          <p:nvPr/>
        </p:nvSpPr>
        <p:spPr bwMode="auto">
          <a:xfrm>
            <a:off x="4811118" y="2730619"/>
            <a:ext cx="73818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pPr>
              <a:defRPr/>
            </a:pPr>
            <a:r>
              <a:rPr lang="en-US" dirty="0"/>
              <a:t>Garage Parking.</a:t>
            </a:r>
          </a:p>
        </p:txBody>
      </p:sp>
      <p:sp>
        <p:nvSpPr>
          <p:cNvPr id="3083" name="TextBox 20"/>
          <p:cNvSpPr txBox="1">
            <a:spLocks noChangeArrowheads="1"/>
          </p:cNvSpPr>
          <p:nvPr/>
        </p:nvSpPr>
        <p:spPr bwMode="auto">
          <a:xfrm>
            <a:off x="4267200" y="10668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Screen 1</a:t>
            </a:r>
          </a:p>
        </p:txBody>
      </p:sp>
      <p:grpSp>
        <p:nvGrpSpPr>
          <p:cNvPr id="3084" name="Group 8"/>
          <p:cNvGrpSpPr>
            <a:grpSpLocks/>
          </p:cNvGrpSpPr>
          <p:nvPr/>
        </p:nvGrpSpPr>
        <p:grpSpPr bwMode="auto">
          <a:xfrm>
            <a:off x="3949700" y="3694113"/>
            <a:ext cx="974725" cy="254000"/>
            <a:chOff x="1958519" y="3936147"/>
            <a:chExt cx="973738" cy="253839"/>
          </a:xfrm>
        </p:grpSpPr>
        <p:sp>
          <p:nvSpPr>
            <p:cNvPr id="3094" name="TextBox 25"/>
            <p:cNvSpPr txBox="1">
              <a:spLocks noChangeArrowheads="1"/>
            </p:cNvSpPr>
            <p:nvPr/>
          </p:nvSpPr>
          <p:spPr bwMode="auto">
            <a:xfrm>
              <a:off x="2192482" y="3952112"/>
              <a:ext cx="73977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Scan ID</a:t>
              </a:r>
            </a:p>
          </p:txBody>
        </p:sp>
        <p:pic>
          <p:nvPicPr>
            <p:cNvPr id="3095" name="Picture 5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8519" y="3936147"/>
              <a:ext cx="253839" cy="25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85" name="Group 7"/>
          <p:cNvGrpSpPr>
            <a:grpSpLocks/>
          </p:cNvGrpSpPr>
          <p:nvPr/>
        </p:nvGrpSpPr>
        <p:grpSpPr bwMode="auto">
          <a:xfrm>
            <a:off x="3949700" y="3411538"/>
            <a:ext cx="1314450" cy="244475"/>
            <a:chOff x="1958519" y="3580785"/>
            <a:chExt cx="1313121" cy="244587"/>
          </a:xfrm>
        </p:grpSpPr>
        <p:pic>
          <p:nvPicPr>
            <p:cNvPr id="3092" name="Picture 2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8519" y="3582988"/>
              <a:ext cx="242384" cy="242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3" name="TextBox 17"/>
            <p:cNvSpPr txBox="1">
              <a:spLocks noChangeArrowheads="1"/>
            </p:cNvSpPr>
            <p:nvPr/>
          </p:nvSpPr>
          <p:spPr bwMode="auto">
            <a:xfrm>
              <a:off x="2181027" y="3580785"/>
              <a:ext cx="10906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Direct Payment</a:t>
              </a:r>
            </a:p>
          </p:txBody>
        </p:sp>
      </p:grpSp>
      <p:grpSp>
        <p:nvGrpSpPr>
          <p:cNvPr id="3086" name="Group 9"/>
          <p:cNvGrpSpPr>
            <a:grpSpLocks/>
          </p:cNvGrpSpPr>
          <p:nvPr/>
        </p:nvGrpSpPr>
        <p:grpSpPr bwMode="auto">
          <a:xfrm>
            <a:off x="3944938" y="3986213"/>
            <a:ext cx="979487" cy="260350"/>
            <a:chOff x="1952656" y="4192143"/>
            <a:chExt cx="979601" cy="259702"/>
          </a:xfrm>
        </p:grpSpPr>
        <p:pic>
          <p:nvPicPr>
            <p:cNvPr id="3090" name="Picture 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52656" y="4192143"/>
              <a:ext cx="259702" cy="259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1" name="TextBox 19"/>
            <p:cNvSpPr txBox="1">
              <a:spLocks noChangeArrowheads="1"/>
            </p:cNvSpPr>
            <p:nvPr/>
          </p:nvSpPr>
          <p:spPr bwMode="auto">
            <a:xfrm>
              <a:off x="2192482" y="4214821"/>
              <a:ext cx="73977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Profile</a:t>
              </a:r>
            </a:p>
          </p:txBody>
        </p:sp>
      </p:grpSp>
      <p:grpSp>
        <p:nvGrpSpPr>
          <p:cNvPr id="3087" name="Group 10"/>
          <p:cNvGrpSpPr>
            <a:grpSpLocks/>
          </p:cNvGrpSpPr>
          <p:nvPr/>
        </p:nvGrpSpPr>
        <p:grpSpPr bwMode="auto">
          <a:xfrm>
            <a:off x="3983038" y="4284663"/>
            <a:ext cx="941387" cy="254000"/>
            <a:chOff x="1991640" y="4454001"/>
            <a:chExt cx="940617" cy="254362"/>
          </a:xfrm>
        </p:grpSpPr>
        <p:pic>
          <p:nvPicPr>
            <p:cNvPr id="3088" name="Picture 6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91640" y="4454001"/>
              <a:ext cx="220718" cy="220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9" name="TextBox 20"/>
            <p:cNvSpPr txBox="1">
              <a:spLocks noChangeArrowheads="1"/>
            </p:cNvSpPr>
            <p:nvPr/>
          </p:nvSpPr>
          <p:spPr bwMode="auto">
            <a:xfrm>
              <a:off x="2192482" y="4477531"/>
              <a:ext cx="73977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Setting</a:t>
              </a:r>
            </a:p>
          </p:txBody>
        </p: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371600" y="5943600"/>
            <a:ext cx="63113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Street Parking app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5905500" y="2565400"/>
            <a:ext cx="2282825" cy="10064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1988" y="1779588"/>
            <a:ext cx="24257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0C89AC-6A4A-4564-A978-532D947A42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40"/>
          <p:cNvSpPr txBox="1">
            <a:spLocks noChangeArrowheads="1"/>
          </p:cNvSpPr>
          <p:nvPr/>
        </p:nvSpPr>
        <p:spPr bwMode="auto">
          <a:xfrm>
            <a:off x="6070600" y="42973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Correct location indicated by user</a:t>
            </a:r>
          </a:p>
        </p:txBody>
      </p:sp>
      <p:sp>
        <p:nvSpPr>
          <p:cNvPr id="7" name="TextBox 6">
            <a:hlinkClick r:id="" action="ppaction://hlinkshowjump?jump=nextslide"/>
          </p:cNvPr>
          <p:cNvSpPr txBox="1"/>
          <p:nvPr/>
        </p:nvSpPr>
        <p:spPr bwMode="auto">
          <a:xfrm>
            <a:off x="3630398" y="5110141"/>
            <a:ext cx="1591622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Accept Location</a:t>
            </a:r>
          </a:p>
        </p:txBody>
      </p:sp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3709988" y="2663825"/>
            <a:ext cx="1481137" cy="246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Vehicle: VA ABCD123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3900488" y="1471613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2</a:t>
            </a:r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8550" y="3068638"/>
            <a:ext cx="155257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4451350" y="4297363"/>
            <a:ext cx="1619250" cy="200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838" y="4252913"/>
            <a:ext cx="65087" cy="14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038600"/>
            <a:ext cx="968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6154738" y="2924175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Discovered location</a:t>
            </a: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 bwMode="auto">
          <a:xfrm flipH="1">
            <a:off x="4211638" y="3124200"/>
            <a:ext cx="1943100" cy="966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81000" y="6019800"/>
            <a:ext cx="834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User location and vehicle ID detected automatically</a:t>
            </a:r>
          </a:p>
        </p:txBody>
      </p:sp>
      <p:sp>
        <p:nvSpPr>
          <p:cNvPr id="20" name="Oval 19"/>
          <p:cNvSpPr/>
          <p:nvPr/>
        </p:nvSpPr>
        <p:spPr>
          <a:xfrm>
            <a:off x="1143000" y="1752600"/>
            <a:ext cx="457200" cy="381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47800" y="1905000"/>
            <a:ext cx="22098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1371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 Tag inside car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190500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 Beacon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13 -0.15449 L 0.00746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E9AE7C-5307-49B8-A9F6-48B3EFA322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29000" y="1143000"/>
            <a:ext cx="2425700" cy="4530725"/>
            <a:chOff x="3201988" y="1471613"/>
            <a:chExt cx="2425700" cy="4530725"/>
          </a:xfrm>
        </p:grpSpPr>
        <p:pic>
          <p:nvPicPr>
            <p:cNvPr id="5122" name="Picture 2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1988" y="1779588"/>
              <a:ext cx="2425700" cy="422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4" name="TextBox 37"/>
            <p:cNvSpPr txBox="1">
              <a:spLocks noChangeArrowheads="1"/>
            </p:cNvSpPr>
            <p:nvPr/>
          </p:nvSpPr>
          <p:spPr bwMode="auto">
            <a:xfrm>
              <a:off x="3709988" y="2663825"/>
              <a:ext cx="1481137" cy="246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Vehicle: VA ABCD123</a:t>
              </a:r>
            </a:p>
          </p:txBody>
        </p:sp>
        <p:sp>
          <p:nvSpPr>
            <p:cNvPr id="5126" name="TextBox 20"/>
            <p:cNvSpPr txBox="1">
              <a:spLocks noChangeArrowheads="1"/>
            </p:cNvSpPr>
            <p:nvPr/>
          </p:nvSpPr>
          <p:spPr bwMode="auto">
            <a:xfrm>
              <a:off x="3900488" y="1471613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Screen 3</a:t>
              </a:r>
            </a:p>
          </p:txBody>
        </p:sp>
        <p:sp>
          <p:nvSpPr>
            <p:cNvPr id="5127" name="TextBox 34"/>
            <p:cNvSpPr txBox="1">
              <a:spLocks noChangeArrowheads="1"/>
            </p:cNvSpPr>
            <p:nvPr/>
          </p:nvSpPr>
          <p:spPr bwMode="auto">
            <a:xfrm>
              <a:off x="3873500" y="3252788"/>
              <a:ext cx="1154113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Rate $ 0.25/hr</a:t>
              </a:r>
            </a:p>
            <a:p>
              <a:r>
                <a:rPr lang="en-US" sz="1100" dirty="0"/>
                <a:t>Max Time 2 hrs</a:t>
              </a:r>
            </a:p>
          </p:txBody>
        </p:sp>
        <p:sp>
          <p:nvSpPr>
            <p:cNvPr id="16" name="TextBox 15">
              <a:hlinkClick r:id="" action="ppaction://hlinkshowjump?jump=nextslide"/>
            </p:cNvPr>
            <p:cNvSpPr txBox="1"/>
            <p:nvPr/>
          </p:nvSpPr>
          <p:spPr bwMode="auto">
            <a:xfrm>
              <a:off x="3657600" y="4953000"/>
              <a:ext cx="693738" cy="254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Continue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569691" y="4953000"/>
              <a:ext cx="582613" cy="2460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Cancel</a:t>
              </a:r>
            </a:p>
          </p:txBody>
        </p:sp>
      </p:grp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524000" y="5791200"/>
            <a:ext cx="63337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Parking rate/restrictions displayed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23357-6A94-4826-8167-B7FBB4F23C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51" name="Rectangle 25"/>
          <p:cNvSpPr>
            <a:spLocks noChangeArrowheads="1"/>
          </p:cNvSpPr>
          <p:nvPr/>
        </p:nvSpPr>
        <p:spPr bwMode="auto">
          <a:xfrm>
            <a:off x="2286000" y="260350"/>
            <a:ext cx="5596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Between Start and End</a:t>
            </a:r>
          </a:p>
        </p:txBody>
      </p:sp>
      <p:pic>
        <p:nvPicPr>
          <p:cNvPr id="614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50975"/>
            <a:ext cx="24257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37"/>
          <p:cNvSpPr txBox="1">
            <a:spLocks noChangeArrowheads="1"/>
          </p:cNvSpPr>
          <p:nvPr/>
        </p:nvSpPr>
        <p:spPr bwMode="auto">
          <a:xfrm>
            <a:off x="3765550" y="2335212"/>
            <a:ext cx="1739106" cy="246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Vehicle: VA ABCD123</a:t>
            </a:r>
          </a:p>
        </p:txBody>
      </p:sp>
      <p:sp>
        <p:nvSpPr>
          <p:cNvPr id="6152" name="TextBox 20"/>
          <p:cNvSpPr txBox="1">
            <a:spLocks noChangeArrowheads="1"/>
          </p:cNvSpPr>
          <p:nvPr/>
        </p:nvSpPr>
        <p:spPr bwMode="auto">
          <a:xfrm>
            <a:off x="4127500" y="11430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4</a:t>
            </a:r>
          </a:p>
        </p:txBody>
      </p:sp>
      <p:pic>
        <p:nvPicPr>
          <p:cNvPr id="6153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562" y="2740025"/>
            <a:ext cx="155257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8675" y="3905250"/>
            <a:ext cx="79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3773001" y="2641599"/>
            <a:ext cx="1709122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Parking Session </a:t>
            </a:r>
          </a:p>
          <a:p>
            <a:pPr algn="ctr" eaLnBrk="1" hangingPunct="1">
              <a:defRPr/>
            </a:pPr>
            <a:r>
              <a:rPr lang="en-US" dirty="0"/>
              <a:t>Started: 2/4/13  9:35 AM</a:t>
            </a:r>
          </a:p>
          <a:p>
            <a:pPr algn="ctr" eaLnBrk="1" hangingPunct="1">
              <a:defRPr/>
            </a:pPr>
            <a:r>
              <a:rPr lang="en-US"/>
              <a:t>Auto-renewal: </a:t>
            </a:r>
            <a:r>
              <a:rPr lang="en-US" dirty="0"/>
              <a:t>5 min period</a:t>
            </a:r>
          </a:p>
          <a:p>
            <a:pPr algn="ctr" eaLnBrk="1" hangingPunct="1">
              <a:defRPr/>
            </a:pPr>
            <a:r>
              <a:rPr lang="en-US" dirty="0"/>
              <a:t>Current Charge: $0.25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8412" y="4243387"/>
            <a:ext cx="1724025" cy="380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/>
          <p:cNvSpPr txBox="1"/>
          <p:nvPr/>
        </p:nvSpPr>
        <p:spPr bwMode="auto">
          <a:xfrm>
            <a:off x="4202112" y="4718555"/>
            <a:ext cx="879475" cy="246063"/>
          </a:xfrm>
          <a:prstGeom prst="rect">
            <a:avLst/>
          </a:prstGeom>
          <a:solidFill>
            <a:srgbClr val="F6400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End Parking</a:t>
            </a: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1676400" y="5791200"/>
            <a:ext cx="6268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Done.  Session screen displayed remotely at all times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2514600"/>
            <a:ext cx="4376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End Parking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229552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sp>
        <p:nvSpPr>
          <p:cNvPr id="59" name="TextBox 58">
            <a:hlinkClick r:id="" action="ppaction://hlinkshowjump?jump=nextslide"/>
          </p:cNvPr>
          <p:cNvSpPr txBox="1"/>
          <p:nvPr/>
        </p:nvSpPr>
        <p:spPr bwMode="auto">
          <a:xfrm>
            <a:off x="3819922" y="2471359"/>
            <a:ext cx="53459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 dirty="0"/>
              <a:t>TWS</a:t>
            </a:r>
          </a:p>
          <a:p>
            <a:pPr algn="just">
              <a:defRPr/>
            </a:pPr>
            <a:endParaRPr lang="en-US" b="1" dirty="0"/>
          </a:p>
        </p:txBody>
      </p:sp>
      <p:sp>
        <p:nvSpPr>
          <p:cNvPr id="2055" name="TextBox 20"/>
          <p:cNvSpPr txBox="1">
            <a:spLocks noChangeArrowheads="1"/>
          </p:cNvSpPr>
          <p:nvPr/>
        </p:nvSpPr>
        <p:spPr bwMode="auto">
          <a:xfrm>
            <a:off x="4267200" y="12192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0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600200" y="6019800"/>
            <a:ext cx="6465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parking app (TWS)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21330</TotalTime>
  <Words>360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 2</vt:lpstr>
      <vt:lpstr>Flow</vt:lpstr>
      <vt:lpstr>On-Street Parking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sd5536</dc:creator>
  <cp:lastModifiedBy>Santanu Dutta</cp:lastModifiedBy>
  <cp:revision>637</cp:revision>
  <dcterms:created xsi:type="dcterms:W3CDTF">2009-10-22T02:19:50Z</dcterms:created>
  <dcterms:modified xsi:type="dcterms:W3CDTF">2020-09-23T18:27:56Z</dcterms:modified>
</cp:coreProperties>
</file>