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57" r:id="rId4"/>
    <p:sldId id="271" r:id="rId5"/>
    <p:sldId id="264" r:id="rId6"/>
    <p:sldId id="259" r:id="rId7"/>
    <p:sldId id="268" r:id="rId8"/>
    <p:sldId id="269" r:id="rId9"/>
    <p:sldId id="270" r:id="rId10"/>
    <p:sldId id="260" r:id="rId11"/>
    <p:sldId id="261" r:id="rId12"/>
    <p:sldId id="262" r:id="rId13"/>
    <p:sldId id="263" r:id="rId14"/>
    <p:sldId id="265" r:id="rId15"/>
    <p:sldId id="266" r:id="rId16"/>
    <p:sldId id="267" r:id="rId17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EB0C40-8FCA-4C79-B918-A264F916822B}" v="6" dt="2024-01-15T18:40:30.336"/>
    <p1510:client id="{432CB12D-AAD6-41AF-A989-B468D495F931}" v="32" dt="2024-01-16T15:02:05.965"/>
    <p1510:client id="{6F76CAD7-85E6-4C5E-A7BE-504FBB567D09}" v="4" dt="2024-01-16T13:23:23.922"/>
    <p1510:client id="{7F20328F-BBC9-4B30-8E7B-C8E2E6424EE7}" v="21" dt="2024-01-16T11:59:32.190"/>
    <p1510:client id="{9B20586B-8BF9-444C-BB90-220E1D0C8860}" v="105" dt="2024-01-16T15:34:37.196"/>
    <p1510:client id="{D9C8D56D-F61E-4670-A79F-DFCE8CDD5D81}" v="189" dt="2024-01-16T12:35:14.225"/>
    <p1510:client id="{DCA0D899-C2D4-419C-A9DC-80BB1980B236}" v="639" dt="2024-01-16T14:33:32.7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5bf90c1bac7b3b9/Mapp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5bf90c1bac7b3b9/Mapp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Version Control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F21-4FEF-8E6C-0E382101D85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F21-4FEF-8E6C-0E382101D85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F21-4FEF-8E6C-0E382101D85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F21-4FEF-8E6C-0E382101D85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F21-4FEF-8E6C-0E382101D85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F21-4FEF-8E6C-0E382101D85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6F21-4FEF-8E6C-0E382101D85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[Mappe.xlsx]Tabelle1!$B$4:$B$10</c:f>
              <c:strCache>
                <c:ptCount val="7"/>
                <c:pt idx="0">
                  <c:v>Git</c:v>
                </c:pt>
                <c:pt idx="1">
                  <c:v>Subversion</c:v>
                </c:pt>
                <c:pt idx="2">
                  <c:v>Team Foundation Version Control </c:v>
                </c:pt>
                <c:pt idx="3">
                  <c:v>Zip file back-ups</c:v>
                </c:pt>
                <c:pt idx="4">
                  <c:v>copy to network share</c:v>
                </c:pt>
                <c:pt idx="5">
                  <c:v>Do not use version control</c:v>
                </c:pt>
                <c:pt idx="6">
                  <c:v>Mercurial</c:v>
                </c:pt>
              </c:strCache>
            </c:strRef>
          </c:cat>
          <c:val>
            <c:numRef>
              <c:f>[Mappe.xlsx]Tabelle1!$C$4:$C$10</c:f>
              <c:numCache>
                <c:formatCode>0.00%</c:formatCode>
                <c:ptCount val="7"/>
                <c:pt idx="0">
                  <c:v>0.872</c:v>
                </c:pt>
                <c:pt idx="1">
                  <c:v>0.161</c:v>
                </c:pt>
                <c:pt idx="2">
                  <c:v>0.109</c:v>
                </c:pt>
                <c:pt idx="3">
                  <c:v>7.9000000000000001E-2</c:v>
                </c:pt>
                <c:pt idx="4">
                  <c:v>7.9000000000000001E-2</c:v>
                </c:pt>
                <c:pt idx="5">
                  <c:v>4.8000000000000001E-2</c:v>
                </c:pt>
                <c:pt idx="6">
                  <c:v>3.5999999999999997E-2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6F21-4FEF-8E6C-0E382101D85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How Often Do Developers Check In Code?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5C0-4829-99EA-12645A46633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5C0-4829-99EA-12645A46633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5C0-4829-99EA-12645A46633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5C0-4829-99EA-12645A46633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5C0-4829-99EA-12645A46633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5C0-4829-99EA-12645A46633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[Mappe.xlsx]Tabelle1!$B$19:$B$24</c:f>
              <c:strCache>
                <c:ptCount val="6"/>
                <c:pt idx="0">
                  <c:v>Multiple times per day</c:v>
                </c:pt>
                <c:pt idx="1">
                  <c:v>A few times per week</c:v>
                </c:pt>
                <c:pt idx="2">
                  <c:v>Once a day</c:v>
                </c:pt>
                <c:pt idx="3">
                  <c:v>Weekly or a few times per month</c:v>
                </c:pt>
                <c:pt idx="4">
                  <c:v>Less than once per month</c:v>
                </c:pt>
                <c:pt idx="5">
                  <c:v>Never</c:v>
                </c:pt>
              </c:strCache>
            </c:strRef>
          </c:cat>
          <c:val>
            <c:numRef>
              <c:f>[Mappe.xlsx]Tabelle1!$C$19:$C$24</c:f>
              <c:numCache>
                <c:formatCode>0.00%</c:formatCode>
                <c:ptCount val="6"/>
                <c:pt idx="0">
                  <c:v>0.60199999999999998</c:v>
                </c:pt>
                <c:pt idx="1">
                  <c:v>0.191</c:v>
                </c:pt>
                <c:pt idx="2">
                  <c:v>9.0999999999999998E-2</c:v>
                </c:pt>
                <c:pt idx="3">
                  <c:v>6.9000000000000006E-2</c:v>
                </c:pt>
                <c:pt idx="4">
                  <c:v>3.2000000000000001E-2</c:v>
                </c:pt>
                <c:pt idx="5">
                  <c:v>1.4999999999999999E-2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5C0-4829-99EA-12645A4663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EF1797A-CBA9-4BAA-8FD7-667E8CE893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D61C501-A691-4174-8012-176E5850FD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C7938-4A17-4CA0-A1B2-810C93490DB5}" type="datetime1">
              <a:rPr lang="de-DE" smtClean="0"/>
              <a:t>16.01.2024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3727D2-7945-4D38-B2DD-AA9CF48D6C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FA8E03-734A-46B8-B082-A5080F52A5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E628E-01D0-427D-A539-6670C1231E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87197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E8948-D389-4F9F-9471-5DB9E2E9AA1D}" type="datetime1">
              <a:rPr lang="de-DE" smtClean="0"/>
              <a:pPr/>
              <a:t>16.01.2024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6F54EF-7171-45AE-9BE4-CD12CA21DC04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420229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F54EF-7171-45AE-9BE4-CD12CA21DC0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7734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86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28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1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9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4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85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06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4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40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64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79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57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DD5B1FFE-F94F-4D15-8DF0-16558755F8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7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0BEF124-51AA-4E93-80BE-A505FBC28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CB7DD01-D102-4059-975F-43EA17EA7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16AEE61-7763-4FB1-89B5-4F4123BD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2D4A1CE-5EA9-4431-97BD-8E5EFE35C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460321E-C47F-4254-A5FA-5B18275B9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CF662BA-073B-4181-B753-3DF150673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C88FF9D-10D3-4F7A-88F0-A0EBC4D65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6B83311-827D-41DD-8C78-21861CADC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E90578F-08F9-48C0-A14B-8923BDA7F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433AFD6-92B4-4FB6-8E60-0B0580A90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E5E0FE3-B1C9-4160-8057-4F5E202EBA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F6BB25E-C93A-42B8-8ED5-34D62AA1A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FF65E0B-172C-40E5-AB66-9D718D106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57D8268-8D36-41F5-B241-4241FE75E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2AE423C-9EAE-48FE-ADCF-AA73C39A8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BBE40C1-0417-4B5B-85C9-D19D1CBFDB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6C34153-C20D-4CA5-B2D8-6E5C24A542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135268F-E9A8-4F13-AFA5-585BEB1E8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025137B-59DF-4721-B5C1-A3721B9EC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FC2B378-8386-4C68-9CB0-F7AC9FEB2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94C46AE-10D8-45E0-B366-AF049B00C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8CF94F5-A88C-47C6-8EEA-4C1883EB5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229AFF5-5E80-4E8B-9D3D-7C8C04251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590CE47-4B25-4EAA-8807-0B66F9237D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3CCCCAB-336C-4623-AB5A-2BB6CA03F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DDE4FD0-E730-462D-8BA4-3D1344AF4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15376A8-0B14-49FC-B291-D621A8C2A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2AEA86C-BCE4-4BE9-950D-56709D2B9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F26C89A-6CC8-4CC6-94B3-6D93AD7BA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5D401C0-FFAB-49F4-A40B-4FC31739E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F2C728A-51E5-4299-958B-7BA11BBA3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F2402A0-30A8-439F-9E1F-2BECA15D7A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4213" y="706777"/>
            <a:ext cx="10349809" cy="2179339"/>
          </a:xfrm>
        </p:spPr>
        <p:txBody>
          <a:bodyPr rtlCol="0" anchor="t">
            <a:normAutofit/>
          </a:bodyPr>
          <a:lstStyle/>
          <a:p>
            <a:r>
              <a:rPr lang="de-DE" err="1"/>
              <a:t>Introduction</a:t>
            </a:r>
            <a:r>
              <a:rPr lang="de-DE"/>
              <a:t> </a:t>
            </a:r>
            <a:r>
              <a:rPr lang="de-DE" err="1"/>
              <a:t>to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089729" y="3427455"/>
            <a:ext cx="5415516" cy="2308184"/>
          </a:xfrm>
        </p:spPr>
        <p:txBody>
          <a:bodyPr rtlCol="0" anchor="b">
            <a:normAutofit/>
          </a:bodyPr>
          <a:lstStyle/>
          <a:p>
            <a:pPr algn="r" rtl="0"/>
            <a:endParaRPr lang="de-DE"/>
          </a:p>
        </p:txBody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592AC99E-ADE8-429A-A4E4-4C1BCA76F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5" y="98844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Grafik 3" descr="Ein Bild, das Grafiken, Schrift, Design enthält.">
            <a:extLst>
              <a:ext uri="{FF2B5EF4-FFF2-40B4-BE49-F238E27FC236}">
                <a16:creationId xmlns:a16="http://schemas.microsoft.com/office/drawing/2014/main" id="{71F7E324-0720-58DB-714C-13EDAEDA2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066" y="1367251"/>
            <a:ext cx="4388735" cy="183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6DC880-11A1-6FAA-70A2-432A4DE21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How</a:t>
            </a:r>
            <a:r>
              <a:rPr lang="de-DE"/>
              <a:t> do VCS save </a:t>
            </a:r>
            <a:r>
              <a:rPr lang="de-DE" err="1"/>
              <a:t>data</a:t>
            </a:r>
            <a:r>
              <a:rPr lang="de-DE"/>
              <a:t>?</a:t>
            </a:r>
            <a:br>
              <a:rPr lang="de-DE"/>
            </a:br>
            <a:r>
              <a:rPr lang="de-DE" i="1">
                <a:ea typeface="+mj-lt"/>
                <a:cs typeface="+mj-lt"/>
              </a:rPr>
              <a:t>delta-</a:t>
            </a:r>
            <a:r>
              <a:rPr lang="de-DE" i="1" err="1">
                <a:ea typeface="+mj-lt"/>
                <a:cs typeface="+mj-lt"/>
              </a:rPr>
              <a:t>based</a:t>
            </a:r>
            <a:r>
              <a:rPr lang="de-DE">
                <a:ea typeface="+mj-lt"/>
                <a:cs typeface="+mj-lt"/>
              </a:rPr>
              <a:t> </a:t>
            </a:r>
            <a:r>
              <a:rPr lang="de-DE" err="1">
                <a:ea typeface="+mj-lt"/>
                <a:cs typeface="+mj-lt"/>
              </a:rPr>
              <a:t>version</a:t>
            </a:r>
            <a:r>
              <a:rPr lang="de-DE">
                <a:ea typeface="+mj-lt"/>
                <a:cs typeface="+mj-lt"/>
              </a:rPr>
              <a:t> </a:t>
            </a:r>
            <a:r>
              <a:rPr lang="de-DE" err="1">
                <a:ea typeface="+mj-lt"/>
                <a:cs typeface="+mj-lt"/>
              </a:rPr>
              <a:t>control</a:t>
            </a:r>
            <a:endParaRPr lang="de-DE" err="1"/>
          </a:p>
        </p:txBody>
      </p:sp>
      <p:pic>
        <p:nvPicPr>
          <p:cNvPr id="4" name="Inhaltsplatzhalter 3" descr="Ein Bild, das Text, Screenshot, Schrift, Zahl enthält.&#10;&#10;Beschreibung automatisch generiert.">
            <a:extLst>
              <a:ext uri="{FF2B5EF4-FFF2-40B4-BE49-F238E27FC236}">
                <a16:creationId xmlns:a16="http://schemas.microsoft.com/office/drawing/2014/main" id="{ACA513F5-361B-0CDE-CE21-A90B98F6D6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271" y="2394172"/>
            <a:ext cx="9485922" cy="3681045"/>
          </a:xfr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C06ADB1C-5BB5-BC8E-26C8-314CF50C01A4}"/>
              </a:ext>
            </a:extLst>
          </p:cNvPr>
          <p:cNvSpPr txBox="1"/>
          <p:nvPr/>
        </p:nvSpPr>
        <p:spPr>
          <a:xfrm>
            <a:off x="8295225" y="371115"/>
            <a:ext cx="105783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/>
              <a:t>CVS</a:t>
            </a:r>
          </a:p>
          <a:p>
            <a:r>
              <a:rPr lang="de-DE" sz="1200" err="1"/>
              <a:t>Concurrent</a:t>
            </a:r>
            <a:r>
              <a:rPr lang="de-DE" sz="1200"/>
              <a:t> Versions System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54890F8-C0A4-B879-8633-38628A223B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40113" y="371115"/>
            <a:ext cx="923005" cy="797859"/>
          </a:xfrm>
          <a:prstGeom prst="rect">
            <a:avLst/>
          </a:prstGeom>
        </p:spPr>
      </p:pic>
      <p:pic>
        <p:nvPicPr>
          <p:cNvPr id="9" name="Grafik 8" descr="Ein Bild, das Kreis, Grafiken enthält.&#10;&#10;Beschreibung automatisch generiert.">
            <a:extLst>
              <a:ext uri="{FF2B5EF4-FFF2-40B4-BE49-F238E27FC236}">
                <a16:creationId xmlns:a16="http://schemas.microsoft.com/office/drawing/2014/main" id="{D858C6F0-C67F-8904-96EC-1ADE52440F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1556" y="19630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44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ADC5C-1560-E811-A8FD-9B5808E06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 err="1">
                <a:ea typeface="+mj-lt"/>
                <a:cs typeface="+mj-lt"/>
              </a:rPr>
              <a:t>How</a:t>
            </a:r>
            <a:r>
              <a:rPr lang="de-DE" sz="4000" dirty="0">
                <a:ea typeface="+mj-lt"/>
                <a:cs typeface="+mj-lt"/>
              </a:rPr>
              <a:t> </a:t>
            </a:r>
            <a:r>
              <a:rPr lang="de-DE" sz="4000" dirty="0" err="1">
                <a:ea typeface="+mj-lt"/>
                <a:cs typeface="+mj-lt"/>
              </a:rPr>
              <a:t>does</a:t>
            </a:r>
            <a:r>
              <a:rPr lang="de-DE" sz="4000" dirty="0">
                <a:ea typeface="+mj-lt"/>
                <a:cs typeface="+mj-lt"/>
              </a:rPr>
              <a:t> </a:t>
            </a:r>
            <a:r>
              <a:rPr lang="de-DE" sz="4000" dirty="0" err="1">
                <a:ea typeface="+mj-lt"/>
                <a:cs typeface="+mj-lt"/>
              </a:rPr>
              <a:t>Git</a:t>
            </a:r>
            <a:r>
              <a:rPr lang="de-DE" sz="4000" dirty="0">
                <a:ea typeface="+mj-lt"/>
                <a:cs typeface="+mj-lt"/>
              </a:rPr>
              <a:t> save </a:t>
            </a:r>
            <a:r>
              <a:rPr lang="de-DE" sz="4000" dirty="0" err="1">
                <a:ea typeface="+mj-lt"/>
                <a:cs typeface="+mj-lt"/>
              </a:rPr>
              <a:t>data</a:t>
            </a:r>
            <a:r>
              <a:rPr lang="de-DE" sz="4000" dirty="0">
                <a:ea typeface="+mj-lt"/>
                <a:cs typeface="+mj-lt"/>
              </a:rPr>
              <a:t>?</a:t>
            </a:r>
            <a:br>
              <a:rPr lang="de-DE" sz="4000" dirty="0">
                <a:ea typeface="+mj-lt"/>
                <a:cs typeface="+mj-lt"/>
              </a:rPr>
            </a:br>
            <a:r>
              <a:rPr lang="de-DE" sz="4000" dirty="0" err="1">
                <a:ea typeface="+mj-lt"/>
                <a:cs typeface="+mj-lt"/>
              </a:rPr>
              <a:t>snapshot-</a:t>
            </a:r>
            <a:r>
              <a:rPr lang="de-DE" sz="4000" i="1" dirty="0" err="1">
                <a:ea typeface="+mj-lt"/>
                <a:cs typeface="+mj-lt"/>
              </a:rPr>
              <a:t>based</a:t>
            </a:r>
            <a:r>
              <a:rPr lang="de-DE" sz="4000" dirty="0">
                <a:ea typeface="+mj-lt"/>
                <a:cs typeface="+mj-lt"/>
              </a:rPr>
              <a:t> </a:t>
            </a:r>
            <a:r>
              <a:rPr lang="de-DE" sz="4000" dirty="0" err="1">
                <a:ea typeface="+mj-lt"/>
                <a:cs typeface="+mj-lt"/>
              </a:rPr>
              <a:t>version</a:t>
            </a:r>
            <a:r>
              <a:rPr lang="de-DE" sz="4000" dirty="0">
                <a:ea typeface="+mj-lt"/>
                <a:cs typeface="+mj-lt"/>
              </a:rPr>
              <a:t> </a:t>
            </a:r>
            <a:r>
              <a:rPr lang="de-DE" sz="4000" dirty="0" err="1">
                <a:ea typeface="+mj-lt"/>
                <a:cs typeface="+mj-lt"/>
              </a:rPr>
              <a:t>control</a:t>
            </a:r>
            <a:endParaRPr lang="de-DE" sz="4000" dirty="0">
              <a:ea typeface="+mj-lt"/>
              <a:cs typeface="+mj-lt"/>
            </a:endParaRPr>
          </a:p>
        </p:txBody>
      </p:sp>
      <p:pic>
        <p:nvPicPr>
          <p:cNvPr id="4" name="Inhaltsplatzhalter 3" descr="Ein Bild, das Text, Screenshot, Schrift, Zahl enthält.&#10;&#10;Beschreibung automatisch generiert.">
            <a:extLst>
              <a:ext uri="{FF2B5EF4-FFF2-40B4-BE49-F238E27FC236}">
                <a16:creationId xmlns:a16="http://schemas.microsoft.com/office/drawing/2014/main" id="{1DFCF579-AA1D-B082-1030-AA49649D87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931" y="2313346"/>
            <a:ext cx="9094923" cy="3464686"/>
          </a:xfrm>
        </p:spPr>
      </p:pic>
      <p:pic>
        <p:nvPicPr>
          <p:cNvPr id="5" name="Inhaltsplatzhalter 2" descr="Ein Bild, das Grafiken, Schrift, Design enthält.&#10;&#10;Beschreibung automatisch generiert.">
            <a:extLst>
              <a:ext uri="{FF2B5EF4-FFF2-40B4-BE49-F238E27FC236}">
                <a16:creationId xmlns:a16="http://schemas.microsoft.com/office/drawing/2014/main" id="{F9F004DE-954F-B9FD-C231-B6FF2FF47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7666" y="839813"/>
            <a:ext cx="1006807" cy="419453"/>
          </a:xfrm>
          <a:prstGeom prst="rect">
            <a:avLst/>
          </a:prstGeom>
        </p:spPr>
      </p:pic>
      <p:pic>
        <p:nvPicPr>
          <p:cNvPr id="7" name="Grafik 6" descr="Ein Bild, das Text, Grafiken, Design, Kreis enthält.&#10;&#10;Beschreibung automatisch generiert.">
            <a:extLst>
              <a:ext uri="{FF2B5EF4-FFF2-40B4-BE49-F238E27FC236}">
                <a16:creationId xmlns:a16="http://schemas.microsoft.com/office/drawing/2014/main" id="{99CBF4C2-49F0-ED54-9A21-44A6D4BA7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8193" y="433754"/>
            <a:ext cx="801077" cy="930031"/>
          </a:xfrm>
          <a:prstGeom prst="rect">
            <a:avLst/>
          </a:prstGeom>
        </p:spPr>
      </p:pic>
      <p:pic>
        <p:nvPicPr>
          <p:cNvPr id="9" name="Grafik 8" descr="Ein Bild, das Screenshot, Uhr, Kreis enthält.&#10;&#10;Beschreibung automatisch generiert.">
            <a:extLst>
              <a:ext uri="{FF2B5EF4-FFF2-40B4-BE49-F238E27FC236}">
                <a16:creationId xmlns:a16="http://schemas.microsoft.com/office/drawing/2014/main" id="{D7ED4D12-8B4D-C97C-14CE-C4858D03F1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7937" y="776531"/>
            <a:ext cx="1660281" cy="53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00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19EB32-E470-DF4C-F893-B0F6C5BBC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Nearly</a:t>
            </a:r>
            <a:r>
              <a:rPr lang="de-DE"/>
              <a:t> </a:t>
            </a:r>
            <a:r>
              <a:rPr lang="de-DE" err="1"/>
              <a:t>everything</a:t>
            </a:r>
            <a:r>
              <a:rPr lang="de-DE"/>
              <a:t> </a:t>
            </a:r>
            <a:r>
              <a:rPr lang="de-DE" err="1"/>
              <a:t>is</a:t>
            </a:r>
            <a:r>
              <a:rPr lang="de-DE"/>
              <a:t> </a:t>
            </a:r>
            <a:r>
              <a:rPr lang="de-DE" err="1"/>
              <a:t>local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141D1B-76A0-B524-0952-BF6D7D50B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7029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06F8D0-1B6C-83C8-DFD4-8E2FA775E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Git</a:t>
            </a:r>
            <a:r>
              <a:rPr lang="de-DE"/>
              <a:t> </a:t>
            </a:r>
            <a:r>
              <a:rPr lang="de-DE" err="1"/>
              <a:t>has</a:t>
            </a:r>
            <a:r>
              <a:rPr lang="de-DE"/>
              <a:t> Integrity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B2F1D7-87DC-5F48-D3E0-984DE44EC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6359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6D0E50-E79E-E072-E626-4E3B2F577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Nachteile von </a:t>
            </a:r>
            <a:r>
              <a:rPr lang="de-DE" err="1"/>
              <a:t>Git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82D283-7F8A-2F1E-8D4F-26B7DCE1F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3756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307A35-7534-009D-7CA3-10F13544D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Drei-Schritte-Plan zum Umstieg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9CEC25-19C7-B1B0-D6F7-2DB1DE747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8794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CCF3E-D79C-3F0F-04DB-66A948D9B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ADA791-7D40-A0FF-51F6-FD98E8017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5556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6DB897-9C55-0E30-2FC6-AD2E550C8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BC9EC2-6121-899C-0D5B-591C0F159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3386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FDF70F4-97B6-40D8-B1FA-9580DBD23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2244" y="224448"/>
            <a:ext cx="6857996" cy="6409096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07F70BA-21EF-4B7D-ACFF-D02E136D4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D487A9C-B45A-450B-B04B-02570D8F4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9C56948-B944-4EAA-A601-1C3F289A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3EFFD07-1C36-4595-9832-727669712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A5917E5-3154-42BC-8308-71C3D44DB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B05D64D-A9ED-421A-9ABE-761977A81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5E49393-F5BE-4823-92E3-7A624F7EA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6035503-21C0-4568-B46B-90BB7503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5CACA2B-D1AF-419E-BFBF-413F69DFD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284408D-F3CE-466F-A0C8-D27F2BCFC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2C5065B-1474-4D66-99DB-CFEF811C0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C6F4B51-92DC-4003-A3E7-28710D57A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5C13CE-E4FE-4F85-BC09-9C950ED75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51C5D97-1CDA-475E-BAC6-EE5899987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B712EBA-54FF-45FE-9A4E-98C0C0EC2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E0AB49E-A89E-4B6C-AAAA-96E326D15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E63E817-E471-4A64-9EF6-FFB1FBB34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4BB2927-CDAC-455A-8D26-8582DD13D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8E42F79-594B-4397-8A30-281228EF9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E578AA8-0A5F-4BAA-AAFC-8A1E0783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BA6CB24-165E-4D82-A315-18FFF8ABC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A7AFC89-7922-47E2-8920-9883AF13C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2D63DEE-348A-4118-952F-DCD6FC1B6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7A17409-8146-400D-A3C1-1E93FE205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21B7B93-01A0-4FDD-A6E1-572957781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D3948D1-38CD-41AC-BBE8-291A85A70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633F3FE-70B6-41BD-A2D7-F9A53AB38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9D1DD0D-9D4A-41EA-9650-F8215D949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148EE7C-8DC4-4A31-A981-8F838EA8F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7F7EC5C-3015-4A5E-A9E3-B53F5293D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D7AF31F-4674-411A-837A-ED991478D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D3DAED2-414E-42E1-998A-6D7EF4A4D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ight Triangle 47">
            <a:extLst>
              <a:ext uri="{FF2B5EF4-FFF2-40B4-BE49-F238E27FC236}">
                <a16:creationId xmlns:a16="http://schemas.microsoft.com/office/drawing/2014/main" id="{9E92C66B-792F-479F-B983-F47FEE1AB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F745693-D9A4-41F4-A4DD-FA29D280D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5408027" cy="1442463"/>
          </a:xfrm>
        </p:spPr>
        <p:txBody>
          <a:bodyPr>
            <a:normAutofit/>
          </a:bodyPr>
          <a:lstStyle/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hip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8B20A1-1735-FD96-F421-9F8137505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4424633" cy="37919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Source:</a:t>
            </a:r>
          </a:p>
          <a:p>
            <a:pPr lvl="1">
              <a:buClr>
                <a:srgbClr val="8D87A6"/>
              </a:buClr>
              <a:buFont typeface="Courier New" panose="05000000000000000000" pitchFamily="2" charset="2"/>
              <a:buChar char="o"/>
            </a:pPr>
            <a:r>
              <a:rPr lang="de-DE" dirty="0"/>
              <a:t>Developer Survey </a:t>
            </a:r>
            <a:r>
              <a:rPr lang="de-DE" dirty="0" err="1"/>
              <a:t>Results</a:t>
            </a:r>
            <a:r>
              <a:rPr lang="de-DE" dirty="0"/>
              <a:t> 2018</a:t>
            </a:r>
          </a:p>
          <a:p>
            <a:pPr lvl="1">
              <a:buClr>
                <a:srgbClr val="8D87A6"/>
              </a:buClr>
              <a:buFont typeface="Courier New" panose="05000000000000000000" pitchFamily="2" charset="2"/>
              <a:buChar char="o"/>
            </a:pPr>
            <a:r>
              <a:rPr lang="de-DE" dirty="0"/>
              <a:t>Website: Stackoverflow.com</a:t>
            </a:r>
          </a:p>
          <a:p>
            <a:pPr>
              <a:buClr>
                <a:srgbClr val="8D87A6"/>
              </a:buClr>
            </a:pPr>
            <a:endParaRPr lang="de-DE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97DA0B47-D575-BE99-AC19-BEB6E721CC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4140544"/>
              </p:ext>
            </p:extLst>
          </p:nvPr>
        </p:nvGraphicFramePr>
        <p:xfrm>
          <a:off x="7087094" y="721082"/>
          <a:ext cx="4401655" cy="54223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50260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FDF70F4-97B6-40D8-B1FA-9580DBD23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2244" y="224448"/>
            <a:ext cx="6857996" cy="6409096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07F70BA-21EF-4B7D-ACFF-D02E136D4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D487A9C-B45A-450B-B04B-02570D8F4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9C56948-B944-4EAA-A601-1C3F289A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3EFFD07-1C36-4595-9832-727669712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A5917E5-3154-42BC-8308-71C3D44DB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B05D64D-A9ED-421A-9ABE-761977A81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5E49393-F5BE-4823-92E3-7A624F7EA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6035503-21C0-4568-B46B-90BB7503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5CACA2B-D1AF-419E-BFBF-413F69DFD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284408D-F3CE-466F-A0C8-D27F2BCFC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2C5065B-1474-4D66-99DB-CFEF811C0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C6F4B51-92DC-4003-A3E7-28710D57A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D5C13CE-E4FE-4F85-BC09-9C950ED75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51C5D97-1CDA-475E-BAC6-EE5899987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B712EBA-54FF-45FE-9A4E-98C0C0EC2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E0AB49E-A89E-4B6C-AAAA-96E326D15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E63E817-E471-4A64-9EF6-FFB1FBB34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4BB2927-CDAC-455A-8D26-8582DD13D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8E42F79-594B-4397-8A30-281228EF9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E578AA8-0A5F-4BAA-AAFC-8A1E0783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BA6CB24-165E-4D82-A315-18FFF8ABC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A7AFC89-7922-47E2-8920-9883AF13C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2D63DEE-348A-4118-952F-DCD6FC1B6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7A17409-8146-400D-A3C1-1E93FE205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21B7B93-01A0-4FDD-A6E1-572957781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D3948D1-38CD-41AC-BBE8-291A85A70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633F3FE-70B6-41BD-A2D7-F9A53AB38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9D1DD0D-9D4A-41EA-9650-F8215D949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148EE7C-8DC4-4A31-A981-8F838EA8F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7F7EC5C-3015-4A5E-A9E3-B53F5293D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D7AF31F-4674-411A-837A-ED991478D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D3DAED2-414E-42E1-998A-6D7EF4A4D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9E92C66B-792F-479F-B983-F47FEE1AB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A87768-3C78-CF14-4B99-0143428E1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5408027" cy="1442463"/>
          </a:xfrm>
        </p:spPr>
        <p:txBody>
          <a:bodyPr>
            <a:normAutofit/>
          </a:bodyPr>
          <a:lstStyle/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hip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ED861F-0F93-3410-D909-095C7B019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4424633" cy="379191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dirty="0">
                <a:latin typeface="Arial"/>
                <a:cs typeface="Arial"/>
              </a:rPr>
              <a:t>Source:</a:t>
            </a:r>
            <a:endParaRPr lang="en-US" dirty="0">
              <a:latin typeface="Arial"/>
              <a:cs typeface="Arial"/>
            </a:endParaRPr>
          </a:p>
          <a:p>
            <a:pPr lvl="1">
              <a:buClr>
                <a:srgbClr val="8D87A6"/>
              </a:buClr>
              <a:buFont typeface="Courier New,monospace" panose="05000000000000000000" pitchFamily="2" charset="2"/>
              <a:buChar char="o"/>
            </a:pPr>
            <a:r>
              <a:rPr lang="de-DE" dirty="0">
                <a:latin typeface="Arial"/>
                <a:cs typeface="Arial"/>
              </a:rPr>
              <a:t>Developer Survey </a:t>
            </a:r>
            <a:r>
              <a:rPr lang="de-DE" dirty="0" err="1">
                <a:latin typeface="Arial"/>
                <a:cs typeface="Arial"/>
              </a:rPr>
              <a:t>Results</a:t>
            </a:r>
            <a:r>
              <a:rPr lang="de-DE" dirty="0">
                <a:latin typeface="Arial"/>
                <a:cs typeface="Arial"/>
              </a:rPr>
              <a:t> 2018</a:t>
            </a:r>
            <a:endParaRPr lang="en-US" dirty="0">
              <a:latin typeface="Arial"/>
              <a:cs typeface="Arial"/>
            </a:endParaRPr>
          </a:p>
          <a:p>
            <a:pPr lvl="1">
              <a:buClr>
                <a:srgbClr val="8D87A6"/>
              </a:buClr>
              <a:buFont typeface="Courier New,monospace" panose="05000000000000000000" pitchFamily="2" charset="2"/>
              <a:buChar char="o"/>
            </a:pPr>
            <a:r>
              <a:rPr lang="de-DE" dirty="0">
                <a:latin typeface="Arial"/>
                <a:cs typeface="Arial"/>
              </a:rPr>
              <a:t>Website: Stackoverflow.com</a:t>
            </a:r>
            <a:endParaRPr lang="en-US" dirty="0">
              <a:latin typeface="Arial"/>
              <a:cs typeface="Arial"/>
            </a:endParaRPr>
          </a:p>
          <a:p>
            <a:pPr>
              <a:buClr>
                <a:srgbClr val="8D87A6"/>
              </a:buClr>
            </a:pPr>
            <a:endParaRPr lang="de-DE" dirty="0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821CE8C5-D2C0-C847-94B4-BB8B70F0BDA1}"/>
              </a:ext>
              <a:ext uri="{147F2762-F138-4A5C-976F-8EAC2B608ADB}">
                <a16:predDERef xmlns:a16="http://schemas.microsoft.com/office/drawing/2014/main" pred="{97DA0B47-D575-BE99-AC19-BEB6E721CC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013091"/>
              </p:ext>
            </p:extLst>
          </p:nvPr>
        </p:nvGraphicFramePr>
        <p:xfrm>
          <a:off x="7087094" y="721082"/>
          <a:ext cx="4401655" cy="54223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24581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62521D-117A-F37D-A7FB-534AB85B4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Schwierigkeiten beim Umgang mit </a:t>
            </a:r>
            <a:r>
              <a:rPr lang="de-DE" err="1"/>
              <a:t>Git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B3934E-153A-3D04-712A-25B93F14F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2735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D85C75-37BA-1BB5-A11E-893E532C5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Why</a:t>
            </a:r>
            <a:r>
              <a:rPr lang="de-DE"/>
              <a:t> Version Control System?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5A365D-F39F-1A58-6142-E6ECC7F8E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10325000" cy="41115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With a </a:t>
            </a:r>
            <a:r>
              <a:rPr lang="de-DE" err="1"/>
              <a:t>version</a:t>
            </a:r>
            <a:r>
              <a:rPr lang="de-DE"/>
              <a:t> </a:t>
            </a:r>
            <a:r>
              <a:rPr lang="de-DE" err="1"/>
              <a:t>control</a:t>
            </a:r>
            <a:r>
              <a:rPr lang="de-DE"/>
              <a:t> </a:t>
            </a:r>
            <a:r>
              <a:rPr lang="de-DE" err="1"/>
              <a:t>system</a:t>
            </a:r>
            <a:r>
              <a:rPr lang="de-DE"/>
              <a:t> </a:t>
            </a:r>
            <a:r>
              <a:rPr lang="de-DE" err="1"/>
              <a:t>you</a:t>
            </a:r>
            <a:r>
              <a:rPr lang="de-DE"/>
              <a:t> </a:t>
            </a:r>
          </a:p>
          <a:p>
            <a:pPr lvl="1">
              <a:buClr>
                <a:srgbClr val="8D87A6"/>
              </a:buClr>
              <a:buFont typeface="Courier New" panose="05000000000000000000" pitchFamily="2" charset="2"/>
              <a:buChar char="o"/>
            </a:pPr>
            <a:r>
              <a:rPr lang="de-DE" err="1">
                <a:ea typeface="+mn-lt"/>
                <a:cs typeface="+mn-lt"/>
              </a:rPr>
              <a:t>revert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selected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files</a:t>
            </a:r>
            <a:r>
              <a:rPr lang="de-DE">
                <a:ea typeface="+mn-lt"/>
                <a:cs typeface="+mn-lt"/>
              </a:rPr>
              <a:t> back </a:t>
            </a:r>
            <a:r>
              <a:rPr lang="de-DE" err="1">
                <a:ea typeface="+mn-lt"/>
                <a:cs typeface="+mn-lt"/>
              </a:rPr>
              <a:t>to</a:t>
            </a:r>
            <a:r>
              <a:rPr lang="de-DE">
                <a:ea typeface="+mn-lt"/>
                <a:cs typeface="+mn-lt"/>
              </a:rPr>
              <a:t> a </a:t>
            </a:r>
            <a:r>
              <a:rPr lang="de-DE" err="1">
                <a:ea typeface="+mn-lt"/>
                <a:cs typeface="+mn-lt"/>
              </a:rPr>
              <a:t>previous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state</a:t>
            </a:r>
            <a:endParaRPr lang="de-DE">
              <a:ea typeface="+mn-lt"/>
              <a:cs typeface="+mn-lt"/>
            </a:endParaRPr>
          </a:p>
          <a:p>
            <a:pPr lvl="1">
              <a:buClr>
                <a:srgbClr val="8D87A6"/>
              </a:buClr>
              <a:buFont typeface="Courier New" panose="05000000000000000000" pitchFamily="2" charset="2"/>
              <a:buChar char="o"/>
            </a:pPr>
            <a:r>
              <a:rPr lang="de-DE" err="1">
                <a:ea typeface="+mn-lt"/>
                <a:cs typeface="+mn-lt"/>
              </a:rPr>
              <a:t>revert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the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entire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project</a:t>
            </a:r>
            <a:r>
              <a:rPr lang="de-DE">
                <a:ea typeface="+mn-lt"/>
                <a:cs typeface="+mn-lt"/>
              </a:rPr>
              <a:t> back </a:t>
            </a:r>
            <a:r>
              <a:rPr lang="de-DE" err="1">
                <a:ea typeface="+mn-lt"/>
                <a:cs typeface="+mn-lt"/>
              </a:rPr>
              <a:t>to</a:t>
            </a:r>
            <a:r>
              <a:rPr lang="de-DE">
                <a:ea typeface="+mn-lt"/>
                <a:cs typeface="+mn-lt"/>
              </a:rPr>
              <a:t> a </a:t>
            </a:r>
            <a:r>
              <a:rPr lang="de-DE" err="1">
                <a:ea typeface="+mn-lt"/>
                <a:cs typeface="+mn-lt"/>
              </a:rPr>
              <a:t>previous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state</a:t>
            </a:r>
          </a:p>
          <a:p>
            <a:pPr lvl="1">
              <a:buClr>
                <a:srgbClr val="8D87A6"/>
              </a:buClr>
              <a:buFont typeface="Courier New" panose="05000000000000000000" pitchFamily="2" charset="2"/>
              <a:buChar char="o"/>
            </a:pPr>
            <a:r>
              <a:rPr lang="de-DE" err="1">
                <a:ea typeface="+mn-lt"/>
                <a:cs typeface="+mn-lt"/>
              </a:rPr>
              <a:t>compare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changes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over</a:t>
            </a:r>
            <a:r>
              <a:rPr lang="de-DE">
                <a:ea typeface="+mn-lt"/>
                <a:cs typeface="+mn-lt"/>
              </a:rPr>
              <a:t> time</a:t>
            </a:r>
          </a:p>
          <a:p>
            <a:pPr lvl="1">
              <a:buClr>
                <a:srgbClr val="8D87A6"/>
              </a:buClr>
              <a:buFont typeface="Courier New" panose="05000000000000000000" pitchFamily="2" charset="2"/>
              <a:buChar char="o"/>
            </a:pPr>
            <a:r>
              <a:rPr lang="de-DE" err="1">
                <a:ea typeface="+mn-lt"/>
                <a:cs typeface="+mn-lt"/>
              </a:rPr>
              <a:t>see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who</a:t>
            </a:r>
            <a:r>
              <a:rPr lang="de-DE">
                <a:ea typeface="+mn-lt"/>
                <a:cs typeface="+mn-lt"/>
              </a:rPr>
              <a:t> last </a:t>
            </a:r>
            <a:r>
              <a:rPr lang="de-DE" err="1">
                <a:ea typeface="+mn-lt"/>
                <a:cs typeface="+mn-lt"/>
              </a:rPr>
              <a:t>modified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something</a:t>
            </a:r>
            <a:endParaRPr lang="de-DE">
              <a:ea typeface="+mn-lt"/>
              <a:cs typeface="+mn-lt"/>
            </a:endParaRPr>
          </a:p>
          <a:p>
            <a:pPr>
              <a:buClr>
                <a:srgbClr val="8D87A6"/>
              </a:buClr>
            </a:pPr>
            <a:r>
              <a:rPr lang="de-DE" err="1">
                <a:ea typeface="+mn-lt"/>
                <a:cs typeface="+mn-lt"/>
              </a:rPr>
              <a:t>if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you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screw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things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up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or</a:t>
            </a:r>
            <a:r>
              <a:rPr lang="de-DE">
                <a:ea typeface="+mn-lt"/>
                <a:cs typeface="+mn-lt"/>
              </a:rPr>
              <a:t> lose </a:t>
            </a:r>
            <a:r>
              <a:rPr lang="de-DE" err="1">
                <a:ea typeface="+mn-lt"/>
                <a:cs typeface="+mn-lt"/>
              </a:rPr>
              <a:t>files</a:t>
            </a:r>
          </a:p>
          <a:p>
            <a:pPr lvl="1">
              <a:buClr>
                <a:srgbClr val="8D87A6"/>
              </a:buClr>
              <a:buFont typeface="Courier New" panose="05000000000000000000" pitchFamily="2" charset="2"/>
              <a:buChar char="o"/>
            </a:pPr>
            <a:r>
              <a:rPr lang="de-DE" err="1">
                <a:ea typeface="+mn-lt"/>
                <a:cs typeface="+mn-lt"/>
              </a:rPr>
              <a:t>You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can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recover</a:t>
            </a:r>
            <a:endParaRPr lang="de-DE">
              <a:ea typeface="+mn-lt"/>
              <a:cs typeface="+mn-lt"/>
            </a:endParaRPr>
          </a:p>
          <a:p>
            <a:pPr lvl="1">
              <a:buClr>
                <a:srgbClr val="8D87A6"/>
              </a:buClr>
              <a:buFont typeface="Courier New" panose="05000000000000000000" pitchFamily="2" charset="2"/>
              <a:buChar char="o"/>
            </a:pPr>
            <a:r>
              <a:rPr lang="de-DE">
                <a:ea typeface="+mn-lt"/>
                <a:cs typeface="+mn-lt"/>
              </a:rPr>
              <a:t>On a </a:t>
            </a:r>
            <a:r>
              <a:rPr lang="de-DE" err="1">
                <a:ea typeface="+mn-lt"/>
                <a:cs typeface="+mn-lt"/>
              </a:rPr>
              <a:t>cost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of</a:t>
            </a:r>
            <a:r>
              <a:rPr lang="de-DE">
                <a:ea typeface="+mn-lt"/>
                <a:cs typeface="+mn-lt"/>
              </a:rPr>
              <a:t> a </a:t>
            </a:r>
            <a:r>
              <a:rPr lang="de-DE" err="1">
                <a:ea typeface="+mn-lt"/>
                <a:cs typeface="+mn-lt"/>
              </a:rPr>
              <a:t>little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overhead</a:t>
            </a:r>
          </a:p>
          <a:p>
            <a:pPr>
              <a:buClr>
                <a:srgbClr val="8D87A6"/>
              </a:buClr>
            </a:pPr>
            <a:r>
              <a:rPr lang="de-DE">
                <a:ea typeface="+mn-lt"/>
                <a:cs typeface="+mn-lt"/>
              </a:rPr>
              <a:t>Not </a:t>
            </a:r>
            <a:r>
              <a:rPr lang="de-DE" err="1">
                <a:ea typeface="+mn-lt"/>
                <a:cs typeface="+mn-lt"/>
              </a:rPr>
              <a:t>only</a:t>
            </a:r>
            <a:r>
              <a:rPr lang="de-DE">
                <a:ea typeface="+mn-lt"/>
                <a:cs typeface="+mn-lt"/>
              </a:rPr>
              <a:t> Source Code</a:t>
            </a:r>
          </a:p>
          <a:p>
            <a:pPr lvl="1">
              <a:buClr>
                <a:srgbClr val="8D87A6"/>
              </a:buClr>
              <a:buFont typeface="Courier New" panose="05000000000000000000" pitchFamily="2" charset="2"/>
              <a:buChar char="o"/>
            </a:pPr>
            <a:r>
              <a:rPr lang="de-DE" err="1">
                <a:ea typeface="+mn-lt"/>
                <a:cs typeface="+mn-lt"/>
              </a:rPr>
              <a:t>For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every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kind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of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data</a:t>
            </a:r>
          </a:p>
          <a:p>
            <a:pPr>
              <a:buClr>
                <a:srgbClr val="8D87A6"/>
              </a:buClr>
            </a:pPr>
            <a:endParaRPr lang="de-DE">
              <a:ea typeface="+mn-lt"/>
              <a:cs typeface="+mn-lt"/>
            </a:endParaRPr>
          </a:p>
          <a:p>
            <a:pPr lvl="1">
              <a:buClr>
                <a:srgbClr val="8D87A6"/>
              </a:buClr>
              <a:buFont typeface="Courier New" panose="05000000000000000000" pitchFamily="2" charset="2"/>
              <a:buChar char="o"/>
            </a:pPr>
            <a:endParaRPr lang="de-DE">
              <a:ea typeface="+mn-lt"/>
              <a:cs typeface="+mn-lt"/>
            </a:endParaRPr>
          </a:p>
          <a:p>
            <a:pPr lvl="1">
              <a:buClr>
                <a:srgbClr val="8D87A6"/>
              </a:buClr>
              <a:buFont typeface="Courier New" panose="05000000000000000000" pitchFamily="2" charset="2"/>
              <a:buChar char="o"/>
            </a:pPr>
            <a:endParaRPr lang="de-DE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3452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FDF70F4-97B6-40D8-B1FA-9580DBD23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2244" y="224448"/>
            <a:ext cx="6857996" cy="6409096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07F70BA-21EF-4B7D-ACFF-D02E136D4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D487A9C-B45A-450B-B04B-02570D8F4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9C56948-B944-4EAA-A601-1C3F289A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3EFFD07-1C36-4595-9832-727669712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A5917E5-3154-42BC-8308-71C3D44DB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B05D64D-A9ED-421A-9ABE-761977A81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5E49393-F5BE-4823-92E3-7A624F7EA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6035503-21C0-4568-B46B-90BB7503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5CACA2B-D1AF-419E-BFBF-413F69DFD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284408D-F3CE-466F-A0C8-D27F2BCFC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2C5065B-1474-4D66-99DB-CFEF811C0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C6F4B51-92DC-4003-A3E7-28710D57A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5C13CE-E4FE-4F85-BC09-9C950ED75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51C5D97-1CDA-475E-BAC6-EE5899987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B712EBA-54FF-45FE-9A4E-98C0C0EC2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E0AB49E-A89E-4B6C-AAAA-96E326D15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E63E817-E471-4A64-9EF6-FFB1FBB34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4BB2927-CDAC-455A-8D26-8582DD13D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8E42F79-594B-4397-8A30-281228EF9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E578AA8-0A5F-4BAA-AAFC-8A1E0783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BA6CB24-165E-4D82-A315-18FFF8ABC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A7AFC89-7922-47E2-8920-9883AF13C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2D63DEE-348A-4118-952F-DCD6FC1B6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7A17409-8146-400D-A3C1-1E93FE205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21B7B93-01A0-4FDD-A6E1-572957781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D3948D1-38CD-41AC-BBE8-291A85A70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633F3FE-70B6-41BD-A2D7-F9A53AB38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9D1DD0D-9D4A-41EA-9650-F8215D949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148EE7C-8DC4-4A31-A981-8F838EA8F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7F7EC5C-3015-4A5E-A9E3-B53F5293D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D7AF31F-4674-411A-837A-ED991478D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D3DAED2-414E-42E1-998A-6D7EF4A4D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ight Triangle 47">
            <a:extLst>
              <a:ext uri="{FF2B5EF4-FFF2-40B4-BE49-F238E27FC236}">
                <a16:creationId xmlns:a16="http://schemas.microsoft.com/office/drawing/2014/main" id="{9E92C66B-792F-479F-B983-F47FEE1AB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77C2605-0D73-E09B-F802-04E0DC7EB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5408027" cy="1442463"/>
          </a:xfrm>
        </p:spPr>
        <p:txBody>
          <a:bodyPr>
            <a:normAutofit/>
          </a:bodyPr>
          <a:lstStyle/>
          <a:p>
            <a:r>
              <a:rPr lang="de-DE" err="1"/>
              <a:t>Local</a:t>
            </a:r>
            <a:r>
              <a:rPr lang="de-DE"/>
              <a:t> Version Control System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AF8C876-404F-0DC3-EC19-F0E24746D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4424633" cy="37919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Easiest way</a:t>
            </a:r>
          </a:p>
          <a:p>
            <a:pPr lvl="1">
              <a:buClr>
                <a:srgbClr val="8D87A6"/>
              </a:buClr>
              <a:buFont typeface="Courier New" panose="05000000000000000000" pitchFamily="2" charset="2"/>
              <a:buChar char="o"/>
            </a:pPr>
            <a:r>
              <a:rPr lang="en-US"/>
              <a:t>Copy files in a different directory</a:t>
            </a:r>
          </a:p>
          <a:p>
            <a:pPr lvl="1">
              <a:buClr>
                <a:srgbClr val="8D87A6"/>
              </a:buClr>
              <a:buFont typeface="Courier New" panose="05000000000000000000" pitchFamily="2" charset="2"/>
              <a:buChar char="o"/>
            </a:pPr>
            <a:r>
              <a:rPr lang="en-US"/>
              <a:t>Error prone</a:t>
            </a:r>
          </a:p>
          <a:p>
            <a:pPr lvl="1">
              <a:buClr>
                <a:srgbClr val="8D87A6"/>
              </a:buClr>
              <a:buFont typeface="Courier New" panose="05000000000000000000" pitchFamily="2" charset="2"/>
              <a:buChar char="o"/>
            </a:pPr>
            <a:r>
              <a:rPr lang="en-US"/>
              <a:t>Easy to delete or modify the backup files</a:t>
            </a:r>
          </a:p>
          <a:p>
            <a:pPr>
              <a:buClr>
                <a:srgbClr val="8D87A6"/>
              </a:buClr>
            </a:pPr>
            <a:r>
              <a:rPr lang="en-US"/>
              <a:t>More advanced </a:t>
            </a:r>
          </a:p>
          <a:p>
            <a:pPr lvl="1">
              <a:buClr>
                <a:srgbClr val="8D87A6"/>
              </a:buClr>
              <a:buFont typeface="Courier New" panose="05000000000000000000" pitchFamily="2" charset="2"/>
              <a:buChar char="o"/>
            </a:pPr>
            <a:r>
              <a:rPr lang="en-US"/>
              <a:t>Having a local database</a:t>
            </a:r>
          </a:p>
          <a:p>
            <a:pPr lvl="1">
              <a:buClr>
                <a:srgbClr val="8D87A6"/>
              </a:buClr>
              <a:buFont typeface="Courier New" panose="05000000000000000000" pitchFamily="2" charset="2"/>
              <a:buChar char="o"/>
            </a:pPr>
            <a:r>
              <a:rPr lang="en-US"/>
              <a:t>Most popular is RCS</a:t>
            </a:r>
          </a:p>
          <a:p>
            <a:pPr lvl="2">
              <a:buClr>
                <a:srgbClr val="8D87A6"/>
              </a:buClr>
            </a:pPr>
            <a:r>
              <a:rPr lang="en-US"/>
              <a:t>Created in the 80's</a:t>
            </a:r>
          </a:p>
          <a:p>
            <a:pPr lvl="2">
              <a:buClr>
                <a:srgbClr val="8D87A6"/>
              </a:buClr>
            </a:pPr>
            <a:r>
              <a:rPr lang="en-US"/>
              <a:t>Keeps patches to the original file</a:t>
            </a:r>
          </a:p>
          <a:p>
            <a:pPr lvl="1">
              <a:buClr>
                <a:srgbClr val="8D87A6"/>
              </a:buClr>
              <a:buFont typeface="Courier New" panose="05000000000000000000" pitchFamily="2" charset="2"/>
              <a:buChar char="o"/>
            </a:pPr>
            <a:endParaRPr lang="en-US"/>
          </a:p>
        </p:txBody>
      </p:sp>
      <p:pic>
        <p:nvPicPr>
          <p:cNvPr id="4" name="Inhaltsplatzhalter 3" descr="Ein Bild, das Text, Screenshot, Schrift, Zahl enthält.&#10;&#10;Beschreibung automatisch generiert.">
            <a:extLst>
              <a:ext uri="{FF2B5EF4-FFF2-40B4-BE49-F238E27FC236}">
                <a16:creationId xmlns:a16="http://schemas.microsoft.com/office/drawing/2014/main" id="{99938601-5AA0-37B6-5AAA-270FB59D8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7094" y="1553287"/>
            <a:ext cx="4401655" cy="375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950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FDF70F4-97B6-40D8-B1FA-9580DBD23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2244" y="224448"/>
            <a:ext cx="6857996" cy="6409096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07F70BA-21EF-4B7D-ACFF-D02E136D4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D487A9C-B45A-450B-B04B-02570D8F4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9C56948-B944-4EAA-A601-1C3F289A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3EFFD07-1C36-4595-9832-727669712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A5917E5-3154-42BC-8308-71C3D44DB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B05D64D-A9ED-421A-9ABE-761977A81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5E49393-F5BE-4823-92E3-7A624F7EA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6035503-21C0-4568-B46B-90BB7503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5CACA2B-D1AF-419E-BFBF-413F69DFD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284408D-F3CE-466F-A0C8-D27F2BCFC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2C5065B-1474-4D66-99DB-CFEF811C0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C6F4B51-92DC-4003-A3E7-28710D57A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5C13CE-E4FE-4F85-BC09-9C950ED75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51C5D97-1CDA-475E-BAC6-EE5899987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B712EBA-54FF-45FE-9A4E-98C0C0EC2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E0AB49E-A89E-4B6C-AAAA-96E326D15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E63E817-E471-4A64-9EF6-FFB1FBB34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4BB2927-CDAC-455A-8D26-8582DD13D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8E42F79-594B-4397-8A30-281228EF9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E578AA8-0A5F-4BAA-AAFC-8A1E0783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BA6CB24-165E-4D82-A315-18FFF8ABC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A7AFC89-7922-47E2-8920-9883AF13C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2D63DEE-348A-4118-952F-DCD6FC1B6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7A17409-8146-400D-A3C1-1E93FE205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21B7B93-01A0-4FDD-A6E1-572957781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D3948D1-38CD-41AC-BBE8-291A85A70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633F3FE-70B6-41BD-A2D7-F9A53AB38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9D1DD0D-9D4A-41EA-9650-F8215D949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148EE7C-8DC4-4A31-A981-8F838EA8F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7F7EC5C-3015-4A5E-A9E3-B53F5293D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D7AF31F-4674-411A-837A-ED991478D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D3DAED2-414E-42E1-998A-6D7EF4A4D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ight Triangle 47">
            <a:extLst>
              <a:ext uri="{FF2B5EF4-FFF2-40B4-BE49-F238E27FC236}">
                <a16:creationId xmlns:a16="http://schemas.microsoft.com/office/drawing/2014/main" id="{9E92C66B-792F-479F-B983-F47FEE1AB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BCA98C-36AC-CCFA-2892-B95CCA369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5784544" cy="1442463"/>
          </a:xfrm>
        </p:spPr>
        <p:txBody>
          <a:bodyPr>
            <a:normAutofit fontScale="90000"/>
          </a:bodyPr>
          <a:lstStyle/>
          <a:p>
            <a:r>
              <a:rPr lang="de-DE" err="1"/>
              <a:t>Centralized</a:t>
            </a:r>
            <a:br>
              <a:rPr lang="de-DE"/>
            </a:br>
            <a:r>
              <a:rPr lang="de-DE"/>
              <a:t>Version Control System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8ED9186-71D9-EE0F-23AF-4632511D4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4424633" cy="37919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Answer to the question: How can I collaborate with other developer(s) on a different system?</a:t>
            </a:r>
          </a:p>
          <a:p>
            <a:pPr>
              <a:buClr>
                <a:srgbClr val="8D87A6"/>
              </a:buClr>
            </a:pPr>
            <a:r>
              <a:rPr lang="en-US"/>
              <a:t>A server-client system</a:t>
            </a:r>
          </a:p>
          <a:p>
            <a:pPr>
              <a:buClr>
                <a:srgbClr val="8D87A6"/>
              </a:buClr>
            </a:pPr>
            <a:r>
              <a:rPr lang="en-US"/>
              <a:t>Single Point-Of-Failure</a:t>
            </a:r>
          </a:p>
          <a:p>
            <a:pPr lvl="1">
              <a:buClr>
                <a:srgbClr val="8D87A6"/>
              </a:buClr>
              <a:buFont typeface="Courier New" panose="05000000000000000000" pitchFamily="2" charset="2"/>
              <a:buChar char="o"/>
            </a:pPr>
            <a:r>
              <a:rPr lang="en-US"/>
              <a:t>Database on the server</a:t>
            </a:r>
          </a:p>
          <a:p>
            <a:pPr>
              <a:buClr>
                <a:srgbClr val="8D87A6"/>
              </a:buClr>
            </a:pPr>
            <a:r>
              <a:rPr lang="en-US"/>
              <a:t>Depends heavily on network</a:t>
            </a:r>
          </a:p>
          <a:p>
            <a:pPr>
              <a:buClr>
                <a:srgbClr val="8D87A6"/>
              </a:buClr>
            </a:pPr>
            <a:endParaRPr lang="en-US"/>
          </a:p>
        </p:txBody>
      </p:sp>
      <p:pic>
        <p:nvPicPr>
          <p:cNvPr id="4" name="Inhaltsplatzhalter 3" descr="Ein Bild, das Text, Screenshot, Schrift, Zahl enthält.&#10;&#10;Beschreibung automatisch generiert.">
            <a:extLst>
              <a:ext uri="{FF2B5EF4-FFF2-40B4-BE49-F238E27FC236}">
                <a16:creationId xmlns:a16="http://schemas.microsoft.com/office/drawing/2014/main" id="{6F210686-DCA4-3E97-588C-5BBC660C9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7094" y="1902668"/>
            <a:ext cx="4401655" cy="305915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29E548CF-1846-03B3-04C4-1D3C05F3EBF6}"/>
              </a:ext>
            </a:extLst>
          </p:cNvPr>
          <p:cNvSpPr txBox="1"/>
          <p:nvPr/>
        </p:nvSpPr>
        <p:spPr>
          <a:xfrm>
            <a:off x="7171764" y="5226423"/>
            <a:ext cx="105783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/>
              <a:t>CVS</a:t>
            </a:r>
          </a:p>
          <a:p>
            <a:r>
              <a:rPr lang="de-DE" sz="1200" err="1"/>
              <a:t>Concurrent</a:t>
            </a:r>
            <a:r>
              <a:rPr lang="de-DE" sz="1200"/>
              <a:t> Versions System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A8AFC39-B674-BF88-7831-4FD9049CAA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16651" y="5226423"/>
            <a:ext cx="923005" cy="797859"/>
          </a:xfrm>
          <a:prstGeom prst="rect">
            <a:avLst/>
          </a:prstGeom>
        </p:spPr>
      </p:pic>
      <p:pic>
        <p:nvPicPr>
          <p:cNvPr id="7" name="Grafik 6" descr="Ein Bild, das Kreis, Grafiken enthält.&#10;&#10;Beschreibung automatisch generiert.">
            <a:extLst>
              <a:ext uri="{FF2B5EF4-FFF2-40B4-BE49-F238E27FC236}">
                <a16:creationId xmlns:a16="http://schemas.microsoft.com/office/drawing/2014/main" id="{721F44EC-1C54-8C87-DA34-80B7F8A795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8094" y="5051612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347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FDF70F4-97B6-40D8-B1FA-9580DBD23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2244" y="224448"/>
            <a:ext cx="6857996" cy="6409096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07F70BA-21EF-4B7D-ACFF-D02E136D4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D487A9C-B45A-450B-B04B-02570D8F4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9C56948-B944-4EAA-A601-1C3F289A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3EFFD07-1C36-4595-9832-727669712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A5917E5-3154-42BC-8308-71C3D44DB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B05D64D-A9ED-421A-9ABE-761977A81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5E49393-F5BE-4823-92E3-7A624F7EA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6035503-21C0-4568-B46B-90BB7503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5CACA2B-D1AF-419E-BFBF-413F69DFD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284408D-F3CE-466F-A0C8-D27F2BCFC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2C5065B-1474-4D66-99DB-CFEF811C0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C6F4B51-92DC-4003-A3E7-28710D57A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5C13CE-E4FE-4F85-BC09-9C950ED75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51C5D97-1CDA-475E-BAC6-EE5899987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B712EBA-54FF-45FE-9A4E-98C0C0EC2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E0AB49E-A89E-4B6C-AAAA-96E326D15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E63E817-E471-4A64-9EF6-FFB1FBB34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4BB2927-CDAC-455A-8D26-8582DD13D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8E42F79-594B-4397-8A30-281228EF9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E578AA8-0A5F-4BAA-AAFC-8A1E0783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BA6CB24-165E-4D82-A315-18FFF8ABC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A7AFC89-7922-47E2-8920-9883AF13C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2D63DEE-348A-4118-952F-DCD6FC1B6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7A17409-8146-400D-A3C1-1E93FE205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21B7B93-01A0-4FDD-A6E1-572957781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D3948D1-38CD-41AC-BBE8-291A85A70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633F3FE-70B6-41BD-A2D7-F9A53AB38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9D1DD0D-9D4A-41EA-9650-F8215D949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148EE7C-8DC4-4A31-A981-8F838EA8F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7F7EC5C-3015-4A5E-A9E3-B53F5293D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D7AF31F-4674-411A-837A-ED991478D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D3DAED2-414E-42E1-998A-6D7EF4A4D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ight Triangle 47">
            <a:extLst>
              <a:ext uri="{FF2B5EF4-FFF2-40B4-BE49-F238E27FC236}">
                <a16:creationId xmlns:a16="http://schemas.microsoft.com/office/drawing/2014/main" id="{9E92C66B-792F-479F-B983-F47FEE1AB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7CE8500-C286-EB15-8D91-B869789EE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5408027" cy="1442463"/>
          </a:xfrm>
        </p:spPr>
        <p:txBody>
          <a:bodyPr>
            <a:normAutofit/>
          </a:bodyPr>
          <a:lstStyle/>
          <a:p>
            <a:r>
              <a:rPr lang="de-DE"/>
              <a:t>Distributed Version Control Systems</a:t>
            </a:r>
          </a:p>
        </p:txBody>
      </p:sp>
      <p:pic>
        <p:nvPicPr>
          <p:cNvPr id="3" name="Inhaltsplatzhalter 2" descr="Ein Bild, das Grafiken, Schrift, Design enthält.&#10;&#10;Beschreibung automatisch generiert.">
            <a:extLst>
              <a:ext uri="{FF2B5EF4-FFF2-40B4-BE49-F238E27FC236}">
                <a16:creationId xmlns:a16="http://schemas.microsoft.com/office/drawing/2014/main" id="{0234878D-EAFB-3DB1-54D7-A4A6AB35F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06435" y="6173813"/>
            <a:ext cx="1006807" cy="419453"/>
          </a:xfrm>
        </p:spPr>
      </p:pic>
      <p:pic>
        <p:nvPicPr>
          <p:cNvPr id="4" name="Inhaltsplatzhalter 3" descr="Ein Bild, das Text, Screenshot, Schrift, Design enthält.&#10;&#10;Beschreibung automatisch generiert.">
            <a:extLst>
              <a:ext uri="{FF2B5EF4-FFF2-40B4-BE49-F238E27FC236}">
                <a16:creationId xmlns:a16="http://schemas.microsoft.com/office/drawing/2014/main" id="{5261D7A1-EC8C-2803-9A33-8E753A2BF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094" y="796521"/>
            <a:ext cx="4401655" cy="5271443"/>
          </a:xfrm>
          <a:prstGeom prst="rect">
            <a:avLst/>
          </a:prstGeom>
        </p:spPr>
      </p:pic>
      <p:pic>
        <p:nvPicPr>
          <p:cNvPr id="5" name="Grafik 4" descr="Ein Bild, das Text, Grafiken, Design, Kreis enthält.&#10;&#10;Beschreibung automatisch generiert.">
            <a:extLst>
              <a:ext uri="{FF2B5EF4-FFF2-40B4-BE49-F238E27FC236}">
                <a16:creationId xmlns:a16="http://schemas.microsoft.com/office/drawing/2014/main" id="{0A7F7C19-818A-7F7D-642D-31F613D8D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6962" y="5767754"/>
            <a:ext cx="801077" cy="930031"/>
          </a:xfrm>
          <a:prstGeom prst="rect">
            <a:avLst/>
          </a:prstGeom>
        </p:spPr>
      </p:pic>
      <p:pic>
        <p:nvPicPr>
          <p:cNvPr id="6" name="Grafik 5" descr="Ein Bild, das Screenshot, Uhr, Kreis enthält.&#10;&#10;Beschreibung automatisch generiert.">
            <a:extLst>
              <a:ext uri="{FF2B5EF4-FFF2-40B4-BE49-F238E27FC236}">
                <a16:creationId xmlns:a16="http://schemas.microsoft.com/office/drawing/2014/main" id="{F6EF1F2C-737B-DC92-2F8D-834E545915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6706" y="6110531"/>
            <a:ext cx="1660281" cy="537552"/>
          </a:xfrm>
          <a:prstGeom prst="rect">
            <a:avLst/>
          </a:prstGeom>
        </p:spPr>
      </p:pic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0E39F00C-34E4-C131-A5F7-BF68D41C45FE}"/>
              </a:ext>
            </a:extLst>
          </p:cNvPr>
          <p:cNvSpPr txBox="1">
            <a:spLocks/>
          </p:cNvSpPr>
          <p:nvPr/>
        </p:nvSpPr>
        <p:spPr>
          <a:xfrm>
            <a:off x="691079" y="2340131"/>
            <a:ext cx="4424633" cy="37919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Every time the database is cloned</a:t>
            </a:r>
          </a:p>
          <a:p>
            <a:pPr>
              <a:buClr>
                <a:srgbClr val="8D87A6"/>
              </a:buClr>
            </a:pPr>
            <a:r>
              <a:rPr lang="en-US"/>
              <a:t>Every client has the whole database</a:t>
            </a:r>
          </a:p>
          <a:p>
            <a:pPr>
              <a:buClr>
                <a:srgbClr val="8D87A6"/>
              </a:buClr>
            </a:pPr>
            <a:r>
              <a:rPr lang="en-US"/>
              <a:t>Including the whole history</a:t>
            </a:r>
          </a:p>
        </p:txBody>
      </p:sp>
    </p:spTree>
    <p:extLst>
      <p:ext uri="{BB962C8B-B14F-4D97-AF65-F5344CB8AC3E}">
        <p14:creationId xmlns:p14="http://schemas.microsoft.com/office/powerpoint/2010/main" val="3493839342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Application>Microsoft Office PowerPoint</Application>
  <PresentationFormat>Breitbild</PresentationFormat>
  <Slides>16</Slides>
  <Notes>1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CosineVTI</vt:lpstr>
      <vt:lpstr>Introduction to</vt:lpstr>
      <vt:lpstr>Agenda</vt:lpstr>
      <vt:lpstr>Git is hip</vt:lpstr>
      <vt:lpstr>Git is hip</vt:lpstr>
      <vt:lpstr>Schwierigkeiten beim Umgang mit Git</vt:lpstr>
      <vt:lpstr>Why Version Control System?</vt:lpstr>
      <vt:lpstr>Local Version Control System</vt:lpstr>
      <vt:lpstr>Centralized Version Control System</vt:lpstr>
      <vt:lpstr>Distributed Version Control Systems</vt:lpstr>
      <vt:lpstr>How do VCS save data? delta-based version control</vt:lpstr>
      <vt:lpstr>How does Git save data? snapshot-based version control</vt:lpstr>
      <vt:lpstr>Nearly everything is local</vt:lpstr>
      <vt:lpstr>Git has Integrity</vt:lpstr>
      <vt:lpstr>Nachteile von Git</vt:lpstr>
      <vt:lpstr>Drei-Schritte-Plan zum Umstieg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 </dc:creator>
  <cp:revision>56</cp:revision>
  <dcterms:created xsi:type="dcterms:W3CDTF">2016-01-13T19:04:32Z</dcterms:created>
  <dcterms:modified xsi:type="dcterms:W3CDTF">2024-01-16T15:40:18Z</dcterms:modified>
</cp:coreProperties>
</file>