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7" r:id="rId2"/>
    <p:sldId id="306" r:id="rId3"/>
    <p:sldId id="309" r:id="rId4"/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ungYong" initials="LS" lastIdx="1" clrIdx="0">
    <p:extLst>
      <p:ext uri="{19B8F6BF-5375-455C-9EA6-DF929625EA0E}">
        <p15:presenceInfo xmlns:p15="http://schemas.microsoft.com/office/powerpoint/2012/main" userId="21218d648705e0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4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9CB430ED-53D6-4721-9D94-340FA0E3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2C853471-2091-4A45-B204-9869C44F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76804E93-6CFC-4935-A7AD-36C04DDA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9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lnSpc>
                <a:spcPct val="100000"/>
              </a:lnSpc>
              <a:defRPr/>
            </a:lvl1pPr>
            <a:lvl2pPr latinLnBrk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9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4299"/>
            <a:ext cx="10515600" cy="479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712E-2606-4B45-9B70-7BB22A25359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E1BA-4116-417A-B665-4DEA48472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41FEA8C-A426-472E-85D8-D6FE2A0D1EA5}"/>
              </a:ext>
            </a:extLst>
          </p:cNvPr>
          <p:cNvSpPr txBox="1">
            <a:spLocks/>
          </p:cNvSpPr>
          <p:nvPr/>
        </p:nvSpPr>
        <p:spPr>
          <a:xfrm>
            <a:off x="1569923" y="3006585"/>
            <a:ext cx="9144000" cy="84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ko-KR" altLang="en-US" sz="4400" dirty="0" smtClean="0"/>
              <a:t>웹 페이지 만들기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98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FBV </a:t>
            </a:r>
            <a:r>
              <a:rPr lang="ko-KR" altLang="en-US" dirty="0"/>
              <a:t>스타일로 </a:t>
            </a:r>
            <a:r>
              <a:rPr lang="en-US" altLang="ko-KR" dirty="0" err="1"/>
              <a:t>post_list</a:t>
            </a:r>
            <a:r>
              <a:rPr lang="en-US" altLang="ko-KR" dirty="0"/>
              <a:t> </a:t>
            </a:r>
            <a:r>
              <a:rPr lang="ko-KR" altLang="en-US" dirty="0"/>
              <a:t>페이지 만들기</a:t>
            </a:r>
            <a:endParaRPr lang="ko-KR" altLang="en-US" b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27303F-A4F4-45BA-896E-51B8A4A19610}"/>
              </a:ext>
            </a:extLst>
          </p:cNvPr>
          <p:cNvGrpSpPr/>
          <p:nvPr/>
        </p:nvGrpSpPr>
        <p:grpSpPr>
          <a:xfrm>
            <a:off x="621792" y="4260502"/>
            <a:ext cx="3733430" cy="2402813"/>
            <a:chOff x="-2797019" y="8165864"/>
            <a:chExt cx="6237017" cy="401410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526C60A-E0D8-47CA-8FA1-D23417256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172"/>
            <a:stretch/>
          </p:blipFill>
          <p:spPr>
            <a:xfrm>
              <a:off x="-2797019" y="8165865"/>
              <a:ext cx="5953173" cy="401410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9D976D0-427E-4773-A432-8708DDE8D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00" b="83100"/>
            <a:stretch/>
          </p:blipFill>
          <p:spPr>
            <a:xfrm>
              <a:off x="391135" y="8165864"/>
              <a:ext cx="2950423" cy="67836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98CC933-E8FF-435A-A3A7-89B5D2195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865"/>
            <a:stretch/>
          </p:blipFill>
          <p:spPr>
            <a:xfrm>
              <a:off x="3057714" y="8165865"/>
              <a:ext cx="382284" cy="4014107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994178-CF9E-429F-BB42-62F8FAF6E151}"/>
              </a:ext>
            </a:extLst>
          </p:cNvPr>
          <p:cNvGrpSpPr/>
          <p:nvPr/>
        </p:nvGrpSpPr>
        <p:grpSpPr>
          <a:xfrm>
            <a:off x="621794" y="1494971"/>
            <a:ext cx="3746944" cy="2674609"/>
            <a:chOff x="621794" y="1829809"/>
            <a:chExt cx="3277859" cy="23397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D89E39-BB32-499C-9DBA-E2EB47864DC0}"/>
                </a:ext>
              </a:extLst>
            </p:cNvPr>
            <p:cNvGrpSpPr/>
            <p:nvPr/>
          </p:nvGrpSpPr>
          <p:grpSpPr>
            <a:xfrm>
              <a:off x="621794" y="1829809"/>
              <a:ext cx="3277859" cy="2339771"/>
              <a:chOff x="-2797018" y="4630746"/>
              <a:chExt cx="6240459" cy="4454507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5ED72F5-ACD0-4EA5-820E-10602DBD6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344"/>
              <a:stretch/>
            </p:blipFill>
            <p:spPr>
              <a:xfrm>
                <a:off x="2872311" y="4630746"/>
                <a:ext cx="567687" cy="445450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CF82423-2708-4432-A496-59B7B3741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1171"/>
              <a:stretch/>
            </p:blipFill>
            <p:spPr>
              <a:xfrm>
                <a:off x="-2797018" y="4630746"/>
                <a:ext cx="5953173" cy="4454507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D46E1A7-7AFD-4831-A189-E8C91FD57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049" b="84772"/>
              <a:stretch/>
            </p:blipFill>
            <p:spPr>
              <a:xfrm>
                <a:off x="-817818" y="4630746"/>
                <a:ext cx="4261259" cy="678367"/>
              </a:xfrm>
              <a:prstGeom prst="rect">
                <a:avLst/>
              </a:prstGeom>
            </p:spPr>
          </p:pic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E0CA3D-3870-4CB1-B199-227885D2E3C3}"/>
                </a:ext>
              </a:extLst>
            </p:cNvPr>
            <p:cNvSpPr/>
            <p:nvPr/>
          </p:nvSpPr>
          <p:spPr>
            <a:xfrm>
              <a:off x="1117709" y="3272090"/>
              <a:ext cx="2579336" cy="238744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685711E-7755-4039-9B12-28B4EB947705}"/>
              </a:ext>
            </a:extLst>
          </p:cNvPr>
          <p:cNvSpPr/>
          <p:nvPr/>
        </p:nvSpPr>
        <p:spPr>
          <a:xfrm>
            <a:off x="620781" y="4260501"/>
            <a:ext cx="3745889" cy="2402812"/>
          </a:xfrm>
          <a:prstGeom prst="roundRect">
            <a:avLst>
              <a:gd name="adj" fmla="val 5261"/>
            </a:avLst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520CB9E-BA28-484F-B2FC-BC2C038AE1B7}"/>
              </a:ext>
            </a:extLst>
          </p:cNvPr>
          <p:cNvGrpSpPr/>
          <p:nvPr/>
        </p:nvGrpSpPr>
        <p:grpSpPr>
          <a:xfrm>
            <a:off x="4842438" y="3571767"/>
            <a:ext cx="2718280" cy="2834065"/>
            <a:chOff x="290286" y="3629049"/>
            <a:chExt cx="5752940" cy="599798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D4B41C0-FF35-466E-8B29-C4858E53A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160"/>
            <a:stretch/>
          </p:blipFill>
          <p:spPr>
            <a:xfrm>
              <a:off x="290286" y="3694686"/>
              <a:ext cx="5466884" cy="593234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86FC0F9-4A3C-4885-B63A-60522A50B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407"/>
            <a:stretch/>
          </p:blipFill>
          <p:spPr>
            <a:xfrm>
              <a:off x="5724960" y="3694686"/>
              <a:ext cx="316129" cy="593234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7297A52-8F82-4AAA-9F15-0E96A7CD8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971" t="-1222" b="88644"/>
            <a:stretch/>
          </p:blipFill>
          <p:spPr>
            <a:xfrm>
              <a:off x="553269" y="3629049"/>
              <a:ext cx="5489957" cy="7461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2E7CCF6-5839-4BBC-986A-2F158F4F70C0}"/>
              </a:ext>
            </a:extLst>
          </p:cNvPr>
          <p:cNvGrpSpPr/>
          <p:nvPr/>
        </p:nvGrpSpPr>
        <p:grpSpPr>
          <a:xfrm>
            <a:off x="4833487" y="1494971"/>
            <a:ext cx="2772958" cy="2105344"/>
            <a:chOff x="4822558" y="1391265"/>
            <a:chExt cx="2772958" cy="210534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775DE37-0307-4598-94D3-3F11F3A4F22F}"/>
                </a:ext>
              </a:extLst>
            </p:cNvPr>
            <p:cNvGrpSpPr/>
            <p:nvPr/>
          </p:nvGrpSpPr>
          <p:grpSpPr>
            <a:xfrm>
              <a:off x="4822558" y="1391265"/>
              <a:ext cx="2772958" cy="2037735"/>
              <a:chOff x="0" y="5958443"/>
              <a:chExt cx="5968394" cy="438593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5A519AE-E3FD-4D96-A481-36EA0F1581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6146"/>
              <a:stretch/>
            </p:blipFill>
            <p:spPr>
              <a:xfrm>
                <a:off x="0" y="5959057"/>
                <a:ext cx="5346600" cy="4385318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EEF2384-FA57-40D6-A288-0FCFD7870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4900"/>
              <a:stretch/>
            </p:blipFill>
            <p:spPr>
              <a:xfrm>
                <a:off x="5346600" y="5958443"/>
                <a:ext cx="621794" cy="4385318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E80AF393-BEAB-4CB5-8EDF-7B1BC4961E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4062" b="85672"/>
              <a:stretch/>
            </p:blipFill>
            <p:spPr>
              <a:xfrm>
                <a:off x="2806094" y="5958514"/>
                <a:ext cx="3162300" cy="628347"/>
              </a:xfrm>
              <a:prstGeom prst="rect">
                <a:avLst/>
              </a:prstGeom>
            </p:spPr>
          </p:pic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9589BEF-B880-4019-B1D3-D1D9BA859AC2}"/>
                </a:ext>
              </a:extLst>
            </p:cNvPr>
            <p:cNvSpPr/>
            <p:nvPr/>
          </p:nvSpPr>
          <p:spPr>
            <a:xfrm>
              <a:off x="4971036" y="2145350"/>
              <a:ext cx="1820249" cy="1143112"/>
            </a:xfrm>
            <a:prstGeom prst="roundRect">
              <a:avLst>
                <a:gd name="adj" fmla="val 11123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B88B584-7EC2-4A53-85B9-54FF3EB7BEF0}"/>
                </a:ext>
              </a:extLst>
            </p:cNvPr>
            <p:cNvSpPr/>
            <p:nvPr/>
          </p:nvSpPr>
          <p:spPr>
            <a:xfrm>
              <a:off x="5438372" y="2833545"/>
              <a:ext cx="1250712" cy="238744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70C5678-A3DE-4E35-A716-5BD753C4AB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289" y="3072289"/>
              <a:ext cx="0" cy="42432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D336004-A632-43F8-A27D-62CC99EB6378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H="1">
            <a:off x="620781" y="3280108"/>
            <a:ext cx="3516354" cy="2181799"/>
          </a:xfrm>
          <a:prstGeom prst="bentConnector5">
            <a:avLst>
              <a:gd name="adj1" fmla="val -6501"/>
              <a:gd name="adj2" fmla="val 40533"/>
              <a:gd name="adj3" fmla="val 106501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B41239-CC2A-4DE2-BF9E-F83A502168A1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3938313" y="2820612"/>
            <a:ext cx="1043652" cy="3214839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A0CAD8C-0D47-4D43-AB9E-D552A5FDBF4F}"/>
              </a:ext>
            </a:extLst>
          </p:cNvPr>
          <p:cNvGrpSpPr/>
          <p:nvPr/>
        </p:nvGrpSpPr>
        <p:grpSpPr>
          <a:xfrm>
            <a:off x="8088667" y="4309288"/>
            <a:ext cx="4003692" cy="1593636"/>
            <a:chOff x="74738" y="5234365"/>
            <a:chExt cx="7092173" cy="282298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A23A166-9AB2-4A64-AD12-A71704510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832"/>
            <a:stretch/>
          </p:blipFill>
          <p:spPr>
            <a:xfrm>
              <a:off x="6049202" y="5234365"/>
              <a:ext cx="1117709" cy="282298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9E0983C-D6F6-4AC2-9FC4-64F5F0425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613"/>
            <a:stretch/>
          </p:blipFill>
          <p:spPr>
            <a:xfrm>
              <a:off x="74738" y="5234365"/>
              <a:ext cx="6021262" cy="282298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621792" y="1148785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urls.py </a:t>
            </a:r>
            <a:r>
              <a:rPr lang="ko-KR" altLang="en-US" b="1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views.py</a:t>
            </a:r>
            <a:r>
              <a:rPr lang="ko-KR" altLang="en-US" b="1" dirty="0">
                <a:latin typeface="+mn-ea"/>
              </a:rPr>
              <a:t>와 템플릿 파일로 블로그 </a:t>
            </a:r>
            <a:r>
              <a:rPr lang="en-US" altLang="ko-KR" b="1" dirty="0">
                <a:latin typeface="+mn-ea"/>
              </a:rPr>
              <a:t>index </a:t>
            </a:r>
            <a:r>
              <a:rPr lang="ko-KR" altLang="en-US" b="1" dirty="0">
                <a:latin typeface="+mn-ea"/>
              </a:rPr>
              <a:t>페이지 만들기</a:t>
            </a: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2A2432E4-2452-49BB-BAB4-78E0CF064571}"/>
              </a:ext>
            </a:extLst>
          </p:cNvPr>
          <p:cNvSpPr/>
          <p:nvPr/>
        </p:nvSpPr>
        <p:spPr>
          <a:xfrm>
            <a:off x="7600266" y="4906662"/>
            <a:ext cx="508976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02AE736-5BD7-43B1-8D75-2D69648E5933}"/>
              </a:ext>
            </a:extLst>
          </p:cNvPr>
          <p:cNvSpPr/>
          <p:nvPr/>
        </p:nvSpPr>
        <p:spPr>
          <a:xfrm>
            <a:off x="989856" y="5898996"/>
            <a:ext cx="2948457" cy="27291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쿼리로 </a:t>
            </a:r>
            <a:r>
              <a:rPr lang="en-US" altLang="ko-KR" dirty="0"/>
              <a:t>post </a:t>
            </a:r>
            <a:r>
              <a:rPr lang="ko-KR" altLang="en-US" dirty="0"/>
              <a:t>목록 가져오기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35B9D-D888-4AA1-BF27-818654C87052}"/>
              </a:ext>
            </a:extLst>
          </p:cNvPr>
          <p:cNvSpPr txBox="1"/>
          <p:nvPr/>
        </p:nvSpPr>
        <p:spPr>
          <a:xfrm>
            <a:off x="838200" y="1805620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데이터베이스의 데이터를 가져오거나 수정</a:t>
            </a:r>
            <a:r>
              <a:rPr lang="en-US" altLang="ko-KR" dirty="0"/>
              <a:t>, </a:t>
            </a:r>
            <a:r>
              <a:rPr lang="ko-KR" altLang="en-US" dirty="0"/>
              <a:t>삭제 등의 행위를 위한 요청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83799-9833-4E51-8E11-DDF3D9373642}"/>
              </a:ext>
            </a:extLst>
          </p:cNvPr>
          <p:cNvGrpSpPr/>
          <p:nvPr/>
        </p:nvGrpSpPr>
        <p:grpSpPr>
          <a:xfrm>
            <a:off x="947651" y="2314550"/>
            <a:ext cx="3240084" cy="4083184"/>
            <a:chOff x="960351" y="2556016"/>
            <a:chExt cx="3240084" cy="40831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8C9D97-A92E-4933-9BB9-7452C9A90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711"/>
            <a:stretch/>
          </p:blipFill>
          <p:spPr>
            <a:xfrm>
              <a:off x="960351" y="2556016"/>
              <a:ext cx="3118164" cy="408318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F527F1A-31B0-4955-934A-D58614130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787"/>
            <a:stretch/>
          </p:blipFill>
          <p:spPr>
            <a:xfrm>
              <a:off x="4048035" y="2556016"/>
              <a:ext cx="152400" cy="408318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6AEF0BE-E58B-41E2-805F-BE4F6F40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164" b="86085"/>
            <a:stretch/>
          </p:blipFill>
          <p:spPr>
            <a:xfrm>
              <a:off x="2145892" y="2556016"/>
              <a:ext cx="2054217" cy="568184"/>
            </a:xfrm>
            <a:prstGeom prst="rect">
              <a:avLst/>
            </a:prstGeom>
          </p:spPr>
        </p:pic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581F259-165C-4BAA-8A94-E2E8832E9727}"/>
              </a:ext>
            </a:extLst>
          </p:cNvPr>
          <p:cNvSpPr/>
          <p:nvPr/>
        </p:nvSpPr>
        <p:spPr>
          <a:xfrm>
            <a:off x="1471831" y="3866984"/>
            <a:ext cx="2154019" cy="29760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CE975C-514D-4C7A-A025-644722EA0F95}"/>
              </a:ext>
            </a:extLst>
          </p:cNvPr>
          <p:cNvCxnSpPr>
            <a:cxnSpLocks/>
            <a:stCxn id="41" idx="2"/>
            <a:endCxn id="15" idx="1"/>
          </p:cNvCxnSpPr>
          <p:nvPr/>
        </p:nvCxnSpPr>
        <p:spPr>
          <a:xfrm>
            <a:off x="2548841" y="4164584"/>
            <a:ext cx="542985" cy="2067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A234BB-8D30-40F6-93E5-8656F317C8C9}"/>
              </a:ext>
            </a:extLst>
          </p:cNvPr>
          <p:cNvSpPr/>
          <p:nvPr/>
        </p:nvSpPr>
        <p:spPr>
          <a:xfrm>
            <a:off x="3091826" y="4186698"/>
            <a:ext cx="2054217" cy="369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모델명</a:t>
            </a:r>
            <a:r>
              <a:rPr lang="en-US" altLang="ko-KR" dirty="0"/>
              <a:t>.</a:t>
            </a:r>
            <a:r>
              <a:rPr lang="en-US" altLang="ko-KR" dirty="0" err="1"/>
              <a:t>objects.all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06048D-E564-4478-ACFB-7FF8CABF7042}"/>
              </a:ext>
            </a:extLst>
          </p:cNvPr>
          <p:cNvSpPr txBox="1"/>
          <p:nvPr/>
        </p:nvSpPr>
        <p:spPr>
          <a:xfrm>
            <a:off x="3091826" y="4610168"/>
            <a:ext cx="237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post</a:t>
            </a:r>
            <a:r>
              <a:rPr lang="ko-KR" altLang="en-US" dirty="0"/>
              <a:t>를 가져옴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A6F04E-5C3E-4D20-8737-C6A0DFAE973B}"/>
              </a:ext>
            </a:extLst>
          </p:cNvPr>
          <p:cNvGrpSpPr/>
          <p:nvPr/>
        </p:nvGrpSpPr>
        <p:grpSpPr>
          <a:xfrm>
            <a:off x="5159242" y="2198097"/>
            <a:ext cx="2783153" cy="4294778"/>
            <a:chOff x="1299673" y="0"/>
            <a:chExt cx="4444202" cy="685800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B64C458-A6EA-454C-AA35-90E215F25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879"/>
            <a:stretch/>
          </p:blipFill>
          <p:spPr>
            <a:xfrm>
              <a:off x="1299673" y="0"/>
              <a:ext cx="4232441" cy="685800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79C0ADA-0AB6-4862-9278-3C829A802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303"/>
            <a:stretch/>
          </p:blipFill>
          <p:spPr>
            <a:xfrm>
              <a:off x="5485114" y="0"/>
              <a:ext cx="258761" cy="685800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E008875-5E52-4FDE-B3AB-BCC4E577F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78" b="90108"/>
            <a:stretch/>
          </p:blipFill>
          <p:spPr>
            <a:xfrm>
              <a:off x="1509629" y="5747"/>
              <a:ext cx="4232441" cy="678367"/>
            </a:xfrm>
            <a:prstGeom prst="rect">
              <a:avLst/>
            </a:prstGeom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E07322-A0AD-4FB0-9232-D398BE9887BD}"/>
              </a:ext>
            </a:extLst>
          </p:cNvPr>
          <p:cNvCxnSpPr>
            <a:cxnSpLocks/>
          </p:cNvCxnSpPr>
          <p:nvPr/>
        </p:nvCxnSpPr>
        <p:spPr>
          <a:xfrm flipV="1">
            <a:off x="3425119" y="5165957"/>
            <a:ext cx="1798613" cy="4523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B8F9DF4-0ADB-41DC-AAE9-617D86D92B37}"/>
              </a:ext>
            </a:extLst>
          </p:cNvPr>
          <p:cNvSpPr/>
          <p:nvPr/>
        </p:nvSpPr>
        <p:spPr>
          <a:xfrm>
            <a:off x="5281594" y="4481320"/>
            <a:ext cx="2308278" cy="1406523"/>
          </a:xfrm>
          <a:prstGeom prst="roundRect">
            <a:avLst>
              <a:gd name="adj" fmla="val 13496"/>
            </a:avLst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62768E-59A8-41C8-9508-BDF1C358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948" y="3008280"/>
            <a:ext cx="3463120" cy="2312607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C13C6BF-EB11-45B7-9993-91FF48C38994}"/>
              </a:ext>
            </a:extLst>
          </p:cNvPr>
          <p:cNvSpPr/>
          <p:nvPr/>
        </p:nvSpPr>
        <p:spPr>
          <a:xfrm>
            <a:off x="8000257" y="4052673"/>
            <a:ext cx="589691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44696BB-567B-453B-B24F-CE2C1699A671}"/>
              </a:ext>
            </a:extLst>
          </p:cNvPr>
          <p:cNvSpPr/>
          <p:nvPr/>
        </p:nvSpPr>
        <p:spPr>
          <a:xfrm>
            <a:off x="140140" y="5306053"/>
            <a:ext cx="1603871" cy="627720"/>
          </a:xfrm>
          <a:prstGeom prst="rightArrow">
            <a:avLst>
              <a:gd name="adj1" fmla="val 73076"/>
              <a:gd name="adj2" fmla="val 355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템플릿에 넘겨줄 값</a:t>
            </a:r>
            <a:endParaRPr lang="en-US" altLang="ko-KR" sz="1100" dirty="0"/>
          </a:p>
          <a:p>
            <a:r>
              <a:rPr lang="ko-KR" altLang="en-US" sz="1100" dirty="0" err="1"/>
              <a:t>딕셔너리</a:t>
            </a:r>
            <a:r>
              <a:rPr lang="ko-KR" altLang="en-US" sz="1100" dirty="0"/>
              <a:t> 형태로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F3E6EFE-78D5-4891-B8A9-9D67E69ED858}"/>
              </a:ext>
            </a:extLst>
          </p:cNvPr>
          <p:cNvSpPr/>
          <p:nvPr/>
        </p:nvSpPr>
        <p:spPr>
          <a:xfrm>
            <a:off x="148245" y="4806722"/>
            <a:ext cx="1608128" cy="466608"/>
          </a:xfrm>
          <a:prstGeom prst="rightArrow">
            <a:avLst>
              <a:gd name="adj1" fmla="val 73076"/>
              <a:gd name="adj2" fmla="val 510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사용할 템플릿</a:t>
            </a:r>
          </a:p>
        </p:txBody>
      </p:sp>
    </p:spTree>
    <p:extLst>
      <p:ext uri="{BB962C8B-B14F-4D97-AF65-F5344CB8AC3E}">
        <p14:creationId xmlns:p14="http://schemas.microsoft.com/office/powerpoint/2010/main" val="372643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최신 포스트부터 보여주기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390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모델명</a:t>
            </a:r>
            <a:r>
              <a:rPr lang="en-US" altLang="ko-KR" b="1" dirty="0">
                <a:latin typeface="+mn-ea"/>
              </a:rPr>
              <a:t>.</a:t>
            </a:r>
            <a:r>
              <a:rPr lang="en-US" altLang="ko-KR" b="1" dirty="0" err="1">
                <a:latin typeface="+mn-ea"/>
              </a:rPr>
              <a:t>objects.all</a:t>
            </a:r>
            <a:r>
              <a:rPr lang="en-US" altLang="ko-KR" b="1" dirty="0">
                <a:latin typeface="+mn-ea"/>
              </a:rPr>
              <a:t>().</a:t>
            </a:r>
            <a:r>
              <a:rPr lang="en-US" altLang="ko-KR" b="1" dirty="0" err="1">
                <a:latin typeface="+mn-ea"/>
              </a:rPr>
              <a:t>order_by</a:t>
            </a:r>
            <a:r>
              <a:rPr lang="en-US" altLang="ko-KR" b="1" dirty="0">
                <a:latin typeface="+mn-ea"/>
              </a:rPr>
              <a:t>(‘-pk’)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35B9D-D888-4AA1-BF27-818654C87052}"/>
              </a:ext>
            </a:extLst>
          </p:cNvPr>
          <p:cNvSpPr txBox="1"/>
          <p:nvPr/>
        </p:nvSpPr>
        <p:spPr>
          <a:xfrm>
            <a:off x="838200" y="180562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pk </a:t>
            </a:r>
            <a:r>
              <a:rPr lang="ko-KR" altLang="en-US" dirty="0"/>
              <a:t>역순으로 나열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310BEF-E8CE-4FA8-8E48-1769BC34F1EA}"/>
              </a:ext>
            </a:extLst>
          </p:cNvPr>
          <p:cNvGrpSpPr/>
          <p:nvPr/>
        </p:nvGrpSpPr>
        <p:grpSpPr>
          <a:xfrm>
            <a:off x="933795" y="2345973"/>
            <a:ext cx="3832381" cy="3795885"/>
            <a:chOff x="933795" y="2345973"/>
            <a:chExt cx="3832381" cy="37958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08D273E-4015-420E-AF1E-01CA29899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437"/>
            <a:stretch/>
          </p:blipFill>
          <p:spPr>
            <a:xfrm>
              <a:off x="933795" y="2345973"/>
              <a:ext cx="3674811" cy="379588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DD15719-1B22-42C8-90D2-E97275CC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613"/>
            <a:stretch/>
          </p:blipFill>
          <p:spPr>
            <a:xfrm>
              <a:off x="4608606" y="2345973"/>
              <a:ext cx="152400" cy="379588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4BF1EA3-0CA2-42A7-A928-B2596093E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037" b="90303"/>
            <a:stretch/>
          </p:blipFill>
          <p:spPr>
            <a:xfrm>
              <a:off x="2980999" y="2345973"/>
              <a:ext cx="1785177" cy="36807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5CEB56-0762-4E80-BD8A-EB3512D1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05" y="2345973"/>
            <a:ext cx="6819900" cy="3486065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C13C6BF-EB11-45B7-9993-91FF48C38994}"/>
              </a:ext>
            </a:extLst>
          </p:cNvPr>
          <p:cNvSpPr/>
          <p:nvPr/>
        </p:nvSpPr>
        <p:spPr>
          <a:xfrm>
            <a:off x="4491214" y="4143953"/>
            <a:ext cx="589691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0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FBV</a:t>
            </a:r>
            <a:r>
              <a:rPr lang="ko-KR" altLang="en-US" dirty="0"/>
              <a:t>로 </a:t>
            </a:r>
            <a:r>
              <a:rPr lang="en-US" altLang="ko-KR" dirty="0" err="1"/>
              <a:t>post_detail</a:t>
            </a:r>
            <a:r>
              <a:rPr lang="en-US" altLang="ko-KR" dirty="0"/>
              <a:t> </a:t>
            </a:r>
            <a:r>
              <a:rPr lang="ko-KR" altLang="en-US" dirty="0"/>
              <a:t>페이지 만들기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모델명</a:t>
            </a:r>
            <a:r>
              <a:rPr lang="en-US" altLang="ko-KR" b="1" dirty="0">
                <a:latin typeface="+mn-ea"/>
              </a:rPr>
              <a:t>.</a:t>
            </a:r>
            <a:r>
              <a:rPr lang="en-US" altLang="ko-KR" b="1" dirty="0" err="1">
                <a:latin typeface="+mn-ea"/>
              </a:rPr>
              <a:t>objects.get</a:t>
            </a:r>
            <a:r>
              <a:rPr lang="en-US" altLang="ko-KR" b="1" dirty="0">
                <a:latin typeface="+mn-ea"/>
              </a:rPr>
              <a:t>(pk=‘pk’)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35B9D-D888-4AA1-BF27-818654C87052}"/>
              </a:ext>
            </a:extLst>
          </p:cNvPr>
          <p:cNvSpPr txBox="1"/>
          <p:nvPr/>
        </p:nvSpPr>
        <p:spPr>
          <a:xfrm>
            <a:off x="838200" y="1805620"/>
            <a:ext cx="468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에서 가져온 </a:t>
            </a:r>
            <a:r>
              <a:rPr lang="en-US" altLang="ko-KR" dirty="0"/>
              <a:t>pk</a:t>
            </a:r>
            <a:r>
              <a:rPr lang="ko-KR" altLang="en-US" dirty="0"/>
              <a:t>와 일치하는 </a:t>
            </a:r>
            <a:r>
              <a:rPr lang="en-US" altLang="ko-KR" dirty="0"/>
              <a:t>post</a:t>
            </a:r>
            <a:r>
              <a:rPr lang="ko-KR" altLang="en-US" dirty="0"/>
              <a:t>를 가져옴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F08F15-05F0-4E9D-B27D-830A5600519F}"/>
              </a:ext>
            </a:extLst>
          </p:cNvPr>
          <p:cNvGrpSpPr/>
          <p:nvPr/>
        </p:nvGrpSpPr>
        <p:grpSpPr>
          <a:xfrm>
            <a:off x="465706" y="2297002"/>
            <a:ext cx="3787463" cy="2336706"/>
            <a:chOff x="0" y="1241212"/>
            <a:chExt cx="7092175" cy="43755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F19EC-DA72-4771-8FB8-8B4A8C76C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848"/>
            <a:stretch/>
          </p:blipFill>
          <p:spPr>
            <a:xfrm>
              <a:off x="0" y="1241213"/>
              <a:ext cx="6724185" cy="437557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4FF2F4-F538-4386-91E7-248A0E26E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982"/>
            <a:stretch/>
          </p:blipFill>
          <p:spPr>
            <a:xfrm>
              <a:off x="6724185" y="1241212"/>
              <a:ext cx="367990" cy="437557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A98756-E46E-431C-A0E1-29C772ECB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84" b="85626"/>
            <a:stretch/>
          </p:blipFill>
          <p:spPr>
            <a:xfrm>
              <a:off x="4151970" y="1242440"/>
              <a:ext cx="2940205" cy="62893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1B8D92-BC0A-4D2F-AB74-77FABDD74FF7}"/>
              </a:ext>
            </a:extLst>
          </p:cNvPr>
          <p:cNvGrpSpPr/>
          <p:nvPr/>
        </p:nvGrpSpPr>
        <p:grpSpPr>
          <a:xfrm>
            <a:off x="4891760" y="3261720"/>
            <a:ext cx="3210196" cy="3113602"/>
            <a:chOff x="1687963" y="4609817"/>
            <a:chExt cx="6136183" cy="595154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0781430-3B1B-4E0D-8882-2CF39AB82376}"/>
                </a:ext>
              </a:extLst>
            </p:cNvPr>
            <p:cNvGrpSpPr/>
            <p:nvPr/>
          </p:nvGrpSpPr>
          <p:grpSpPr>
            <a:xfrm>
              <a:off x="1687963" y="4621200"/>
              <a:ext cx="6115050" cy="5940164"/>
              <a:chOff x="-12700" y="3348096"/>
              <a:chExt cx="6115050" cy="594016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5B81491-E392-49F6-A8CD-108EB72F67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000"/>
              <a:stretch/>
            </p:blipFill>
            <p:spPr>
              <a:xfrm>
                <a:off x="-12700" y="3348096"/>
                <a:ext cx="6096000" cy="811898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CC1A4A0-F924-46DF-8174-AE80BC917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0000"/>
              <a:stretch/>
            </p:blipFill>
            <p:spPr>
              <a:xfrm>
                <a:off x="0" y="4135109"/>
                <a:ext cx="6096000" cy="251732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CF17D56-7FEC-4CEE-ADAF-381C58F73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729"/>
              <a:stretch/>
            </p:blipFill>
            <p:spPr>
              <a:xfrm>
                <a:off x="76200" y="6440010"/>
                <a:ext cx="6007099" cy="2637956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2F699B4-654D-4CFE-BC3D-FB0BE3A7D5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7767" r="-29"/>
              <a:stretch/>
            </p:blipFill>
            <p:spPr>
              <a:xfrm>
                <a:off x="5826578" y="6650305"/>
                <a:ext cx="275772" cy="2637955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64A0A70-EB67-429A-8473-AD514F12B8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3873" r="-276"/>
              <a:stretch/>
            </p:blipFill>
            <p:spPr>
              <a:xfrm>
                <a:off x="5321764" y="3975554"/>
                <a:ext cx="780586" cy="2674751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6ADAC30-48A1-4F3D-B259-81CA1AC89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20"/>
            <a:stretch/>
          </p:blipFill>
          <p:spPr>
            <a:xfrm>
              <a:off x="4668837" y="4609817"/>
              <a:ext cx="3155309" cy="811898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80F2C71-6D66-4A99-B724-7FE806AF4A40}"/>
              </a:ext>
            </a:extLst>
          </p:cNvPr>
          <p:cNvSpPr/>
          <p:nvPr/>
        </p:nvSpPr>
        <p:spPr>
          <a:xfrm>
            <a:off x="891377" y="3771697"/>
            <a:ext cx="3236906" cy="202752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9139825-A61F-4D72-BCAA-B5A670519E62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V="1">
            <a:off x="4128283" y="3567044"/>
            <a:ext cx="2393556" cy="306029"/>
          </a:xfrm>
          <a:prstGeom prst="bentConnector4">
            <a:avLst>
              <a:gd name="adj1" fmla="val 19636"/>
              <a:gd name="adj2" fmla="val 319514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C62F1C0-85CA-489B-8119-ECB8BFB62CE2}"/>
              </a:ext>
            </a:extLst>
          </p:cNvPr>
          <p:cNvSpPr/>
          <p:nvPr/>
        </p:nvSpPr>
        <p:spPr>
          <a:xfrm>
            <a:off x="5068258" y="3567044"/>
            <a:ext cx="2907162" cy="2483054"/>
          </a:xfrm>
          <a:prstGeom prst="roundRect">
            <a:avLst>
              <a:gd name="adj" fmla="val 6128"/>
            </a:avLst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2BD69A-F3D4-469E-8E23-ED4641C96062}"/>
              </a:ext>
            </a:extLst>
          </p:cNvPr>
          <p:cNvSpPr/>
          <p:nvPr/>
        </p:nvSpPr>
        <p:spPr>
          <a:xfrm>
            <a:off x="3942215" y="5167120"/>
            <a:ext cx="1603871" cy="627720"/>
          </a:xfrm>
          <a:prstGeom prst="rightArrow">
            <a:avLst>
              <a:gd name="adj1" fmla="val 73076"/>
              <a:gd name="adj2" fmla="val 355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템플릿에 넘겨줄 값</a:t>
            </a:r>
            <a:endParaRPr lang="en-US" altLang="ko-KR" sz="1100" dirty="0"/>
          </a:p>
          <a:p>
            <a:r>
              <a:rPr lang="ko-KR" altLang="en-US" sz="1100" dirty="0" err="1"/>
              <a:t>딕셔너리</a:t>
            </a:r>
            <a:r>
              <a:rPr lang="ko-KR" altLang="en-US" sz="1100" dirty="0"/>
              <a:t> 형태로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5D8A621-E115-4962-9599-89AD4EFBE0FD}"/>
              </a:ext>
            </a:extLst>
          </p:cNvPr>
          <p:cNvSpPr/>
          <p:nvPr/>
        </p:nvSpPr>
        <p:spPr>
          <a:xfrm>
            <a:off x="3922933" y="4847494"/>
            <a:ext cx="1608128" cy="295520"/>
          </a:xfrm>
          <a:prstGeom prst="rightArrow">
            <a:avLst>
              <a:gd name="adj1" fmla="val 73076"/>
              <a:gd name="adj2" fmla="val 817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사용할 템플릿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5885F0-7CA3-4C84-8BC5-8501586C1232}"/>
              </a:ext>
            </a:extLst>
          </p:cNvPr>
          <p:cNvGrpSpPr/>
          <p:nvPr/>
        </p:nvGrpSpPr>
        <p:grpSpPr>
          <a:xfrm>
            <a:off x="8649728" y="224947"/>
            <a:ext cx="3192450" cy="3900009"/>
            <a:chOff x="5402263" y="1910241"/>
            <a:chExt cx="3192450" cy="3900009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DBD9E60-3E2F-4B68-881F-A8C83325B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6073" t="7660" b="-1"/>
            <a:stretch/>
          </p:blipFill>
          <p:spPr>
            <a:xfrm>
              <a:off x="7867368" y="5039601"/>
              <a:ext cx="727345" cy="77064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9A9BD66-6687-4A1C-8D19-5920ACE30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6898"/>
            <a:stretch/>
          </p:blipFill>
          <p:spPr>
            <a:xfrm>
              <a:off x="8416064" y="1910241"/>
              <a:ext cx="161982" cy="321259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F2E751-D74A-4718-BEE6-EF5674EE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6612"/>
            <a:stretch/>
          </p:blipFill>
          <p:spPr>
            <a:xfrm>
              <a:off x="5402263" y="1910241"/>
              <a:ext cx="2788285" cy="32125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41F62C-EE8F-4F0D-8A4E-2CF20B69C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60" r="42723" b="-1"/>
            <a:stretch/>
          </p:blipFill>
          <p:spPr>
            <a:xfrm>
              <a:off x="5424706" y="5039601"/>
              <a:ext cx="2991357" cy="77064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6565F5-2128-4961-9A93-096DB6A5D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6611" t="-1" b="89668"/>
            <a:stretch/>
          </p:blipFill>
          <p:spPr>
            <a:xfrm>
              <a:off x="5789761" y="1910241"/>
              <a:ext cx="2788286" cy="331970"/>
            </a:xfrm>
            <a:prstGeom prst="rect">
              <a:avLst/>
            </a:prstGeom>
          </p:spPr>
        </p:pic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F3C018F-4700-44FC-B3B3-22B470BA2551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 flipV="1">
            <a:off x="7975420" y="1831246"/>
            <a:ext cx="674308" cy="29773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BAF0944-1181-42DE-94DD-6121D5215B5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404643" y="4529951"/>
            <a:ext cx="3557631" cy="1774480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E6A4B0C-0A91-499D-B5AD-5949685A98A7}"/>
              </a:ext>
            </a:extLst>
          </p:cNvPr>
          <p:cNvSpPr/>
          <p:nvPr/>
        </p:nvSpPr>
        <p:spPr>
          <a:xfrm rot="5400000">
            <a:off x="10249698" y="3907636"/>
            <a:ext cx="589691" cy="5352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B56ABA-D8FF-49E3-9A7B-536AF31C2324}"/>
              </a:ext>
            </a:extLst>
          </p:cNvPr>
          <p:cNvCxnSpPr>
            <a:cxnSpLocks/>
          </p:cNvCxnSpPr>
          <p:nvPr/>
        </p:nvCxnSpPr>
        <p:spPr>
          <a:xfrm flipH="1" flipV="1">
            <a:off x="1893073" y="3929695"/>
            <a:ext cx="163913" cy="16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122131-729D-4CD5-A85E-DACCAAD7E895}"/>
              </a:ext>
            </a:extLst>
          </p:cNvPr>
          <p:cNvSpPr txBox="1"/>
          <p:nvPr/>
        </p:nvSpPr>
        <p:spPr>
          <a:xfrm>
            <a:off x="1136589" y="550062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자료형</a:t>
            </a:r>
            <a:r>
              <a:rPr lang="en-US" altLang="ko-KR" dirty="0"/>
              <a:t>:</a:t>
            </a:r>
            <a:r>
              <a:rPr lang="ko-KR" altLang="en-US" dirty="0" err="1"/>
              <a:t>변수명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get_absolute_url</a:t>
            </a:r>
            <a:r>
              <a:rPr lang="en-US" altLang="ko-KR" dirty="0"/>
              <a:t>()</a:t>
            </a:r>
            <a:r>
              <a:rPr lang="ko-KR" altLang="en-US" dirty="0"/>
              <a:t>으로 고유 </a:t>
            </a:r>
            <a:r>
              <a:rPr lang="en-US" altLang="ko-KR" dirty="0"/>
              <a:t>URL </a:t>
            </a:r>
            <a:r>
              <a:rPr lang="ko-KR" altLang="en-US" dirty="0"/>
              <a:t>부여하기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84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개별 레코드의 고유 </a:t>
            </a:r>
            <a:r>
              <a:rPr lang="en-US" altLang="ko-KR" b="1" dirty="0">
                <a:latin typeface="+mn-ea"/>
              </a:rPr>
              <a:t>URL</a:t>
            </a:r>
            <a:r>
              <a:rPr lang="ko-KR" altLang="en-US" b="1" dirty="0">
                <a:latin typeface="+mn-ea"/>
              </a:rPr>
              <a:t>을 모델에서 </a:t>
            </a:r>
            <a:r>
              <a:rPr lang="en-US" altLang="ko-KR" b="1" dirty="0" err="1">
                <a:latin typeface="+mn-ea"/>
              </a:rPr>
              <a:t>get_absolute_url</a:t>
            </a:r>
            <a:r>
              <a:rPr lang="en-US" altLang="ko-KR" b="1" dirty="0">
                <a:latin typeface="+mn-ea"/>
              </a:rPr>
              <a:t>()</a:t>
            </a:r>
            <a:r>
              <a:rPr lang="ko-KR" altLang="en-US" b="1" dirty="0">
                <a:latin typeface="+mn-ea"/>
              </a:rPr>
              <a:t>로 정의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EC8FAE-526D-4D0A-B946-96A48B51F197}"/>
              </a:ext>
            </a:extLst>
          </p:cNvPr>
          <p:cNvGrpSpPr/>
          <p:nvPr/>
        </p:nvGrpSpPr>
        <p:grpSpPr>
          <a:xfrm>
            <a:off x="838200" y="2186684"/>
            <a:ext cx="3480193" cy="3594991"/>
            <a:chOff x="1289101" y="0"/>
            <a:chExt cx="6639006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402F5A5-8BDC-43AD-8C8D-C8DD41D4C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281"/>
            <a:stretch/>
          </p:blipFill>
          <p:spPr>
            <a:xfrm>
              <a:off x="1289101" y="0"/>
              <a:ext cx="6324373" cy="6858000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C8C9EAF-CC9A-4C21-9ED7-62BC05668504}"/>
                </a:ext>
              </a:extLst>
            </p:cNvPr>
            <p:cNvGrpSpPr/>
            <p:nvPr/>
          </p:nvGrpSpPr>
          <p:grpSpPr>
            <a:xfrm>
              <a:off x="5317779" y="0"/>
              <a:ext cx="2610328" cy="6858000"/>
              <a:chOff x="8455377" y="152400"/>
              <a:chExt cx="2610328" cy="6858000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15E4138-9DC4-48F8-ACA9-2558F6E38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6630"/>
              <a:stretch/>
            </p:blipFill>
            <p:spPr>
              <a:xfrm>
                <a:off x="10735733" y="152400"/>
                <a:ext cx="324328" cy="6858000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0C28858-78C9-4AD5-ACC9-D913671666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875" b="90108"/>
              <a:stretch/>
            </p:blipFill>
            <p:spPr>
              <a:xfrm>
                <a:off x="8455377" y="152400"/>
                <a:ext cx="2610328" cy="678367"/>
              </a:xfrm>
              <a:prstGeom prst="rect">
                <a:avLst/>
              </a:prstGeom>
            </p:spPr>
          </p:pic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91ED95-7A33-4981-B0A9-461FCE51964F}"/>
              </a:ext>
            </a:extLst>
          </p:cNvPr>
          <p:cNvGrpSpPr/>
          <p:nvPr/>
        </p:nvGrpSpPr>
        <p:grpSpPr>
          <a:xfrm>
            <a:off x="4529182" y="2174952"/>
            <a:ext cx="3728450" cy="3594991"/>
            <a:chOff x="1543965" y="0"/>
            <a:chExt cx="7112592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5E38191-47D6-4515-B807-D8EC9C21F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216"/>
            <a:stretch/>
          </p:blipFill>
          <p:spPr>
            <a:xfrm>
              <a:off x="1543965" y="0"/>
              <a:ext cx="6990435" cy="6858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77E3E21-F6A5-4916-B7F5-AD2C3FB79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672"/>
            <a:stretch/>
          </p:blipFill>
          <p:spPr>
            <a:xfrm>
              <a:off x="8444590" y="0"/>
              <a:ext cx="211967" cy="6858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6686D2D-AEEB-4C4F-9C78-3FCA47EF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95" b="93056"/>
            <a:stretch/>
          </p:blipFill>
          <p:spPr>
            <a:xfrm>
              <a:off x="4450046" y="0"/>
              <a:ext cx="4206511" cy="476250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90792B2A-634B-49BF-9F74-8F5955AB7BD9}"/>
              </a:ext>
            </a:extLst>
          </p:cNvPr>
          <p:cNvPicPr/>
          <p:nvPr/>
        </p:nvPicPr>
        <p:blipFill rotWithShape="1">
          <a:blip r:embed="rId4"/>
          <a:srcRect l="-1" t="30686" r="49711"/>
          <a:stretch/>
        </p:blipFill>
        <p:spPr>
          <a:xfrm>
            <a:off x="8569318" y="2299778"/>
            <a:ext cx="2882323" cy="313294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690473-3ECA-4A53-A2C2-E844F2F817E6}"/>
              </a:ext>
            </a:extLst>
          </p:cNvPr>
          <p:cNvCxnSpPr>
            <a:cxnSpLocks/>
          </p:cNvCxnSpPr>
          <p:nvPr/>
        </p:nvCxnSpPr>
        <p:spPr>
          <a:xfrm flipV="1">
            <a:off x="3015063" y="4705350"/>
            <a:ext cx="2233212" cy="82332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CFF505-6959-4328-9FDE-78C48992FAAF}"/>
              </a:ext>
            </a:extLst>
          </p:cNvPr>
          <p:cNvCxnSpPr>
            <a:cxnSpLocks/>
          </p:cNvCxnSpPr>
          <p:nvPr/>
        </p:nvCxnSpPr>
        <p:spPr>
          <a:xfrm flipV="1">
            <a:off x="6645743" y="2605681"/>
            <a:ext cx="3048150" cy="1918254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23305D-1306-4BFD-90A8-9090CC99DEA3}"/>
              </a:ext>
            </a:extLst>
          </p:cNvPr>
          <p:cNvCxnSpPr>
            <a:cxnSpLocks/>
          </p:cNvCxnSpPr>
          <p:nvPr/>
        </p:nvCxnSpPr>
        <p:spPr>
          <a:xfrm flipV="1">
            <a:off x="6648450" y="3519539"/>
            <a:ext cx="2924175" cy="100439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0E44594-DD67-4BE8-A6F1-8B888F4A7120}"/>
              </a:ext>
            </a:extLst>
          </p:cNvPr>
          <p:cNvCxnSpPr>
            <a:cxnSpLocks/>
          </p:cNvCxnSpPr>
          <p:nvPr/>
        </p:nvCxnSpPr>
        <p:spPr>
          <a:xfrm>
            <a:off x="6645743" y="4523935"/>
            <a:ext cx="25969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6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CBV</a:t>
            </a:r>
            <a:r>
              <a:rPr lang="ko-KR" altLang="en-US" dirty="0"/>
              <a:t>로 페이지 만들기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ListView</a:t>
            </a:r>
            <a:r>
              <a:rPr lang="ko-KR" altLang="en-US" b="1" dirty="0">
                <a:latin typeface="+mn-ea"/>
              </a:rPr>
              <a:t>로 포스트 목록 페이지 만들기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6DBD43-B7DF-402B-B64D-BCB1DF960C17}"/>
              </a:ext>
            </a:extLst>
          </p:cNvPr>
          <p:cNvGrpSpPr/>
          <p:nvPr/>
        </p:nvGrpSpPr>
        <p:grpSpPr>
          <a:xfrm>
            <a:off x="4467634" y="1912620"/>
            <a:ext cx="3036685" cy="4141325"/>
            <a:chOff x="828675" y="1912620"/>
            <a:chExt cx="3726750" cy="50824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D61B596-E24D-48C3-AFE3-BE91CC62C573}"/>
                </a:ext>
              </a:extLst>
            </p:cNvPr>
            <p:cNvGrpSpPr/>
            <p:nvPr/>
          </p:nvGrpSpPr>
          <p:grpSpPr>
            <a:xfrm>
              <a:off x="828675" y="1912620"/>
              <a:ext cx="3409950" cy="5080687"/>
              <a:chOff x="828675" y="1912620"/>
              <a:chExt cx="3409950" cy="508068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EFD490D-4C96-4BB7-8A93-48291E9F6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46486"/>
              <a:stretch/>
            </p:blipFill>
            <p:spPr>
              <a:xfrm>
                <a:off x="838200" y="1912620"/>
                <a:ext cx="3400425" cy="3638363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61B88C5-9727-4CBE-80D1-804C86EB3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6224"/>
              <a:stretch/>
            </p:blipFill>
            <p:spPr>
              <a:xfrm>
                <a:off x="828675" y="5550983"/>
                <a:ext cx="3409950" cy="1442324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E59EC62-A375-4DFD-86AA-B400B5F452D3}"/>
                </a:ext>
              </a:extLst>
            </p:cNvPr>
            <p:cNvGrpSpPr/>
            <p:nvPr/>
          </p:nvGrpSpPr>
          <p:grpSpPr>
            <a:xfrm>
              <a:off x="2886075" y="1912620"/>
              <a:ext cx="1669350" cy="5082411"/>
              <a:chOff x="9077325" y="2651399"/>
              <a:chExt cx="1669350" cy="5082411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5402CBF-EC17-4C23-BCA5-381D39B79EEF}"/>
                  </a:ext>
                </a:extLst>
              </p:cNvPr>
              <p:cNvGrpSpPr/>
              <p:nvPr/>
            </p:nvGrpSpPr>
            <p:grpSpPr>
              <a:xfrm>
                <a:off x="9077325" y="2651399"/>
                <a:ext cx="1668024" cy="5082411"/>
                <a:chOff x="5524500" y="1912620"/>
                <a:chExt cx="1668024" cy="5082411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D027D651-B792-4C60-BE2F-9CA33D326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3750" t="1" b="90669"/>
                <a:stretch/>
              </p:blipFill>
              <p:spPr>
                <a:xfrm>
                  <a:off x="5524500" y="1912620"/>
                  <a:ext cx="1668024" cy="339451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26BC5D1B-C3C5-48E2-87A6-4C698B93C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95384" t="-239951"/>
                <a:stretch/>
              </p:blipFill>
              <p:spPr>
                <a:xfrm>
                  <a:off x="6877222" y="2091870"/>
                  <a:ext cx="292727" cy="4903161"/>
                </a:xfrm>
                <a:prstGeom prst="rect">
                  <a:avLst/>
                </a:prstGeom>
              </p:spPr>
            </p:pic>
          </p:grp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7050EB9B-520A-4EEC-9010-BA6C6422A9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5393" t="10210"/>
              <a:stretch/>
            </p:blipFill>
            <p:spPr>
              <a:xfrm>
                <a:off x="10453948" y="2990849"/>
                <a:ext cx="292727" cy="3405779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F6928E-D900-4AE6-9FB5-BF4B126AFFE4}"/>
              </a:ext>
            </a:extLst>
          </p:cNvPr>
          <p:cNvGrpSpPr/>
          <p:nvPr/>
        </p:nvGrpSpPr>
        <p:grpSpPr>
          <a:xfrm>
            <a:off x="891124" y="1912620"/>
            <a:ext cx="3494929" cy="2441257"/>
            <a:chOff x="0" y="988968"/>
            <a:chExt cx="6986350" cy="48800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28EC28-2B0E-42F4-874C-561E0551D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922"/>
            <a:stretch/>
          </p:blipFill>
          <p:spPr>
            <a:xfrm>
              <a:off x="0" y="988968"/>
              <a:ext cx="6715125" cy="4880064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493A532-8F14-4FFD-9E73-58050906D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914"/>
            <a:stretch/>
          </p:blipFill>
          <p:spPr>
            <a:xfrm>
              <a:off x="6731974" y="988968"/>
              <a:ext cx="254376" cy="488006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6A376A0-D54A-4764-9D46-78840E54D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763" b="87349"/>
            <a:stretch/>
          </p:blipFill>
          <p:spPr>
            <a:xfrm>
              <a:off x="4019709" y="988968"/>
              <a:ext cx="2954929" cy="617354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71E4B-4470-4535-978C-6E800AA85599}"/>
              </a:ext>
            </a:extLst>
          </p:cNvPr>
          <p:cNvSpPr/>
          <p:nvPr/>
        </p:nvSpPr>
        <p:spPr>
          <a:xfrm>
            <a:off x="7668923" y="1864017"/>
            <a:ext cx="4058319" cy="85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err="1"/>
              <a:t>ListView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모델명</a:t>
            </a:r>
            <a:r>
              <a:rPr lang="en-US" altLang="ko-KR" sz="1400" b="1" dirty="0"/>
              <a:t>)_list.html</a:t>
            </a:r>
            <a:r>
              <a:rPr lang="ko-KR" altLang="en-US" sz="1400" b="1" dirty="0"/>
              <a:t>을 템플릿으로 인지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en-US" altLang="ko-KR" sz="1600" dirty="0"/>
              <a:t>index.html </a:t>
            </a:r>
            <a:r>
              <a:rPr lang="ko-KR" altLang="en-US" sz="1600" dirty="0"/>
              <a:t>을 </a:t>
            </a:r>
            <a:r>
              <a:rPr lang="en-US" altLang="ko-KR" sz="1600" dirty="0"/>
              <a:t>post_list.html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B11A1FB-79E3-474C-BA04-DCF604A9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75" y="2718378"/>
            <a:ext cx="4115965" cy="2964664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22706B7-9CFB-4E17-AFB3-AC0D0AAB1864}"/>
              </a:ext>
            </a:extLst>
          </p:cNvPr>
          <p:cNvCxnSpPr>
            <a:cxnSpLocks/>
          </p:cNvCxnSpPr>
          <p:nvPr/>
        </p:nvCxnSpPr>
        <p:spPr>
          <a:xfrm flipV="1">
            <a:off x="3856617" y="3160407"/>
            <a:ext cx="760650" cy="234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2904AB5-7DAB-446D-A54E-AF975DA400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01" b="-1"/>
          <a:stretch/>
        </p:blipFill>
        <p:spPr>
          <a:xfrm>
            <a:off x="4814094" y="3453376"/>
            <a:ext cx="1042812" cy="1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ECAB-A7D3-4391-8E60-C2DA65D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CBV</a:t>
            </a:r>
            <a:r>
              <a:rPr lang="ko-KR" altLang="en-US" dirty="0"/>
              <a:t>로 페이지 만들기</a:t>
            </a:r>
            <a:endParaRPr lang="ko-KR" altLang="en-US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F9F17-3726-4C7B-B414-4564704836FC}"/>
              </a:ext>
            </a:extLst>
          </p:cNvPr>
          <p:cNvSpPr txBox="1"/>
          <p:nvPr/>
        </p:nvSpPr>
        <p:spPr>
          <a:xfrm>
            <a:off x="838200" y="1424556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DetailView</a:t>
            </a:r>
            <a:r>
              <a:rPr lang="ko-KR" altLang="en-US" b="1" dirty="0">
                <a:latin typeface="+mn-ea"/>
              </a:rPr>
              <a:t>로 포스트 상세 페이지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C005B-62BE-4765-B7CB-EEA799508F09}"/>
              </a:ext>
            </a:extLst>
          </p:cNvPr>
          <p:cNvGrpSpPr/>
          <p:nvPr/>
        </p:nvGrpSpPr>
        <p:grpSpPr>
          <a:xfrm>
            <a:off x="838200" y="2036781"/>
            <a:ext cx="4583940" cy="3272761"/>
            <a:chOff x="-2" y="648800"/>
            <a:chExt cx="7938957" cy="56681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072119-7350-4832-B125-EB071F299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384"/>
            <a:stretch/>
          </p:blipFill>
          <p:spPr>
            <a:xfrm>
              <a:off x="-2" y="654381"/>
              <a:ext cx="7790022" cy="566253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EC22496-018B-423D-A459-8B283F0D0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21" b="86477"/>
            <a:stretch/>
          </p:blipFill>
          <p:spPr>
            <a:xfrm>
              <a:off x="4783822" y="648800"/>
              <a:ext cx="3155133" cy="75041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C737EAA-31B7-452F-829A-50609AC9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750"/>
            <a:stretch/>
          </p:blipFill>
          <p:spPr>
            <a:xfrm>
              <a:off x="7786555" y="650441"/>
              <a:ext cx="152400" cy="554923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6E3C0A-6620-4789-89A7-C19261BF0234}"/>
              </a:ext>
            </a:extLst>
          </p:cNvPr>
          <p:cNvGrpSpPr/>
          <p:nvPr/>
        </p:nvGrpSpPr>
        <p:grpSpPr>
          <a:xfrm>
            <a:off x="5598656" y="1964091"/>
            <a:ext cx="4460489" cy="3277125"/>
            <a:chOff x="0" y="702684"/>
            <a:chExt cx="7417343" cy="544952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7998E65-595B-4A4E-BFDE-EA5AD834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390"/>
            <a:stretch/>
          </p:blipFill>
          <p:spPr>
            <a:xfrm>
              <a:off x="0" y="707863"/>
              <a:ext cx="7267575" cy="544227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26B967F-6EAC-4B9E-BBD0-ACDBBC24C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438"/>
            <a:stretch/>
          </p:blipFill>
          <p:spPr>
            <a:xfrm>
              <a:off x="7226843" y="709939"/>
              <a:ext cx="190500" cy="544227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A42B923-1F42-4EAF-8F89-54615861F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06" b="84217"/>
            <a:stretch/>
          </p:blipFill>
          <p:spPr>
            <a:xfrm>
              <a:off x="4540793" y="702684"/>
              <a:ext cx="2876550" cy="858953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9F9CF4-4F46-4A41-A754-FA434D91AEAA}"/>
              </a:ext>
            </a:extLst>
          </p:cNvPr>
          <p:cNvSpPr/>
          <p:nvPr/>
        </p:nvSpPr>
        <p:spPr>
          <a:xfrm>
            <a:off x="5716608" y="5513859"/>
            <a:ext cx="4370425" cy="85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err="1"/>
              <a:t>DetailView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모델명</a:t>
            </a:r>
            <a:r>
              <a:rPr lang="en-US" altLang="ko-KR" sz="1400" b="1" dirty="0"/>
              <a:t>)_detail.html</a:t>
            </a:r>
            <a:r>
              <a:rPr lang="ko-KR" altLang="en-US" sz="1400" b="1" dirty="0"/>
              <a:t>을 템플릿으로 인지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en-US" altLang="ko-KR" sz="1600" dirty="0"/>
              <a:t>single_post_page.html </a:t>
            </a:r>
            <a:r>
              <a:rPr lang="ko-KR" altLang="en-US" sz="1600" dirty="0"/>
              <a:t>을 </a:t>
            </a:r>
            <a:r>
              <a:rPr lang="en-US" altLang="ko-KR" sz="1600" dirty="0"/>
              <a:t>post_detail.html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8248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160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Arial</vt:lpstr>
      <vt:lpstr>Calibri</vt:lpstr>
      <vt:lpstr>Calibri Light</vt:lpstr>
      <vt:lpstr>Office Theme</vt:lpstr>
      <vt:lpstr>PowerPoint 프레젠테이션</vt:lpstr>
      <vt:lpstr>FBV 스타일로 post_list 페이지 만들기</vt:lpstr>
      <vt:lpstr>쿼리로 post 목록 가져오기</vt:lpstr>
      <vt:lpstr>최신 포스트부터 보여주기</vt:lpstr>
      <vt:lpstr>FBV로 post_detail 페이지 만들기</vt:lpstr>
      <vt:lpstr>get_absolute_url()으로 고유 URL 부여하기</vt:lpstr>
      <vt:lpstr>CBV로 페이지 만들기</vt:lpstr>
      <vt:lpstr>CBV로 페이지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It! DJANGO</dc:title>
  <dc:creator>Lee SungYong</dc:creator>
  <cp:lastModifiedBy>kain</cp:lastModifiedBy>
  <cp:revision>9</cp:revision>
  <dcterms:created xsi:type="dcterms:W3CDTF">2021-01-24T07:58:03Z</dcterms:created>
  <dcterms:modified xsi:type="dcterms:W3CDTF">2023-04-03T02:20:58Z</dcterms:modified>
</cp:coreProperties>
</file>