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97" r:id="rId3"/>
    <p:sldId id="300" r:id="rId4"/>
    <p:sldId id="301" r:id="rId5"/>
    <p:sldId id="307" r:id="rId6"/>
    <p:sldId id="322" r:id="rId7"/>
    <p:sldId id="323" r:id="rId8"/>
    <p:sldId id="324" r:id="rId9"/>
    <p:sldId id="32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9" autoAdjust="0"/>
  </p:normalViewPr>
  <p:slideViewPr>
    <p:cSldViewPr>
      <p:cViewPr>
        <p:scale>
          <a:sx n="107" d="100"/>
          <a:sy n="107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EEBD-3159-432A-B6DD-EF51D95991C5}" type="datetimeFigureOut">
              <a:rPr lang="zh-CN" altLang="en-US" smtClean="0"/>
              <a:pPr/>
              <a:t>2013/5/21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B225-2692-4728-B71B-D33AFC0C4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3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除了热门度，还有一些难以具体化的因素影响着用户的喜好。</a:t>
            </a:r>
            <a:r>
              <a:rPr lang="en-US" altLang="zh-CN" dirty="0" smtClean="0">
                <a:effectLst/>
              </a:rPr>
              <a:t>((</a:t>
            </a:r>
            <a:r>
              <a:rPr lang="zh-CN" altLang="en-US" sz="20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例如：很多数用户可能会有这种经历，一条转发量并不是很高的微博，却可能是我非常喜欢，非 常认可的。</a:t>
            </a:r>
            <a:r>
              <a:rPr lang="en-US" altLang="zh-CN" sz="20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))</a:t>
            </a:r>
            <a:r>
              <a:rPr lang="en-US" altLang="zh-CN" dirty="0" smtClean="0">
                <a:effectLst/>
              </a:rPr>
              <a:t>SNS</a:t>
            </a:r>
            <a:r>
              <a:rPr lang="zh-CN" altLang="en-US" dirty="0" smtClean="0">
                <a:effectLst/>
              </a:rPr>
              <a:t>的一个重要特征是，用户的喜好很大程度上取决于用户的好友们。用户对内容的认可程度往往依赖于他对信息源的认可程度。你不得不承认，即使 都是你关注的用户，在你心中的分量是完全不同的。</a:t>
            </a:r>
          </a:p>
          <a:p>
            <a:r>
              <a:rPr lang="en-US" altLang="zh-CN" dirty="0" smtClean="0">
                <a:effectLst/>
              </a:rPr>
              <a:t>((</a:t>
            </a:r>
            <a:r>
              <a:rPr lang="zh-CN" altLang="en-US" dirty="0" smtClean="0">
                <a:effectLst/>
              </a:rPr>
              <a:t>问题是，哪些关注是用户的最爱呢？很多时候，鞋好不好，只有脚知道。用户通常不会主动告诉你！</a:t>
            </a:r>
            <a:r>
              <a:rPr lang="en-US" altLang="zh-CN" dirty="0" smtClean="0">
                <a:effectLst/>
              </a:rPr>
              <a:t>))</a:t>
            </a: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  为了提升用户需求的满足程度，必须具备高质量的用户兴趣识别能力；并在第一时间切实的满足用户的某项需求，至少达到及格线；最后，产品还需要具备很 强的用户特征（喜好）收集能力，让你的每个试用用户，最终都能成为你产品的忠实粉丝，并以此感染他周围的人，帮助产品快速传播。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EB225-2692-4728-B71B-D33AFC0C435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1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EB225-2692-4728-B71B-D33AFC0C435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2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Rectangle 12"/>
          <p:cNvSpPr>
            <a:spLocks noChangeArrowheads="1"/>
          </p:cNvSpPr>
          <p:nvPr/>
        </p:nvSpPr>
        <p:spPr bwMode="ltGray">
          <a:xfrm>
            <a:off x="8859838" y="0"/>
            <a:ext cx="284162" cy="6188075"/>
          </a:xfrm>
          <a:prstGeom prst="rect">
            <a:avLst/>
          </a:prstGeom>
          <a:gradFill rotWithShape="1">
            <a:gsLst>
              <a:gs pos="0">
                <a:srgbClr val="339933">
                  <a:alpha val="75000"/>
                </a:srgbClr>
              </a:gs>
              <a:gs pos="100000">
                <a:srgbClr val="339933">
                  <a:gamma/>
                  <a:tint val="0"/>
                  <a:invGamma/>
                  <a:alpha val="37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>
                  <a:gamma/>
                  <a:shade val="76471"/>
                  <a:invGamma/>
                </a:srgbClr>
              </a:gs>
              <a:gs pos="100000">
                <a:srgbClr val="E0B67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ltGray">
          <a:xfrm>
            <a:off x="8145463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>
                  <a:gamma/>
                  <a:shade val="76471"/>
                  <a:invGamma/>
                </a:srgbClr>
              </a:gs>
              <a:gs pos="100000">
                <a:srgbClr val="E0B67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ltGray">
          <a:xfrm>
            <a:off x="3676650" y="0"/>
            <a:ext cx="4208463" cy="8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B67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ltGray">
          <a:xfrm>
            <a:off x="7888288" y="0"/>
            <a:ext cx="42703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/>
              </a:gs>
              <a:gs pos="100000">
                <a:srgbClr val="E0B678">
                  <a:gamma/>
                  <a:shade val="84314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fangaoxin/article/details/72831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aike.baidu.com/view/8346747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5989" y="1141265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无法确定用户对应关系时的数据融合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060848"/>
            <a:ext cx="6603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itchFamily="2" charset="2"/>
              <a:buChar char="n"/>
            </a:pPr>
            <a:r>
              <a:rPr lang="zh-CN" altLang="en-US" dirty="0" smtClean="0"/>
              <a:t> 有监督的分类训练：需要人为的划分类别并制定分类规则， </a:t>
            </a:r>
            <a:endParaRPr lang="en-US" altLang="zh-CN" dirty="0" smtClean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n"/>
            </a:pPr>
            <a:endParaRPr lang="en-US" altLang="zh-CN" dirty="0" smtClean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n"/>
            </a:pPr>
            <a:r>
              <a:rPr lang="zh-CN" altLang="en-US" dirty="0" smtClean="0"/>
              <a:t>已有产品的优化 ： 怎样优化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3674" y="16601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两种情况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1640" y="1124744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 产品</a:t>
            </a:r>
            <a:r>
              <a:rPr lang="zh-CN" altLang="en-US" sz="2400" b="1" dirty="0"/>
              <a:t>生产</a:t>
            </a:r>
            <a:r>
              <a:rPr lang="zh-CN" altLang="en-US" sz="2400" b="1" dirty="0" smtClean="0"/>
              <a:t>控制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1916832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2D050"/>
              </a:buClr>
            </a:pPr>
            <a:r>
              <a:rPr lang="zh-CN" altLang="en-US" dirty="0" smtClean="0"/>
              <a:t>     怎样控制生产的数量以及生产的品类，可以使利润最大化，后面基于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多平台的数据分析会解决这个问题 。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5656" y="13555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 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9322" y="1152119"/>
            <a:ext cx="285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个性化推荐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微博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19671" y="1817241"/>
            <a:ext cx="7571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涉及到以下问题</a:t>
            </a:r>
            <a:endParaRPr lang="en-US" altLang="zh-CN" dirty="0" smtClean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l"/>
            </a:pPr>
            <a:r>
              <a:rPr lang="zh-CN" altLang="en-US" dirty="0"/>
              <a:t>热门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微博信息推荐需要更加重视一个因素：内容的质量（热门度）。</a:t>
            </a:r>
            <a:endParaRPr lang="en-US" altLang="zh-CN" dirty="0" smtClean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l"/>
            </a:pPr>
            <a:r>
              <a:rPr lang="zh-CN" altLang="en-US" dirty="0" smtClean="0"/>
              <a:t>用户期望高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微博用户的关注已经是用户初筛过的结果，他当然不希望漏掉任何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重要信息，另一方面</a:t>
            </a:r>
            <a:r>
              <a:rPr lang="zh-CN" altLang="en-US" dirty="0"/>
              <a:t>作为过滤器形式存在的产品，用户对它的无关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过滤</a:t>
            </a:r>
            <a:r>
              <a:rPr lang="zh-CN" altLang="en-US" dirty="0"/>
              <a:t>能力的期望也会相对比较苛刻。综合以上两点，微博过滤器的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满意</a:t>
            </a:r>
            <a:r>
              <a:rPr lang="zh-CN" altLang="en-US" dirty="0"/>
              <a:t>度及格线相对比较</a:t>
            </a:r>
            <a:r>
              <a:rPr lang="zh-CN" altLang="en-US" dirty="0" smtClean="0"/>
              <a:t>高。</a:t>
            </a:r>
            <a:endParaRPr lang="en-US" altLang="zh-CN" dirty="0" smtClean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l"/>
            </a:pPr>
            <a:r>
              <a:rPr lang="zh-CN" altLang="en-US" dirty="0"/>
              <a:t>再谈热门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     除了</a:t>
            </a:r>
            <a:r>
              <a:rPr lang="zh-CN" altLang="en-US" dirty="0"/>
              <a:t>热门度，还有一些难以具体化的因素影响着用户的</a:t>
            </a:r>
            <a:r>
              <a:rPr lang="zh-CN" altLang="en-US" dirty="0" smtClean="0"/>
              <a:t>喜好，</a:t>
            </a:r>
            <a:r>
              <a:rPr lang="en-US" altLang="zh-CN" dirty="0" smtClean="0"/>
              <a:t>SNS</a:t>
            </a:r>
          </a:p>
          <a:p>
            <a:pPr>
              <a:buClr>
                <a:srgbClr val="92D050"/>
              </a:buClr>
            </a:pPr>
            <a:r>
              <a:rPr lang="zh-CN" altLang="en-US" dirty="0" smtClean="0"/>
              <a:t>的</a:t>
            </a:r>
            <a:r>
              <a:rPr lang="zh-CN" altLang="en-US" dirty="0"/>
              <a:t>一个重要特征是，用户的喜好很大程度上取决于用户的好友们。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对</a:t>
            </a:r>
            <a:r>
              <a:rPr lang="zh-CN" altLang="en-US" dirty="0"/>
              <a:t>内容的认可程度往往依赖于他对信息源的认可程度。你不得不承认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即使 </a:t>
            </a:r>
            <a:r>
              <a:rPr lang="zh-CN" altLang="en-US" dirty="0"/>
              <a:t>都是你关注的用户，在你心中的分量是完全不同的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l"/>
            </a:pPr>
            <a:r>
              <a:rPr lang="zh-CN" altLang="en-US" dirty="0"/>
              <a:t>用户细微喜好</a:t>
            </a:r>
            <a:r>
              <a:rPr lang="zh-CN" altLang="en-US" dirty="0" smtClean="0"/>
              <a:t>差别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      高度</a:t>
            </a:r>
            <a:r>
              <a:rPr lang="zh-CN" altLang="en-US" dirty="0"/>
              <a:t>个性化的推荐，无论产品形式如何变化，最终落脚点还是对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兴趣</a:t>
            </a:r>
            <a:r>
              <a:rPr lang="zh-CN" altLang="en-US" dirty="0"/>
              <a:t>的深入掌握。要想对用户特征有深入的掌握，除了加强技术手段</a:t>
            </a:r>
            <a:r>
              <a:rPr lang="zh-CN" altLang="en-US" dirty="0" smtClean="0"/>
              <a:t>加以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识别</a:t>
            </a:r>
            <a:r>
              <a:rPr lang="zh-CN" altLang="en-US" dirty="0"/>
              <a:t>以外，充分 收集用户数据也是一个非常重要的因素。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98072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微</a:t>
            </a:r>
            <a:r>
              <a:rPr lang="zh-CN" altLang="en-US" sz="2400" b="1" dirty="0" smtClean="0"/>
              <a:t>博解决方案</a:t>
            </a:r>
            <a:endParaRPr lang="en-US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28416" y="1772816"/>
            <a:ext cx="63786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itchFamily="2" charset="2"/>
              <a:buChar char="l"/>
            </a:pPr>
            <a:r>
              <a:rPr lang="zh-CN" altLang="en-US" dirty="0" smtClean="0"/>
              <a:t>  文本挖掘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en-US" altLang="zh-CN" dirty="0" smtClean="0"/>
              <a:t>      </a:t>
            </a:r>
            <a:r>
              <a:rPr lang="zh-CN" altLang="en-US" dirty="0" smtClean="0"/>
              <a:t>词汇库建立，特征词汇抽取等</a:t>
            </a:r>
            <a:endParaRPr lang="en-US" altLang="zh-CN" dirty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l"/>
            </a:pPr>
            <a:r>
              <a:rPr lang="zh-CN" altLang="en-US" dirty="0" smtClean="0"/>
              <a:t>关系挖掘 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关联度挖掘，相似度挖掘等 </a:t>
            </a:r>
            <a:endParaRPr lang="en-US" altLang="zh-CN" dirty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l"/>
            </a:pPr>
            <a:r>
              <a:rPr lang="zh-CN" altLang="en-US" dirty="0" smtClean="0"/>
              <a:t>协同过滤算法使用 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进行个性化的推荐 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endParaRPr lang="en-US" altLang="zh-CN" dirty="0"/>
          </a:p>
          <a:p>
            <a:pPr>
              <a:buClr>
                <a:srgbClr val="92D050"/>
              </a:buClr>
            </a:pPr>
            <a:r>
              <a:rPr lang="zh-CN" altLang="en-US" dirty="0" smtClean="0"/>
              <a:t>参考算法有： </a:t>
            </a:r>
            <a:r>
              <a:rPr lang="en-US" altLang="zh-CN" dirty="0" smtClean="0">
                <a:hlinkClick r:id="rId3"/>
              </a:rPr>
              <a:t>Facebook</a:t>
            </a:r>
            <a:r>
              <a:rPr lang="zh-CN" altLang="en-US" dirty="0" smtClean="0">
                <a:hlinkClick r:id="rId3"/>
              </a:rPr>
              <a:t>的</a:t>
            </a:r>
            <a:r>
              <a:rPr lang="en-US" altLang="zh-CN" dirty="0" err="1" smtClean="0">
                <a:hlinkClick r:id="rId3"/>
              </a:rPr>
              <a:t>EdgeRank</a:t>
            </a:r>
            <a:r>
              <a:rPr lang="en-US" altLang="zh-CN" dirty="0" smtClean="0">
                <a:hlinkClick r:id="rId3"/>
              </a:rPr>
              <a:t> </a:t>
            </a:r>
            <a:r>
              <a:rPr lang="zh-CN" altLang="en-US" dirty="0" smtClean="0">
                <a:hlinkClick r:id="rId3"/>
              </a:rPr>
              <a:t>算法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4"/>
              </a:rPr>
              <a:t>参考案例 ：</a:t>
            </a:r>
            <a:r>
              <a:rPr lang="en-US" altLang="zh-CN" dirty="0" err="1">
                <a:hlinkClick r:id="rId4"/>
              </a:rPr>
              <a:t>Zite</a:t>
            </a:r>
            <a:endParaRPr lang="en-US" altLang="zh-CN" dirty="0"/>
          </a:p>
          <a:p>
            <a:pPr>
              <a:buClr>
                <a:srgbClr val="92D050"/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165394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个性化</a:t>
            </a:r>
            <a:r>
              <a:rPr lang="zh-CN" altLang="en-US" b="1" dirty="0" smtClean="0"/>
              <a:t>推荐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微信平台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1844824"/>
            <a:ext cx="74943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微信平台的可获得的数据不多，因此基于微信平台的营销，大多是</a:t>
            </a:r>
            <a:endParaRPr lang="en-US" altLang="zh-CN" dirty="0" smtClean="0"/>
          </a:p>
          <a:p>
            <a:r>
              <a:rPr lang="zh-CN" altLang="en-US" dirty="0"/>
              <a:t>公共</a:t>
            </a:r>
            <a:r>
              <a:rPr lang="zh-CN" altLang="en-US" dirty="0" smtClean="0"/>
              <a:t>账号的公共信息发送。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当然在假定可以获得足够多的信息的情况下，可以使用一些算法，对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信用户进行个性化推荐，其中涉及到两个问题：</a:t>
            </a:r>
            <a:endParaRPr lang="en-US" altLang="zh-CN" dirty="0" smtClean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ü"/>
            </a:pPr>
            <a:r>
              <a:rPr lang="zh-CN" altLang="en-US" dirty="0"/>
              <a:t> </a:t>
            </a:r>
            <a:r>
              <a:rPr lang="zh-CN" altLang="en-US" dirty="0" smtClean="0"/>
              <a:t> 文本文件获取</a:t>
            </a:r>
            <a:endParaRPr lang="en-US" altLang="zh-CN" dirty="0" smtClean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语音文件获取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解决这两个问题之后，可以尝试使用协同过滤算法进行个性化推荐 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7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165394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个性化</a:t>
            </a:r>
            <a:r>
              <a:rPr lang="zh-CN" altLang="en-US" b="1" dirty="0" smtClean="0"/>
              <a:t>推荐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豆瓣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47786" y="1844824"/>
            <a:ext cx="7802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豆瓣基本是以兴趣小组的模式出现，这使得协同过滤算法更适用于对</a:t>
            </a:r>
            <a:endParaRPr lang="en-US" altLang="zh-CN" dirty="0" smtClean="0"/>
          </a:p>
          <a:p>
            <a:r>
              <a:rPr lang="zh-CN" altLang="en-US" dirty="0" smtClean="0"/>
              <a:t>豆瓣用户的个性化推荐。用户之间的关联度可以通过他们是否属于同一组，</a:t>
            </a:r>
            <a:endParaRPr lang="en-US" altLang="zh-CN" dirty="0" smtClean="0"/>
          </a:p>
          <a:p>
            <a:r>
              <a:rPr lang="zh-CN" altLang="en-US" dirty="0" smtClean="0"/>
              <a:t>是否收听了同一首音乐，以及通过文本挖掘确定他们是否使用相同或相似</a:t>
            </a:r>
            <a:endParaRPr lang="en-US" altLang="zh-CN" dirty="0" smtClean="0"/>
          </a:p>
          <a:p>
            <a:r>
              <a:rPr lang="zh-CN" altLang="en-US" dirty="0" smtClean="0"/>
              <a:t>词汇来确定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91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16539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信息反馈</a:t>
            </a:r>
            <a:endParaRPr lang="en-US" altLang="zh-CN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47664" y="1916832"/>
            <a:ext cx="657103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引入信息反馈机制 ，主要是为了能够使预测模型更为准确。</a:t>
            </a:r>
            <a:endParaRPr lang="en-US" altLang="zh-CN" dirty="0" smtClean="0"/>
          </a:p>
          <a:p>
            <a:r>
              <a:rPr lang="zh-CN" altLang="en-US" dirty="0" smtClean="0"/>
              <a:t>反馈主要包括以下方面：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顾客喜好</a:t>
            </a:r>
            <a:endParaRPr lang="en-US" altLang="zh-CN" dirty="0" smtClean="0"/>
          </a:p>
          <a:p>
            <a:pPr marL="742950" lvl="1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400" dirty="0" smtClean="0"/>
              <a:t>显示</a:t>
            </a:r>
            <a:r>
              <a:rPr lang="zh-CN" altLang="en-US" sz="1400" dirty="0"/>
              <a:t>获取</a:t>
            </a:r>
            <a:r>
              <a:rPr lang="en-US" altLang="zh-CN" dirty="0" smtClean="0"/>
              <a:t>    </a:t>
            </a:r>
          </a:p>
          <a:p>
            <a:pPr marL="742950" lvl="1" indent="-285750"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1400" dirty="0"/>
              <a:t>隐式获取</a:t>
            </a:r>
            <a:endParaRPr lang="en-US" altLang="zh-CN" sz="1400" dirty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l"/>
            </a:pPr>
            <a:r>
              <a:rPr lang="zh-CN" altLang="en-US" dirty="0" smtClean="0"/>
              <a:t>  顾客评价</a:t>
            </a:r>
            <a:endParaRPr lang="en-US" altLang="zh-CN" dirty="0" smtClean="0"/>
          </a:p>
          <a:p>
            <a:pPr>
              <a:buClr>
                <a:srgbClr val="92D050"/>
              </a:buClr>
            </a:pPr>
            <a:endParaRPr lang="en-US" altLang="zh-CN" dirty="0" smtClean="0"/>
          </a:p>
          <a:p>
            <a:pPr marL="285750" indent="-285750">
              <a:buClr>
                <a:srgbClr val="92D050"/>
              </a:buClr>
              <a:buFont typeface="Wingdings" pitchFamily="2" charset="2"/>
              <a:buChar char="l"/>
            </a:pPr>
            <a:r>
              <a:rPr lang="zh-CN" altLang="en-US" dirty="0" smtClean="0"/>
              <a:t>  服务满意度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275695"/>
      </p:ext>
    </p:extLst>
  </p:cSld>
  <p:clrMapOvr>
    <a:masterClrMapping/>
  </p:clrMapOvr>
</p:sld>
</file>

<file path=ppt/theme/theme1.xml><?xml version="1.0" encoding="utf-8"?>
<a:theme xmlns:a="http://schemas.openxmlformats.org/drawingml/2006/main" name="清新淡雅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清新淡雅</Template>
  <TotalTime>4922</TotalTime>
  <Words>770</Words>
  <Application>Microsoft Office PowerPoint</Application>
  <PresentationFormat>全屏显示(4:3)</PresentationFormat>
  <Paragraphs>67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清新淡雅</vt:lpstr>
      <vt:lpstr>自定义设计方案</vt:lpstr>
      <vt:lpstr>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Niuniu2011</dc:creator>
  <cp:lastModifiedBy>Windows User</cp:lastModifiedBy>
  <cp:revision>218</cp:revision>
  <dcterms:created xsi:type="dcterms:W3CDTF">2011-09-29T07:26:01Z</dcterms:created>
  <dcterms:modified xsi:type="dcterms:W3CDTF">2013-05-21T05:39:54Z</dcterms:modified>
</cp:coreProperties>
</file>