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1" r:id="rId5"/>
    <p:sldId id="258"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242B36-B05F-450E-8F49-6CC8F234B8B1}"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909607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42B36-B05F-450E-8F49-6CC8F234B8B1}"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59140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42B36-B05F-450E-8F49-6CC8F234B8B1}"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1889907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42B36-B05F-450E-8F49-6CC8F234B8B1}"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B843-5659-441C-8930-1F67791B19E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58763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42B36-B05F-450E-8F49-6CC8F234B8B1}"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2683671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242B36-B05F-450E-8F49-6CC8F234B8B1}" type="datetimeFigureOut">
              <a:rPr lang="en-US" smtClean="0"/>
              <a:t>6/10/2017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2366826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242B36-B05F-450E-8F49-6CC8F234B8B1}" type="datetimeFigureOut">
              <a:rPr lang="en-US" smtClean="0"/>
              <a:t>6/10/2017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248333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2B36-B05F-450E-8F49-6CC8F234B8B1}"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614074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2B36-B05F-450E-8F49-6CC8F234B8B1}"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174235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8242B36-B05F-450E-8F49-6CC8F234B8B1}"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106102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42B36-B05F-450E-8F49-6CC8F234B8B1}"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262714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242B36-B05F-450E-8F49-6CC8F234B8B1}"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378777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242B36-B05F-450E-8F49-6CC8F234B8B1}" type="datetimeFigureOut">
              <a:rPr lang="en-US" smtClean="0"/>
              <a:t>6/10/2017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244311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8242B36-B05F-450E-8F49-6CC8F234B8B1}" type="datetimeFigureOut">
              <a:rPr lang="en-US" smtClean="0"/>
              <a:t>6/10/2017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158002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8242B36-B05F-450E-8F49-6CC8F234B8B1}" type="datetimeFigureOut">
              <a:rPr lang="en-US" smtClean="0"/>
              <a:t>6/10/2017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220719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8242B36-B05F-450E-8F49-6CC8F234B8B1}" type="datetimeFigureOut">
              <a:rPr lang="en-US" smtClean="0"/>
              <a:t>6/10/2017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147747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42B36-B05F-450E-8F49-6CC8F234B8B1}"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AB843-5659-441C-8930-1F67791B19ED}" type="slidenum">
              <a:rPr lang="en-US" smtClean="0"/>
              <a:t>‹#›</a:t>
            </a:fld>
            <a:endParaRPr lang="en-US"/>
          </a:p>
        </p:txBody>
      </p:sp>
    </p:spTree>
    <p:extLst>
      <p:ext uri="{BB962C8B-B14F-4D97-AF65-F5344CB8AC3E}">
        <p14:creationId xmlns:p14="http://schemas.microsoft.com/office/powerpoint/2010/main" val="3490495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242B36-B05F-450E-8F49-6CC8F234B8B1}" type="datetimeFigureOut">
              <a:rPr lang="en-US" smtClean="0"/>
              <a:t>6/10/2017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4AB843-5659-441C-8930-1F67791B19ED}" type="slidenum">
              <a:rPr lang="en-US" smtClean="0"/>
              <a:t>‹#›</a:t>
            </a:fld>
            <a:endParaRPr lang="en-US"/>
          </a:p>
        </p:txBody>
      </p:sp>
    </p:spTree>
    <p:extLst>
      <p:ext uri="{BB962C8B-B14F-4D97-AF65-F5344CB8AC3E}">
        <p14:creationId xmlns:p14="http://schemas.microsoft.com/office/powerpoint/2010/main" val="275974050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Breakdown classification</a:t>
            </a:r>
            <a:endParaRPr lang="en-US" dirty="0"/>
          </a:p>
        </p:txBody>
      </p:sp>
      <p:sp>
        <p:nvSpPr>
          <p:cNvPr id="3" name="Subtitle 2"/>
          <p:cNvSpPr>
            <a:spLocks noGrp="1"/>
          </p:cNvSpPr>
          <p:nvPr>
            <p:ph type="subTitle" idx="1"/>
          </p:nvPr>
        </p:nvSpPr>
        <p:spPr/>
        <p:txBody>
          <a:bodyPr/>
          <a:lstStyle/>
          <a:p>
            <a:r>
              <a:rPr lang="en-US" dirty="0" err="1" smtClean="0"/>
              <a:t>Gautam</a:t>
            </a:r>
            <a:r>
              <a:rPr lang="en-US" dirty="0" smtClean="0"/>
              <a:t> Kumar, PGDBA,</a:t>
            </a:r>
          </a:p>
          <a:p>
            <a:r>
              <a:rPr lang="en-US" dirty="0" smtClean="0"/>
              <a:t> IIM Calcutta, IIT Kharagpur and ISI Kolkata.</a:t>
            </a:r>
          </a:p>
        </p:txBody>
      </p:sp>
    </p:spTree>
    <p:extLst>
      <p:ext uri="{BB962C8B-B14F-4D97-AF65-F5344CB8AC3E}">
        <p14:creationId xmlns:p14="http://schemas.microsoft.com/office/powerpoint/2010/main" val="155013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and Model Analysis</a:t>
            </a:r>
            <a:endParaRPr lang="en-US" dirty="0"/>
          </a:p>
        </p:txBody>
      </p:sp>
      <p:sp>
        <p:nvSpPr>
          <p:cNvPr id="3" name="Content Placeholder 2"/>
          <p:cNvSpPr>
            <a:spLocks noGrp="1"/>
          </p:cNvSpPr>
          <p:nvPr>
            <p:ph idx="1"/>
          </p:nvPr>
        </p:nvSpPr>
        <p:spPr/>
        <p:txBody>
          <a:bodyPr/>
          <a:lstStyle/>
          <a:p>
            <a:r>
              <a:rPr lang="en-US" dirty="0" smtClean="0"/>
              <a:t>Sensitivity( Identification of true failures)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97352516"/>
              </p:ext>
            </p:extLst>
          </p:nvPr>
        </p:nvGraphicFramePr>
        <p:xfrm>
          <a:off x="1003300" y="2680546"/>
          <a:ext cx="8128000" cy="256032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0">
                <a:tc>
                  <a:txBody>
                    <a:bodyPr/>
                    <a:lstStyle/>
                    <a:p>
                      <a:endParaRPr lang="en-US" dirty="0"/>
                    </a:p>
                  </a:txBody>
                  <a:tcPr/>
                </a:tc>
                <a:tc>
                  <a:txBody>
                    <a:bodyPr/>
                    <a:lstStyle/>
                    <a:p>
                      <a:r>
                        <a:rPr lang="en-US" dirty="0" smtClean="0"/>
                        <a:t>Random Forest</a:t>
                      </a:r>
                      <a:endParaRPr lang="en-US" dirty="0"/>
                    </a:p>
                  </a:txBody>
                  <a:tcPr/>
                </a:tc>
                <a:tc>
                  <a:txBody>
                    <a:bodyPr/>
                    <a:lstStyle/>
                    <a:p>
                      <a:r>
                        <a:rPr lang="en-US" dirty="0" smtClean="0"/>
                        <a:t>Support Vector Machine</a:t>
                      </a:r>
                      <a:endParaRPr lang="en-US" dirty="0"/>
                    </a:p>
                  </a:txBody>
                  <a:tcPr/>
                </a:tc>
                <a:tc>
                  <a:txBody>
                    <a:bodyPr/>
                    <a:lstStyle/>
                    <a:p>
                      <a:r>
                        <a:rPr lang="en-US" dirty="0" smtClean="0"/>
                        <a:t>Decision Tree</a:t>
                      </a:r>
                      <a:endParaRPr lang="en-US" dirty="0"/>
                    </a:p>
                  </a:txBody>
                  <a:tcPr/>
                </a:tc>
                <a:tc>
                  <a:txBody>
                    <a:bodyPr/>
                    <a:lstStyle/>
                    <a:p>
                      <a:r>
                        <a:rPr lang="en-US" dirty="0" smtClean="0"/>
                        <a:t>Logistic Regression</a:t>
                      </a:r>
                      <a:endParaRPr lang="en-US" dirty="0"/>
                    </a:p>
                  </a:txBody>
                  <a:tcPr/>
                </a:tc>
              </a:tr>
              <a:tr h="0">
                <a:tc>
                  <a:txBody>
                    <a:bodyPr/>
                    <a:lstStyle/>
                    <a:p>
                      <a:r>
                        <a:rPr lang="en-US" baseline="0" dirty="0" smtClean="0"/>
                        <a:t>Over Sampling</a:t>
                      </a:r>
                      <a:endParaRPr lang="en-US" dirty="0"/>
                    </a:p>
                  </a:txBody>
                  <a:tcPr/>
                </a:tc>
                <a:tc>
                  <a:txBody>
                    <a:bodyPr/>
                    <a:lstStyle/>
                    <a:p>
                      <a:r>
                        <a:rPr lang="en-US" dirty="0" smtClean="0"/>
                        <a:t>0.9457</a:t>
                      </a:r>
                      <a:endParaRPr lang="en-US" dirty="0"/>
                    </a:p>
                  </a:txBody>
                  <a:tcPr/>
                </a:tc>
                <a:tc>
                  <a:txBody>
                    <a:bodyPr/>
                    <a:lstStyle/>
                    <a:p>
                      <a:r>
                        <a:rPr lang="en-US" dirty="0" smtClean="0"/>
                        <a:t>0.6686</a:t>
                      </a:r>
                      <a:endParaRPr lang="en-US" dirty="0"/>
                    </a:p>
                  </a:txBody>
                  <a:tcPr/>
                </a:tc>
                <a:tc>
                  <a:txBody>
                    <a:bodyPr/>
                    <a:lstStyle/>
                    <a:p>
                      <a:r>
                        <a:rPr lang="en-US" dirty="0" smtClean="0"/>
                        <a:t>0.8725</a:t>
                      </a:r>
                      <a:endParaRPr lang="en-US" dirty="0"/>
                    </a:p>
                  </a:txBody>
                  <a:tcPr/>
                </a:tc>
                <a:tc>
                  <a:txBody>
                    <a:bodyPr/>
                    <a:lstStyle/>
                    <a:p>
                      <a:r>
                        <a:rPr lang="en-US" dirty="0" smtClean="0"/>
                        <a:t>Dint converge</a:t>
                      </a:r>
                      <a:endParaRPr lang="en-US" dirty="0"/>
                    </a:p>
                  </a:txBody>
                  <a:tcPr/>
                </a:tc>
              </a:tr>
              <a:tr h="0">
                <a:tc>
                  <a:txBody>
                    <a:bodyPr/>
                    <a:lstStyle/>
                    <a:p>
                      <a:r>
                        <a:rPr lang="en-US" dirty="0" smtClean="0"/>
                        <a:t>Under Sampling</a:t>
                      </a:r>
                      <a:endParaRPr lang="en-US" dirty="0"/>
                    </a:p>
                  </a:txBody>
                  <a:tcPr/>
                </a:tc>
                <a:tc>
                  <a:txBody>
                    <a:bodyPr/>
                    <a:lstStyle/>
                    <a:p>
                      <a:r>
                        <a:rPr lang="en-US" dirty="0" smtClean="0"/>
                        <a:t>0.8292</a:t>
                      </a:r>
                      <a:endParaRPr lang="en-US" dirty="0"/>
                    </a:p>
                  </a:txBody>
                  <a:tcPr/>
                </a:tc>
                <a:tc>
                  <a:txBody>
                    <a:bodyPr/>
                    <a:lstStyle/>
                    <a:p>
                      <a:r>
                        <a:rPr lang="en-US" dirty="0" smtClean="0"/>
                        <a:t>0.6584</a:t>
                      </a:r>
                      <a:endParaRPr lang="en-US" dirty="0"/>
                    </a:p>
                  </a:txBody>
                  <a:tcPr/>
                </a:tc>
                <a:tc>
                  <a:txBody>
                    <a:bodyPr/>
                    <a:lstStyle/>
                    <a:p>
                      <a:r>
                        <a:rPr lang="en-US" dirty="0" smtClean="0"/>
                        <a:t>0.8282</a:t>
                      </a:r>
                      <a:endParaRPr lang="en-US" dirty="0"/>
                    </a:p>
                  </a:txBody>
                  <a:tcPr/>
                </a:tc>
                <a:tc>
                  <a:txBody>
                    <a:bodyPr/>
                    <a:lstStyle/>
                    <a:p>
                      <a:r>
                        <a:rPr lang="en-US" dirty="0" smtClean="0"/>
                        <a:t>0.9537</a:t>
                      </a:r>
                      <a:endParaRPr lang="en-US" dirty="0"/>
                    </a:p>
                  </a:txBody>
                  <a:tcPr/>
                </a:tc>
              </a:tr>
              <a:tr h="0">
                <a:tc>
                  <a:txBody>
                    <a:bodyPr/>
                    <a:lstStyle/>
                    <a:p>
                      <a:r>
                        <a:rPr lang="en-US" dirty="0" smtClean="0"/>
                        <a:t>SMOTE</a:t>
                      </a:r>
                      <a:endParaRPr lang="en-US" dirty="0"/>
                    </a:p>
                  </a:txBody>
                  <a:tcPr/>
                </a:tc>
                <a:tc>
                  <a:txBody>
                    <a:bodyPr/>
                    <a:lstStyle/>
                    <a:p>
                      <a:r>
                        <a:rPr lang="en-US" dirty="0" smtClean="0"/>
                        <a:t>0.8274</a:t>
                      </a:r>
                      <a:endParaRPr lang="en-US" dirty="0"/>
                    </a:p>
                  </a:txBody>
                  <a:tcPr/>
                </a:tc>
                <a:tc>
                  <a:txBody>
                    <a:bodyPr/>
                    <a:lstStyle/>
                    <a:p>
                      <a:r>
                        <a:rPr lang="en-US" dirty="0" smtClean="0"/>
                        <a:t>0.6630</a:t>
                      </a:r>
                      <a:endParaRPr lang="en-US" dirty="0"/>
                    </a:p>
                  </a:txBody>
                  <a:tcPr/>
                </a:tc>
                <a:tc>
                  <a:txBody>
                    <a:bodyPr/>
                    <a:lstStyle/>
                    <a:p>
                      <a:r>
                        <a:rPr lang="en-US" dirty="0" smtClean="0"/>
                        <a:t>0.9671</a:t>
                      </a:r>
                      <a:endParaRPr lang="en-US" dirty="0"/>
                    </a:p>
                  </a:txBody>
                  <a:tcPr/>
                </a:tc>
                <a:tc>
                  <a:txBody>
                    <a:bodyPr/>
                    <a:lstStyle/>
                    <a:p>
                      <a:r>
                        <a:rPr lang="en-US" dirty="0" smtClean="0"/>
                        <a:t>0.9342</a:t>
                      </a:r>
                      <a:endParaRPr lang="en-US" dirty="0"/>
                    </a:p>
                  </a:txBody>
                  <a:tcPr/>
                </a:tc>
              </a:tr>
            </a:tbl>
          </a:graphicData>
        </a:graphic>
      </p:graphicFrame>
    </p:spTree>
    <p:extLst>
      <p:ext uri="{BB962C8B-B14F-4D97-AF65-F5344CB8AC3E}">
        <p14:creationId xmlns:p14="http://schemas.microsoft.com/office/powerpoint/2010/main" val="400747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and Model Analysis</a:t>
            </a:r>
            <a:endParaRPr lang="en-US" dirty="0"/>
          </a:p>
        </p:txBody>
      </p:sp>
      <p:sp>
        <p:nvSpPr>
          <p:cNvPr id="3" name="Content Placeholder 2"/>
          <p:cNvSpPr>
            <a:spLocks noGrp="1"/>
          </p:cNvSpPr>
          <p:nvPr>
            <p:ph idx="1"/>
          </p:nvPr>
        </p:nvSpPr>
        <p:spPr/>
        <p:txBody>
          <a:bodyPr/>
          <a:lstStyle/>
          <a:p>
            <a:r>
              <a:rPr lang="en-US" dirty="0" smtClean="0"/>
              <a:t>Accuracy(Over all prediction of normal and failure conditions)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23365341"/>
              </p:ext>
            </p:extLst>
          </p:nvPr>
        </p:nvGraphicFramePr>
        <p:xfrm>
          <a:off x="1003300" y="2680546"/>
          <a:ext cx="8128000" cy="256032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0">
                <a:tc>
                  <a:txBody>
                    <a:bodyPr/>
                    <a:lstStyle/>
                    <a:p>
                      <a:endParaRPr lang="en-US" dirty="0"/>
                    </a:p>
                  </a:txBody>
                  <a:tcPr/>
                </a:tc>
                <a:tc>
                  <a:txBody>
                    <a:bodyPr/>
                    <a:lstStyle/>
                    <a:p>
                      <a:r>
                        <a:rPr lang="en-US" dirty="0" smtClean="0"/>
                        <a:t>Random Forest</a:t>
                      </a:r>
                      <a:endParaRPr lang="en-US" dirty="0"/>
                    </a:p>
                  </a:txBody>
                  <a:tcPr/>
                </a:tc>
                <a:tc>
                  <a:txBody>
                    <a:bodyPr/>
                    <a:lstStyle/>
                    <a:p>
                      <a:r>
                        <a:rPr lang="en-US" dirty="0" smtClean="0"/>
                        <a:t>Support Vector Machine</a:t>
                      </a:r>
                      <a:endParaRPr lang="en-US" dirty="0"/>
                    </a:p>
                  </a:txBody>
                  <a:tcPr/>
                </a:tc>
                <a:tc>
                  <a:txBody>
                    <a:bodyPr/>
                    <a:lstStyle/>
                    <a:p>
                      <a:r>
                        <a:rPr lang="en-US" dirty="0" smtClean="0"/>
                        <a:t>Decision Tree</a:t>
                      </a:r>
                      <a:endParaRPr lang="en-US" dirty="0"/>
                    </a:p>
                  </a:txBody>
                  <a:tcPr/>
                </a:tc>
                <a:tc>
                  <a:txBody>
                    <a:bodyPr/>
                    <a:lstStyle/>
                    <a:p>
                      <a:r>
                        <a:rPr lang="en-US" dirty="0" smtClean="0"/>
                        <a:t>Logistic Regression</a:t>
                      </a:r>
                      <a:endParaRPr lang="en-US" dirty="0"/>
                    </a:p>
                  </a:txBody>
                  <a:tcPr/>
                </a:tc>
              </a:tr>
              <a:tr h="0">
                <a:tc>
                  <a:txBody>
                    <a:bodyPr/>
                    <a:lstStyle/>
                    <a:p>
                      <a:r>
                        <a:rPr lang="en-US" baseline="0" dirty="0" smtClean="0"/>
                        <a:t>Over Sampling</a:t>
                      </a:r>
                      <a:endParaRPr lang="en-US" dirty="0"/>
                    </a:p>
                  </a:txBody>
                  <a:tcPr/>
                </a:tc>
                <a:tc>
                  <a:txBody>
                    <a:bodyPr/>
                    <a:lstStyle/>
                    <a:p>
                      <a:r>
                        <a:rPr lang="en-US" dirty="0" smtClean="0"/>
                        <a:t>0.9697</a:t>
                      </a:r>
                      <a:endParaRPr lang="en-US" dirty="0"/>
                    </a:p>
                  </a:txBody>
                  <a:tcPr/>
                </a:tc>
                <a:tc>
                  <a:txBody>
                    <a:bodyPr/>
                    <a:lstStyle/>
                    <a:p>
                      <a:r>
                        <a:rPr lang="en-US" dirty="0" smtClean="0"/>
                        <a:t>0.6967</a:t>
                      </a:r>
                      <a:endParaRPr lang="en-US" dirty="0"/>
                    </a:p>
                  </a:txBody>
                  <a:tcPr/>
                </a:tc>
                <a:tc>
                  <a:txBody>
                    <a:bodyPr/>
                    <a:lstStyle/>
                    <a:p>
                      <a:r>
                        <a:rPr lang="en-US" dirty="0" smtClean="0"/>
                        <a:t>0.7021</a:t>
                      </a:r>
                      <a:endParaRPr lang="en-US" dirty="0"/>
                    </a:p>
                  </a:txBody>
                  <a:tcPr/>
                </a:tc>
                <a:tc>
                  <a:txBody>
                    <a:bodyPr/>
                    <a:lstStyle/>
                    <a:p>
                      <a:r>
                        <a:rPr lang="en-US" dirty="0" smtClean="0"/>
                        <a:t>Not</a:t>
                      </a:r>
                      <a:r>
                        <a:rPr lang="en-US" baseline="0" dirty="0" smtClean="0"/>
                        <a:t> Converging</a:t>
                      </a:r>
                      <a:endParaRPr lang="en-US" dirty="0"/>
                    </a:p>
                  </a:txBody>
                  <a:tcPr/>
                </a:tc>
              </a:tr>
              <a:tr h="0">
                <a:tc>
                  <a:txBody>
                    <a:bodyPr/>
                    <a:lstStyle/>
                    <a:p>
                      <a:r>
                        <a:rPr lang="en-US" dirty="0" smtClean="0"/>
                        <a:t>Under Sampling</a:t>
                      </a:r>
                      <a:endParaRPr lang="en-US" dirty="0"/>
                    </a:p>
                  </a:txBody>
                  <a:tcPr/>
                </a:tc>
                <a:tc>
                  <a:txBody>
                    <a:bodyPr/>
                    <a:lstStyle/>
                    <a:p>
                      <a:r>
                        <a:rPr lang="en-US" dirty="0" smtClean="0"/>
                        <a:t>0.8095</a:t>
                      </a:r>
                      <a:endParaRPr lang="en-US" dirty="0"/>
                    </a:p>
                  </a:txBody>
                  <a:tcPr/>
                </a:tc>
                <a:tc>
                  <a:txBody>
                    <a:bodyPr/>
                    <a:lstStyle/>
                    <a:p>
                      <a:r>
                        <a:rPr lang="en-US" dirty="0" smtClean="0"/>
                        <a:t>0.6999</a:t>
                      </a:r>
                      <a:endParaRPr lang="en-US" dirty="0"/>
                    </a:p>
                  </a:txBody>
                  <a:tcPr/>
                </a:tc>
                <a:tc>
                  <a:txBody>
                    <a:bodyPr/>
                    <a:lstStyle/>
                    <a:p>
                      <a:r>
                        <a:rPr lang="en-US" dirty="0" smtClean="0"/>
                        <a:t>0.8571</a:t>
                      </a:r>
                      <a:endParaRPr lang="en-US" dirty="0"/>
                    </a:p>
                  </a:txBody>
                  <a:tcPr/>
                </a:tc>
                <a:tc>
                  <a:txBody>
                    <a:bodyPr/>
                    <a:lstStyle/>
                    <a:p>
                      <a:r>
                        <a:rPr lang="en-US" dirty="0" smtClean="0"/>
                        <a:t>0.7042</a:t>
                      </a:r>
                      <a:endParaRPr lang="en-US" dirty="0"/>
                    </a:p>
                  </a:txBody>
                  <a:tcPr/>
                </a:tc>
              </a:tr>
              <a:tr h="0">
                <a:tc>
                  <a:txBody>
                    <a:bodyPr/>
                    <a:lstStyle/>
                    <a:p>
                      <a:r>
                        <a:rPr lang="en-US" dirty="0" smtClean="0"/>
                        <a:t>SMOTE</a:t>
                      </a:r>
                      <a:endParaRPr lang="en-US" dirty="0"/>
                    </a:p>
                  </a:txBody>
                  <a:tcPr/>
                </a:tc>
                <a:tc>
                  <a:txBody>
                    <a:bodyPr/>
                    <a:lstStyle/>
                    <a:p>
                      <a:r>
                        <a:rPr lang="en-US" dirty="0" smtClean="0"/>
                        <a:t>0.8326</a:t>
                      </a:r>
                      <a:endParaRPr lang="en-US" dirty="0"/>
                    </a:p>
                  </a:txBody>
                  <a:tcPr/>
                </a:tc>
                <a:tc>
                  <a:txBody>
                    <a:bodyPr/>
                    <a:lstStyle/>
                    <a:p>
                      <a:r>
                        <a:rPr lang="en-US" dirty="0" smtClean="0"/>
                        <a:t>0.6912</a:t>
                      </a:r>
                      <a:endParaRPr lang="en-US" dirty="0"/>
                    </a:p>
                  </a:txBody>
                  <a:tcPr/>
                </a:tc>
                <a:tc>
                  <a:txBody>
                    <a:bodyPr/>
                    <a:lstStyle/>
                    <a:p>
                      <a:r>
                        <a:rPr lang="en-US" dirty="0" smtClean="0"/>
                        <a:t>0.6696</a:t>
                      </a:r>
                      <a:endParaRPr lang="en-US" dirty="0"/>
                    </a:p>
                  </a:txBody>
                  <a:tcPr/>
                </a:tc>
                <a:tc>
                  <a:txBody>
                    <a:bodyPr/>
                    <a:lstStyle/>
                    <a:p>
                      <a:r>
                        <a:rPr lang="en-US" dirty="0" smtClean="0"/>
                        <a:t>0.6912</a:t>
                      </a:r>
                      <a:endParaRPr lang="en-US" dirty="0"/>
                    </a:p>
                  </a:txBody>
                  <a:tcPr/>
                </a:tc>
              </a:tr>
            </a:tbl>
          </a:graphicData>
        </a:graphic>
      </p:graphicFrame>
    </p:spTree>
    <p:extLst>
      <p:ext uri="{BB962C8B-B14F-4D97-AF65-F5344CB8AC3E}">
        <p14:creationId xmlns:p14="http://schemas.microsoft.com/office/powerpoint/2010/main" val="263647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and Model Analysis</a:t>
            </a:r>
            <a:endParaRPr lang="en-US" dirty="0"/>
          </a:p>
        </p:txBody>
      </p:sp>
      <p:sp>
        <p:nvSpPr>
          <p:cNvPr id="3" name="Content Placeholder 2"/>
          <p:cNvSpPr>
            <a:spLocks noGrp="1"/>
          </p:cNvSpPr>
          <p:nvPr>
            <p:ph idx="1"/>
          </p:nvPr>
        </p:nvSpPr>
        <p:spPr/>
        <p:txBody>
          <a:bodyPr/>
          <a:lstStyle/>
          <a:p>
            <a:r>
              <a:rPr lang="en-US" dirty="0" smtClean="0"/>
              <a:t>Kappa statistics (How good model 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0913716"/>
              </p:ext>
            </p:extLst>
          </p:nvPr>
        </p:nvGraphicFramePr>
        <p:xfrm>
          <a:off x="1003300" y="2680546"/>
          <a:ext cx="8128000" cy="256032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0">
                <a:tc>
                  <a:txBody>
                    <a:bodyPr/>
                    <a:lstStyle/>
                    <a:p>
                      <a:endParaRPr lang="en-US" dirty="0"/>
                    </a:p>
                  </a:txBody>
                  <a:tcPr/>
                </a:tc>
                <a:tc>
                  <a:txBody>
                    <a:bodyPr/>
                    <a:lstStyle/>
                    <a:p>
                      <a:r>
                        <a:rPr lang="en-US" dirty="0" smtClean="0"/>
                        <a:t>Random Forest</a:t>
                      </a:r>
                      <a:endParaRPr lang="en-US" dirty="0"/>
                    </a:p>
                  </a:txBody>
                  <a:tcPr/>
                </a:tc>
                <a:tc>
                  <a:txBody>
                    <a:bodyPr/>
                    <a:lstStyle/>
                    <a:p>
                      <a:r>
                        <a:rPr lang="en-US" dirty="0" smtClean="0"/>
                        <a:t>Support Vector Machine</a:t>
                      </a:r>
                      <a:endParaRPr lang="en-US" dirty="0"/>
                    </a:p>
                  </a:txBody>
                  <a:tcPr/>
                </a:tc>
                <a:tc>
                  <a:txBody>
                    <a:bodyPr/>
                    <a:lstStyle/>
                    <a:p>
                      <a:r>
                        <a:rPr lang="en-US" dirty="0" smtClean="0"/>
                        <a:t>Decision Tree</a:t>
                      </a:r>
                      <a:endParaRPr lang="en-US" dirty="0"/>
                    </a:p>
                  </a:txBody>
                  <a:tcPr/>
                </a:tc>
                <a:tc>
                  <a:txBody>
                    <a:bodyPr/>
                    <a:lstStyle/>
                    <a:p>
                      <a:r>
                        <a:rPr lang="en-US" dirty="0" smtClean="0"/>
                        <a:t>Logistic Regression</a:t>
                      </a:r>
                      <a:endParaRPr lang="en-US" dirty="0"/>
                    </a:p>
                  </a:txBody>
                  <a:tcPr/>
                </a:tc>
              </a:tr>
              <a:tr h="0">
                <a:tc>
                  <a:txBody>
                    <a:bodyPr/>
                    <a:lstStyle/>
                    <a:p>
                      <a:r>
                        <a:rPr lang="en-US" baseline="0" dirty="0" smtClean="0"/>
                        <a:t>Over Sampling</a:t>
                      </a:r>
                      <a:endParaRPr lang="en-US" dirty="0"/>
                    </a:p>
                  </a:txBody>
                  <a:tcPr/>
                </a:tc>
                <a:tc>
                  <a:txBody>
                    <a:bodyPr/>
                    <a:lstStyle/>
                    <a:p>
                      <a:r>
                        <a:rPr lang="en-US" dirty="0" smtClean="0"/>
                        <a:t>0.9394</a:t>
                      </a:r>
                      <a:endParaRPr lang="en-US" dirty="0"/>
                    </a:p>
                  </a:txBody>
                  <a:tcPr/>
                </a:tc>
                <a:tc>
                  <a:txBody>
                    <a:bodyPr/>
                    <a:lstStyle/>
                    <a:p>
                      <a:r>
                        <a:rPr lang="en-US" dirty="0" smtClean="0"/>
                        <a:t>0.3942</a:t>
                      </a:r>
                      <a:endParaRPr lang="en-US" dirty="0"/>
                    </a:p>
                  </a:txBody>
                  <a:tcPr/>
                </a:tc>
                <a:tc>
                  <a:txBody>
                    <a:bodyPr/>
                    <a:lstStyle/>
                    <a:p>
                      <a:r>
                        <a:rPr lang="en-US" dirty="0" smtClean="0"/>
                        <a:t>0.3982</a:t>
                      </a:r>
                      <a:endParaRPr lang="en-US" dirty="0"/>
                    </a:p>
                  </a:txBody>
                  <a:tcPr/>
                </a:tc>
                <a:tc>
                  <a:txBody>
                    <a:bodyPr/>
                    <a:lstStyle/>
                    <a:p>
                      <a:r>
                        <a:rPr lang="en-US" dirty="0" smtClean="0"/>
                        <a:t>Not Converging</a:t>
                      </a:r>
                      <a:endParaRPr lang="en-US" dirty="0"/>
                    </a:p>
                  </a:txBody>
                  <a:tcPr/>
                </a:tc>
              </a:tr>
              <a:tr h="0">
                <a:tc>
                  <a:txBody>
                    <a:bodyPr/>
                    <a:lstStyle/>
                    <a:p>
                      <a:r>
                        <a:rPr lang="en-US" dirty="0" smtClean="0"/>
                        <a:t>Under</a:t>
                      </a:r>
                      <a:r>
                        <a:rPr lang="en-US" baseline="0" dirty="0" smtClean="0"/>
                        <a:t> </a:t>
                      </a:r>
                      <a:r>
                        <a:rPr lang="en-US" dirty="0" smtClean="0"/>
                        <a:t>Sampling</a:t>
                      </a:r>
                      <a:endParaRPr lang="en-US" dirty="0"/>
                    </a:p>
                  </a:txBody>
                  <a:tcPr/>
                </a:tc>
                <a:tc>
                  <a:txBody>
                    <a:bodyPr/>
                    <a:lstStyle/>
                    <a:p>
                      <a:r>
                        <a:rPr lang="en-US" dirty="0" smtClean="0"/>
                        <a:t>0.8095</a:t>
                      </a:r>
                      <a:endParaRPr lang="en-US" dirty="0"/>
                    </a:p>
                  </a:txBody>
                  <a:tcPr/>
                </a:tc>
                <a:tc>
                  <a:txBody>
                    <a:bodyPr/>
                    <a:lstStyle/>
                    <a:p>
                      <a:r>
                        <a:rPr lang="en-US" dirty="0" smtClean="0"/>
                        <a:t>0.4016</a:t>
                      </a:r>
                      <a:endParaRPr lang="en-US" dirty="0"/>
                    </a:p>
                  </a:txBody>
                  <a:tcPr/>
                </a:tc>
                <a:tc>
                  <a:txBody>
                    <a:bodyPr/>
                    <a:lstStyle/>
                    <a:p>
                      <a:r>
                        <a:rPr lang="en-US" dirty="0" smtClean="0"/>
                        <a:t>0.7146</a:t>
                      </a:r>
                      <a:endParaRPr lang="en-US" dirty="0"/>
                    </a:p>
                  </a:txBody>
                  <a:tcPr/>
                </a:tc>
                <a:tc>
                  <a:txBody>
                    <a:bodyPr/>
                    <a:lstStyle/>
                    <a:p>
                      <a:r>
                        <a:rPr lang="en-US" dirty="0" smtClean="0"/>
                        <a:t>0.3884</a:t>
                      </a:r>
                      <a:endParaRPr lang="en-US" dirty="0"/>
                    </a:p>
                  </a:txBody>
                  <a:tcPr/>
                </a:tc>
              </a:tr>
              <a:tr h="0">
                <a:tc>
                  <a:txBody>
                    <a:bodyPr/>
                    <a:lstStyle/>
                    <a:p>
                      <a:r>
                        <a:rPr lang="en-US" dirty="0" smtClean="0"/>
                        <a:t>SMOTE</a:t>
                      </a:r>
                      <a:endParaRPr lang="en-US" dirty="0"/>
                    </a:p>
                  </a:txBody>
                  <a:tcPr/>
                </a:tc>
                <a:tc>
                  <a:txBody>
                    <a:bodyPr/>
                    <a:lstStyle/>
                    <a:p>
                      <a:r>
                        <a:rPr lang="en-US" dirty="0" smtClean="0"/>
                        <a:t>0.6648</a:t>
                      </a:r>
                      <a:endParaRPr lang="en-US" dirty="0"/>
                    </a:p>
                  </a:txBody>
                  <a:tcPr/>
                </a:tc>
                <a:tc>
                  <a:txBody>
                    <a:bodyPr/>
                    <a:lstStyle/>
                    <a:p>
                      <a:r>
                        <a:rPr lang="en-US" dirty="0" smtClean="0"/>
                        <a:t>0.3837</a:t>
                      </a:r>
                      <a:endParaRPr lang="en-US" dirty="0"/>
                    </a:p>
                  </a:txBody>
                  <a:tcPr/>
                </a:tc>
                <a:tc>
                  <a:txBody>
                    <a:bodyPr/>
                    <a:lstStyle/>
                    <a:p>
                      <a:r>
                        <a:rPr lang="en-US" dirty="0" smtClean="0"/>
                        <a:t>0.3155</a:t>
                      </a:r>
                      <a:endParaRPr lang="en-US" dirty="0"/>
                    </a:p>
                  </a:txBody>
                  <a:tcPr/>
                </a:tc>
                <a:tc>
                  <a:txBody>
                    <a:bodyPr/>
                    <a:lstStyle/>
                    <a:p>
                      <a:r>
                        <a:rPr lang="en-US" dirty="0" smtClean="0"/>
                        <a:t>0.3643</a:t>
                      </a:r>
                      <a:endParaRPr lang="en-US" dirty="0"/>
                    </a:p>
                  </a:txBody>
                  <a:tcPr/>
                </a:tc>
              </a:tr>
            </a:tbl>
          </a:graphicData>
        </a:graphic>
      </p:graphicFrame>
    </p:spTree>
    <p:extLst>
      <p:ext uri="{BB962C8B-B14F-4D97-AF65-F5344CB8AC3E}">
        <p14:creationId xmlns:p14="http://schemas.microsoft.com/office/powerpoint/2010/main" val="311099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 Examples from Logistic regression</a:t>
            </a:r>
            <a:endParaRPr lang="en-US" dirty="0"/>
          </a:p>
        </p:txBody>
      </p:sp>
      <p:sp>
        <p:nvSpPr>
          <p:cNvPr id="3" name="Content Placeholder 2"/>
          <p:cNvSpPr>
            <a:spLocks noGrp="1"/>
          </p:cNvSpPr>
          <p:nvPr>
            <p:ph idx="1"/>
          </p:nvPr>
        </p:nvSpPr>
        <p:spPr/>
        <p:txBody>
          <a:bodyPr/>
          <a:lstStyle/>
          <a:p>
            <a:r>
              <a:rPr lang="en-US" dirty="0" smtClean="0"/>
              <a:t>We can check in the summary model of decision trees and logistic regression in case of smote and under sampling, below are important variables for breakdown prediction.</a:t>
            </a:r>
          </a:p>
          <a:p>
            <a:pPr marL="0" indent="0">
              <a:buNone/>
            </a:pPr>
            <a:r>
              <a:rPr lang="en-US" dirty="0" smtClean="0">
                <a:solidFill>
                  <a:srgbClr val="00B050"/>
                </a:solidFill>
              </a:rPr>
              <a:t>Board_Produced,o2_ppm,Exit_sensor,Z8_Tact, ProgramENG849R1 ,Z1Tact, ProgramENG329R1, ProgramENG849R1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64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Insights examples from Decision tree plots</a:t>
            </a:r>
            <a:endParaRPr lang="en-US" dirty="0"/>
          </a:p>
        </p:txBody>
      </p:sp>
      <p:sp>
        <p:nvSpPr>
          <p:cNvPr id="3" name="Content Placeholder 2"/>
          <p:cNvSpPr>
            <a:spLocks noGrp="1"/>
          </p:cNvSpPr>
          <p:nvPr>
            <p:ph idx="1"/>
          </p:nvPr>
        </p:nvSpPr>
        <p:spPr/>
        <p:txBody>
          <a:bodyPr/>
          <a:lstStyle/>
          <a:p>
            <a:r>
              <a:rPr lang="en-US" dirty="0" smtClean="0"/>
              <a:t>We can check in the plot of decision trees in case all 3 sampling, below are important variables for breakdown prediction.</a:t>
            </a:r>
          </a:p>
          <a:p>
            <a:pPr marL="0" indent="0">
              <a:buNone/>
            </a:pPr>
            <a:endParaRPr lang="en-US" dirty="0" smtClean="0"/>
          </a:p>
          <a:p>
            <a:pPr marL="0" indent="0">
              <a:buNone/>
            </a:pPr>
            <a:r>
              <a:rPr lang="en-US" dirty="0" smtClean="0">
                <a:solidFill>
                  <a:srgbClr val="00B050"/>
                </a:solidFill>
              </a:rPr>
              <a:t>  Z7Bact,Z2Bact,N2_2,Exit Sensor, Z9Tact</a:t>
            </a:r>
          </a:p>
          <a:p>
            <a:pPr marL="0" indent="0">
              <a:buNone/>
            </a:pPr>
            <a:endParaRPr lang="en-US" dirty="0">
              <a:solidFill>
                <a:srgbClr val="00B050"/>
              </a:solidFill>
            </a:endParaRPr>
          </a:p>
          <a:p>
            <a:r>
              <a:rPr lang="en-US" dirty="0" smtClean="0"/>
              <a:t>Z2Bact&gt;185.5, </a:t>
            </a:r>
            <a:r>
              <a:rPr lang="en-US" dirty="0" err="1" smtClean="0"/>
              <a:t>Exit_sensors</a:t>
            </a:r>
            <a:r>
              <a:rPr lang="en-US" dirty="0"/>
              <a:t> </a:t>
            </a:r>
            <a:r>
              <a:rPr lang="en-US" dirty="0" smtClean="0"/>
              <a:t>&gt; 0.5, Z6Bact &lt;118.5 are some of examples of clear points where we should keep watch, and these point indicates possibility of failures combined with other variables.</a:t>
            </a:r>
          </a:p>
          <a:p>
            <a:pPr marL="0" indent="0">
              <a:buNone/>
            </a:pPr>
            <a:endParaRPr lang="en-US" dirty="0"/>
          </a:p>
        </p:txBody>
      </p:sp>
    </p:spTree>
    <p:extLst>
      <p:ext uri="{BB962C8B-B14F-4D97-AF65-F5344CB8AC3E}">
        <p14:creationId xmlns:p14="http://schemas.microsoft.com/office/powerpoint/2010/main" val="49318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required..</a:t>
            </a:r>
            <a:endParaRPr lang="en-US" dirty="0"/>
          </a:p>
        </p:txBody>
      </p:sp>
      <p:sp>
        <p:nvSpPr>
          <p:cNvPr id="3" name="Content Placeholder 2"/>
          <p:cNvSpPr>
            <a:spLocks noGrp="1"/>
          </p:cNvSpPr>
          <p:nvPr>
            <p:ph idx="1"/>
          </p:nvPr>
        </p:nvSpPr>
        <p:spPr/>
        <p:txBody>
          <a:bodyPr>
            <a:normAutofit/>
          </a:bodyPr>
          <a:lstStyle/>
          <a:p>
            <a:r>
              <a:rPr lang="en-US" dirty="0" smtClean="0"/>
              <a:t>The assessment of models in will happen better if, someone works on the problem full time. This work was done just to show only my initial approach. And the final recommendations will need full time work on the problem.</a:t>
            </a:r>
            <a:endParaRPr lang="en-US" dirty="0" smtClean="0"/>
          </a:p>
          <a:p>
            <a:r>
              <a:rPr lang="en-US" dirty="0" smtClean="0"/>
              <a:t>Random Forest has been used to select important features here. While it should work fine for tree based classifiers. It </a:t>
            </a:r>
            <a:r>
              <a:rPr lang="en-US" dirty="0" smtClean="0"/>
              <a:t>might not work for logistic regression as there cost function is different then tree based classifiers.</a:t>
            </a:r>
            <a:endParaRPr lang="en-US" dirty="0" smtClean="0"/>
          </a:p>
          <a:p>
            <a:r>
              <a:rPr lang="en-US" dirty="0" smtClean="0"/>
              <a:t>Logistic regression needs a separate stepwise forward/backward selection method for feature selection. This process takes bit of more time and could not be tried due to lack of time.</a:t>
            </a:r>
          </a:p>
          <a:p>
            <a:pPr marL="0" indent="0">
              <a:buNone/>
            </a:pPr>
            <a:endParaRPr lang="en-US" dirty="0"/>
          </a:p>
        </p:txBody>
      </p:sp>
    </p:spTree>
    <p:extLst>
      <p:ext uri="{BB962C8B-B14F-4D97-AF65-F5344CB8AC3E}">
        <p14:creationId xmlns:p14="http://schemas.microsoft.com/office/powerpoint/2010/main" val="3383130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TotalTime>
  <Words>364</Words>
  <Application>Microsoft Office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Breakdown classification</vt:lpstr>
      <vt:lpstr>Sampling and Model Analysis</vt:lpstr>
      <vt:lpstr>Sampling and Model Analysis</vt:lpstr>
      <vt:lpstr>Sampling and Model Analysis</vt:lpstr>
      <vt:lpstr>Business Insights Examples from Logistic regression</vt:lpstr>
      <vt:lpstr>Business Insights examples from Decision tree plots</vt:lpstr>
      <vt:lpstr>Future work required..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Breakdown classification</dc:title>
  <dc:creator>Dell 3450</dc:creator>
  <cp:lastModifiedBy>Dell 3450</cp:lastModifiedBy>
  <cp:revision>6</cp:revision>
  <dcterms:created xsi:type="dcterms:W3CDTF">2017-06-10T12:35:44Z</dcterms:created>
  <dcterms:modified xsi:type="dcterms:W3CDTF">2017-06-10T13:38:16Z</dcterms:modified>
</cp:coreProperties>
</file>