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  <p:embeddedFont>
      <p:font typeface="Didact Gothic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30AD7A9-F081-4A2E-9A4C-45C569B73213}">
  <a:tblStyle styleId="{430AD7A9-F081-4A2E-9A4C-45C569B73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DidactGothic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46bb20cbd_1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46bb20cbd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46bb20cbd_1_2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46bb20cbd_1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46bb20cbd_1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46bb20cbd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46bb20cbd_1_1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46bb20cbd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46bb20cbd_1_1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46bb20cbd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46bb20cbd_1_2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46bb20cbd_1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46bb20cbd_1_2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46bb20cbd_1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46bb20cbd_1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46bb20cbd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46bb20cbd_1_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46bb20cbd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46bb20cbd_1_1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46bb20cbd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46bb20cbd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46bb20cb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46bb20cbd_1_1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46bb20cbd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46bb20cbd_1_2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46bb20cbd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46bb20cbd_1_3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46bb20cbd_1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46bb20cbd_1_2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46bb20cbd_1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46bb20cbd_1_3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46bb20cbd_1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46bb20cbd_1_3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46bb20cbd_1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46bb20cbd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46bb20cb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46bb20cbd_1_1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46bb20cbd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46bb20cbd_1_1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46bb20cbd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46bb20cbd_1_1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46bb20cbd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46bb20cbd_1_3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46bb20cbd_1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46bb20cbd_1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46bb20cbd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176778" y="1610825"/>
            <a:ext cx="63468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295200" y="1034400"/>
            <a:ext cx="574500" cy="57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178378" y="1583350"/>
            <a:ext cx="6550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178378" y="3144850"/>
            <a:ext cx="6550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1295200" y="1034400"/>
            <a:ext cx="574500" cy="574500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82A2E"/>
              </a:solidFill>
            </a:endParaRPr>
          </a:p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176778" y="1704600"/>
            <a:ext cx="6419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Montserrat"/>
              <a:buChar char="∎"/>
              <a:defRPr b="1" sz="3000">
                <a:latin typeface="Montserrat"/>
                <a:ea typeface="Montserrat"/>
                <a:cs typeface="Montserrat"/>
                <a:sym typeface="Montserrat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□"/>
              <a:defRPr b="1" sz="3000">
                <a:latin typeface="Montserrat"/>
                <a:ea typeface="Montserrat"/>
                <a:cs typeface="Montserrat"/>
                <a:sym typeface="Montserrat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▪"/>
              <a:defRPr b="1" sz="3000">
                <a:latin typeface="Montserrat"/>
                <a:ea typeface="Montserrat"/>
                <a:cs typeface="Montserrat"/>
                <a:sym typeface="Montserrat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▫"/>
              <a:defRPr b="1" sz="3000">
                <a:latin typeface="Montserrat"/>
                <a:ea typeface="Montserrat"/>
                <a:cs typeface="Montserrat"/>
                <a:sym typeface="Montserrat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▫"/>
              <a:defRPr b="1" sz="3000">
                <a:latin typeface="Montserrat"/>
                <a:ea typeface="Montserrat"/>
                <a:cs typeface="Montserrat"/>
                <a:sym typeface="Montserrat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▫"/>
              <a:defRPr b="1" sz="3000">
                <a:latin typeface="Montserrat"/>
                <a:ea typeface="Montserrat"/>
                <a:cs typeface="Montserrat"/>
                <a:sym typeface="Montserrat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▫"/>
              <a:defRPr b="1" sz="3000">
                <a:latin typeface="Montserrat"/>
                <a:ea typeface="Montserrat"/>
                <a:cs typeface="Montserrat"/>
                <a:sym typeface="Montserrat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▫"/>
              <a:defRPr b="1" sz="3000">
                <a:latin typeface="Montserrat"/>
                <a:ea typeface="Montserrat"/>
                <a:cs typeface="Montserrat"/>
                <a:sym typeface="Montserrat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▫"/>
              <a:defRPr b="1"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1295200" y="1034400"/>
            <a:ext cx="574500" cy="574500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1434146" y="1219732"/>
            <a:ext cx="296600" cy="203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Montserrat"/>
              </a:rPr>
              <a:t>“</a:t>
            </a: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1164100" y="1608900"/>
            <a:ext cx="6815700" cy="1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164100" y="2925350"/>
            <a:ext cx="6815700" cy="1579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∎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1295200" y="1034400"/>
            <a:ext cx="574500" cy="574500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1164100" y="1608900"/>
            <a:ext cx="6815700" cy="1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164100" y="2774575"/>
            <a:ext cx="3308100" cy="215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∎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71601" y="2774575"/>
            <a:ext cx="3308100" cy="215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∎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>
            <a:off x="1295200" y="1034400"/>
            <a:ext cx="574500" cy="574500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1164100" y="1608900"/>
            <a:ext cx="6815700" cy="1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1164000" y="2931400"/>
            <a:ext cx="2196900" cy="199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∎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473455" y="2931400"/>
            <a:ext cx="2196900" cy="199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∎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782910" y="2931400"/>
            <a:ext cx="2196900" cy="199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∎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9pPr>
          </a:lstStyle>
          <a:p/>
        </p:txBody>
      </p:sp>
      <p:sp>
        <p:nvSpPr>
          <p:cNvPr id="38" name="Google Shape;38;p7"/>
          <p:cNvSpPr/>
          <p:nvPr/>
        </p:nvSpPr>
        <p:spPr>
          <a:xfrm>
            <a:off x="1295200" y="1034400"/>
            <a:ext cx="574500" cy="574500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1164100" y="1608900"/>
            <a:ext cx="6815700" cy="1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42" name="Google Shape;42;p8"/>
          <p:cNvSpPr/>
          <p:nvPr/>
        </p:nvSpPr>
        <p:spPr>
          <a:xfrm>
            <a:off x="1295200" y="1034400"/>
            <a:ext cx="574500" cy="574500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95D34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64100" y="1608900"/>
            <a:ext cx="6815700" cy="19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82A2E"/>
              </a:buClr>
              <a:buSzPts val="6000"/>
              <a:buFont typeface="Montserrat"/>
              <a:buNone/>
              <a:defRPr b="1" sz="6000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82A2E"/>
              </a:buClr>
              <a:buSzPts val="6000"/>
              <a:buFont typeface="Montserrat"/>
              <a:buNone/>
              <a:defRPr b="1" sz="6000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82A2E"/>
              </a:buClr>
              <a:buSzPts val="6000"/>
              <a:buFont typeface="Montserrat"/>
              <a:buNone/>
              <a:defRPr b="1" sz="6000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82A2E"/>
              </a:buClr>
              <a:buSzPts val="6000"/>
              <a:buFont typeface="Montserrat"/>
              <a:buNone/>
              <a:defRPr b="1" sz="6000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82A2E"/>
              </a:buClr>
              <a:buSzPts val="6000"/>
              <a:buFont typeface="Montserrat"/>
              <a:buNone/>
              <a:defRPr b="1" sz="6000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82A2E"/>
              </a:buClr>
              <a:buSzPts val="6000"/>
              <a:buFont typeface="Montserrat"/>
              <a:buNone/>
              <a:defRPr b="1" sz="6000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82A2E"/>
              </a:buClr>
              <a:buSzPts val="6000"/>
              <a:buFont typeface="Montserrat"/>
              <a:buNone/>
              <a:defRPr b="1" sz="6000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82A2E"/>
              </a:buClr>
              <a:buSzPts val="6000"/>
              <a:buFont typeface="Montserrat"/>
              <a:buNone/>
              <a:defRPr b="1" sz="6000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82A2E"/>
              </a:buClr>
              <a:buSzPts val="6000"/>
              <a:buFont typeface="Montserrat"/>
              <a:buNone/>
              <a:defRPr b="1" sz="6000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64100" y="3105148"/>
            <a:ext cx="6815700" cy="13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rgbClr val="182A2E"/>
              </a:buClr>
              <a:buSzPts val="1400"/>
              <a:buFont typeface="Didact Gothic"/>
              <a:buChar char="∎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82A2E"/>
              </a:buClr>
              <a:buSzPts val="1400"/>
              <a:buFont typeface="Didact Gothic"/>
              <a:buChar char="□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82A2E"/>
              </a:buClr>
              <a:buSzPts val="1400"/>
              <a:buFont typeface="Didact Gothic"/>
              <a:buChar char="▪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82A2E"/>
              </a:buClr>
              <a:buSzPts val="1400"/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82A2E"/>
              </a:buClr>
              <a:buSzPts val="1400"/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182A2E"/>
              </a:buClr>
              <a:buSzPts val="1400"/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182A2E"/>
              </a:buClr>
              <a:buSzPts val="1400"/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182A2E"/>
              </a:buClr>
              <a:buSzPts val="1400"/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182A2E"/>
              </a:buClr>
              <a:buSzPts val="1400"/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000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000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000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000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000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000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000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000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000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slidescarnival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/>
          <p:cNvPicPr preferRelativeResize="0"/>
          <p:nvPr/>
        </p:nvPicPr>
        <p:blipFill rotWithShape="1">
          <a:blip r:embed="rId3">
            <a:alphaModFix/>
          </a:blip>
          <a:srcRect b="10000" l="0" r="0" t="1000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 txBox="1"/>
          <p:nvPr>
            <p:ph type="ctrTitle"/>
          </p:nvPr>
        </p:nvSpPr>
        <p:spPr>
          <a:xfrm>
            <a:off x="1176775" y="1610825"/>
            <a:ext cx="64509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WISDOM OF NFL CROWDS</a:t>
            </a:r>
            <a:endParaRPr/>
          </a:p>
        </p:txBody>
      </p:sp>
      <p:sp>
        <p:nvSpPr>
          <p:cNvPr id="55" name="Google Shape;55;p11"/>
          <p:cNvSpPr txBox="1"/>
          <p:nvPr>
            <p:ph type="ctrTitle"/>
          </p:nvPr>
        </p:nvSpPr>
        <p:spPr>
          <a:xfrm>
            <a:off x="3254500" y="4430825"/>
            <a:ext cx="60672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ROB MURRAY-RUST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OCTOBER 2018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1164100" y="3419350"/>
            <a:ext cx="3308100" cy="15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>
            <p:ph type="title"/>
          </p:nvPr>
        </p:nvSpPr>
        <p:spPr>
          <a:xfrm>
            <a:off x="1164100" y="1608900"/>
            <a:ext cx="6815700" cy="1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250" y="3090525"/>
            <a:ext cx="4338225" cy="672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4250" y="3941575"/>
            <a:ext cx="4338225" cy="5083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" name="Google Shape;154;p20"/>
          <p:cNvGrpSpPr/>
          <p:nvPr/>
        </p:nvGrpSpPr>
        <p:grpSpPr>
          <a:xfrm>
            <a:off x="1393290" y="1119852"/>
            <a:ext cx="366458" cy="366437"/>
            <a:chOff x="1923675" y="1633650"/>
            <a:chExt cx="436000" cy="435975"/>
          </a:xfrm>
        </p:grpSpPr>
        <p:sp>
          <p:nvSpPr>
            <p:cNvPr id="155" name="Google Shape;155;p20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20"/>
          <p:cNvSpPr txBox="1"/>
          <p:nvPr>
            <p:ph idx="2" type="body"/>
          </p:nvPr>
        </p:nvSpPr>
        <p:spPr>
          <a:xfrm>
            <a:off x="1393300" y="2581750"/>
            <a:ext cx="34839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2009 to 2017 seasons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ctrTitle"/>
          </p:nvPr>
        </p:nvSpPr>
        <p:spPr>
          <a:xfrm>
            <a:off x="1178378" y="1583350"/>
            <a:ext cx="6550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THEORY CORRECT?</a:t>
            </a:r>
            <a:endParaRPr/>
          </a:p>
        </p:txBody>
      </p:sp>
      <p:sp>
        <p:nvSpPr>
          <p:cNvPr id="167" name="Google Shape;167;p21"/>
          <p:cNvSpPr txBox="1"/>
          <p:nvPr>
            <p:ph idx="1" type="subTitle"/>
          </p:nvPr>
        </p:nvSpPr>
        <p:spPr>
          <a:xfrm>
            <a:off x="1178378" y="3455436"/>
            <a:ext cx="6550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Do teams chosen by 80% of the public fail to cover to spread?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1431396" y="1155175"/>
            <a:ext cx="280154" cy="35559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182A2E"/>
                </a:solidFill>
                <a:latin typeface="Montserrat"/>
              </a:rPr>
              <a:t>2</a:t>
            </a:r>
          </a:p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375" y="868675"/>
            <a:ext cx="7633700" cy="3816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" name="Google Shape;176;p22"/>
          <p:cNvGrpSpPr/>
          <p:nvPr/>
        </p:nvGrpSpPr>
        <p:grpSpPr>
          <a:xfrm>
            <a:off x="1385457" y="1132854"/>
            <a:ext cx="369526" cy="357396"/>
            <a:chOff x="3932350" y="3714775"/>
            <a:chExt cx="439650" cy="319075"/>
          </a:xfrm>
        </p:grpSpPr>
        <p:sp>
          <p:nvSpPr>
            <p:cNvPr id="177" name="Google Shape;177;p22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" name="Google Shape;186;p23"/>
          <p:cNvGraphicFramePr/>
          <p:nvPr/>
        </p:nvGraphicFramePr>
        <p:xfrm>
          <a:off x="2024700" y="491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{430AD7A9-F081-4A2E-9A4C-45C569B73213}</a:tableStyleId>
              </a:tblPr>
              <a:tblGrid>
                <a:gridCol w="1670650"/>
                <a:gridCol w="813975"/>
                <a:gridCol w="864675"/>
                <a:gridCol w="797050"/>
                <a:gridCol w="797050"/>
                <a:gridCol w="797050"/>
                <a:gridCol w="797050"/>
              </a:tblGrid>
              <a:tr h="524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PERCENT PICKED</a:t>
                      </a:r>
                      <a:endParaRPr b="1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BETS</a:t>
                      </a:r>
                      <a:endParaRPr b="1"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PUSHES</a:t>
                      </a:r>
                      <a:endParaRPr b="1"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WINNERS</a:t>
                      </a:r>
                      <a:endParaRPr b="1"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LOSERS</a:t>
                      </a:r>
                      <a:endParaRPr b="1"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PCT</a:t>
                      </a:r>
                      <a:endParaRPr b="1"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ROE</a:t>
                      </a:r>
                      <a:endParaRPr b="1"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50% -55%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418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198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211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47%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(8.2%)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55% -60%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444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13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214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217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48%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(5.6%)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60</a:t>
                      </a: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% -65%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423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12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200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211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47%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(7.6%)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65</a:t>
                      </a: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% -70%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410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24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204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182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50%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70</a:t>
                      </a: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% -75%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328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11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145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172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44%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(13.5%)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75</a:t>
                      </a: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% -80%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266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8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131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127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49%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(3.3%)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80</a:t>
                      </a:r>
                      <a:r>
                        <a:rPr lang="en" sz="12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% -85%</a:t>
                      </a:r>
                      <a:endParaRPr sz="12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D34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135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D34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D34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75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D34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56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D34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56%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D34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9.9%</a:t>
                      </a:r>
                      <a:endParaRPr sz="12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D346"/>
                    </a:solidFill>
                  </a:tcPr>
                </a:tc>
              </a:tr>
              <a:tr h="41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85</a:t>
                      </a: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% -90%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7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7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47%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(4.7%)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90</a:t>
                      </a: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% -95%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50%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(5.0%)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87" name="Google Shape;187;p23"/>
          <p:cNvGrpSpPr/>
          <p:nvPr/>
        </p:nvGrpSpPr>
        <p:grpSpPr>
          <a:xfrm>
            <a:off x="1400843" y="1208057"/>
            <a:ext cx="363369" cy="221115"/>
            <a:chOff x="3269900" y="3064500"/>
            <a:chExt cx="432325" cy="263075"/>
          </a:xfrm>
        </p:grpSpPr>
        <p:sp>
          <p:nvSpPr>
            <p:cNvPr id="188" name="Google Shape;188;p23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Google Shape;191;p23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Google Shape;196;p24"/>
          <p:cNvGraphicFramePr/>
          <p:nvPr/>
        </p:nvGraphicFramePr>
        <p:xfrm>
          <a:off x="2024700" y="491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{430AD7A9-F081-4A2E-9A4C-45C569B73213}</a:tableStyleId>
              </a:tblPr>
              <a:tblGrid>
                <a:gridCol w="1670650"/>
                <a:gridCol w="813975"/>
                <a:gridCol w="864675"/>
                <a:gridCol w="797050"/>
                <a:gridCol w="797050"/>
                <a:gridCol w="797050"/>
                <a:gridCol w="797050"/>
              </a:tblGrid>
              <a:tr h="524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PERCENT PICKED</a:t>
                      </a:r>
                      <a:endParaRPr b="1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BETS</a:t>
                      </a:r>
                      <a:endParaRPr b="1"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PUSHES</a:t>
                      </a:r>
                      <a:endParaRPr b="1"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WINNERS</a:t>
                      </a:r>
                      <a:endParaRPr b="1"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LOSERS</a:t>
                      </a:r>
                      <a:endParaRPr b="1"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PCT</a:t>
                      </a:r>
                      <a:endParaRPr b="1"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ROE</a:t>
                      </a:r>
                      <a:endParaRPr b="1"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50% -55%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418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198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211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47%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(8.2%)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55% -60%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444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13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214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217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48%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(5.6%)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60% -65%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423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12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200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211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47%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(7.6%)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65% -70%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410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24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204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182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50%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70% -75%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328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11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145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172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44%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(13.5%)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75% -80%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266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8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131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127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49%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(3.3%)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80% -85%</a:t>
                      </a:r>
                      <a:endParaRPr b="1" sz="12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135</a:t>
                      </a:r>
                      <a:endParaRPr b="1"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</a:t>
                      </a:r>
                      <a:endParaRPr b="1"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75</a:t>
                      </a:r>
                      <a:endParaRPr b="1"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56</a:t>
                      </a:r>
                      <a:endParaRPr b="1"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56%</a:t>
                      </a:r>
                      <a:endParaRPr b="1"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9.9%</a:t>
                      </a:r>
                      <a:endParaRPr b="1" sz="12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41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85% -90%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7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7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47%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(4.7%)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90% -95%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50%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(5.0%)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97" name="Google Shape;197;p24"/>
          <p:cNvGrpSpPr/>
          <p:nvPr/>
        </p:nvGrpSpPr>
        <p:grpSpPr>
          <a:xfrm>
            <a:off x="1400843" y="1208057"/>
            <a:ext cx="363369" cy="221115"/>
            <a:chOff x="3269900" y="3064500"/>
            <a:chExt cx="432325" cy="263075"/>
          </a:xfrm>
        </p:grpSpPr>
        <p:sp>
          <p:nvSpPr>
            <p:cNvPr id="198" name="Google Shape;198;p24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idx="4294967295" type="ctrTitle"/>
          </p:nvPr>
        </p:nvSpPr>
        <p:spPr>
          <a:xfrm>
            <a:off x="-331750" y="135550"/>
            <a:ext cx="5750700" cy="26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/>
              <a:t>YES</a:t>
            </a:r>
            <a:endParaRPr sz="9600"/>
          </a:p>
        </p:txBody>
      </p:sp>
      <p:sp>
        <p:nvSpPr>
          <p:cNvPr id="207" name="Google Shape;207;p25"/>
          <p:cNvSpPr txBox="1"/>
          <p:nvPr>
            <p:ph idx="4294967295" type="subTitle"/>
          </p:nvPr>
        </p:nvSpPr>
        <p:spPr>
          <a:xfrm>
            <a:off x="733425" y="2902775"/>
            <a:ext cx="3082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4 out of 5 can agree, that is.</a:t>
            </a:r>
            <a:endParaRPr/>
          </a:p>
        </p:txBody>
      </p:sp>
      <p:sp>
        <p:nvSpPr>
          <p:cNvPr id="208" name="Google Shape;208;p25"/>
          <p:cNvSpPr txBox="1"/>
          <p:nvPr>
            <p:ph idx="4294967295" type="ctrTitle"/>
          </p:nvPr>
        </p:nvSpPr>
        <p:spPr>
          <a:xfrm>
            <a:off x="1996700" y="2409350"/>
            <a:ext cx="7159800" cy="18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PUBLIC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WRONG</a:t>
            </a:r>
            <a:endParaRPr/>
          </a:p>
        </p:txBody>
      </p:sp>
      <p:sp>
        <p:nvSpPr>
          <p:cNvPr id="209" name="Google Shape;209;p25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0" name="Google Shape;210;p25"/>
          <p:cNvGrpSpPr/>
          <p:nvPr/>
        </p:nvGrpSpPr>
        <p:grpSpPr>
          <a:xfrm>
            <a:off x="5285790" y="556924"/>
            <a:ext cx="2042936" cy="1855086"/>
            <a:chOff x="5972700" y="2330200"/>
            <a:chExt cx="411625" cy="387275"/>
          </a:xfrm>
        </p:grpSpPr>
        <p:sp>
          <p:nvSpPr>
            <p:cNvPr id="211" name="Google Shape;211;p25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/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ctrTitle"/>
          </p:nvPr>
        </p:nvSpPr>
        <p:spPr>
          <a:xfrm>
            <a:off x="1178378" y="1583350"/>
            <a:ext cx="6550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WHY?</a:t>
            </a:r>
            <a:endParaRPr/>
          </a:p>
        </p:txBody>
      </p:sp>
      <p:sp>
        <p:nvSpPr>
          <p:cNvPr id="218" name="Google Shape;218;p26"/>
          <p:cNvSpPr txBox="1"/>
          <p:nvPr>
            <p:ph idx="1" type="subTitle"/>
          </p:nvPr>
        </p:nvSpPr>
        <p:spPr>
          <a:xfrm>
            <a:off x="1178378" y="3455436"/>
            <a:ext cx="6550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 need more information!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9" name="Google Shape;219;p26"/>
          <p:cNvSpPr/>
          <p:nvPr/>
        </p:nvSpPr>
        <p:spPr>
          <a:xfrm>
            <a:off x="1431400" y="1155175"/>
            <a:ext cx="293875" cy="3555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182A2E"/>
                </a:solidFill>
                <a:latin typeface="Montserrat"/>
              </a:rPr>
              <a:t>3</a:t>
            </a:r>
          </a:p>
        </p:txBody>
      </p:sp>
      <p:sp>
        <p:nvSpPr>
          <p:cNvPr id="220" name="Google Shape;220;p26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1164100" y="1608900"/>
            <a:ext cx="6815700" cy="1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1164000" y="2605150"/>
            <a:ext cx="2196900" cy="23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STATISTICS (last 3 games)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Average yards +/- </a:t>
            </a:r>
            <a:endParaRPr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∎"/>
            </a:pPr>
            <a:r>
              <a:rPr lang="en"/>
              <a:t>&lt; -100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∎"/>
            </a:pPr>
            <a:r>
              <a:rPr lang="en"/>
              <a:t>-100 &gt; 0 &gt; 100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∎"/>
            </a:pPr>
            <a:r>
              <a:rPr lang="en"/>
              <a:t>&gt; 100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Average turnovers +/- </a:t>
            </a:r>
            <a:endParaRPr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∎"/>
            </a:pPr>
            <a:r>
              <a:rPr lang="en"/>
              <a:t>&lt; -1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∎"/>
            </a:pPr>
            <a:r>
              <a:rPr lang="en"/>
              <a:t>-1 &gt;= 0 &gt;= 1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∎"/>
            </a:pPr>
            <a:r>
              <a:rPr lang="en"/>
              <a:t>&gt; 100</a:t>
            </a:r>
            <a:endParaRPr/>
          </a:p>
        </p:txBody>
      </p:sp>
      <p:sp>
        <p:nvSpPr>
          <p:cNvPr id="227" name="Google Shape;227;p27"/>
          <p:cNvSpPr txBox="1"/>
          <p:nvPr>
            <p:ph idx="2" type="body"/>
          </p:nvPr>
        </p:nvSpPr>
        <p:spPr>
          <a:xfrm>
            <a:off x="3473450" y="2605150"/>
            <a:ext cx="2196900" cy="23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STREAK (last 3 games)</a:t>
            </a:r>
            <a:endParaRPr b="1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∎"/>
            </a:pPr>
            <a:r>
              <a:rPr lang="en"/>
              <a:t>Opening game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∎"/>
            </a:pPr>
            <a:r>
              <a:rPr lang="en"/>
              <a:t>Won 1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∎"/>
            </a:pPr>
            <a:r>
              <a:rPr lang="en"/>
              <a:t>Won 2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∎"/>
            </a:pPr>
            <a:r>
              <a:rPr lang="en"/>
              <a:t>Won 3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∎"/>
            </a:pPr>
            <a:r>
              <a:rPr lang="en"/>
              <a:t>Lost 1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∎"/>
            </a:pPr>
            <a:r>
              <a:rPr lang="en"/>
              <a:t>Lost 2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∎"/>
            </a:pPr>
            <a:r>
              <a:rPr lang="en"/>
              <a:t>Lost 3</a:t>
            </a:r>
            <a:endParaRPr/>
          </a:p>
        </p:txBody>
      </p:sp>
      <p:sp>
        <p:nvSpPr>
          <p:cNvPr id="228" name="Google Shape;228;p27"/>
          <p:cNvSpPr txBox="1"/>
          <p:nvPr>
            <p:ph idx="3" type="body"/>
          </p:nvPr>
        </p:nvSpPr>
        <p:spPr>
          <a:xfrm>
            <a:off x="5782900" y="2605150"/>
            <a:ext cx="2196900" cy="23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QUINTILES</a:t>
            </a:r>
            <a:endParaRPr b="1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Games 1-4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Games 5-8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Games 9-12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Games 13-16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Playoffs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7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27"/>
          <p:cNvSpPr/>
          <p:nvPr/>
        </p:nvSpPr>
        <p:spPr>
          <a:xfrm>
            <a:off x="1402624" y="11570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7"/>
          <p:cNvSpPr txBox="1"/>
          <p:nvPr>
            <p:ph idx="3" type="body"/>
          </p:nvPr>
        </p:nvSpPr>
        <p:spPr>
          <a:xfrm>
            <a:off x="5782900" y="3976750"/>
            <a:ext cx="2196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GAME CONDITIONS</a:t>
            </a:r>
            <a:endParaRPr b="1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∎"/>
            </a:pPr>
            <a:r>
              <a:rPr lang="en"/>
              <a:t>Road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∎"/>
            </a:pPr>
            <a:r>
              <a:rPr lang="en"/>
              <a:t>Divisional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" name="Google Shape;236;p28"/>
          <p:cNvGraphicFramePr/>
          <p:nvPr/>
        </p:nvGraphicFramePr>
        <p:xfrm>
          <a:off x="2024700" y="491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{430AD7A9-F081-4A2E-9A4C-45C569B73213}</a:tableStyleId>
              </a:tblPr>
              <a:tblGrid>
                <a:gridCol w="2634100"/>
                <a:gridCol w="1283375"/>
                <a:gridCol w="1363325"/>
                <a:gridCol w="1256725"/>
              </a:tblGrid>
              <a:tr h="473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FEATURE CORRELATION</a:t>
                      </a:r>
                      <a:endParaRPr b="1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ALL PICKS</a:t>
                      </a:r>
                      <a:endParaRPr b="1"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80-85% ONLY</a:t>
                      </a:r>
                      <a:endParaRPr b="1"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DIFFERENCE</a:t>
                      </a:r>
                      <a:endParaRPr b="1"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Road Team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0.50</a:t>
                      </a:r>
                      <a:endParaRPr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0.78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0.28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Opponent avg turnover margin &lt; -1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0.23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0.38</a:t>
                      </a:r>
                      <a:endParaRPr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0.15</a:t>
                      </a:r>
                      <a:endParaRPr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Team avg turnover margin &gt; 1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0.24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0.37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0.14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Opponent yards margin &lt; -100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0.10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0.24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0.14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Team</a:t>
                      </a: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yards margin &gt; 100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0.10</a:t>
                      </a:r>
                      <a:endParaRPr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0.17</a:t>
                      </a:r>
                      <a:endParaRPr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0.07</a:t>
                      </a:r>
                      <a:endParaRPr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Quintile #1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0.24</a:t>
                      </a:r>
                      <a:endParaRPr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0.33</a:t>
                      </a:r>
                      <a:endParaRPr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0.09</a:t>
                      </a:r>
                      <a:endParaRPr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Opponent lost 2 in a row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0.12</a:t>
                      </a:r>
                      <a:endParaRPr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0.20</a:t>
                      </a:r>
                      <a:endParaRPr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0.08</a:t>
                      </a:r>
                      <a:endParaRPr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Opponent lost 3 in a row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0.11</a:t>
                      </a:r>
                      <a:endParaRPr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0.23</a:t>
                      </a:r>
                      <a:endParaRPr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0.12</a:t>
                      </a:r>
                      <a:endParaRPr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37" name="Google Shape;237;p28"/>
          <p:cNvGrpSpPr/>
          <p:nvPr/>
        </p:nvGrpSpPr>
        <p:grpSpPr>
          <a:xfrm>
            <a:off x="1400843" y="1208057"/>
            <a:ext cx="363369" cy="221115"/>
            <a:chOff x="3269900" y="3064500"/>
            <a:chExt cx="432325" cy="263075"/>
          </a:xfrm>
        </p:grpSpPr>
        <p:sp>
          <p:nvSpPr>
            <p:cNvPr id="238" name="Google Shape;238;p28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" name="Google Shape;241;p28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" name="Google Shape;246;p29"/>
          <p:cNvGraphicFramePr/>
          <p:nvPr/>
        </p:nvGraphicFramePr>
        <p:xfrm>
          <a:off x="2024700" y="491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{430AD7A9-F081-4A2E-9A4C-45C569B73213}</a:tableStyleId>
              </a:tblPr>
              <a:tblGrid>
                <a:gridCol w="1670650"/>
                <a:gridCol w="813975"/>
                <a:gridCol w="864675"/>
                <a:gridCol w="797050"/>
                <a:gridCol w="797050"/>
                <a:gridCol w="797050"/>
                <a:gridCol w="797050"/>
              </a:tblGrid>
              <a:tr h="524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FILTERS</a:t>
                      </a:r>
                      <a:endParaRPr b="1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BETS</a:t>
                      </a:r>
                      <a:endParaRPr b="1"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PUSHES</a:t>
                      </a:r>
                      <a:endParaRPr b="1"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WINNERS</a:t>
                      </a:r>
                      <a:endParaRPr b="1"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LOSERS</a:t>
                      </a:r>
                      <a:endParaRPr b="1"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PCT</a:t>
                      </a:r>
                      <a:endParaRPr b="1"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ROE</a:t>
                      </a:r>
                      <a:endParaRPr b="1"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Road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1214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599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615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49%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(6.4%)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Road, Turnovers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100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57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43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57%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9.7%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Turnovers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200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105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95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52%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0.2%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Road, Yards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D34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29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D34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D34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21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D34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8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D34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72%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D34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42.1%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D346"/>
                    </a:solidFill>
                  </a:tcPr>
                </a:tc>
              </a:tr>
              <a:tr h="41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Yards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D34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45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D34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D34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27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D34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18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D34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60%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D34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16.0%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D346"/>
                    </a:solidFill>
                  </a:tcPr>
                </a:tc>
              </a:tr>
              <a:tr h="41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Road, Dog lost 2+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D34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334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D34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D34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177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D34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157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D34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53%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D34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1.3%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D346"/>
                    </a:solidFill>
                  </a:tcPr>
                </a:tc>
              </a:tr>
              <a:tr h="41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Dog lost 2+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D34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669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D34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D34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351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D34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318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D34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52%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D34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0.2%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D346"/>
                    </a:solidFill>
                  </a:tcPr>
                </a:tc>
              </a:tr>
              <a:tr h="41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Road, Turnover, Yards 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D34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D34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D34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D34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D34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100%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D34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100%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D346"/>
                    </a:solidFill>
                  </a:tcPr>
                </a:tc>
              </a:tr>
              <a:tr h="41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Turnover, Yards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60%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16%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47" name="Google Shape;247;p29"/>
          <p:cNvGrpSpPr/>
          <p:nvPr/>
        </p:nvGrpSpPr>
        <p:grpSpPr>
          <a:xfrm>
            <a:off x="1400843" y="1208057"/>
            <a:ext cx="363369" cy="221115"/>
            <a:chOff x="3269900" y="3064500"/>
            <a:chExt cx="432325" cy="263075"/>
          </a:xfrm>
        </p:grpSpPr>
        <p:sp>
          <p:nvSpPr>
            <p:cNvPr id="248" name="Google Shape;248;p29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1164100" y="1608900"/>
            <a:ext cx="3909900" cy="31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WE WANT TO BEAT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THESE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GUYS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pic>
        <p:nvPicPr>
          <p:cNvPr id="61" name="Google Shape;61;p12"/>
          <p:cNvPicPr preferRelativeResize="0"/>
          <p:nvPr/>
        </p:nvPicPr>
        <p:blipFill rotWithShape="1">
          <a:blip r:embed="rId3">
            <a:alphaModFix/>
          </a:blip>
          <a:srcRect b="-690" l="25709" r="-1772" t="690"/>
          <a:stretch/>
        </p:blipFill>
        <p:spPr>
          <a:xfrm>
            <a:off x="5322900" y="35550"/>
            <a:ext cx="52162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3" name="Google Shape;63;p12"/>
          <p:cNvGrpSpPr/>
          <p:nvPr/>
        </p:nvGrpSpPr>
        <p:grpSpPr>
          <a:xfrm>
            <a:off x="1405451" y="1165006"/>
            <a:ext cx="353136" cy="313738"/>
            <a:chOff x="5292575" y="3681900"/>
            <a:chExt cx="420150" cy="373275"/>
          </a:xfrm>
        </p:grpSpPr>
        <p:sp>
          <p:nvSpPr>
            <p:cNvPr id="64" name="Google Shape;64;p12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2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2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2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2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2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2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" name="Google Shape;256;p30"/>
          <p:cNvGraphicFramePr/>
          <p:nvPr/>
        </p:nvGraphicFramePr>
        <p:xfrm>
          <a:off x="2024700" y="491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{430AD7A9-F081-4A2E-9A4C-45C569B73213}</a:tableStyleId>
              </a:tblPr>
              <a:tblGrid>
                <a:gridCol w="1670650"/>
                <a:gridCol w="813975"/>
                <a:gridCol w="864675"/>
                <a:gridCol w="797050"/>
                <a:gridCol w="797050"/>
                <a:gridCol w="797050"/>
                <a:gridCol w="797050"/>
              </a:tblGrid>
              <a:tr h="524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FILTERS</a:t>
                      </a:r>
                      <a:endParaRPr b="1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BETS</a:t>
                      </a:r>
                      <a:endParaRPr b="1"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PUSHES</a:t>
                      </a:r>
                      <a:endParaRPr b="1"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WINNERS</a:t>
                      </a:r>
                      <a:endParaRPr b="1"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LOSERS</a:t>
                      </a:r>
                      <a:endParaRPr b="1"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PCT</a:t>
                      </a:r>
                      <a:endParaRPr b="1"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ROE</a:t>
                      </a:r>
                      <a:endParaRPr b="1"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Road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1214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599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615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49%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(6.4%)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Road, Turnovers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100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57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43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57%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9.7%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Turnovers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200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105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95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52%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0.2%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Road, Yards</a:t>
                      </a:r>
                      <a:endParaRPr b="1"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29</a:t>
                      </a:r>
                      <a:endParaRPr b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b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21</a:t>
                      </a:r>
                      <a:endParaRPr b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8</a:t>
                      </a:r>
                      <a:endParaRPr b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72%</a:t>
                      </a:r>
                      <a:endParaRPr b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42.1%</a:t>
                      </a:r>
                      <a:endParaRPr b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41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Yards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45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27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18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60%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16.0%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Road, Dog lost 2+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334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177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157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53%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1.3%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Dog lost 2+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669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351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318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52%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0.2%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Road, Turnover, Yards </a:t>
                      </a:r>
                      <a:endParaRPr b="1"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</a:t>
                      </a:r>
                      <a:endParaRPr b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b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</a:t>
                      </a:r>
                      <a:endParaRPr b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b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100%</a:t>
                      </a:r>
                      <a:endParaRPr b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100%</a:t>
                      </a:r>
                      <a:endParaRPr b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41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Turnover, Yards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60%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16%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57" name="Google Shape;257;p30"/>
          <p:cNvGrpSpPr/>
          <p:nvPr/>
        </p:nvGrpSpPr>
        <p:grpSpPr>
          <a:xfrm>
            <a:off x="1400843" y="1208057"/>
            <a:ext cx="363369" cy="221115"/>
            <a:chOff x="3269900" y="3064500"/>
            <a:chExt cx="432325" cy="263075"/>
          </a:xfrm>
        </p:grpSpPr>
        <p:sp>
          <p:nvSpPr>
            <p:cNvPr id="258" name="Google Shape;258;p30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Google Shape;261;p30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" name="Google Shape;266;p31"/>
          <p:cNvGraphicFramePr/>
          <p:nvPr/>
        </p:nvGraphicFramePr>
        <p:xfrm>
          <a:off x="2024700" y="491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{430AD7A9-F081-4A2E-9A4C-45C569B73213}</a:tableStyleId>
              </a:tblPr>
              <a:tblGrid>
                <a:gridCol w="1670650"/>
                <a:gridCol w="813975"/>
                <a:gridCol w="864675"/>
                <a:gridCol w="797050"/>
                <a:gridCol w="797050"/>
                <a:gridCol w="797050"/>
                <a:gridCol w="797050"/>
              </a:tblGrid>
              <a:tr h="524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FILTERS</a:t>
                      </a:r>
                      <a:endParaRPr b="1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BETS</a:t>
                      </a:r>
                      <a:endParaRPr b="1"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PUSHES</a:t>
                      </a:r>
                      <a:endParaRPr b="1"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WINNERS</a:t>
                      </a:r>
                      <a:endParaRPr b="1"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LOSERS</a:t>
                      </a:r>
                      <a:endParaRPr b="1"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PCT</a:t>
                      </a:r>
                      <a:endParaRPr b="1"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ROE</a:t>
                      </a:r>
                      <a:endParaRPr b="1"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Road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1214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599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615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49%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(6.4%)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Road, Turnovers</a:t>
                      </a:r>
                      <a:endParaRPr b="1"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100</a:t>
                      </a:r>
                      <a:endParaRPr b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b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57</a:t>
                      </a:r>
                      <a:endParaRPr b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43</a:t>
                      </a:r>
                      <a:endParaRPr b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57%</a:t>
                      </a:r>
                      <a:endParaRPr b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9.7%</a:t>
                      </a:r>
                      <a:endParaRPr b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41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Turnovers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200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105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95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52%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0.2%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Road, Yards</a:t>
                      </a:r>
                      <a:endParaRPr b="1"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29</a:t>
                      </a:r>
                      <a:endParaRPr b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b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21</a:t>
                      </a:r>
                      <a:endParaRPr b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8</a:t>
                      </a:r>
                      <a:endParaRPr b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72%</a:t>
                      </a:r>
                      <a:endParaRPr b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42.1%</a:t>
                      </a:r>
                      <a:endParaRPr b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41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Yards</a:t>
                      </a:r>
                      <a:endParaRPr b="1"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45</a:t>
                      </a:r>
                      <a:endParaRPr b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b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27</a:t>
                      </a:r>
                      <a:endParaRPr b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18</a:t>
                      </a:r>
                      <a:endParaRPr b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60%</a:t>
                      </a:r>
                      <a:endParaRPr b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16.0%</a:t>
                      </a:r>
                      <a:endParaRPr b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41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Road, Dog lost 2+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334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177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157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53%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1.3%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Dog lost 2+</a:t>
                      </a:r>
                      <a:endParaRPr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669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351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318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52%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0.2%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Road, Turnovers, Yards </a:t>
                      </a:r>
                      <a:endParaRPr b="1"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</a:t>
                      </a:r>
                      <a:endParaRPr b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b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</a:t>
                      </a:r>
                      <a:endParaRPr b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b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100%</a:t>
                      </a:r>
                      <a:endParaRPr b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100%</a:t>
                      </a:r>
                      <a:endParaRPr b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41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Turnovers, Yards</a:t>
                      </a:r>
                      <a:endParaRPr b="1" sz="1100"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</a:t>
                      </a:r>
                      <a:endParaRPr b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b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</a:t>
                      </a:r>
                      <a:endParaRPr b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</a:t>
                      </a:r>
                      <a:endParaRPr b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60%</a:t>
                      </a:r>
                      <a:endParaRPr b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16%</a:t>
                      </a:r>
                      <a:endParaRPr b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82A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grpSp>
        <p:nvGrpSpPr>
          <p:cNvPr id="267" name="Google Shape;267;p31"/>
          <p:cNvGrpSpPr/>
          <p:nvPr/>
        </p:nvGrpSpPr>
        <p:grpSpPr>
          <a:xfrm>
            <a:off x="1400843" y="1208057"/>
            <a:ext cx="363369" cy="221115"/>
            <a:chOff x="3269900" y="3064500"/>
            <a:chExt cx="432325" cy="263075"/>
          </a:xfrm>
        </p:grpSpPr>
        <p:sp>
          <p:nvSpPr>
            <p:cNvPr id="268" name="Google Shape;268;p31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" name="Google Shape;271;p31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>
            <p:ph idx="4294967295" type="ctrTitle"/>
          </p:nvPr>
        </p:nvSpPr>
        <p:spPr>
          <a:xfrm>
            <a:off x="685800" y="571800"/>
            <a:ext cx="77724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29 bets @ $100/ea</a:t>
            </a:r>
            <a:endParaRPr/>
          </a:p>
        </p:txBody>
      </p:sp>
      <p:sp>
        <p:nvSpPr>
          <p:cNvPr id="277" name="Google Shape;277;p32"/>
          <p:cNvSpPr txBox="1"/>
          <p:nvPr>
            <p:ph idx="4294967295" type="ctrTitle"/>
          </p:nvPr>
        </p:nvSpPr>
        <p:spPr>
          <a:xfrm>
            <a:off x="685800" y="3200700"/>
            <a:ext cx="77724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$1,220 profit</a:t>
            </a:r>
            <a:endParaRPr/>
          </a:p>
        </p:txBody>
      </p:sp>
      <p:sp>
        <p:nvSpPr>
          <p:cNvPr id="278" name="Google Shape;278;p32"/>
          <p:cNvSpPr txBox="1"/>
          <p:nvPr>
            <p:ph idx="4294967295" type="ctrTitle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72% win rate</a:t>
            </a:r>
            <a:endParaRPr/>
          </a:p>
        </p:txBody>
      </p:sp>
      <p:sp>
        <p:nvSpPr>
          <p:cNvPr id="279" name="Google Shape;279;p32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0" name="Google Shape;280;p32"/>
          <p:cNvGrpSpPr/>
          <p:nvPr/>
        </p:nvGrpSpPr>
        <p:grpSpPr>
          <a:xfrm>
            <a:off x="6352005" y="2839035"/>
            <a:ext cx="2453195" cy="1844445"/>
            <a:chOff x="4604550" y="3714775"/>
            <a:chExt cx="439625" cy="319075"/>
          </a:xfrm>
        </p:grpSpPr>
        <p:sp>
          <p:nvSpPr>
            <p:cNvPr id="281" name="Google Shape;281;p32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/>
          <p:nvPr>
            <p:ph type="ctrTitle"/>
          </p:nvPr>
        </p:nvSpPr>
        <p:spPr>
          <a:xfrm>
            <a:off x="1178378" y="1583350"/>
            <a:ext cx="6550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WHAT’S THE LESSON?</a:t>
            </a:r>
            <a:endParaRPr/>
          </a:p>
        </p:txBody>
      </p:sp>
      <p:sp>
        <p:nvSpPr>
          <p:cNvPr id="288" name="Google Shape;288;p33"/>
          <p:cNvSpPr txBox="1"/>
          <p:nvPr>
            <p:ph idx="1" type="subTitle"/>
          </p:nvPr>
        </p:nvSpPr>
        <p:spPr>
          <a:xfrm>
            <a:off x="1178378" y="3455436"/>
            <a:ext cx="6550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</p:txBody>
      </p:sp>
      <p:sp>
        <p:nvSpPr>
          <p:cNvPr id="289" name="Google Shape;289;p33"/>
          <p:cNvSpPr/>
          <p:nvPr/>
        </p:nvSpPr>
        <p:spPr>
          <a:xfrm>
            <a:off x="1431400" y="1155175"/>
            <a:ext cx="293875" cy="3495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182A2E"/>
                </a:solidFill>
                <a:latin typeface="Montserrat"/>
              </a:rPr>
              <a:t>4</a:t>
            </a:r>
          </a:p>
        </p:txBody>
      </p:sp>
      <p:sp>
        <p:nvSpPr>
          <p:cNvPr id="290" name="Google Shape;290;p33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/>
          <p:nvPr>
            <p:ph idx="4294967295" type="ctrTitle"/>
          </p:nvPr>
        </p:nvSpPr>
        <p:spPr>
          <a:xfrm>
            <a:off x="-331750" y="135550"/>
            <a:ext cx="9144000" cy="26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200"/>
              <a:t>HOME</a:t>
            </a:r>
            <a:endParaRPr sz="19200"/>
          </a:p>
        </p:txBody>
      </p:sp>
      <p:sp>
        <p:nvSpPr>
          <p:cNvPr id="296" name="Google Shape;296;p34"/>
          <p:cNvSpPr txBox="1"/>
          <p:nvPr>
            <p:ph idx="4294967295" type="subTitle"/>
          </p:nvPr>
        </p:nvSpPr>
        <p:spPr>
          <a:xfrm>
            <a:off x="733425" y="2902775"/>
            <a:ext cx="27336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Home is where the heart is.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the profit margin.</a:t>
            </a:r>
            <a:endParaRPr/>
          </a:p>
        </p:txBody>
      </p:sp>
      <p:sp>
        <p:nvSpPr>
          <p:cNvPr id="297" name="Google Shape;297;p34"/>
          <p:cNvSpPr txBox="1"/>
          <p:nvPr>
            <p:ph idx="4294967295" type="ctrTitle"/>
          </p:nvPr>
        </p:nvSpPr>
        <p:spPr>
          <a:xfrm>
            <a:off x="-213100" y="2409350"/>
            <a:ext cx="95382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COOKING</a:t>
            </a:r>
            <a:endParaRPr sz="9600"/>
          </a:p>
        </p:txBody>
      </p:sp>
      <p:sp>
        <p:nvSpPr>
          <p:cNvPr id="298" name="Google Shape;298;p34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5"/>
          <p:cNvSpPr txBox="1"/>
          <p:nvPr>
            <p:ph idx="4294967295" type="ctrTitle"/>
          </p:nvPr>
        </p:nvSpPr>
        <p:spPr>
          <a:xfrm>
            <a:off x="-331750" y="135550"/>
            <a:ext cx="9144000" cy="26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0"/>
              <a:t>IGNORE</a:t>
            </a:r>
            <a:endParaRPr sz="16000"/>
          </a:p>
        </p:txBody>
      </p:sp>
      <p:sp>
        <p:nvSpPr>
          <p:cNvPr id="304" name="Google Shape;304;p35"/>
          <p:cNvSpPr txBox="1"/>
          <p:nvPr>
            <p:ph idx="4294967295" type="subTitle"/>
          </p:nvPr>
        </p:nvSpPr>
        <p:spPr>
          <a:xfrm>
            <a:off x="123825" y="2918446"/>
            <a:ext cx="2733600" cy="1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</a:t>
            </a:r>
            <a:r>
              <a:rPr i="1" lang="en"/>
              <a:t>want</a:t>
            </a:r>
            <a:r>
              <a:rPr lang="en"/>
              <a:t> to pick teams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 have been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playing badly!</a:t>
            </a:r>
            <a:endParaRPr/>
          </a:p>
        </p:txBody>
      </p:sp>
      <p:sp>
        <p:nvSpPr>
          <p:cNvPr id="305" name="Google Shape;305;p35"/>
          <p:cNvSpPr txBox="1"/>
          <p:nvPr>
            <p:ph idx="4294967295" type="ctrTitle"/>
          </p:nvPr>
        </p:nvSpPr>
        <p:spPr>
          <a:xfrm>
            <a:off x="-213100" y="2409350"/>
            <a:ext cx="95382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YOUR EYES</a:t>
            </a:r>
            <a:endParaRPr sz="9600"/>
          </a:p>
        </p:txBody>
      </p:sp>
      <p:sp>
        <p:nvSpPr>
          <p:cNvPr id="306" name="Google Shape;306;p35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"/>
          <p:cNvSpPr txBox="1"/>
          <p:nvPr>
            <p:ph idx="4294967295" type="ctrTitle"/>
          </p:nvPr>
        </p:nvSpPr>
        <p:spPr>
          <a:xfrm>
            <a:off x="-331750" y="135550"/>
            <a:ext cx="9144000" cy="26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/>
              <a:t>BE</a:t>
            </a:r>
            <a:endParaRPr sz="20000"/>
          </a:p>
        </p:txBody>
      </p:sp>
      <p:sp>
        <p:nvSpPr>
          <p:cNvPr id="312" name="Google Shape;312;p36"/>
          <p:cNvSpPr txBox="1"/>
          <p:nvPr>
            <p:ph idx="4294967295" type="subTitle"/>
          </p:nvPr>
        </p:nvSpPr>
        <p:spPr>
          <a:xfrm>
            <a:off x="352425" y="3147059"/>
            <a:ext cx="2733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29 bets in 9 years. </a:t>
            </a:r>
            <a:br>
              <a:rPr lang="en"/>
            </a:br>
            <a:r>
              <a:rPr lang="en"/>
              <a:t>Don’t get greedy!</a:t>
            </a:r>
            <a:endParaRPr/>
          </a:p>
        </p:txBody>
      </p:sp>
      <p:sp>
        <p:nvSpPr>
          <p:cNvPr id="313" name="Google Shape;313;p36"/>
          <p:cNvSpPr txBox="1"/>
          <p:nvPr>
            <p:ph idx="4294967295" type="ctrTitle"/>
          </p:nvPr>
        </p:nvSpPr>
        <p:spPr>
          <a:xfrm>
            <a:off x="-213100" y="2409350"/>
            <a:ext cx="95382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/>
              <a:t>SELECTIVE</a:t>
            </a:r>
            <a:endParaRPr sz="9600"/>
          </a:p>
        </p:txBody>
      </p:sp>
      <p:sp>
        <p:nvSpPr>
          <p:cNvPr id="314" name="Google Shape;314;p36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7"/>
          <p:cNvSpPr txBox="1"/>
          <p:nvPr>
            <p:ph type="title"/>
          </p:nvPr>
        </p:nvSpPr>
        <p:spPr>
          <a:xfrm>
            <a:off x="1164100" y="1608900"/>
            <a:ext cx="6815700" cy="1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CREDITS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0" name="Google Shape;320;p37"/>
          <p:cNvSpPr txBox="1"/>
          <p:nvPr>
            <p:ph idx="1" type="body"/>
          </p:nvPr>
        </p:nvSpPr>
        <p:spPr>
          <a:xfrm>
            <a:off x="1164100" y="2544350"/>
            <a:ext cx="6815700" cy="15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∎"/>
            </a:pPr>
            <a:r>
              <a:rPr lang="en" sz="1800">
                <a:solidFill>
                  <a:srgbClr val="FFFFFF"/>
                </a:solidFill>
              </a:rPr>
              <a:t>Presentation template by </a:t>
            </a:r>
            <a:r>
              <a:rPr lang="en" sz="1800" u="sng">
                <a:solidFill>
                  <a:srgbClr val="FFFFFF"/>
                </a:solidFill>
                <a:hlinkClick r:id="rId3"/>
              </a:rPr>
              <a:t>SlidesCarnival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21" name="Google Shape;321;p37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322" name="Google Shape;322;p37"/>
          <p:cNvSpPr/>
          <p:nvPr/>
        </p:nvSpPr>
        <p:spPr>
          <a:xfrm>
            <a:off x="1388550" y="1160649"/>
            <a:ext cx="399465" cy="344227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1164100" y="1608900"/>
            <a:ext cx="2283900" cy="31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THIS GUY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WILL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HELP</a:t>
            </a:r>
            <a:endParaRPr sz="4800"/>
          </a:p>
        </p:txBody>
      </p:sp>
      <p:pic>
        <p:nvPicPr>
          <p:cNvPr id="76" name="Google Shape;76;p13"/>
          <p:cNvPicPr preferRelativeResize="0"/>
          <p:nvPr/>
        </p:nvPicPr>
        <p:blipFill rotWithShape="1">
          <a:blip r:embed="rId3">
            <a:alphaModFix/>
          </a:blip>
          <a:srcRect b="0" l="41489" r="0" t="0"/>
          <a:stretch/>
        </p:blipFill>
        <p:spPr>
          <a:xfrm>
            <a:off x="4380950" y="0"/>
            <a:ext cx="52162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8" name="Google Shape;78;p13"/>
          <p:cNvGrpSpPr/>
          <p:nvPr/>
        </p:nvGrpSpPr>
        <p:grpSpPr>
          <a:xfrm>
            <a:off x="1415121" y="1152852"/>
            <a:ext cx="345971" cy="325505"/>
            <a:chOff x="5972700" y="2330200"/>
            <a:chExt cx="411625" cy="387275"/>
          </a:xfrm>
        </p:grpSpPr>
        <p:sp>
          <p:nvSpPr>
            <p:cNvPr id="79" name="Google Shape;79;p13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1164100" y="1608900"/>
            <a:ext cx="68157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BUT FIRST, SOME LINGO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grpSp>
        <p:nvGrpSpPr>
          <p:cNvPr id="86" name="Google Shape;86;p14"/>
          <p:cNvGrpSpPr/>
          <p:nvPr/>
        </p:nvGrpSpPr>
        <p:grpSpPr>
          <a:xfrm>
            <a:off x="1358061" y="1171584"/>
            <a:ext cx="435022" cy="323445"/>
            <a:chOff x="5247525" y="3007275"/>
            <a:chExt cx="517575" cy="384825"/>
          </a:xfrm>
        </p:grpSpPr>
        <p:sp>
          <p:nvSpPr>
            <p:cNvPr id="87" name="Google Shape;87;p14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4"/>
          <p:cNvSpPr txBox="1"/>
          <p:nvPr>
            <p:ph idx="2" type="body"/>
          </p:nvPr>
        </p:nvSpPr>
        <p:spPr>
          <a:xfrm>
            <a:off x="1164100" y="4007625"/>
            <a:ext cx="34839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1164100" y="1608900"/>
            <a:ext cx="68157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BUT FIRST, SOME LINGO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96" name="Google Shape;96;p15"/>
          <p:cNvSpPr txBox="1"/>
          <p:nvPr>
            <p:ph idx="2" type="body"/>
          </p:nvPr>
        </p:nvSpPr>
        <p:spPr>
          <a:xfrm>
            <a:off x="1164100" y="2416125"/>
            <a:ext cx="3127800" cy="13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AGAINST THE SPREAD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Covering the margin by which one  team is favored.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Team A 		-6.5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Team B		+6.5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97" name="Google Shape;97;p15"/>
          <p:cNvGrpSpPr/>
          <p:nvPr/>
        </p:nvGrpSpPr>
        <p:grpSpPr>
          <a:xfrm>
            <a:off x="1358061" y="1171584"/>
            <a:ext cx="435022" cy="323445"/>
            <a:chOff x="5247525" y="3007275"/>
            <a:chExt cx="517575" cy="384825"/>
          </a:xfrm>
        </p:grpSpPr>
        <p:sp>
          <p:nvSpPr>
            <p:cNvPr id="98" name="Google Shape;98;p15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1164100" y="4007625"/>
            <a:ext cx="34839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1164100" y="1608900"/>
            <a:ext cx="68157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BUT FIRST, SOME LINGO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07" name="Google Shape;107;p16"/>
          <p:cNvSpPr txBox="1"/>
          <p:nvPr>
            <p:ph idx="2" type="body"/>
          </p:nvPr>
        </p:nvSpPr>
        <p:spPr>
          <a:xfrm>
            <a:off x="1164100" y="2416125"/>
            <a:ext cx="3127800" cy="13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AGAINST THE SPREAD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Covering the margin by which one  team is favored.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Team A 		-6.5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Team B		+6.5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8" name="Google Shape;108;p16"/>
          <p:cNvSpPr txBox="1"/>
          <p:nvPr>
            <p:ph idx="2" type="body"/>
          </p:nvPr>
        </p:nvSpPr>
        <p:spPr>
          <a:xfrm>
            <a:off x="4495729" y="2416126"/>
            <a:ext cx="3483900" cy="13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MONEY LINE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Winning the game outright.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Team A		-280		bet 280 to win 100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Team B		+240		bet 100 to win 240</a:t>
            </a:r>
            <a:endParaRPr sz="1000"/>
          </a:p>
        </p:txBody>
      </p:sp>
      <p:grpSp>
        <p:nvGrpSpPr>
          <p:cNvPr id="109" name="Google Shape;109;p16"/>
          <p:cNvGrpSpPr/>
          <p:nvPr/>
        </p:nvGrpSpPr>
        <p:grpSpPr>
          <a:xfrm>
            <a:off x="1358061" y="1171584"/>
            <a:ext cx="435022" cy="323445"/>
            <a:chOff x="5247525" y="3007275"/>
            <a:chExt cx="517575" cy="384825"/>
          </a:xfrm>
        </p:grpSpPr>
        <p:sp>
          <p:nvSpPr>
            <p:cNvPr id="110" name="Google Shape;110;p16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16"/>
          <p:cNvSpPr txBox="1"/>
          <p:nvPr>
            <p:ph idx="2" type="body"/>
          </p:nvPr>
        </p:nvSpPr>
        <p:spPr>
          <a:xfrm>
            <a:off x="1164100" y="4007625"/>
            <a:ext cx="34839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1164100" y="1608900"/>
            <a:ext cx="68157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BUT FIRST, SOME LINGO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19" name="Google Shape;119;p17"/>
          <p:cNvSpPr txBox="1"/>
          <p:nvPr>
            <p:ph idx="2" type="body"/>
          </p:nvPr>
        </p:nvSpPr>
        <p:spPr>
          <a:xfrm>
            <a:off x="1164100" y="2416125"/>
            <a:ext cx="3127800" cy="13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AGAINST THE SPREAD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Covering the margin by which one  team is favored.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Team A 		-6.5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Team B		+6.5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0" name="Google Shape;120;p17"/>
          <p:cNvSpPr txBox="1"/>
          <p:nvPr>
            <p:ph idx="2" type="body"/>
          </p:nvPr>
        </p:nvSpPr>
        <p:spPr>
          <a:xfrm>
            <a:off x="4495729" y="2416126"/>
            <a:ext cx="3483900" cy="13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MONEY LINE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Winning the game outright.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Team A		-280		bet 280 to win 100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Team B		+240		bet 100 to win 240</a:t>
            </a:r>
            <a:endParaRPr sz="1000"/>
          </a:p>
        </p:txBody>
      </p:sp>
      <p:grpSp>
        <p:nvGrpSpPr>
          <p:cNvPr id="121" name="Google Shape;121;p17"/>
          <p:cNvGrpSpPr/>
          <p:nvPr/>
        </p:nvGrpSpPr>
        <p:grpSpPr>
          <a:xfrm>
            <a:off x="1358061" y="1171584"/>
            <a:ext cx="435022" cy="323445"/>
            <a:chOff x="5247525" y="3007275"/>
            <a:chExt cx="517575" cy="384825"/>
          </a:xfrm>
        </p:grpSpPr>
        <p:sp>
          <p:nvSpPr>
            <p:cNvPr id="122" name="Google Shape;122;p17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17"/>
          <p:cNvSpPr txBox="1"/>
          <p:nvPr>
            <p:ph idx="2" type="body"/>
          </p:nvPr>
        </p:nvSpPr>
        <p:spPr>
          <a:xfrm>
            <a:off x="1163925" y="3945525"/>
            <a:ext cx="6815700" cy="8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JUICE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What costs you in the long run. Most bets are -110, so a winning percentage of 52.4% is needed to break even.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This is why Vegas always wins and can build castles in the desert.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ctrTitle"/>
          </p:nvPr>
        </p:nvSpPr>
        <p:spPr>
          <a:xfrm>
            <a:off x="1178378" y="1583350"/>
            <a:ext cx="6550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THEORY?</a:t>
            </a:r>
            <a:endParaRPr/>
          </a:p>
        </p:txBody>
      </p:sp>
      <p:sp>
        <p:nvSpPr>
          <p:cNvPr id="131" name="Google Shape;131;p18"/>
          <p:cNvSpPr txBox="1"/>
          <p:nvPr>
            <p:ph idx="1" type="subTitle"/>
          </p:nvPr>
        </p:nvSpPr>
        <p:spPr>
          <a:xfrm>
            <a:off x="1178378" y="3455436"/>
            <a:ext cx="6550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How can we use the general public to improve our ability to pick games?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1507596" y="1155175"/>
            <a:ext cx="141325" cy="3491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182A2E"/>
                </a:solidFill>
                <a:latin typeface="Montserrat"/>
              </a:rPr>
              <a:t>1</a:t>
            </a:r>
          </a:p>
        </p:txBody>
      </p: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ctrTitle"/>
          </p:nvPr>
        </p:nvSpPr>
        <p:spPr>
          <a:xfrm>
            <a:off x="1178375" y="1583350"/>
            <a:ext cx="69540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 ‘EM POOL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1178378" y="3455436"/>
            <a:ext cx="6550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0" t="50320"/>
          <a:stretch/>
        </p:blipFill>
        <p:spPr>
          <a:xfrm>
            <a:off x="1228050" y="2631375"/>
            <a:ext cx="6401851" cy="1676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p19"/>
          <p:cNvGrpSpPr/>
          <p:nvPr/>
        </p:nvGrpSpPr>
        <p:grpSpPr>
          <a:xfrm>
            <a:off x="1403413" y="1122416"/>
            <a:ext cx="357234" cy="361310"/>
            <a:chOff x="5290150" y="1636700"/>
            <a:chExt cx="425025" cy="429875"/>
          </a:xfrm>
        </p:grpSpPr>
        <p:sp>
          <p:nvSpPr>
            <p:cNvPr id="143" name="Google Shape;143;p19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nymed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