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Proxima Nova"/>
      <p:regular r:id="rId22"/>
      <p:bold r:id="rId23"/>
      <p:italic r:id="rId24"/>
      <p:boldItalic r:id="rId25"/>
    </p:embeddedFont>
    <p:embeddedFont>
      <p:font typeface="Alfa Slab One"/>
      <p:regular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ProximaNova-regular.fntdata"/><Relationship Id="rId21" Type="http://schemas.openxmlformats.org/officeDocument/2006/relationships/slide" Target="slides/slide16.xml"/><Relationship Id="rId24" Type="http://schemas.openxmlformats.org/officeDocument/2006/relationships/font" Target="fonts/ProximaNova-italic.fntdata"/><Relationship Id="rId23" Type="http://schemas.openxmlformats.org/officeDocument/2006/relationships/font" Target="fonts/ProximaNova-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lfaSlabOne-regular.fntdata"/><Relationship Id="rId25" Type="http://schemas.openxmlformats.org/officeDocument/2006/relationships/font" Target="fonts/ProximaNova-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46c63dcc1f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46c63dcc1f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46c63dcc1f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46c63dcc1f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46c63dcc1f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46c63dcc1f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46c63dcc1f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46c63dcc1f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46c63dcc1f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46c63dcc1f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46c63dcc1f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46c63dcc1f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46c63dcc1f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46c63dcc1f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46c63dcc1f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46c63dcc1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46c63dcc1f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46c63dcc1f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46c63dcc1f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46c63dcc1f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46c63dcc1f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46c63dcc1f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46c63dcc1f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46c63dcc1f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46c63dcc1f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46c63dcc1f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46c63dcc1f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46c63dcc1f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46c63dcc1f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46c63dcc1f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hyperlink" Target="http://stephenwan.net/thoughts/2012/10/02/elo-rating-system.html" TargetMode="External"/><Relationship Id="rId5" Type="http://schemas.openxmlformats.org/officeDocument/2006/relationships/hyperlink" Target="https://en.wikipedia.org/wiki/Elo_rating_syste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www.youtube.com/watch?v=bLsM1z8lX_A" TargetMode="External"/><Relationship Id="rId4"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hyperlink" Target="https://www.rose-hulman.edu/~bryan/googleFinalVersionFixed.pdf" TargetMode="External"/><Relationship Id="rId5" Type="http://schemas.openxmlformats.org/officeDocument/2006/relationships/hyperlink" Target="https://en.wikipedia.org/wiki/PageRank"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jpg"/><Relationship Id="rId4"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www.youtube.com/watch?v=xsOCaVdNzOA" TargetMode="External"/><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595975"/>
            <a:ext cx="8520600" cy="195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Ranking Algorithms!</a:t>
            </a:r>
            <a:endParaRPr/>
          </a:p>
        </p:txBody>
      </p:sp>
      <p:sp>
        <p:nvSpPr>
          <p:cNvPr id="57" name="Google Shape;57;p13"/>
          <p:cNvSpPr txBox="1"/>
          <p:nvPr>
            <p:ph idx="1" type="subTitle"/>
          </p:nvPr>
        </p:nvSpPr>
        <p:spPr>
          <a:xfrm>
            <a:off x="311700" y="3165823"/>
            <a:ext cx="8520600" cy="73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Graphing Connections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Many applications</a:t>
            </a:r>
            <a:endParaRPr/>
          </a:p>
        </p:txBody>
      </p:sp>
      <p:sp>
        <p:nvSpPr>
          <p:cNvPr id="114" name="Google Shape;114;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spcBef>
                <a:spcPts val="1600"/>
              </a:spcBef>
              <a:spcAft>
                <a:spcPts val="0"/>
              </a:spcAft>
              <a:buSzPts val="1800"/>
              <a:buChar char="-"/>
            </a:pPr>
            <a:r>
              <a:rPr lang="en"/>
              <a:t>Sports -&gt; Tournament</a:t>
            </a:r>
            <a:endParaRPr/>
          </a:p>
          <a:p>
            <a:pPr indent="-317500" lvl="1" marL="914400" rtl="0" algn="l">
              <a:spcBef>
                <a:spcPts val="0"/>
              </a:spcBef>
              <a:spcAft>
                <a:spcPts val="0"/>
              </a:spcAft>
              <a:buSzPts val="1400"/>
              <a:buChar char="-"/>
            </a:pPr>
            <a:r>
              <a:rPr lang="en"/>
              <a:t>Nodes = Teams, Vertices = Wins</a:t>
            </a:r>
            <a:endParaRPr/>
          </a:p>
          <a:p>
            <a:pPr indent="-342900" lvl="0" marL="457200" rtl="0" algn="l">
              <a:spcBef>
                <a:spcPts val="0"/>
              </a:spcBef>
              <a:spcAft>
                <a:spcPts val="0"/>
              </a:spcAft>
              <a:buSzPts val="1800"/>
              <a:buChar char="-"/>
            </a:pPr>
            <a:r>
              <a:rPr lang="en"/>
              <a:t>Google -&gt; Rank pages</a:t>
            </a:r>
            <a:endParaRPr/>
          </a:p>
          <a:p>
            <a:pPr indent="-317500" lvl="1" marL="914400" rtl="0" algn="l">
              <a:spcBef>
                <a:spcPts val="0"/>
              </a:spcBef>
              <a:spcAft>
                <a:spcPts val="0"/>
              </a:spcAft>
              <a:buSzPts val="1400"/>
              <a:buChar char="-"/>
            </a:pPr>
            <a:r>
              <a:rPr lang="en"/>
              <a:t>Nodes = Pages, Vertices = Inbound links</a:t>
            </a:r>
            <a:endParaRPr/>
          </a:p>
          <a:p>
            <a:pPr indent="-342900" lvl="0" marL="457200" rtl="0" algn="l">
              <a:spcBef>
                <a:spcPts val="0"/>
              </a:spcBef>
              <a:spcAft>
                <a:spcPts val="0"/>
              </a:spcAft>
              <a:buSzPts val="1800"/>
              <a:buChar char="-"/>
            </a:pPr>
            <a:r>
              <a:rPr lang="en"/>
              <a:t>Twitter -&gt; Rank influential people in social graph</a:t>
            </a:r>
            <a:endParaRPr/>
          </a:p>
          <a:p>
            <a:pPr indent="-317500" lvl="1" marL="914400" rtl="0" algn="l">
              <a:spcBef>
                <a:spcPts val="0"/>
              </a:spcBef>
              <a:spcAft>
                <a:spcPts val="0"/>
              </a:spcAft>
              <a:buSzPts val="1400"/>
              <a:buChar char="-"/>
            </a:pPr>
            <a:r>
              <a:rPr lang="en"/>
              <a:t>Nodes = Users, Vertices = Follow (Facebook=undirected graph)</a:t>
            </a:r>
            <a:endParaRPr/>
          </a:p>
          <a:p>
            <a:pPr indent="-342900" lvl="0" marL="457200" rtl="0" algn="l">
              <a:spcBef>
                <a:spcPts val="0"/>
              </a:spcBef>
              <a:spcAft>
                <a:spcPts val="0"/>
              </a:spcAft>
              <a:buSzPts val="1800"/>
              <a:buChar char="-"/>
            </a:pPr>
            <a:r>
              <a:rPr lang="en"/>
              <a:t>Biology</a:t>
            </a:r>
            <a:endParaRPr/>
          </a:p>
          <a:p>
            <a:pPr indent="-317500" lvl="1" marL="914400" rtl="0" algn="l">
              <a:spcBef>
                <a:spcPts val="0"/>
              </a:spcBef>
              <a:spcAft>
                <a:spcPts val="0"/>
              </a:spcAft>
              <a:buSzPts val="1400"/>
              <a:buChar char="-"/>
            </a:pPr>
            <a:r>
              <a:rPr lang="en"/>
              <a:t>Nodes = Patients, Vertices = Who caught an STD from whom</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Ranking Schemes!</a:t>
            </a:r>
            <a:endParaRPr/>
          </a:p>
        </p:txBody>
      </p:sp>
      <p:sp>
        <p:nvSpPr>
          <p:cNvPr id="120" name="Google Shape;120;p23"/>
          <p:cNvSpPr txBox="1"/>
          <p:nvPr>
            <p:ph idx="1" type="body"/>
          </p:nvPr>
        </p:nvSpPr>
        <p:spPr>
          <a:xfrm>
            <a:off x="311700" y="1152475"/>
            <a:ext cx="8520600" cy="341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ELO - Arpad Elo:</a:t>
            </a:r>
            <a:endParaRPr/>
          </a:p>
          <a:p>
            <a:pPr indent="0" lvl="0" marL="0" rtl="0" algn="l">
              <a:spcBef>
                <a:spcPts val="1600"/>
              </a:spcBef>
              <a:spcAft>
                <a:spcPts val="1600"/>
              </a:spcAft>
              <a:buNone/>
            </a:pPr>
            <a:r>
              <a:rPr lang="en"/>
              <a:t>	</a:t>
            </a:r>
            <a:endParaRPr/>
          </a:p>
        </p:txBody>
      </p:sp>
      <p:pic>
        <p:nvPicPr>
          <p:cNvPr id="121" name="Google Shape;121;p23"/>
          <p:cNvPicPr preferRelativeResize="0"/>
          <p:nvPr/>
        </p:nvPicPr>
        <p:blipFill>
          <a:blip r:embed="rId3">
            <a:alphaModFix/>
          </a:blip>
          <a:stretch>
            <a:fillRect/>
          </a:stretch>
        </p:blipFill>
        <p:spPr>
          <a:xfrm>
            <a:off x="2619375" y="1814500"/>
            <a:ext cx="3905250" cy="1514475"/>
          </a:xfrm>
          <a:prstGeom prst="rect">
            <a:avLst/>
          </a:prstGeom>
          <a:noFill/>
          <a:ln>
            <a:noFill/>
          </a:ln>
        </p:spPr>
      </p:pic>
      <p:sp>
        <p:nvSpPr>
          <p:cNvPr id="122" name="Google Shape;122;p23"/>
          <p:cNvSpPr txBox="1"/>
          <p:nvPr/>
        </p:nvSpPr>
        <p:spPr>
          <a:xfrm>
            <a:off x="311700" y="3964000"/>
            <a:ext cx="7003800" cy="81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4"/>
              </a:rPr>
              <a:t>http://stephenwan.net/thoughts/2012/10/02/elo-rating-system.html</a:t>
            </a:r>
            <a:endParaRPr/>
          </a:p>
          <a:p>
            <a:pPr indent="0" lvl="0" marL="0" rtl="0" algn="l">
              <a:spcBef>
                <a:spcPts val="0"/>
              </a:spcBef>
              <a:spcAft>
                <a:spcPts val="0"/>
              </a:spcAft>
              <a:buNone/>
            </a:pPr>
            <a:r>
              <a:rPr lang="en" u="sng">
                <a:solidFill>
                  <a:schemeClr val="hlink"/>
                </a:solidFill>
                <a:hlinkClick r:id="rId5"/>
              </a:rPr>
              <a:t>https://en.wikipedia.org/wiki/Elo_rating_system</a:t>
            </a:r>
            <a:endParaRPr/>
          </a:p>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Social Network”</a:t>
            </a:r>
            <a:endParaRPr/>
          </a:p>
        </p:txBody>
      </p:sp>
      <p:sp>
        <p:nvSpPr>
          <p:cNvPr id="128" name="Google Shape;128;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descr="The Social Network movie clips: http://j.mp/1xG44DS&#10;BUY THE MOVIE: http://amzn.to/rSKCDU&#10;Don't miss the HOTTEST NEW TRAILERS: http://bit.ly/1u2y6pr&#10;&#10;CLIP DESCRIPTION:&#10;Mark (Jesse Eisenberg) needs an algorithm from Eduardo (Andrew Garfield) for a computer program that ranks girls' attractiveness.&#10;&#10;FILM DESCRIPTION:&#10;Director David Fincher (Fight Club, Seven) teams with screenwriter Aaron Sorkin (The West Wing) to explore the meaning of success in the early 21st century from the perspectives of the technological innovators who revolutionized the way we all communicate. The year was 2003. As prohibitively expensive technology became affordable to the masses and the Internet made it easy to stay in touch with people who were halfway across the world, Harvard undergrad and computer programming wizard Mark Zuckerberg (Jesse Eisenberg) launched a website with the potential to alter the very fabric of our society. At the time, Zuckerberg was just six years away from making his first million. But his hearty payday would come at a high price, because despite all of Zuckerberg's wealth and success, his personal life began to suffer as he became mired in legal disputes, and discovered that many of the 500 million people he had friended during his rise to the top were eager to see him fall. Chief among that growing list of detractors was Zuckerberg's former college friend Eduardo Saverin (Andrew Garfield), whose generous financial contributions to Facebook served as the seed that helped the company to sprout. And some might argue that Zuckerberg's bold venture wouldn't have evolved into the cultural juggernaut that it ultimately became had Napster founder Sean Parker (Justin Timberlake) not spread the word about Facebook to the venture capitalists from Silicon Valley. Meanwhile, the Winklevoss twins (Armie Hammer and Josh Pence) engage Zuckerberg in a fierce courtroom battle for ownership of Facebook that left many suspecting the young entrepreneur might have let his greed eclipse his better judgment. The Social Network was based on the book The Accidental Billionaires by Ben Mezrich.&#10;&#10;CREDITS:&#10;TM &amp; © Sony (2010)&#10;Cast: Jesse Eisenberg&#10;Director: David Fincher&#10;Producers: Dana Brunetti, Ceán Chaffin, Jim Davidson, Michael De Luca, Scott Rudin, Rupert Smythe, Kevin Spacey&#10;Screenwriters: Aaron Sorkin, Ben Mezrich&#10;&#10;WHO ARE WE?&#10;The MOVIECLIPS channel is the largest collection of licensed movie clips on the web. Here you will find unforgettable moments, scenes and lines from all your favorite films. Made by movie fans, for movie fans.&#10;&#10;SUBSCRIBE TO OUR MOVIE CHANNELS:&#10;MOVIECLIPS: http://bit.ly/1u2yaWd&#10;ComingSoon: http://bit.ly/1DVpgtR&#10;Indie &amp; Film Festivals: http://bit.ly/1wbkfYg&#10;Hero Central: http://bit.ly/1AMUZwv&#10;Extras: http://bit.ly/1u431fr&#10;Classic Trailers: http://bit.ly/1u43jDe&#10;Pop-Up Trailers: http://bit.ly/1z7EtZR&#10;Movie News: http://bit.ly/1C3Ncd2&#10;Movie Games: http://bit.ly/1ygDV13&#10;Fandango: http://bit.ly/1Bl79ye&#10;Fandango FrontRunners: http://bit.ly/1CggQfC&#10;&#10;HIT US UP:&#10;Facebook: http://on.fb.me/1y8M8ax&#10;Twitter: http://bit.ly/1ghOWmt&#10;Pinterest: http://bit.ly/14wL9De&#10;Tumblr: http://bit.ly/1vUwhH7" id="129" name="Google Shape;129;p24" title="The Social Network #1 Movie CLIP - We're Ranking Girls (2010) HD">
            <a:hlinkClick r:id="rId3"/>
          </p:cNvPr>
          <p:cNvPicPr preferRelativeResize="0"/>
          <p:nvPr/>
        </p:nvPicPr>
        <p:blipFill>
          <a:blip r:embed="rId4">
            <a:alphaModFix/>
          </a:blip>
          <a:stretch>
            <a:fillRect/>
          </a:stretch>
        </p:blipFill>
        <p:spPr>
          <a:xfrm>
            <a:off x="2188725" y="1258525"/>
            <a:ext cx="4572000" cy="3429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Eigenvector centrality -&gt; PageRank</a:t>
            </a:r>
            <a:endParaRPr/>
          </a:p>
        </p:txBody>
      </p:sp>
      <p:sp>
        <p:nvSpPr>
          <p:cNvPr id="135" name="Google Shape;135;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6" name="Google Shape;136;p25"/>
          <p:cNvPicPr preferRelativeResize="0"/>
          <p:nvPr/>
        </p:nvPicPr>
        <p:blipFill>
          <a:blip r:embed="rId3">
            <a:alphaModFix/>
          </a:blip>
          <a:stretch>
            <a:fillRect/>
          </a:stretch>
        </p:blipFill>
        <p:spPr>
          <a:xfrm>
            <a:off x="1691625" y="1234860"/>
            <a:ext cx="5108362" cy="3835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PageRank: The $100 Billion Eigenvector</a:t>
            </a:r>
            <a:endParaRPr/>
          </a:p>
        </p:txBody>
      </p:sp>
      <p:sp>
        <p:nvSpPr>
          <p:cNvPr id="142" name="Google Shape;142;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have a billion pages to rank: it’s a very large matrix.</a:t>
            </a:r>
            <a:endParaRPr/>
          </a:p>
          <a:p>
            <a:pPr indent="0" lvl="0" marL="0" rtl="0" algn="l">
              <a:spcBef>
                <a:spcPts val="1600"/>
              </a:spcBef>
              <a:spcAft>
                <a:spcPts val="0"/>
              </a:spcAft>
              <a:buNone/>
            </a:pPr>
            <a:r>
              <a:rPr lang="en"/>
              <a:t>Enter the damping factor:</a:t>
            </a:r>
            <a:endParaRPr/>
          </a:p>
          <a:p>
            <a:pPr indent="0" lvl="0" marL="0" rtl="0" algn="l">
              <a:spcBef>
                <a:spcPts val="1600"/>
              </a:spcBef>
              <a:spcAft>
                <a:spcPts val="1600"/>
              </a:spcAft>
              <a:buNone/>
            </a:pPr>
            <a:r>
              <a:t/>
            </a:r>
            <a:endParaRPr/>
          </a:p>
        </p:txBody>
      </p:sp>
      <p:pic>
        <p:nvPicPr>
          <p:cNvPr id="143" name="Google Shape;143;p26"/>
          <p:cNvPicPr preferRelativeResize="0"/>
          <p:nvPr/>
        </p:nvPicPr>
        <p:blipFill>
          <a:blip r:embed="rId3">
            <a:alphaModFix/>
          </a:blip>
          <a:stretch>
            <a:fillRect/>
          </a:stretch>
        </p:blipFill>
        <p:spPr>
          <a:xfrm>
            <a:off x="0" y="2284712"/>
            <a:ext cx="9144003" cy="1546827"/>
          </a:xfrm>
          <a:prstGeom prst="rect">
            <a:avLst/>
          </a:prstGeom>
          <a:noFill/>
          <a:ln>
            <a:noFill/>
          </a:ln>
        </p:spPr>
      </p:pic>
      <p:sp>
        <p:nvSpPr>
          <p:cNvPr id="144" name="Google Shape;144;p26"/>
          <p:cNvSpPr txBox="1"/>
          <p:nvPr/>
        </p:nvSpPr>
        <p:spPr>
          <a:xfrm>
            <a:off x="583650" y="3939700"/>
            <a:ext cx="8248800" cy="1082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u="sng">
                <a:solidFill>
                  <a:schemeClr val="accent5"/>
                </a:solidFill>
                <a:latin typeface="Proxima Nova"/>
                <a:ea typeface="Proxima Nova"/>
                <a:cs typeface="Proxima Nova"/>
                <a:sym typeface="Proxima Nova"/>
                <a:hlinkClick r:id="rId4"/>
              </a:rPr>
              <a:t>https://www.rose-hulman.edu/~bryan/googleFinalVersionFixed.pdf</a:t>
            </a:r>
            <a:endParaRPr sz="1800">
              <a:solidFill>
                <a:schemeClr val="dk2"/>
              </a:solidFill>
              <a:latin typeface="Proxima Nova"/>
              <a:ea typeface="Proxima Nova"/>
              <a:cs typeface="Proxima Nova"/>
              <a:sym typeface="Proxima Nova"/>
            </a:endParaRPr>
          </a:p>
          <a:p>
            <a:pPr indent="0" lvl="0" marL="0" rtl="0" algn="l">
              <a:lnSpc>
                <a:spcPct val="115000"/>
              </a:lnSpc>
              <a:spcBef>
                <a:spcPts val="1600"/>
              </a:spcBef>
              <a:spcAft>
                <a:spcPts val="0"/>
              </a:spcAft>
              <a:buNone/>
            </a:pPr>
            <a:r>
              <a:rPr lang="en" sz="1800" u="sng">
                <a:solidFill>
                  <a:schemeClr val="accent5"/>
                </a:solidFill>
                <a:latin typeface="Proxima Nova"/>
                <a:ea typeface="Proxima Nova"/>
                <a:cs typeface="Proxima Nova"/>
                <a:sym typeface="Proxima Nova"/>
                <a:hlinkClick r:id="rId5"/>
              </a:rPr>
              <a:t>https://en.wikipedia.org/wiki/PageRank</a:t>
            </a:r>
            <a:endParaRPr sz="1800">
              <a:solidFill>
                <a:schemeClr val="dk2"/>
              </a:solidFill>
              <a:latin typeface="Proxima Nova"/>
              <a:ea typeface="Proxima Nova"/>
              <a:cs typeface="Proxima Nova"/>
              <a:sym typeface="Proxima Nova"/>
            </a:endParaRPr>
          </a:p>
          <a:p>
            <a:pPr indent="0" lvl="0" marL="0" rtl="0" algn="l">
              <a:spcBef>
                <a:spcPts val="160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6000">
                <a:solidFill>
                  <a:schemeClr val="accent3"/>
                </a:solidFill>
                <a:latin typeface="Alfa Slab One"/>
                <a:ea typeface="Alfa Slab One"/>
                <a:cs typeface="Alfa Slab One"/>
                <a:sym typeface="Alfa Slab One"/>
              </a:rPr>
              <a:t>Questions?</a:t>
            </a:r>
            <a:endParaRPr sz="6000">
              <a:solidFill>
                <a:schemeClr val="accent3"/>
              </a:solidFill>
              <a:latin typeface="Alfa Slab One"/>
              <a:ea typeface="Alfa Slab One"/>
              <a:cs typeface="Alfa Slab One"/>
              <a:sym typeface="Alfa Slab One"/>
            </a:endParaRPr>
          </a:p>
          <a:p>
            <a:pPr indent="0" lvl="0" marL="0" rtl="0" algn="l">
              <a:spcBef>
                <a:spcPts val="0"/>
              </a:spcBef>
              <a:spcAft>
                <a:spcPts val="1600"/>
              </a:spcAft>
              <a:buNone/>
            </a:pPr>
            <a:r>
              <a:t/>
            </a:r>
            <a:endParaRPr sz="3000">
              <a:solidFill>
                <a:schemeClr val="accent3"/>
              </a:solidFill>
              <a:latin typeface="Alfa Slab One"/>
              <a:ea typeface="Alfa Slab One"/>
              <a:cs typeface="Alfa Slab One"/>
              <a:sym typeface="Alfa Slab One"/>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pic>
        <p:nvPicPr>
          <p:cNvPr id="62" name="Google Shape;62;p14"/>
          <p:cNvPicPr preferRelativeResize="0"/>
          <p:nvPr/>
        </p:nvPicPr>
        <p:blipFill>
          <a:blip r:embed="rId3">
            <a:alphaModFix/>
          </a:blip>
          <a:stretch>
            <a:fillRect/>
          </a:stretch>
        </p:blipFill>
        <p:spPr>
          <a:xfrm>
            <a:off x="772550" y="762000"/>
            <a:ext cx="3257550" cy="3619500"/>
          </a:xfrm>
          <a:prstGeom prst="rect">
            <a:avLst/>
          </a:prstGeom>
          <a:noFill/>
          <a:ln>
            <a:noFill/>
          </a:ln>
        </p:spPr>
      </p:pic>
      <p:pic>
        <p:nvPicPr>
          <p:cNvPr id="63" name="Google Shape;63;p14"/>
          <p:cNvPicPr preferRelativeResize="0"/>
          <p:nvPr/>
        </p:nvPicPr>
        <p:blipFill>
          <a:blip r:embed="rId4">
            <a:alphaModFix/>
          </a:blip>
          <a:stretch>
            <a:fillRect/>
          </a:stretch>
        </p:blipFill>
        <p:spPr>
          <a:xfrm>
            <a:off x="4279800" y="1182713"/>
            <a:ext cx="4167125" cy="2778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Start: Senegal!</a:t>
            </a:r>
            <a:endParaRPr/>
          </a:p>
        </p:txBody>
      </p:sp>
      <p:pic>
        <p:nvPicPr>
          <p:cNvPr descr="Senegal fell just short of making the knockout stage of the 2018 World Cup on Thursday.&#10;The team lost to Colombia, 1-0, Japan also lost its final match of the group stage, 1-0.&#10;This left Japan and Senegal deadlocked in second place in the group.&#10;Meaning that advancing either team would come down to tiebreakers.&#10;The deciding factor that sent Japan through and Senegal home was each team’s number of yellow cards.&#10;This fair-play tiebreaker is based on the number of yellow and red cards a team has been given throughout the tournament.&#10;Senegal had five yellows, while Japan had just three.&#10;It was surely a rough way to be eliminated from the tournament.&#10;http://www.businessinsider.com/senegal-eliminated-world-cup-fair-play-tiebreaker-japan-colombia-2018-6&#10;http://www.wochit.com&#10;&#10;This video was produced by YT Wochit News using http://wochit.com" id="69" name="Google Shape;69;p15" title="Senegal eliminated from the World Cup due to a controversial tiebreaker rule">
            <a:hlinkClick r:id="rId3"/>
          </p:cNvPr>
          <p:cNvPicPr preferRelativeResize="0"/>
          <p:nvPr/>
        </p:nvPicPr>
        <p:blipFill>
          <a:blip r:embed="rId4">
            <a:alphaModFix/>
          </a:blip>
          <a:stretch>
            <a:fillRect/>
          </a:stretch>
        </p:blipFill>
        <p:spPr>
          <a:xfrm>
            <a:off x="2286000" y="1017725"/>
            <a:ext cx="4572000" cy="3429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76" name="Google Shape;76;p16"/>
          <p:cNvPicPr preferRelativeResize="0"/>
          <p:nvPr/>
        </p:nvPicPr>
        <p:blipFill>
          <a:blip r:embed="rId3">
            <a:alphaModFix/>
          </a:blip>
          <a:stretch>
            <a:fillRect/>
          </a:stretch>
        </p:blipFill>
        <p:spPr>
          <a:xfrm>
            <a:off x="383725" y="85425"/>
            <a:ext cx="8237426" cy="50580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FIFA Tiebreakers</a:t>
            </a:r>
            <a:endParaRPr/>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Highest number of points</a:t>
            </a:r>
            <a:endParaRPr sz="2200"/>
          </a:p>
          <a:p>
            <a:pPr indent="-368300" lvl="0" marL="457200" rtl="0" algn="l">
              <a:spcBef>
                <a:spcPts val="0"/>
              </a:spcBef>
              <a:spcAft>
                <a:spcPts val="0"/>
              </a:spcAft>
              <a:buSzPts val="2200"/>
              <a:buChar char="-"/>
            </a:pPr>
            <a:r>
              <a:rPr lang="en" sz="2200"/>
              <a:t>Goal difference</a:t>
            </a:r>
            <a:endParaRPr sz="2200"/>
          </a:p>
          <a:p>
            <a:pPr indent="-368300" lvl="0" marL="457200" rtl="0" algn="l">
              <a:spcBef>
                <a:spcPts val="0"/>
              </a:spcBef>
              <a:spcAft>
                <a:spcPts val="0"/>
              </a:spcAft>
              <a:buSzPts val="2200"/>
              <a:buChar char="-"/>
            </a:pPr>
            <a:r>
              <a:rPr lang="en" sz="2200"/>
              <a:t>Goals scored</a:t>
            </a:r>
            <a:endParaRPr sz="2200"/>
          </a:p>
          <a:p>
            <a:pPr indent="-368300" lvl="0" marL="457200" rtl="0" algn="l">
              <a:spcBef>
                <a:spcPts val="0"/>
              </a:spcBef>
              <a:spcAft>
                <a:spcPts val="0"/>
              </a:spcAft>
              <a:buSzPts val="2200"/>
              <a:buChar char="-"/>
            </a:pPr>
            <a:r>
              <a:rPr lang="en" sz="2200"/>
              <a:t>Points obtained in group games between teams concerned</a:t>
            </a:r>
            <a:endParaRPr sz="2200"/>
          </a:p>
          <a:p>
            <a:pPr indent="-368300" lvl="0" marL="457200" rtl="0" algn="l">
              <a:spcBef>
                <a:spcPts val="0"/>
              </a:spcBef>
              <a:spcAft>
                <a:spcPts val="0"/>
              </a:spcAft>
              <a:buSzPts val="2200"/>
              <a:buChar char="-"/>
            </a:pPr>
            <a:r>
              <a:rPr lang="en" sz="2200"/>
              <a:t>Goal difference from games involving teams concerned</a:t>
            </a:r>
            <a:endParaRPr sz="2200"/>
          </a:p>
          <a:p>
            <a:pPr indent="-368300" lvl="0" marL="457200" rtl="0" algn="l">
              <a:spcBef>
                <a:spcPts val="0"/>
              </a:spcBef>
              <a:spcAft>
                <a:spcPts val="0"/>
              </a:spcAft>
              <a:buSzPts val="2200"/>
              <a:buChar char="-"/>
            </a:pPr>
            <a:r>
              <a:rPr lang="en" sz="2200"/>
              <a:t>Number of goals scored in games between teams concerned</a:t>
            </a:r>
            <a:endParaRPr sz="2200"/>
          </a:p>
          <a:p>
            <a:pPr indent="-368300" lvl="0" marL="457200" rtl="0" algn="l">
              <a:spcBef>
                <a:spcPts val="0"/>
              </a:spcBef>
              <a:spcAft>
                <a:spcPts val="0"/>
              </a:spcAft>
              <a:buSzPts val="2200"/>
              <a:buChar char="-"/>
            </a:pPr>
            <a:r>
              <a:rPr lang="en" sz="2200"/>
              <a:t>Fair play points</a:t>
            </a:r>
            <a:endParaRPr sz="2200"/>
          </a:p>
          <a:p>
            <a:pPr indent="-368300" lvl="0" marL="457200" rtl="0" algn="l">
              <a:spcBef>
                <a:spcPts val="0"/>
              </a:spcBef>
              <a:spcAft>
                <a:spcPts val="0"/>
              </a:spcAft>
              <a:buSzPts val="2200"/>
              <a:buChar char="-"/>
            </a:pPr>
            <a:r>
              <a:rPr lang="en" sz="2200"/>
              <a:t>Drawing of lots by FIFA</a:t>
            </a:r>
            <a:endParaRPr sz="22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Spoiler - No good solution</a:t>
            </a:r>
            <a:endParaRPr/>
          </a:p>
        </p:txBody>
      </p:sp>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Arrow's impossibility theorem:</a:t>
            </a:r>
            <a:endParaRPr sz="2400"/>
          </a:p>
          <a:p>
            <a:pPr indent="0" lvl="0" marL="0" rtl="0" algn="l">
              <a:spcBef>
                <a:spcPts val="1600"/>
              </a:spcBef>
              <a:spcAft>
                <a:spcPts val="0"/>
              </a:spcAft>
              <a:buNone/>
            </a:pPr>
            <a:r>
              <a:rPr lang="en"/>
              <a:t>No ranked voting scheme meets a surprisingly modest set of criteria:</a:t>
            </a:r>
            <a:endParaRPr/>
          </a:p>
          <a:p>
            <a:pPr indent="-342900" lvl="0" marL="457200" rtl="0" algn="l">
              <a:spcBef>
                <a:spcPts val="1600"/>
              </a:spcBef>
              <a:spcAft>
                <a:spcPts val="0"/>
              </a:spcAft>
              <a:buSzPts val="1800"/>
              <a:buAutoNum type="arabicPeriod"/>
            </a:pPr>
            <a:r>
              <a:rPr lang="en"/>
              <a:t>U</a:t>
            </a:r>
            <a:r>
              <a:rPr lang="en"/>
              <a:t>niversal (always works, regardless of number of voters/choices)</a:t>
            </a:r>
            <a:endParaRPr/>
          </a:p>
          <a:p>
            <a:pPr indent="-342900" lvl="0" marL="457200" rtl="0" algn="l">
              <a:spcBef>
                <a:spcPts val="0"/>
              </a:spcBef>
              <a:spcAft>
                <a:spcPts val="0"/>
              </a:spcAft>
              <a:buSzPts val="1800"/>
              <a:buAutoNum type="arabicPeriod"/>
            </a:pPr>
            <a:r>
              <a:rPr lang="en"/>
              <a:t>Fair and consistent (if everyone perfers a to b, ranking prefers a to b)</a:t>
            </a:r>
            <a:endParaRPr/>
          </a:p>
          <a:p>
            <a:pPr indent="-342900" lvl="0" marL="457200" rtl="0" algn="l">
              <a:spcBef>
                <a:spcPts val="0"/>
              </a:spcBef>
              <a:spcAft>
                <a:spcPts val="0"/>
              </a:spcAft>
              <a:buSzPts val="1800"/>
              <a:buAutoNum type="arabicPeriod"/>
            </a:pPr>
            <a:r>
              <a:rPr lang="en"/>
              <a:t>Non-dictatorial</a:t>
            </a:r>
            <a:endParaRPr/>
          </a:p>
          <a:p>
            <a:pPr indent="0" lvl="0" marL="0" rtl="0" algn="l">
              <a:spcBef>
                <a:spcPts val="1600"/>
              </a:spcBef>
              <a:spcAft>
                <a:spcPts val="0"/>
              </a:spcAft>
              <a:buNone/>
            </a:pPr>
            <a:r>
              <a:rPr lang="en"/>
              <a:t>https://plato.stanford.edu/entries/arrows-theorem/</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Mathematical representation: graph!</a:t>
            </a:r>
            <a:endParaRPr/>
          </a:p>
        </p:txBody>
      </p:sp>
      <p:pic>
        <p:nvPicPr>
          <p:cNvPr id="94" name="Google Shape;94;p19"/>
          <p:cNvPicPr preferRelativeResize="0"/>
          <p:nvPr/>
        </p:nvPicPr>
        <p:blipFill>
          <a:blip r:embed="rId3">
            <a:alphaModFix/>
          </a:blip>
          <a:stretch>
            <a:fillRect/>
          </a:stretch>
        </p:blipFill>
        <p:spPr>
          <a:xfrm>
            <a:off x="2925998" y="1067350"/>
            <a:ext cx="5075001" cy="3940874"/>
          </a:xfrm>
          <a:prstGeom prst="rect">
            <a:avLst/>
          </a:prstGeom>
          <a:noFill/>
          <a:ln>
            <a:noFill/>
          </a:ln>
        </p:spPr>
      </p:pic>
      <p:sp>
        <p:nvSpPr>
          <p:cNvPr id="95" name="Google Shape;95;p19"/>
          <p:cNvSpPr txBox="1"/>
          <p:nvPr/>
        </p:nvSpPr>
        <p:spPr>
          <a:xfrm>
            <a:off x="620125" y="2638625"/>
            <a:ext cx="1848300" cy="88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Alfa Slab One"/>
                <a:ea typeface="Alfa Slab One"/>
                <a:cs typeface="Alfa Slab One"/>
                <a:sym typeface="Alfa Slab One"/>
              </a:rPr>
              <a:t>4 Teams</a:t>
            </a:r>
            <a:br>
              <a:rPr lang="en" sz="2400">
                <a:latin typeface="Alfa Slab One"/>
                <a:ea typeface="Alfa Slab One"/>
                <a:cs typeface="Alfa Slab One"/>
                <a:sym typeface="Alfa Slab One"/>
              </a:rPr>
            </a:br>
            <a:r>
              <a:rPr lang="en" sz="2400">
                <a:latin typeface="Alfa Slab One"/>
                <a:ea typeface="Alfa Slab One"/>
                <a:cs typeface="Alfa Slab One"/>
                <a:sym typeface="Alfa Slab One"/>
              </a:rPr>
              <a:t>6 Games</a:t>
            </a:r>
            <a:endParaRPr sz="2400">
              <a:latin typeface="Alfa Slab One"/>
              <a:ea typeface="Alfa Slab One"/>
              <a:cs typeface="Alfa Slab One"/>
              <a:sym typeface="Alfa Slab On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Mathematical representation: graph!</a:t>
            </a:r>
            <a:endParaRPr/>
          </a:p>
        </p:txBody>
      </p:sp>
      <p:pic>
        <p:nvPicPr>
          <p:cNvPr id="101" name="Google Shape;101;p20"/>
          <p:cNvPicPr preferRelativeResize="0"/>
          <p:nvPr/>
        </p:nvPicPr>
        <p:blipFill>
          <a:blip r:embed="rId3">
            <a:alphaModFix/>
          </a:blip>
          <a:stretch>
            <a:fillRect/>
          </a:stretch>
        </p:blipFill>
        <p:spPr>
          <a:xfrm>
            <a:off x="2360350" y="1090675"/>
            <a:ext cx="4423300" cy="42643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Mathematical representation: Matrix!</a:t>
            </a:r>
            <a:endParaRPr/>
          </a:p>
          <a:p>
            <a:pPr indent="0" lvl="0" marL="0" rtl="0" algn="l">
              <a:spcBef>
                <a:spcPts val="0"/>
              </a:spcBef>
              <a:spcAft>
                <a:spcPts val="0"/>
              </a:spcAft>
              <a:buNone/>
            </a:pPr>
            <a:r>
              <a:t/>
            </a:r>
            <a:endParaRPr/>
          </a:p>
        </p:txBody>
      </p:sp>
      <p:sp>
        <p:nvSpPr>
          <p:cNvPr id="107" name="Google Shape;107;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8" name="Google Shape;108;p21"/>
          <p:cNvPicPr preferRelativeResize="0"/>
          <p:nvPr/>
        </p:nvPicPr>
        <p:blipFill>
          <a:blip r:embed="rId3">
            <a:alphaModFix/>
          </a:blip>
          <a:stretch>
            <a:fillRect/>
          </a:stretch>
        </p:blipFill>
        <p:spPr>
          <a:xfrm>
            <a:off x="48650" y="1215992"/>
            <a:ext cx="9143999" cy="344111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