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EBC34D8-917E-4BA7-9EB9-E1216A837D32}">
  <a:tblStyle styleId="{DEBC34D8-917E-4BA7-9EB9-E1216A837D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682bb6615_1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682bb661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82bb6615_1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682bb6615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6888198ba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6888198b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682bb6615_1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682bb6615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82bb6615_1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682bb6615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6888198ba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6888198b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682bb6615_1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682bb6615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69014670a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6901467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69014670a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6901467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682bb6615_1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682bb6615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682bb6615_1_1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682bb6615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682bb6615_1_1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682bb6615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682bb6615_1_1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682bb6615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682bb6615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682bb661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82bb6615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682bb661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these hide more features, like </a:t>
            </a:r>
            <a:r>
              <a:rPr lang="en"/>
              <a:t>history</a:t>
            </a:r>
            <a:r>
              <a:rPr lang="en"/>
              <a:t> of applications, payments by month on different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feature-rich dataset with many opportunities to combine features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82bb6615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682bb661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682bb6615_1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682bb661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682bb6615_1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682bb6615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6888198b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6888198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682bb6615_1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682bb661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kaggle.com/c/home-credit-default-risk" TargetMode="External"/><Relationship Id="rId4" Type="http://schemas.openxmlformats.org/officeDocument/2006/relationships/hyperlink" Target="http://www.homecredit.ne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Credit Project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Consumer Credit Defaults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100" y="3772819"/>
            <a:ext cx="8222100" cy="1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Druce Vertes</a:t>
            </a:r>
            <a:br>
              <a:rPr lang="en"/>
            </a:br>
            <a:r>
              <a:rPr lang="en"/>
              <a:t>Metis Data Science Bootcamp</a:t>
            </a:r>
            <a:br>
              <a:rPr lang="en"/>
            </a:br>
            <a:r>
              <a:rPr lang="en"/>
              <a:t>October 31,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314250" y="485300"/>
            <a:ext cx="8520600" cy="4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More</a:t>
            </a:r>
            <a:r>
              <a:rPr b="1" lang="en"/>
              <a:t> Model Metrics - What Do We Care About?</a:t>
            </a:r>
            <a:br>
              <a:rPr lang="en"/>
            </a:br>
            <a:endParaRPr sz="1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Metrics are abstractions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Deny all loans, F1=0.149 ; approve all, F1=0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But bank is (maybe?) better off making all loans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You can’t spend F1!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We care about how much we make! Assign dollar values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Performing (Target=0) : $1,000 profit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Nonperforming (Target=1) : $11,387 loss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Choose classification threshold to maximize total value (instead of F1)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 txBox="1"/>
          <p:nvPr>
            <p:ph idx="4294967295" type="body"/>
          </p:nvPr>
        </p:nvSpPr>
        <p:spPr>
          <a:xfrm>
            <a:off x="123525" y="95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1ΩΩz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123525" y="95600"/>
            <a:ext cx="1918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2215800" y="95600"/>
            <a:ext cx="2083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•</a:t>
            </a:r>
            <a:r>
              <a:rPr b="1" lang="en">
                <a:solidFill>
                  <a:schemeClr val="lt1"/>
                </a:solidFill>
              </a:rPr>
              <a:t>Baseline model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4488025" y="95600"/>
            <a:ext cx="19686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6635550" y="95600"/>
            <a:ext cx="21993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improvements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123425" y="95600"/>
            <a:ext cx="1918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4488025" y="95600"/>
            <a:ext cx="1615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Improved model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314250" y="485300"/>
            <a:ext cx="8520600" cy="4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More </a:t>
            </a:r>
            <a:r>
              <a:rPr b="1" lang="en"/>
              <a:t>Model Metrics - Putting a Dollar Figure</a:t>
            </a:r>
            <a:br>
              <a:rPr b="1" lang="en"/>
            </a:b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 txBox="1"/>
          <p:nvPr>
            <p:ph idx="4294967295" type="body"/>
          </p:nvPr>
        </p:nvSpPr>
        <p:spPr>
          <a:xfrm>
            <a:off x="123525" y="95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1ΩΩz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123525" y="95600"/>
            <a:ext cx="1918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2215800" y="95600"/>
            <a:ext cx="2083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•</a:t>
            </a:r>
            <a:r>
              <a:rPr b="1" lang="en">
                <a:solidFill>
                  <a:schemeClr val="lt1"/>
                </a:solidFill>
              </a:rPr>
              <a:t>Baseline model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4488025" y="95600"/>
            <a:ext cx="19686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6635550" y="95600"/>
            <a:ext cx="21993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improvements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123425" y="95600"/>
            <a:ext cx="1918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4488025" y="95600"/>
            <a:ext cx="1615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Improved model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27" name="Google Shape;227;p23"/>
          <p:cNvGraphicFramePr/>
          <p:nvPr/>
        </p:nvGraphicFramePr>
        <p:xfrm>
          <a:off x="855225" y="11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{DEBC34D8-917E-4BA7-9EB9-E1216A837D32}</a:tableStyleId>
              </a:tblPr>
              <a:tblGrid>
                <a:gridCol w="1922025"/>
                <a:gridCol w="949225"/>
                <a:gridCol w="1763950"/>
                <a:gridCol w="1350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Metric (Xval)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Base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XGBoost Best F1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XGBoost</a:t>
                      </a:r>
                      <a:br>
                        <a:rPr lang="en" sz="2000"/>
                      </a:br>
                      <a:r>
                        <a:rPr lang="en" sz="2000"/>
                        <a:t>Best P/L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Accuracy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0.081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0.860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0.713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F1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0.149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0.305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0.271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Performing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56538</a:t>
                      </a:r>
                      <a:endParaRPr sz="2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50971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40565</a:t>
                      </a:r>
                      <a:endParaRPr sz="20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Nonperforming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4965</a:t>
                      </a:r>
                      <a:endParaRPr sz="2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3068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1690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V</a:t>
                      </a:r>
                      <a:r>
                        <a:rPr lang="en" sz="2000"/>
                        <a:t>alue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0</a:t>
                      </a:r>
                      <a:endParaRPr sz="2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+$16.0M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24292E"/>
                          </a:solidFill>
                          <a:highlight>
                            <a:schemeClr val="lt1"/>
                          </a:highlight>
                        </a:rPr>
                        <a:t>+$21.3M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314250" y="485300"/>
            <a:ext cx="8520600" cy="4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ROC Curve - Max F1 vs. Max Profit</a:t>
            </a:r>
            <a:br>
              <a:rPr b="1" lang="en"/>
            </a:b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 txBox="1"/>
          <p:nvPr>
            <p:ph idx="4294967295" type="body"/>
          </p:nvPr>
        </p:nvSpPr>
        <p:spPr>
          <a:xfrm>
            <a:off x="123525" y="95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1ΩΩz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123525" y="95600"/>
            <a:ext cx="1918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2215800" y="95600"/>
            <a:ext cx="2083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•Baseline model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4488025" y="95600"/>
            <a:ext cx="19686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6635550" y="95600"/>
            <a:ext cx="21993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improvements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123425" y="95600"/>
            <a:ext cx="1918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4488025" y="95600"/>
            <a:ext cx="1615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Improved model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25" y="1070050"/>
            <a:ext cx="8332298" cy="385457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/>
        </p:nvSpPr>
        <p:spPr>
          <a:xfrm>
            <a:off x="814700" y="1276750"/>
            <a:ext cx="375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 Positive = Correct default prediction</a:t>
            </a:r>
            <a:endParaRPr sz="1200"/>
          </a:p>
        </p:txBody>
      </p:sp>
      <p:sp>
        <p:nvSpPr>
          <p:cNvPr id="242" name="Google Shape;242;p24"/>
          <p:cNvSpPr txBox="1"/>
          <p:nvPr/>
        </p:nvSpPr>
        <p:spPr>
          <a:xfrm>
            <a:off x="814700" y="4043500"/>
            <a:ext cx="21993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Accept all</a:t>
            </a:r>
            <a:endParaRPr sz="1200"/>
          </a:p>
        </p:txBody>
      </p:sp>
      <p:sp>
        <p:nvSpPr>
          <p:cNvPr id="243" name="Google Shape;243;p24"/>
          <p:cNvSpPr txBox="1"/>
          <p:nvPr/>
        </p:nvSpPr>
        <p:spPr>
          <a:xfrm>
            <a:off x="6176175" y="1276750"/>
            <a:ext cx="21993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Reject</a:t>
            </a:r>
            <a:r>
              <a:rPr lang="en" sz="1200"/>
              <a:t> all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314250" y="485300"/>
            <a:ext cx="8520600" cy="4512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Improved</a:t>
            </a:r>
            <a:r>
              <a:rPr b="1" lang="en"/>
              <a:t> Model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tables: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Previous applications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Credit bureau records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Previous Home Credit accounts: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Credit card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Point-of-Sale (‘10 easy payments’ accounts)</a:t>
            </a:r>
            <a:endParaRPr/>
          </a:p>
        </p:txBody>
      </p:sp>
      <p:sp>
        <p:nvSpPr>
          <p:cNvPr id="249" name="Google Shape;249;p25"/>
          <p:cNvSpPr txBox="1"/>
          <p:nvPr>
            <p:ph idx="4294967295" type="body"/>
          </p:nvPr>
        </p:nvSpPr>
        <p:spPr>
          <a:xfrm>
            <a:off x="123525" y="95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1ΩΩz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123525" y="95600"/>
            <a:ext cx="1918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2215800" y="95600"/>
            <a:ext cx="2083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Baseline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4488025" y="95600"/>
            <a:ext cx="19686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6635550" y="95600"/>
            <a:ext cx="21993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improvements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123425" y="95600"/>
            <a:ext cx="1918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4488025" y="95600"/>
            <a:ext cx="1725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•Improved model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314250" y="485300"/>
            <a:ext cx="8520600" cy="4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Improved</a:t>
            </a:r>
            <a:r>
              <a:rPr b="1" lang="en"/>
              <a:t> Model</a:t>
            </a:r>
            <a:br>
              <a:rPr lang="en"/>
            </a:b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Engineered features: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Divide key amounts by reported income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Aggregate historical tables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Count previous statuses</a:t>
            </a:r>
            <a:endParaRPr/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Applications, reasons for rejection</a:t>
            </a:r>
            <a:endParaRPr/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On time, late payments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-"/>
            </a:pPr>
            <a:r>
              <a:rPr lang="en"/>
              <a:t>Compute log1p where highly skewed (many counts of 0 late payments, some &gt; 100)</a:t>
            </a:r>
            <a:endParaRPr/>
          </a:p>
        </p:txBody>
      </p:sp>
      <p:sp>
        <p:nvSpPr>
          <p:cNvPr id="261" name="Google Shape;261;p26"/>
          <p:cNvSpPr txBox="1"/>
          <p:nvPr>
            <p:ph idx="4294967295" type="body"/>
          </p:nvPr>
        </p:nvSpPr>
        <p:spPr>
          <a:xfrm>
            <a:off x="123525" y="95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1ΩΩz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123525" y="95600"/>
            <a:ext cx="1918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2215800" y="95600"/>
            <a:ext cx="2083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Baseline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4488025" y="95600"/>
            <a:ext cx="19686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6635550" y="95600"/>
            <a:ext cx="21993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improvements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123425" y="95600"/>
            <a:ext cx="1918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4488025" y="95600"/>
            <a:ext cx="1725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•Improved model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314250" y="485300"/>
            <a:ext cx="8520600" cy="4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- P/L Improvement</a:t>
            </a:r>
            <a:br>
              <a:rPr b="1" lang="en"/>
            </a:b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 txBox="1"/>
          <p:nvPr>
            <p:ph idx="4294967295" type="body"/>
          </p:nvPr>
        </p:nvSpPr>
        <p:spPr>
          <a:xfrm>
            <a:off x="123525" y="95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1ΩΩz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123525" y="95600"/>
            <a:ext cx="1918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2215800" y="95600"/>
            <a:ext cx="2083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•Baseline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4488025" y="95600"/>
            <a:ext cx="19686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6635550" y="95600"/>
            <a:ext cx="21993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improvements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123425" y="95600"/>
            <a:ext cx="1918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4488025" y="95600"/>
            <a:ext cx="1615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Improved model</a:t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280" name="Google Shape;280;p27"/>
          <p:cNvGraphicFramePr/>
          <p:nvPr/>
        </p:nvGraphicFramePr>
        <p:xfrm>
          <a:off x="502600" y="122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{DEBC34D8-917E-4BA7-9EB9-E1216A837D32}</a:tableStyleId>
              </a:tblPr>
              <a:tblGrid>
                <a:gridCol w="2015375"/>
                <a:gridCol w="995325"/>
                <a:gridCol w="1492625"/>
                <a:gridCol w="1450700"/>
                <a:gridCol w="1509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Metric (Xval)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Base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Baseline</a:t>
                      </a:r>
                      <a:br>
                        <a:rPr lang="en" sz="2000"/>
                      </a:br>
                      <a:r>
                        <a:rPr lang="en" sz="2000"/>
                        <a:t> Best F1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Baseline</a:t>
                      </a:r>
                      <a:br>
                        <a:rPr lang="en" sz="2000"/>
                      </a:br>
                      <a:r>
                        <a:rPr lang="en" sz="2000"/>
                        <a:t>Best P/L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Final</a:t>
                      </a:r>
                      <a:br>
                        <a:rPr lang="en" sz="2000"/>
                      </a:br>
                      <a:r>
                        <a:rPr lang="en" sz="2000"/>
                        <a:t>Best P/L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Accuracy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0.081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0.860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0.713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0.684</a:t>
                      </a:r>
                      <a:endParaRPr sz="2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F1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0.149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0.305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0.271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0.276</a:t>
                      </a:r>
                      <a:endParaRPr sz="2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Performing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56538</a:t>
                      </a:r>
                      <a:endParaRPr sz="2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50971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40565</a:t>
                      </a:r>
                      <a:endParaRPr sz="20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38345</a:t>
                      </a:r>
                      <a:endParaRPr sz="2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Nonperforming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4965</a:t>
                      </a:r>
                      <a:endParaRPr sz="2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3068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1690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1260</a:t>
                      </a:r>
                      <a:endParaRPr sz="2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Value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0</a:t>
                      </a:r>
                      <a:endParaRPr sz="2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+$16.0M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24292E"/>
                          </a:solidFill>
                          <a:highlight>
                            <a:schemeClr val="lt1"/>
                          </a:highlight>
                        </a:rPr>
                        <a:t>+$21.3M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</a:rPr>
                        <a:t>+24.0m</a:t>
                      </a:r>
                      <a:endParaRPr sz="2000">
                        <a:solidFill>
                          <a:srgbClr val="24292E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type="title"/>
          </p:nvPr>
        </p:nvSpPr>
        <p:spPr>
          <a:xfrm>
            <a:off x="314250" y="485300"/>
            <a:ext cx="8520600" cy="4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br>
              <a:rPr lang="en"/>
            </a:br>
            <a:endParaRPr sz="12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New features used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Past default status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Past accepted/refused (got better deal?)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Kaggle AUC 0.78395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This is not even the median of entries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Contest winners are around 0.82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8"/>
          <p:cNvSpPr txBox="1"/>
          <p:nvPr>
            <p:ph idx="4294967295" type="body"/>
          </p:nvPr>
        </p:nvSpPr>
        <p:spPr>
          <a:xfrm>
            <a:off x="123525" y="95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1ΩΩz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123525" y="95600"/>
            <a:ext cx="1918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2215800" y="95600"/>
            <a:ext cx="2083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Baseline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4488025" y="95600"/>
            <a:ext cx="19686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"/>
          <p:cNvSpPr/>
          <p:nvPr/>
        </p:nvSpPr>
        <p:spPr>
          <a:xfrm>
            <a:off x="6635550" y="95600"/>
            <a:ext cx="21993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improvements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123425" y="95600"/>
            <a:ext cx="1918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4488025" y="95600"/>
            <a:ext cx="1725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•Improved model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type="title"/>
          </p:nvPr>
        </p:nvSpPr>
        <p:spPr>
          <a:xfrm>
            <a:off x="314250" y="485300"/>
            <a:ext cx="8520600" cy="4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Complex model</a:t>
            </a:r>
            <a:r>
              <a:rPr b="1" lang="en"/>
              <a:t> - Feature Importances</a:t>
            </a:r>
            <a:br>
              <a:rPr lang="en"/>
            </a:b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 txBox="1"/>
          <p:nvPr>
            <p:ph idx="4294967295" type="body"/>
          </p:nvPr>
        </p:nvSpPr>
        <p:spPr>
          <a:xfrm>
            <a:off x="123525" y="95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1ΩΩz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123525" y="95600"/>
            <a:ext cx="1918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2215800" y="95600"/>
            <a:ext cx="2083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Baseline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4488025" y="95600"/>
            <a:ext cx="19686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>
            <a:off x="6635550" y="95600"/>
            <a:ext cx="21993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improvements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123425" y="95600"/>
            <a:ext cx="1918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4488025" y="95600"/>
            <a:ext cx="1725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•Improved model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25" y="1105200"/>
            <a:ext cx="8110426" cy="39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314250" y="485300"/>
            <a:ext cx="8520600" cy="4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Complex Model - ROC Curve</a:t>
            </a:r>
            <a:br>
              <a:rPr lang="en"/>
            </a:b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"/>
          <p:cNvSpPr txBox="1"/>
          <p:nvPr>
            <p:ph idx="4294967295" type="body"/>
          </p:nvPr>
        </p:nvSpPr>
        <p:spPr>
          <a:xfrm>
            <a:off x="123525" y="95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1ΩΩz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2" name="Google Shape;312;p30"/>
          <p:cNvSpPr/>
          <p:nvPr/>
        </p:nvSpPr>
        <p:spPr>
          <a:xfrm>
            <a:off x="123525" y="95600"/>
            <a:ext cx="1918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2215800" y="95600"/>
            <a:ext cx="2083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Baseline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4" name="Google Shape;314;p30"/>
          <p:cNvSpPr/>
          <p:nvPr/>
        </p:nvSpPr>
        <p:spPr>
          <a:xfrm>
            <a:off x="4488025" y="95600"/>
            <a:ext cx="19686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6635550" y="95600"/>
            <a:ext cx="21993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improvements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123425" y="95600"/>
            <a:ext cx="1918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4488025" y="95600"/>
            <a:ext cx="1725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•Improved model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18" name="Google Shape;3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50" y="1294924"/>
            <a:ext cx="7955173" cy="370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type="title"/>
          </p:nvPr>
        </p:nvSpPr>
        <p:spPr>
          <a:xfrm>
            <a:off x="314250" y="485300"/>
            <a:ext cx="8520600" cy="4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Improvements</a:t>
            </a:r>
            <a:endParaRPr sz="12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Feature engineering. Use featuretools to try lots of features, ratios on a smaller dataset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Use resampling to address class imbalance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Stack / ensemble diverse algos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Inspect false negatives for clues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Read discussions and solutions to see how they achieved better AUCs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1"/>
          <p:cNvSpPr txBox="1"/>
          <p:nvPr>
            <p:ph idx="4294967295" type="body"/>
          </p:nvPr>
        </p:nvSpPr>
        <p:spPr>
          <a:xfrm>
            <a:off x="123525" y="95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1ΩΩz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31"/>
          <p:cNvSpPr/>
          <p:nvPr/>
        </p:nvSpPr>
        <p:spPr>
          <a:xfrm>
            <a:off x="123525" y="95600"/>
            <a:ext cx="1918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2215800" y="95600"/>
            <a:ext cx="2083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Baseline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7" name="Google Shape;327;p31"/>
          <p:cNvSpPr/>
          <p:nvPr/>
        </p:nvSpPr>
        <p:spPr>
          <a:xfrm>
            <a:off x="4488025" y="95600"/>
            <a:ext cx="19686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635550" y="95600"/>
            <a:ext cx="21993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•</a:t>
            </a:r>
            <a:r>
              <a:rPr b="1" lang="en">
                <a:solidFill>
                  <a:schemeClr val="lt1"/>
                </a:solidFill>
              </a:rPr>
              <a:t>Conclusions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123425" y="95600"/>
            <a:ext cx="1918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4488025" y="95600"/>
            <a:ext cx="1725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Improved model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4250" y="485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Problem</a:t>
            </a:r>
            <a:endParaRPr b="1"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Home Credit is an international consumer lender, founded in the Czech Republic, that uses alternative data to model and issue credit cards and consumer loans.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20450" y="1850300"/>
            <a:ext cx="25707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Lending to someone who pays on time is profitable.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Lending to someone who doesn’t pay it back is unprofitable.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8.1% of approved loans</a:t>
            </a:r>
            <a:r>
              <a:rPr lang="en" sz="1600"/>
              <a:t> in this data set defaulted.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Predict likelihood of default using </a:t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Application data</a:t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Previous applications</a:t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Credit reports</a:t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Payment history</a:t>
            </a:r>
            <a:endParaRPr sz="1600"/>
          </a:p>
        </p:txBody>
      </p:sp>
      <p:sp>
        <p:nvSpPr>
          <p:cNvPr id="108" name="Google Shape;108;p14"/>
          <p:cNvSpPr txBox="1"/>
          <p:nvPr>
            <p:ph idx="4294967295" type="body"/>
          </p:nvPr>
        </p:nvSpPr>
        <p:spPr>
          <a:xfrm>
            <a:off x="123525" y="95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1ΩΩz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123525" y="95600"/>
            <a:ext cx="1918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2215800" y="95600"/>
            <a:ext cx="2083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Baseline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4488025" y="95600"/>
            <a:ext cx="19686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6635550" y="95600"/>
            <a:ext cx="21993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improvements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123425" y="95600"/>
            <a:ext cx="1918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•Problem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4488025" y="95600"/>
            <a:ext cx="1615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Improved model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type="title"/>
          </p:nvPr>
        </p:nvSpPr>
        <p:spPr>
          <a:xfrm>
            <a:off x="314250" y="485300"/>
            <a:ext cx="8520600" cy="4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Choose Metrics You Care About ($)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We used arbitrary $ values, loan-level profit/loss even better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If metric you care about is continuous and differentiable, make a custom loss function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We optimize MSE as a proxy for something like accuracy which we care about but is not a good objective - not differentiable, convex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You can have the best R-squared in the world but you can’t spend it!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 txBox="1"/>
          <p:nvPr>
            <p:ph idx="4294967295" type="body"/>
          </p:nvPr>
        </p:nvSpPr>
        <p:spPr>
          <a:xfrm>
            <a:off x="123525" y="95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1ΩΩz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123525" y="95600"/>
            <a:ext cx="1918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"/>
          <p:cNvSpPr/>
          <p:nvPr/>
        </p:nvSpPr>
        <p:spPr>
          <a:xfrm>
            <a:off x="2215800" y="95600"/>
            <a:ext cx="2083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Baseline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32"/>
          <p:cNvSpPr/>
          <p:nvPr/>
        </p:nvSpPr>
        <p:spPr>
          <a:xfrm>
            <a:off x="4488025" y="95600"/>
            <a:ext cx="19686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6635550" y="95600"/>
            <a:ext cx="21993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•Conclusions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41" name="Google Shape;341;p32"/>
          <p:cNvSpPr txBox="1"/>
          <p:nvPr/>
        </p:nvSpPr>
        <p:spPr>
          <a:xfrm>
            <a:off x="123425" y="95600"/>
            <a:ext cx="1918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4488025" y="95600"/>
            <a:ext cx="1725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Improved model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8" name="Google Shape;348;p3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works</a:t>
            </a:r>
            <a:br>
              <a:rPr lang="en"/>
            </a:br>
            <a:r>
              <a:rPr lang="en"/>
              <a:t>Can be improved</a:t>
            </a:r>
            <a:br>
              <a:rPr lang="en"/>
            </a:br>
            <a:r>
              <a:rPr lang="en"/>
              <a:t>Potential impact: </a:t>
            </a:r>
            <a:br>
              <a:rPr lang="en"/>
            </a:br>
            <a:r>
              <a:rPr lang="en"/>
              <a:t>$Billions and $Billions</a:t>
            </a:r>
            <a:endParaRPr/>
          </a:p>
        </p:txBody>
      </p:sp>
      <p:sp>
        <p:nvSpPr>
          <p:cNvPr id="349" name="Google Shape;349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/>
              <a:t>Questions?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/>
          <p:nvPr>
            <p:ph type="title"/>
          </p:nvPr>
        </p:nvSpPr>
        <p:spPr>
          <a:xfrm>
            <a:off x="314250" y="485300"/>
            <a:ext cx="8520600" cy="4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Tools</a:t>
            </a:r>
            <a:endParaRPr sz="12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Google Cloud Platform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Postgres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Pyscopg2 and sqlalchemy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Plotly (and matplotib)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XGBoost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LightGBM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CatBoost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sklearn, pandas, numpy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5"/>
          <p:cNvSpPr txBox="1"/>
          <p:nvPr>
            <p:ph idx="4294967295" type="body"/>
          </p:nvPr>
        </p:nvSpPr>
        <p:spPr>
          <a:xfrm>
            <a:off x="123525" y="95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1ΩΩz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/>
          <p:nvPr>
            <p:ph type="title"/>
          </p:nvPr>
        </p:nvSpPr>
        <p:spPr>
          <a:xfrm>
            <a:off x="314250" y="485300"/>
            <a:ext cx="8520600" cy="4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source</a:t>
            </a:r>
            <a:endParaRPr sz="1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https://www.kaggle.com/c/home-credit-default-risk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Home Credit: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http://www.homecredit.net/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6"/>
          <p:cNvSpPr txBox="1"/>
          <p:nvPr>
            <p:ph idx="4294967295" type="body"/>
          </p:nvPr>
        </p:nvSpPr>
        <p:spPr>
          <a:xfrm>
            <a:off x="123525" y="95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1ΩΩz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314250" y="485300"/>
            <a:ext cx="8520600" cy="4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/>
            </a:br>
            <a:r>
              <a:rPr b="1" lang="en"/>
              <a:t>Target Variable:</a:t>
            </a:r>
            <a:br>
              <a:rPr b="1" lang="en"/>
            </a:b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1 - Client with payment difficulties: he/she had late payment more than X days on at least one of the first Y installments of the loan in our sample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0 - all other cases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123525" y="95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1ΩΩz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23525" y="95600"/>
            <a:ext cx="1918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2215800" y="95600"/>
            <a:ext cx="2083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Baseline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4488025" y="95600"/>
            <a:ext cx="19686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6635550" y="95600"/>
            <a:ext cx="21993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improvements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123425" y="95600"/>
            <a:ext cx="1918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•</a:t>
            </a:r>
            <a:r>
              <a:rPr b="1" lang="en">
                <a:solidFill>
                  <a:schemeClr val="lt1"/>
                </a:solidFill>
              </a:rPr>
              <a:t>Problem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4488025" y="95600"/>
            <a:ext cx="1615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Improved model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314250" y="485300"/>
            <a:ext cx="8520600" cy="4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(221)</a:t>
            </a:r>
            <a:br>
              <a:rPr b="1" lang="en"/>
            </a:b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>
            <p:ph idx="4294967295" type="body"/>
          </p:nvPr>
        </p:nvSpPr>
        <p:spPr>
          <a:xfrm>
            <a:off x="123525" y="95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1ΩΩz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123525" y="95600"/>
            <a:ext cx="1918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2215800" y="95600"/>
            <a:ext cx="2083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Baseline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4488025" y="95600"/>
            <a:ext cx="19686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6635550" y="95600"/>
            <a:ext cx="21993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improvements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123425" y="95600"/>
            <a:ext cx="1918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•</a:t>
            </a:r>
            <a:r>
              <a:rPr b="1" lang="en">
                <a:solidFill>
                  <a:schemeClr val="lt1"/>
                </a:solidFill>
              </a:rPr>
              <a:t>Problem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4488025" y="95600"/>
            <a:ext cx="1615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Improved model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9" name="Google Shape;1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25" y="1070025"/>
            <a:ext cx="6936137" cy="400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314250" y="485300"/>
            <a:ext cx="8520600" cy="4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Types</a:t>
            </a:r>
            <a:br>
              <a:rPr b="1" lang="en"/>
            </a:br>
            <a:endParaRPr b="1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Numerical: Income, credit score, payment amount</a:t>
            </a:r>
            <a:br>
              <a:rPr lang="en"/>
            </a:b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Categorical: Income source, occupation</a:t>
            </a:r>
            <a:br>
              <a:rPr lang="en"/>
            </a:b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Binary: M/F, own car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>
            <p:ph idx="4294967295" type="body"/>
          </p:nvPr>
        </p:nvSpPr>
        <p:spPr>
          <a:xfrm>
            <a:off x="123525" y="95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1ΩΩz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123525" y="95600"/>
            <a:ext cx="1918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2215800" y="95600"/>
            <a:ext cx="2083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Baseline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4488025" y="95600"/>
            <a:ext cx="19686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6635550" y="95600"/>
            <a:ext cx="21993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improvements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123425" y="95600"/>
            <a:ext cx="1918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•Problem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4488025" y="95600"/>
            <a:ext cx="1615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Improved model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314250" y="485300"/>
            <a:ext cx="8520600" cy="4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Baseline Model</a:t>
            </a:r>
            <a:br>
              <a:rPr b="1" lang="en"/>
            </a:br>
            <a:endParaRPr b="1" sz="12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Application table data only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No feature engineering: data as provided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No model tuning, default hyperparameters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Minimal scrubbing (a few weird outliers)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Binarize Y/N, F/M, etc. -&gt; 0,1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Categorical -&gt; one-hot dummies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SimpleImputer to fill in numeric data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idx="4294967295" type="body"/>
          </p:nvPr>
        </p:nvSpPr>
        <p:spPr>
          <a:xfrm>
            <a:off x="123525" y="95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1ΩΩz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123525" y="95600"/>
            <a:ext cx="1918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2215800" y="95600"/>
            <a:ext cx="2083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•</a:t>
            </a:r>
            <a:r>
              <a:rPr b="1" lang="en">
                <a:solidFill>
                  <a:schemeClr val="lt1"/>
                </a:solidFill>
              </a:rPr>
              <a:t>Baseline model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4488025" y="95600"/>
            <a:ext cx="19686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6635550" y="95600"/>
            <a:ext cx="21993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improvements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123425" y="95600"/>
            <a:ext cx="1918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4488025" y="95600"/>
            <a:ext cx="1615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Improved model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314250" y="485300"/>
            <a:ext cx="8520600" cy="4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Baseline Model ROC Curves Are Similar</a:t>
            </a:r>
            <a:br>
              <a:rPr b="1" lang="en"/>
            </a:b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4294967295" type="body"/>
          </p:nvPr>
        </p:nvSpPr>
        <p:spPr>
          <a:xfrm>
            <a:off x="123525" y="95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1ΩΩz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123525" y="95600"/>
            <a:ext cx="1918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2215800" y="95600"/>
            <a:ext cx="2083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•</a:t>
            </a:r>
            <a:r>
              <a:rPr b="1" lang="en">
                <a:solidFill>
                  <a:schemeClr val="lt1"/>
                </a:solidFill>
              </a:rPr>
              <a:t>Baseline model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4488025" y="95600"/>
            <a:ext cx="19686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6635550" y="95600"/>
            <a:ext cx="21993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improvements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123425" y="95600"/>
            <a:ext cx="1918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4488025" y="95600"/>
            <a:ext cx="1615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Improved model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75" y="1191650"/>
            <a:ext cx="7990802" cy="35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314250" y="485300"/>
            <a:ext cx="8520600" cy="4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Baseline Feature Importances Differ Widely</a:t>
            </a:r>
            <a:br>
              <a:rPr b="1" lang="en"/>
            </a:b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idx="4294967295" type="body"/>
          </p:nvPr>
        </p:nvSpPr>
        <p:spPr>
          <a:xfrm>
            <a:off x="123525" y="95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1ΩΩz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123525" y="95600"/>
            <a:ext cx="1918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2215800" y="95600"/>
            <a:ext cx="2083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•Baseline model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4488025" y="95600"/>
            <a:ext cx="19686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6635550" y="95600"/>
            <a:ext cx="21993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improvements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123425" y="95600"/>
            <a:ext cx="1918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4488025" y="95600"/>
            <a:ext cx="1615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Improved model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00" y="1108025"/>
            <a:ext cx="7453823" cy="372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314250" y="485300"/>
            <a:ext cx="8520600" cy="4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Baseline Model Metrics</a:t>
            </a:r>
            <a:br>
              <a:rPr b="1" lang="en"/>
            </a:b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 txBox="1"/>
          <p:nvPr>
            <p:ph idx="4294967295" type="body"/>
          </p:nvPr>
        </p:nvSpPr>
        <p:spPr>
          <a:xfrm>
            <a:off x="123525" y="95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1ΩΩz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123525" y="95600"/>
            <a:ext cx="1918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2215800" y="95600"/>
            <a:ext cx="20835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•</a:t>
            </a:r>
            <a:r>
              <a:rPr b="1" lang="en">
                <a:solidFill>
                  <a:schemeClr val="lt1"/>
                </a:solidFill>
              </a:rPr>
              <a:t>Baseline model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4488025" y="95600"/>
            <a:ext cx="19686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6635550" y="95600"/>
            <a:ext cx="2199300" cy="389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improvements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123425" y="95600"/>
            <a:ext cx="1918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4488025" y="95600"/>
            <a:ext cx="1615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Improved model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02" name="Google Shape;202;p21"/>
          <p:cNvGraphicFramePr/>
          <p:nvPr/>
        </p:nvGraphicFramePr>
        <p:xfrm>
          <a:off x="891700" y="147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{DEBC34D8-917E-4BA7-9EB9-E1216A837D32}</a:tableStyleId>
              </a:tblPr>
              <a:tblGrid>
                <a:gridCol w="2393400"/>
                <a:gridCol w="1505775"/>
                <a:gridCol w="1773275"/>
                <a:gridCol w="1566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Metric (Xval)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XGBoost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LightGBM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CatBoost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Accuracy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0.860</a:t>
                      </a:r>
                      <a:endParaRPr sz="24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0.861</a:t>
                      </a:r>
                      <a:endParaRPr sz="24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0.861</a:t>
                      </a:r>
                      <a:endParaRPr sz="24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0.305</a:t>
                      </a:r>
                      <a:endParaRPr sz="24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0.311</a:t>
                      </a:r>
                      <a:endParaRPr sz="24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0.311</a:t>
                      </a:r>
                      <a:endParaRPr sz="24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AUC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0.753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0.760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0.757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