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018"/>
  </p:normalViewPr>
  <p:slideViewPr>
    <p:cSldViewPr snapToGrid="0" snapToObjects="1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11/15/23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11/15/23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11/15/23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11/15/23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11/15/23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11/15/23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11/15/23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11/15/23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11/15/23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11/15/23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11/15/23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11/15/23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C63D-542B-8F48-8E5E-D4849C13A4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Tata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7B7AB9-C80C-F847-8B93-5D467AD108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Visualization Presentation</a:t>
            </a:r>
          </a:p>
        </p:txBody>
      </p:sp>
    </p:spTree>
    <p:extLst>
      <p:ext uri="{BB962C8B-B14F-4D97-AF65-F5344CB8AC3E}">
        <p14:creationId xmlns:p14="http://schemas.microsoft.com/office/powerpoint/2010/main" val="3185097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F4736-2A11-9C49-A816-A9DA12DCD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Introduction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1DC45-2BB5-2C4B-8063-8021D9C32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day and welcome. In this presentation, I will take through our company’s sales performance for the years 2010 and 2011.</a:t>
            </a:r>
          </a:p>
          <a:p>
            <a:r>
              <a:rPr lang="en-US" dirty="0"/>
              <a:t>I appreciate the </a:t>
            </a:r>
            <a:r>
              <a:rPr lang="en-US" dirty="0" err="1"/>
              <a:t>oppoturnity</a:t>
            </a:r>
            <a:r>
              <a:rPr lang="en-US" dirty="0"/>
              <a:t> given to me to be able to dig into this data and learn more about the store’s performance.</a:t>
            </a:r>
          </a:p>
          <a:p>
            <a:r>
              <a:rPr lang="en-US" dirty="0"/>
              <a:t>Thanks for the questions you threw my way, they really helped guide what insights you wanted from this analysis.</a:t>
            </a:r>
          </a:p>
        </p:txBody>
      </p:sp>
    </p:spTree>
    <p:extLst>
      <p:ext uri="{BB962C8B-B14F-4D97-AF65-F5344CB8AC3E}">
        <p14:creationId xmlns:p14="http://schemas.microsoft.com/office/powerpoint/2010/main" val="1987240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856"/>
    </mc:Choice>
    <mc:Fallback>
      <p:transition spd="slow" advTm="2485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61808-57A9-884B-AC00-14EB7E70E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Thought Process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E3606-0891-E141-9BD7-216D78375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effectLst/>
                <a:latin typeface="Helvetica" pitchFamily="2" charset="0"/>
              </a:rPr>
              <a:t>I assure you that I took all the necessary steps to ensure that this analysis is accurate and correct.</a:t>
            </a:r>
          </a:p>
          <a:p>
            <a:r>
              <a:rPr lang="en-GB" dirty="0">
                <a:latin typeface="Helvetica" pitchFamily="2" charset="0"/>
              </a:rPr>
              <a:t>I cleaned the provided data by removing all negative values in the Unit Price and Quantity columns, I filtered all the data as required for visualization.</a:t>
            </a:r>
            <a:endParaRPr lang="en-GB" dirty="0">
              <a:effectLst/>
              <a:latin typeface="Helvetica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384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766"/>
    </mc:Choice>
    <mc:Fallback>
      <p:transition spd="slow" advTm="1876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E0F7-C1E8-3445-B1EF-55DC3153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94310"/>
            <a:ext cx="7958331" cy="369333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Revenue per month in 2011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FBCD28F-60DD-5C4A-95A8-62C7A2E07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0170" y="563643"/>
            <a:ext cx="9761220" cy="5231367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008269-5407-C745-ADAF-1F005D8E952C}"/>
              </a:ext>
            </a:extLst>
          </p:cNvPr>
          <p:cNvSpPr txBox="1"/>
          <p:nvPr/>
        </p:nvSpPr>
        <p:spPr>
          <a:xfrm>
            <a:off x="9635490" y="9829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F18F59-AF6C-804B-8A1B-E63AFF21F4C4}"/>
              </a:ext>
            </a:extLst>
          </p:cNvPr>
          <p:cNvSpPr txBox="1"/>
          <p:nvPr/>
        </p:nvSpPr>
        <p:spPr>
          <a:xfrm>
            <a:off x="1049655" y="5950059"/>
            <a:ext cx="1009269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b="1" dirty="0">
                <a:effectLst/>
                <a:latin typeface="Helvetica Neue" panose="02000503000000020004" pitchFamily="2" charset="0"/>
              </a:rPr>
              <a:t>The first 8 months had stable monthly revenues with an average of $685,000.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b="1" dirty="0">
                <a:latin typeface="Helvetica Neue" panose="02000503000000020004" pitchFamily="2" charset="0"/>
              </a:rPr>
              <a:t>There was a</a:t>
            </a:r>
            <a:r>
              <a:rPr lang="en-GB" sz="1400" b="1" dirty="0">
                <a:effectLst/>
                <a:latin typeface="Helvetica Neue" panose="02000503000000020004" pitchFamily="2" charset="0"/>
              </a:rPr>
              <a:t> significant increase in revenue from September peaking at $1.51 million in November.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b="1" dirty="0">
                <a:effectLst/>
                <a:latin typeface="Helvetica Neue" panose="02000503000000020004" pitchFamily="2" charset="0"/>
              </a:rPr>
              <a:t>The trend line from August to December shows the impact of seasons on retail store sales.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44935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2685"/>
    </mc:Choice>
    <mc:Fallback>
      <p:transition spd="slow" advTm="4268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9319A-82B5-6A4D-BC07-2DAFD6011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48591"/>
            <a:ext cx="7958331" cy="422910"/>
          </a:xfrm>
        </p:spPr>
        <p:txBody>
          <a:bodyPr>
            <a:normAutofit/>
          </a:bodyPr>
          <a:lstStyle/>
          <a:p>
            <a:pPr algn="ctr"/>
            <a:r>
              <a:rPr lang="en-US" sz="1600" b="1" dirty="0"/>
              <a:t>Top 10 Country by Revenue and their Quantity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9C5E79-5B0E-0049-8D65-9E4FB890E6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7314" y="767547"/>
            <a:ext cx="9789796" cy="508634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8B84D8-DACC-D545-ABDA-57B37E73EC24}"/>
              </a:ext>
            </a:extLst>
          </p:cNvPr>
          <p:cNvSpPr txBox="1"/>
          <p:nvPr/>
        </p:nvSpPr>
        <p:spPr>
          <a:xfrm>
            <a:off x="1040130" y="6049943"/>
            <a:ext cx="952944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1" dirty="0">
                <a:effectLst/>
                <a:latin typeface="Helvetica Neue" panose="02000503000000020004" pitchFamily="2" charset="0"/>
              </a:rPr>
              <a:t>This chart represents the top 10 countries in revenue and the quantities bought in these countries except The United Kingdom.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1" dirty="0">
                <a:effectLst/>
                <a:latin typeface="Helvetica Neue" panose="02000503000000020004" pitchFamily="2" charset="0"/>
              </a:rPr>
              <a:t>These countries are areas with the biggest potential for increased revenue. Management should really zoom in on them for marketing strategies</a:t>
            </a:r>
            <a:r>
              <a:rPr lang="en-GB" sz="1200" dirty="0">
                <a:effectLst/>
                <a:latin typeface="Helvetica Neue" panose="02000503000000020004" pitchFamily="2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>
              <a:effectLst/>
              <a:latin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>
              <a:effectLst/>
              <a:latin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54428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385"/>
    </mc:Choice>
    <mc:Fallback>
      <p:transition spd="slow" advTm="2938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6A113-6EAA-0C42-9778-FE25B7F65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3228" y="47851"/>
            <a:ext cx="7958331" cy="443640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/>
              <a:t>Top 10customers by Revenue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9F5D38-EC51-8749-8300-559E8F5A1C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0241" y="491491"/>
            <a:ext cx="9018270" cy="510920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A4DB84-84B0-9F41-877D-02933E20E7A2}"/>
              </a:ext>
            </a:extLst>
          </p:cNvPr>
          <p:cNvSpPr txBox="1"/>
          <p:nvPr/>
        </p:nvSpPr>
        <p:spPr>
          <a:xfrm>
            <a:off x="1383031" y="5829300"/>
            <a:ext cx="9555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>
                <a:effectLst/>
                <a:latin typeface="Helvetica Neue" panose="02000503000000020004" pitchFamily="2" charset="0"/>
              </a:rPr>
              <a:t>This shows the major difference between the top 10 customers in terms of revenue generated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>
                <a:effectLst/>
                <a:latin typeface="Helvetica Neue" panose="02000503000000020004" pitchFamily="2" charset="0"/>
              </a:rPr>
              <a:t>The company can aim to strengthen the relationship with customers to increase customer loyalty, this can drive more sales and revenue to the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543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118"/>
    </mc:Choice>
    <mc:Fallback>
      <p:transition spd="slow" advTm="3211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C5DC1-EAD4-2E44-9E5B-8F05B9A76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331471"/>
            <a:ext cx="7958331" cy="3771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000" b="1" dirty="0"/>
              <a:t>Revenue by Country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68BC89-60F6-2E4D-80A5-CB39C0A2C6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0169" y="862966"/>
            <a:ext cx="9795510" cy="484631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6DDD81-0E59-3F4B-A661-FA6863E8598A}"/>
              </a:ext>
            </a:extLst>
          </p:cNvPr>
          <p:cNvSpPr txBox="1"/>
          <p:nvPr/>
        </p:nvSpPr>
        <p:spPr>
          <a:xfrm>
            <a:off x="1143000" y="5772150"/>
            <a:ext cx="102298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>
                <a:effectLst/>
                <a:latin typeface="Helvetica Neue" panose="02000503000000020004" pitchFamily="2" charset="0"/>
              </a:rPr>
              <a:t>The map chart compares the revenue generated by each country except The United Kingdom.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>
                <a:effectLst/>
                <a:latin typeface="Helvetica Neue" panose="02000503000000020004" pitchFamily="2" charset="0"/>
              </a:rPr>
              <a:t>This map reveals that majority of the sales occur only in European regions, with a small number of the American region along with Russia there’s no market for the items in Africa or Asia.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006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367"/>
    </mc:Choice>
    <mc:Fallback>
      <p:transition spd="slow" advTm="3236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7CFA1-64B2-AA49-8959-D066DC999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228601"/>
            <a:ext cx="7958331" cy="579456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DE445-0F23-2641-AA99-ED992217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5920" y="1234440"/>
            <a:ext cx="8924219" cy="4815504"/>
          </a:xfrm>
        </p:spPr>
        <p:txBody>
          <a:bodyPr/>
          <a:lstStyle/>
          <a:p>
            <a:r>
              <a:rPr lang="en-US" dirty="0"/>
              <a:t>The company needs to devise plans for stocking and promoting seasonal items to boost sales when their demand rises.</a:t>
            </a:r>
          </a:p>
          <a:p>
            <a:r>
              <a:rPr lang="en-US" dirty="0"/>
              <a:t>The company should look closely at items that sell well during slower months and plan how to market these products.</a:t>
            </a:r>
          </a:p>
          <a:p>
            <a:r>
              <a:rPr lang="en-GB" dirty="0">
                <a:effectLst/>
                <a:latin typeface="Helvetica" pitchFamily="2" charset="0"/>
              </a:rPr>
              <a:t>﻿﻿The company should consider incentivizing top revenue-generating customers to strengthen the relationship with these customers.</a:t>
            </a:r>
          </a:p>
          <a:p>
            <a:r>
              <a:rPr lang="en-US" dirty="0"/>
              <a:t>The European market is ripe for expansion, and the company should focus on strategies to boost its presence there.</a:t>
            </a:r>
          </a:p>
        </p:txBody>
      </p:sp>
    </p:spTree>
    <p:extLst>
      <p:ext uri="{BB962C8B-B14F-4D97-AF65-F5344CB8AC3E}">
        <p14:creationId xmlns:p14="http://schemas.microsoft.com/office/powerpoint/2010/main" val="4025184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0360"/>
    </mc:Choice>
    <mc:Fallback>
      <p:transition spd="slow" advTm="9036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4C60B-8322-AD41-928A-3FE8218CE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57523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824"/>
    </mc:Choice>
    <mc:Fallback>
      <p:transition spd="slow" advTm="6824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2438</TotalTime>
  <Words>410</Words>
  <Application>Microsoft Macintosh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Helvetica</vt:lpstr>
      <vt:lpstr>Helvetica Neue</vt:lpstr>
      <vt:lpstr>MS Shell Dlg 2</vt:lpstr>
      <vt:lpstr>Wingdings</vt:lpstr>
      <vt:lpstr>Wingdings 3</vt:lpstr>
      <vt:lpstr>Madison</vt:lpstr>
      <vt:lpstr>Tata Data</vt:lpstr>
      <vt:lpstr>Introduction </vt:lpstr>
      <vt:lpstr>Thought Process </vt:lpstr>
      <vt:lpstr>Revenue per month in 2011</vt:lpstr>
      <vt:lpstr>Top 10 Country by Revenue and their Quantity</vt:lpstr>
      <vt:lpstr>Top 10customers by Revenue </vt:lpstr>
      <vt:lpstr>Revenue by Country </vt:lpstr>
      <vt:lpstr>Recommendation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Tata Data</dc:title>
  <dc:creator>Akintola Goodness</dc:creator>
  <cp:lastModifiedBy>Akintola Goodness</cp:lastModifiedBy>
  <cp:revision>2</cp:revision>
  <dcterms:created xsi:type="dcterms:W3CDTF">2023-11-15T16:50:17Z</dcterms:created>
  <dcterms:modified xsi:type="dcterms:W3CDTF">2023-11-17T09:29:16Z</dcterms:modified>
</cp:coreProperties>
</file>