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946" y="-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41624-621E-4D67-82DB-36A0154A0A2F}" type="datetimeFigureOut">
              <a:rPr lang="en-US" smtClean="0"/>
              <a:pPr/>
              <a:t>05-Sep-21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FBEB8-F674-46C8-9471-56EA7B42F5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41624-621E-4D67-82DB-36A0154A0A2F}" type="datetimeFigureOut">
              <a:rPr lang="en-US" smtClean="0"/>
              <a:pPr/>
              <a:t>05-Sep-21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FBEB8-F674-46C8-9471-56EA7B42F5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41624-621E-4D67-82DB-36A0154A0A2F}" type="datetimeFigureOut">
              <a:rPr lang="en-US" smtClean="0"/>
              <a:pPr/>
              <a:t>05-Sep-21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FBEB8-F674-46C8-9471-56EA7B42F5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41624-621E-4D67-82DB-36A0154A0A2F}" type="datetimeFigureOut">
              <a:rPr lang="en-US" smtClean="0"/>
              <a:pPr/>
              <a:t>05-Sep-21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FBEB8-F674-46C8-9471-56EA7B42F5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41624-621E-4D67-82DB-36A0154A0A2F}" type="datetimeFigureOut">
              <a:rPr lang="en-US" smtClean="0"/>
              <a:pPr/>
              <a:t>05-Sep-21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FBEB8-F674-46C8-9471-56EA7B42F5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41624-621E-4D67-82DB-36A0154A0A2F}" type="datetimeFigureOut">
              <a:rPr lang="en-US" smtClean="0"/>
              <a:pPr/>
              <a:t>05-Sep-21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FBEB8-F674-46C8-9471-56EA7B42F5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41624-621E-4D67-82DB-36A0154A0A2F}" type="datetimeFigureOut">
              <a:rPr lang="en-US" smtClean="0"/>
              <a:pPr/>
              <a:t>05-Sep-21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FBEB8-F674-46C8-9471-56EA7B42F5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41624-621E-4D67-82DB-36A0154A0A2F}" type="datetimeFigureOut">
              <a:rPr lang="en-US" smtClean="0"/>
              <a:pPr/>
              <a:t>05-Sep-21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FBEB8-F674-46C8-9471-56EA7B42F5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41624-621E-4D67-82DB-36A0154A0A2F}" type="datetimeFigureOut">
              <a:rPr lang="en-US" smtClean="0"/>
              <a:pPr/>
              <a:t>05-Sep-21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FBEB8-F674-46C8-9471-56EA7B42F5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41624-621E-4D67-82DB-36A0154A0A2F}" type="datetimeFigureOut">
              <a:rPr lang="en-US" smtClean="0"/>
              <a:pPr/>
              <a:t>05-Sep-21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FBEB8-F674-46C8-9471-56EA7B42F5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41624-621E-4D67-82DB-36A0154A0A2F}" type="datetimeFigureOut">
              <a:rPr lang="en-US" smtClean="0"/>
              <a:pPr/>
              <a:t>05-Sep-21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FBEB8-F674-46C8-9471-56EA7B42F5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841624-621E-4D67-82DB-36A0154A0A2F}" type="datetimeFigureOut">
              <a:rPr lang="en-US" smtClean="0"/>
              <a:pPr/>
              <a:t>05-Sep-21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EFBEB8-F674-46C8-9471-56EA7B42F5E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977878" y="548680"/>
            <a:ext cx="1831142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     Faust IDE</a:t>
            </a:r>
          </a:p>
          <a:p>
            <a:r>
              <a:rPr lang="en-US" sz="1400" dirty="0" smtClean="0"/>
              <a:t>  ESP32/ESP32Flash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         </a:t>
            </a:r>
            <a:r>
              <a:rPr lang="en-US" dirty="0" smtClean="0"/>
              <a:t>or</a:t>
            </a:r>
          </a:p>
          <a:p>
            <a:endParaRPr lang="en-US" dirty="0" smtClean="0"/>
          </a:p>
          <a:p>
            <a:r>
              <a:rPr lang="en-US" dirty="0" smtClean="0"/>
              <a:t>      Faust script</a:t>
            </a:r>
          </a:p>
          <a:p>
            <a:r>
              <a:rPr lang="en-US" sz="1400" dirty="0"/>
              <a:t>f</a:t>
            </a:r>
            <a:r>
              <a:rPr lang="en-US" sz="1400" dirty="0" smtClean="0"/>
              <a:t>aust2esp32/faust2ap</a:t>
            </a:r>
            <a:r>
              <a:rPr lang="en-US" dirty="0" smtClean="0"/>
              <a:t>i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2193902" y="1370993"/>
            <a:ext cx="1224136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5308955" y="764704"/>
            <a:ext cx="1628331" cy="1200329"/>
            <a:chOff x="5148064" y="2636912"/>
            <a:chExt cx="1628331" cy="1200329"/>
          </a:xfrm>
        </p:grpSpPr>
        <p:sp>
          <p:nvSpPr>
            <p:cNvPr id="11" name="Right Arrow 10"/>
            <p:cNvSpPr/>
            <p:nvPr/>
          </p:nvSpPr>
          <p:spPr>
            <a:xfrm>
              <a:off x="5148064" y="3243201"/>
              <a:ext cx="1224136" cy="14401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148064" y="2636912"/>
              <a:ext cx="1628331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ESP-IDF </a:t>
              </a:r>
              <a:r>
                <a:rPr lang="en-US" dirty="0" err="1" smtClean="0"/>
                <a:t>cli</a:t>
              </a:r>
              <a:r>
                <a:rPr lang="en-US" dirty="0" smtClean="0"/>
                <a:t>         </a:t>
              </a:r>
            </a:p>
            <a:p>
              <a:r>
                <a:rPr lang="en-US" dirty="0" smtClean="0"/>
                <a:t>       or</a:t>
              </a:r>
            </a:p>
            <a:p>
              <a:r>
                <a:rPr lang="en-US" dirty="0" smtClean="0"/>
                <a:t> </a:t>
              </a:r>
            </a:p>
            <a:p>
              <a:r>
                <a:rPr lang="en-US" dirty="0" err="1" smtClean="0"/>
                <a:t>Arduino</a:t>
              </a:r>
              <a:r>
                <a:rPr lang="en-US" dirty="0" smtClean="0"/>
                <a:t> IDE</a:t>
              </a:r>
              <a:endParaRPr lang="en-US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09726" y="548680"/>
            <a:ext cx="1357103" cy="2288799"/>
            <a:chOff x="694617" y="2456892"/>
            <a:chExt cx="1357103" cy="2288799"/>
          </a:xfrm>
        </p:grpSpPr>
        <p:pic>
          <p:nvPicPr>
            <p:cNvPr id="1026" name="Picture 2" descr="C:\Users\Fred\AppData\Local\Microsoft\Windows\INetCache\IE\T51YLB9F\Octicons-file-text.svg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94617" y="2456892"/>
              <a:ext cx="1287475" cy="1716634"/>
            </a:xfrm>
            <a:prstGeom prst="rect">
              <a:avLst/>
            </a:prstGeom>
            <a:noFill/>
          </p:spPr>
        </p:pic>
        <p:sp>
          <p:nvSpPr>
            <p:cNvPr id="15" name="TextBox 14"/>
            <p:cNvSpPr txBox="1"/>
            <p:nvPr/>
          </p:nvSpPr>
          <p:spPr>
            <a:xfrm>
              <a:off x="694617" y="4099360"/>
              <a:ext cx="135710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Faust source</a:t>
              </a:r>
            </a:p>
            <a:p>
              <a:r>
                <a:rPr lang="en-US" dirty="0" smtClean="0"/>
                <a:t>     .</a:t>
              </a:r>
              <a:r>
                <a:rPr lang="en-US" dirty="0" err="1" smtClean="0"/>
                <a:t>dsp</a:t>
              </a:r>
              <a:endParaRPr lang="en-US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634602" y="757015"/>
            <a:ext cx="1799660" cy="2116468"/>
            <a:chOff x="3420412" y="2629223"/>
            <a:chExt cx="1799660" cy="2116468"/>
          </a:xfrm>
        </p:grpSpPr>
        <p:grpSp>
          <p:nvGrpSpPr>
            <p:cNvPr id="9" name="Group 8"/>
            <p:cNvGrpSpPr/>
            <p:nvPr/>
          </p:nvGrpSpPr>
          <p:grpSpPr>
            <a:xfrm>
              <a:off x="3779912" y="2629223"/>
              <a:ext cx="1155948" cy="1371972"/>
              <a:chOff x="3779912" y="2060848"/>
              <a:chExt cx="1155948" cy="1371972"/>
            </a:xfrm>
          </p:grpSpPr>
          <p:pic>
            <p:nvPicPr>
              <p:cNvPr id="7" name="Picture 4" descr="C:\Users\Fred\AppData\Local\Microsoft\Windows\INetCache\IE\P3M59MH6\95px-Nuvola_mimetypes_source_cpp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211960" y="2060848"/>
                <a:ext cx="723900" cy="723900"/>
              </a:xfrm>
              <a:prstGeom prst="rect">
                <a:avLst/>
              </a:prstGeom>
              <a:noFill/>
            </p:spPr>
          </p:pic>
          <p:pic>
            <p:nvPicPr>
              <p:cNvPr id="1028" name="Picture 4" descr="C:\Users\Fred\AppData\Local\Microsoft\Windows\INetCache\IE\P3M59MH6\95px-Nuvola_mimetypes_source_cpp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067944" y="2276872"/>
                <a:ext cx="723900" cy="723900"/>
              </a:xfrm>
              <a:prstGeom prst="rect">
                <a:avLst/>
              </a:prstGeom>
              <a:noFill/>
            </p:spPr>
          </p:pic>
          <p:pic>
            <p:nvPicPr>
              <p:cNvPr id="8" name="Picture 4" descr="C:\Users\Fred\AppData\Local\Microsoft\Windows\INetCache\IE\P3M59MH6\95px-Nuvola_mimetypes_source_cpp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923928" y="2492896"/>
                <a:ext cx="723900" cy="723900"/>
              </a:xfrm>
              <a:prstGeom prst="rect">
                <a:avLst/>
              </a:prstGeom>
              <a:noFill/>
            </p:spPr>
          </p:pic>
          <p:pic>
            <p:nvPicPr>
              <p:cNvPr id="6" name="Picture 4" descr="C:\Users\Fred\AppData\Local\Microsoft\Windows\INetCache\IE\P3M59MH6\95px-Nuvola_mimetypes_source_cpp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779912" y="2708920"/>
                <a:ext cx="723900" cy="723900"/>
              </a:xfrm>
              <a:prstGeom prst="rect">
                <a:avLst/>
              </a:prstGeom>
              <a:noFill/>
            </p:spPr>
          </p:pic>
        </p:grpSp>
        <p:sp>
          <p:nvSpPr>
            <p:cNvPr id="16" name="TextBox 15"/>
            <p:cNvSpPr txBox="1"/>
            <p:nvPr/>
          </p:nvSpPr>
          <p:spPr>
            <a:xfrm>
              <a:off x="3420412" y="4099360"/>
              <a:ext cx="17996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ESP32 lib sources</a:t>
              </a:r>
            </a:p>
            <a:p>
              <a:r>
                <a:rPr lang="en-US" dirty="0" smtClean="0"/>
                <a:t>        .</a:t>
              </a:r>
              <a:r>
                <a:rPr lang="en-US" dirty="0" err="1" smtClean="0"/>
                <a:t>cpp</a:t>
              </a:r>
              <a:r>
                <a:rPr lang="en-US" dirty="0" smtClean="0"/>
                <a:t>  .h</a:t>
              </a:r>
              <a:endParaRPr lang="en-US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730406" y="584684"/>
            <a:ext cx="1658018" cy="2288799"/>
            <a:chOff x="6516216" y="2456892"/>
            <a:chExt cx="1658018" cy="2288799"/>
          </a:xfrm>
        </p:grpSpPr>
        <p:pic>
          <p:nvPicPr>
            <p:cNvPr id="1027" name="Picture 3" descr="C:\Users\Fred\AppData\Local\Microsoft\Windows\INetCache\IE\IZO3KN19\Octicons-file-binary.svg[1]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668901" y="2456892"/>
              <a:ext cx="1287475" cy="1716634"/>
            </a:xfrm>
            <a:prstGeom prst="rect">
              <a:avLst/>
            </a:prstGeom>
            <a:noFill/>
          </p:spPr>
        </p:pic>
        <p:sp>
          <p:nvSpPr>
            <p:cNvPr id="17" name="TextBox 16"/>
            <p:cNvSpPr txBox="1"/>
            <p:nvPr/>
          </p:nvSpPr>
          <p:spPr>
            <a:xfrm>
              <a:off x="6516216" y="4099360"/>
              <a:ext cx="165801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ESP32 firmware</a:t>
              </a:r>
            </a:p>
            <a:p>
              <a:r>
                <a:rPr lang="en-US" dirty="0" smtClean="0"/>
                <a:t>          .bin</a:t>
              </a:r>
              <a:endParaRPr lang="en-US" dirty="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611560" y="476672"/>
            <a:ext cx="7922714" cy="4750787"/>
            <a:chOff x="609726" y="116632"/>
            <a:chExt cx="7922714" cy="4750787"/>
          </a:xfrm>
        </p:grpSpPr>
        <p:sp>
          <p:nvSpPr>
            <p:cNvPr id="13" name="TextBox 12"/>
            <p:cNvSpPr txBox="1"/>
            <p:nvPr/>
          </p:nvSpPr>
          <p:spPr>
            <a:xfrm>
              <a:off x="5103909" y="2073622"/>
              <a:ext cx="162833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ESP-IDF </a:t>
              </a:r>
              <a:r>
                <a:rPr lang="en-US" dirty="0" err="1" smtClean="0"/>
                <a:t>cli</a:t>
              </a:r>
              <a:r>
                <a:rPr lang="en-US" dirty="0" smtClean="0"/>
                <a:t>         </a:t>
              </a:r>
            </a:p>
            <a:p>
              <a:r>
                <a:rPr lang="en-US" dirty="0" smtClean="0"/>
                <a:t>       or </a:t>
              </a:r>
            </a:p>
            <a:p>
              <a:r>
                <a:rPr lang="en-US" dirty="0" err="1" smtClean="0"/>
                <a:t>Arduino</a:t>
              </a:r>
              <a:r>
                <a:rPr lang="en-US" dirty="0" smtClean="0"/>
                <a:t> IDE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977878" y="548680"/>
              <a:ext cx="1831142" cy="16927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      Faust IDE</a:t>
              </a:r>
            </a:p>
            <a:p>
              <a:r>
                <a:rPr lang="en-US" sz="1400" dirty="0" smtClean="0"/>
                <a:t>  ESP32/ESP32Flash</a:t>
              </a:r>
            </a:p>
            <a:p>
              <a:r>
                <a:rPr lang="en-US" sz="1400" dirty="0"/>
                <a:t> </a:t>
              </a:r>
              <a:r>
                <a:rPr lang="en-US" sz="1400" dirty="0" smtClean="0"/>
                <a:t>              </a:t>
              </a:r>
              <a:r>
                <a:rPr lang="en-US" dirty="0" smtClean="0"/>
                <a:t>or</a:t>
              </a:r>
            </a:p>
            <a:p>
              <a:endParaRPr lang="en-US" dirty="0" smtClean="0"/>
            </a:p>
            <a:p>
              <a:r>
                <a:rPr lang="en-US" dirty="0" smtClean="0"/>
                <a:t>   Faust </a:t>
              </a:r>
              <a:r>
                <a:rPr lang="en-US" dirty="0" err="1" smtClean="0"/>
                <a:t>cli</a:t>
              </a:r>
              <a:r>
                <a:rPr lang="en-US" dirty="0" smtClean="0"/>
                <a:t> script</a:t>
              </a:r>
            </a:p>
            <a:p>
              <a:r>
                <a:rPr lang="en-US" sz="1400" dirty="0"/>
                <a:t>f</a:t>
              </a:r>
              <a:r>
                <a:rPr lang="en-US" sz="1400" dirty="0" smtClean="0"/>
                <a:t>aust2esp32/faust2ap</a:t>
              </a:r>
              <a:r>
                <a:rPr lang="en-US" dirty="0" smtClean="0"/>
                <a:t>i</a:t>
              </a:r>
              <a:endParaRPr lang="en-US" dirty="0"/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2193902" y="1370993"/>
              <a:ext cx="1224136" cy="14401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17"/>
            <p:cNvGrpSpPr/>
            <p:nvPr/>
          </p:nvGrpSpPr>
          <p:grpSpPr>
            <a:xfrm>
              <a:off x="609726" y="548680"/>
              <a:ext cx="1357103" cy="2288799"/>
              <a:chOff x="694617" y="2456892"/>
              <a:chExt cx="1357103" cy="2288799"/>
            </a:xfrm>
          </p:grpSpPr>
          <p:pic>
            <p:nvPicPr>
              <p:cNvPr id="1026" name="Picture 2" descr="C:\Users\Fred\AppData\Local\Microsoft\Windows\INetCache\IE\T51YLB9F\Octicons-file-text.svg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694617" y="2456892"/>
                <a:ext cx="1287475" cy="1716634"/>
              </a:xfrm>
              <a:prstGeom prst="rect">
                <a:avLst/>
              </a:prstGeom>
              <a:noFill/>
            </p:spPr>
          </p:pic>
          <p:sp>
            <p:nvSpPr>
              <p:cNvPr id="15" name="TextBox 14"/>
              <p:cNvSpPr txBox="1"/>
              <p:nvPr/>
            </p:nvSpPr>
            <p:spPr>
              <a:xfrm>
                <a:off x="694617" y="4099360"/>
                <a:ext cx="135710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Faust source</a:t>
                </a:r>
              </a:p>
              <a:p>
                <a:r>
                  <a:rPr lang="en-US" dirty="0" smtClean="0"/>
                  <a:t>     .</a:t>
                </a:r>
                <a:r>
                  <a:rPr lang="en-US" dirty="0" err="1" smtClean="0"/>
                  <a:t>dsp</a:t>
                </a:r>
                <a:endParaRPr lang="en-US" dirty="0"/>
              </a:p>
            </p:txBody>
          </p:sp>
        </p:grpSp>
        <p:grpSp>
          <p:nvGrpSpPr>
            <p:cNvPr id="4" name="Group 19"/>
            <p:cNvGrpSpPr/>
            <p:nvPr/>
          </p:nvGrpSpPr>
          <p:grpSpPr>
            <a:xfrm>
              <a:off x="3779912" y="116632"/>
              <a:ext cx="1799660" cy="2012355"/>
              <a:chOff x="3565722" y="1988840"/>
              <a:chExt cx="1799660" cy="2012355"/>
            </a:xfrm>
          </p:grpSpPr>
          <p:grpSp>
            <p:nvGrpSpPr>
              <p:cNvPr id="5" name="Group 8"/>
              <p:cNvGrpSpPr/>
              <p:nvPr/>
            </p:nvGrpSpPr>
            <p:grpSpPr>
              <a:xfrm>
                <a:off x="3779912" y="2629223"/>
                <a:ext cx="1155948" cy="1371972"/>
                <a:chOff x="3779912" y="2060848"/>
                <a:chExt cx="1155948" cy="1371972"/>
              </a:xfrm>
            </p:grpSpPr>
            <p:pic>
              <p:nvPicPr>
                <p:cNvPr id="7" name="Picture 4" descr="C:\Users\Fred\AppData\Local\Microsoft\Windows\INetCache\IE\P3M59MH6\95px-Nuvola_mimetypes_source_cpp[1].png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4211960" y="2060848"/>
                  <a:ext cx="723900" cy="723900"/>
                </a:xfrm>
                <a:prstGeom prst="rect">
                  <a:avLst/>
                </a:prstGeom>
                <a:noFill/>
              </p:spPr>
            </p:pic>
            <p:pic>
              <p:nvPicPr>
                <p:cNvPr id="1028" name="Picture 4" descr="C:\Users\Fred\AppData\Local\Microsoft\Windows\INetCache\IE\P3M59MH6\95px-Nuvola_mimetypes_source_cpp[1].png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4067944" y="2276872"/>
                  <a:ext cx="723900" cy="723900"/>
                </a:xfrm>
                <a:prstGeom prst="rect">
                  <a:avLst/>
                </a:prstGeom>
                <a:noFill/>
              </p:spPr>
            </p:pic>
            <p:pic>
              <p:nvPicPr>
                <p:cNvPr id="8" name="Picture 4" descr="C:\Users\Fred\AppData\Local\Microsoft\Windows\INetCache\IE\P3M59MH6\95px-Nuvola_mimetypes_source_cpp[1].png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3923928" y="2492896"/>
                  <a:ext cx="723900" cy="723900"/>
                </a:xfrm>
                <a:prstGeom prst="rect">
                  <a:avLst/>
                </a:prstGeom>
                <a:noFill/>
              </p:spPr>
            </p:pic>
            <p:pic>
              <p:nvPicPr>
                <p:cNvPr id="6" name="Picture 4" descr="C:\Users\Fred\AppData\Local\Microsoft\Windows\INetCache\IE\P3M59MH6\95px-Nuvola_mimetypes_source_cpp[1].png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3779912" y="2708920"/>
                  <a:ext cx="723900" cy="723900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16" name="TextBox 15"/>
              <p:cNvSpPr txBox="1"/>
              <p:nvPr/>
            </p:nvSpPr>
            <p:spPr>
              <a:xfrm>
                <a:off x="3565722" y="1988840"/>
                <a:ext cx="179966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ESP32 lib sources</a:t>
                </a:r>
              </a:p>
              <a:p>
                <a:r>
                  <a:rPr lang="en-US" dirty="0" smtClean="0"/>
                  <a:t>        .</a:t>
                </a:r>
                <a:r>
                  <a:rPr lang="en-US" dirty="0" err="1" smtClean="0"/>
                  <a:t>cpp</a:t>
                </a:r>
                <a:r>
                  <a:rPr lang="en-US" dirty="0" smtClean="0"/>
                  <a:t>  .h</a:t>
                </a:r>
                <a:endParaRPr lang="en-US" dirty="0"/>
              </a:p>
            </p:txBody>
          </p:sp>
        </p:grpSp>
        <p:grpSp>
          <p:nvGrpSpPr>
            <p:cNvPr id="9" name="Group 18"/>
            <p:cNvGrpSpPr/>
            <p:nvPr/>
          </p:nvGrpSpPr>
          <p:grpSpPr>
            <a:xfrm>
              <a:off x="6874422" y="1644257"/>
              <a:ext cx="1658018" cy="2288799"/>
              <a:chOff x="6516216" y="2456892"/>
              <a:chExt cx="1658018" cy="2288799"/>
            </a:xfrm>
          </p:grpSpPr>
          <p:pic>
            <p:nvPicPr>
              <p:cNvPr id="1027" name="Picture 3" descr="C:\Users\Fred\AppData\Local\Microsoft\Windows\INetCache\IE\IZO3KN19\Octicons-file-binary.svg[1]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6668901" y="2456892"/>
                <a:ext cx="1287475" cy="1716634"/>
              </a:xfrm>
              <a:prstGeom prst="rect">
                <a:avLst/>
              </a:prstGeom>
              <a:noFill/>
            </p:spPr>
          </p:pic>
          <p:sp>
            <p:nvSpPr>
              <p:cNvPr id="17" name="TextBox 16"/>
              <p:cNvSpPr txBox="1"/>
              <p:nvPr/>
            </p:nvSpPr>
            <p:spPr>
              <a:xfrm>
                <a:off x="6516216" y="4099360"/>
                <a:ext cx="165801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ESP32 firmware</a:t>
                </a:r>
              </a:p>
              <a:p>
                <a:r>
                  <a:rPr lang="en-US" dirty="0" smtClean="0"/>
                  <a:t>          .bin</a:t>
                </a:r>
                <a:endParaRPr lang="en-US" dirty="0"/>
              </a:p>
            </p:txBody>
          </p:sp>
        </p:grpSp>
        <p:pic>
          <p:nvPicPr>
            <p:cNvPr id="20" name="Picture 4" descr="C:\Users\Fred\AppData\Local\Microsoft\Windows\INetCache\IE\P3M59MH6\95px-Nuvola_mimetypes_source_cpp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139952" y="3212976"/>
              <a:ext cx="723900" cy="723900"/>
            </a:xfrm>
            <a:prstGeom prst="rect">
              <a:avLst/>
            </a:prstGeom>
            <a:noFill/>
          </p:spPr>
        </p:pic>
        <p:pic>
          <p:nvPicPr>
            <p:cNvPr id="21" name="Picture 4" descr="C:\Users\Fred\AppData\Local\Microsoft\Windows\INetCache\IE\P3M59MH6\95px-Nuvola_mimetypes_source_cpp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995936" y="3429000"/>
              <a:ext cx="723900" cy="723900"/>
            </a:xfrm>
            <a:prstGeom prst="rect">
              <a:avLst/>
            </a:prstGeom>
            <a:noFill/>
          </p:spPr>
        </p:pic>
        <p:sp>
          <p:nvSpPr>
            <p:cNvPr id="22" name="TextBox 21"/>
            <p:cNvSpPr txBox="1"/>
            <p:nvPr/>
          </p:nvSpPr>
          <p:spPr>
            <a:xfrm>
              <a:off x="3347864" y="4221088"/>
              <a:ext cx="231486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ESP32 user main &amp; </a:t>
              </a:r>
              <a:r>
                <a:rPr lang="en-US" dirty="0" err="1" smtClean="0"/>
                <a:t>libs</a:t>
              </a:r>
              <a:endParaRPr lang="en-US" dirty="0" smtClean="0"/>
            </a:p>
            <a:p>
              <a:r>
                <a:rPr lang="en-US" dirty="0" smtClean="0"/>
                <a:t>           .</a:t>
              </a:r>
              <a:r>
                <a:rPr lang="en-US" dirty="0" err="1" smtClean="0"/>
                <a:t>cpp</a:t>
              </a:r>
              <a:r>
                <a:rPr lang="en-US" dirty="0" smtClean="0"/>
                <a:t>  .h</a:t>
              </a:r>
              <a:endParaRPr lang="en-US" dirty="0"/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4417664" y="2270680"/>
              <a:ext cx="2377440" cy="798280"/>
              <a:chOff x="4417664" y="2132856"/>
              <a:chExt cx="2377440" cy="798280"/>
            </a:xfrm>
          </p:grpSpPr>
          <p:sp>
            <p:nvSpPr>
              <p:cNvPr id="24" name="Bent Arrow 23"/>
              <p:cNvSpPr/>
              <p:nvPr/>
            </p:nvSpPr>
            <p:spPr>
              <a:xfrm flipV="1">
                <a:off x="4418840" y="2132856"/>
                <a:ext cx="2376264" cy="450336"/>
              </a:xfrm>
              <a:prstGeom prst="bentArrow">
                <a:avLst>
                  <a:gd name="adj1" fmla="val 7010"/>
                  <a:gd name="adj2" fmla="val 11243"/>
                  <a:gd name="adj3" fmla="val 18651"/>
                  <a:gd name="adj4" fmla="val 4375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Bent Arrow 24"/>
              <p:cNvSpPr/>
              <p:nvPr/>
            </p:nvSpPr>
            <p:spPr>
              <a:xfrm>
                <a:off x="4417664" y="2480800"/>
                <a:ext cx="2376264" cy="450336"/>
              </a:xfrm>
              <a:prstGeom prst="bentArrow">
                <a:avLst>
                  <a:gd name="adj1" fmla="val 7010"/>
                  <a:gd name="adj2" fmla="val 11243"/>
                  <a:gd name="adj3" fmla="val 18651"/>
                  <a:gd name="adj4" fmla="val 4375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683568" y="476672"/>
            <a:ext cx="7850706" cy="4750787"/>
            <a:chOff x="683568" y="476672"/>
            <a:chExt cx="7850706" cy="4750787"/>
          </a:xfrm>
        </p:grpSpPr>
        <p:sp>
          <p:nvSpPr>
            <p:cNvPr id="13" name="TextBox 12"/>
            <p:cNvSpPr txBox="1"/>
            <p:nvPr/>
          </p:nvSpPr>
          <p:spPr>
            <a:xfrm>
              <a:off x="5004048" y="2627620"/>
              <a:ext cx="14187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C++ compiler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699792" y="1268760"/>
              <a:ext cx="6808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Faust</a:t>
              </a:r>
              <a:endParaRPr lang="en-US" dirty="0"/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2483768" y="1731033"/>
              <a:ext cx="1224136" cy="14401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17"/>
            <p:cNvGrpSpPr/>
            <p:nvPr/>
          </p:nvGrpSpPr>
          <p:grpSpPr>
            <a:xfrm>
              <a:off x="683568" y="908720"/>
              <a:ext cx="1790105" cy="2288799"/>
              <a:chOff x="478593" y="2456892"/>
              <a:chExt cx="1790105" cy="2288799"/>
            </a:xfrm>
          </p:grpSpPr>
          <p:pic>
            <p:nvPicPr>
              <p:cNvPr id="1026" name="Picture 2" descr="C:\Users\Fred\AppData\Local\Microsoft\Windows\INetCache\IE\T51YLB9F\Octicons-file-text.svg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694617" y="2456892"/>
                <a:ext cx="1287475" cy="1716634"/>
              </a:xfrm>
              <a:prstGeom prst="rect">
                <a:avLst/>
              </a:prstGeom>
              <a:noFill/>
            </p:spPr>
          </p:pic>
          <p:sp>
            <p:nvSpPr>
              <p:cNvPr id="15" name="TextBox 14"/>
              <p:cNvSpPr txBox="1"/>
              <p:nvPr/>
            </p:nvSpPr>
            <p:spPr>
              <a:xfrm>
                <a:off x="478593" y="4099360"/>
                <a:ext cx="179010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Faust </a:t>
                </a:r>
                <a:r>
                  <a:rPr lang="en-US" dirty="0" smtClean="0"/>
                  <a:t>DSP engine</a:t>
                </a:r>
                <a:endParaRPr lang="en-US" dirty="0" smtClean="0"/>
              </a:p>
              <a:p>
                <a:r>
                  <a:rPr lang="en-US" dirty="0" smtClean="0"/>
                  <a:t>     </a:t>
                </a:r>
                <a:r>
                  <a:rPr lang="en-US" dirty="0" smtClean="0"/>
                  <a:t>    .</a:t>
                </a:r>
                <a:r>
                  <a:rPr lang="en-US" dirty="0" err="1" smtClean="0"/>
                  <a:t>dsp</a:t>
                </a:r>
                <a:endParaRPr lang="en-US" dirty="0"/>
              </a:p>
            </p:txBody>
          </p:sp>
        </p:grpSp>
        <p:grpSp>
          <p:nvGrpSpPr>
            <p:cNvPr id="4" name="Group 19"/>
            <p:cNvGrpSpPr/>
            <p:nvPr/>
          </p:nvGrpSpPr>
          <p:grpSpPr>
            <a:xfrm>
              <a:off x="3781746" y="476672"/>
              <a:ext cx="2815322" cy="2012355"/>
              <a:chOff x="3565722" y="1988840"/>
              <a:chExt cx="2815322" cy="2012355"/>
            </a:xfrm>
          </p:grpSpPr>
          <p:grpSp>
            <p:nvGrpSpPr>
              <p:cNvPr id="5" name="Group 8"/>
              <p:cNvGrpSpPr/>
              <p:nvPr/>
            </p:nvGrpSpPr>
            <p:grpSpPr>
              <a:xfrm>
                <a:off x="3779912" y="2629223"/>
                <a:ext cx="1155948" cy="1371972"/>
                <a:chOff x="3779912" y="2060848"/>
                <a:chExt cx="1155948" cy="1371972"/>
              </a:xfrm>
            </p:grpSpPr>
            <p:pic>
              <p:nvPicPr>
                <p:cNvPr id="7" name="Picture 4" descr="C:\Users\Fred\AppData\Local\Microsoft\Windows\INetCache\IE\P3M59MH6\95px-Nuvola_mimetypes_source_cpp[1].png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4211960" y="2060848"/>
                  <a:ext cx="723900" cy="723900"/>
                </a:xfrm>
                <a:prstGeom prst="rect">
                  <a:avLst/>
                </a:prstGeom>
                <a:noFill/>
              </p:spPr>
            </p:pic>
            <p:pic>
              <p:nvPicPr>
                <p:cNvPr id="1028" name="Picture 4" descr="C:\Users\Fred\AppData\Local\Microsoft\Windows\INetCache\IE\P3M59MH6\95px-Nuvola_mimetypes_source_cpp[1].png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4067944" y="2276872"/>
                  <a:ext cx="723900" cy="723900"/>
                </a:xfrm>
                <a:prstGeom prst="rect">
                  <a:avLst/>
                </a:prstGeom>
                <a:noFill/>
              </p:spPr>
            </p:pic>
            <p:pic>
              <p:nvPicPr>
                <p:cNvPr id="8" name="Picture 4" descr="C:\Users\Fred\AppData\Local\Microsoft\Windows\INetCache\IE\P3M59MH6\95px-Nuvola_mimetypes_source_cpp[1].png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3923928" y="2492896"/>
                  <a:ext cx="723900" cy="723900"/>
                </a:xfrm>
                <a:prstGeom prst="rect">
                  <a:avLst/>
                </a:prstGeom>
                <a:noFill/>
              </p:spPr>
            </p:pic>
            <p:pic>
              <p:nvPicPr>
                <p:cNvPr id="6" name="Picture 4" descr="C:\Users\Fred\AppData\Local\Microsoft\Windows\INetCache\IE\P3M59MH6\95px-Nuvola_mimetypes_source_cpp[1].png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3779912" y="2708920"/>
                  <a:ext cx="723900" cy="723900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16" name="TextBox 15"/>
              <p:cNvSpPr txBox="1"/>
              <p:nvPr/>
            </p:nvSpPr>
            <p:spPr>
              <a:xfrm>
                <a:off x="3565722" y="1988840"/>
                <a:ext cx="281532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</a:t>
                </a:r>
                <a:r>
                  <a:rPr lang="en-US" dirty="0" smtClean="0"/>
                  <a:t>ound and audio codec </a:t>
                </a:r>
                <a:r>
                  <a:rPr lang="en-US" dirty="0" err="1" smtClean="0"/>
                  <a:t>libs</a:t>
                </a:r>
                <a:endParaRPr lang="en-US" dirty="0" smtClean="0"/>
              </a:p>
              <a:p>
                <a:r>
                  <a:rPr lang="en-US" dirty="0" smtClean="0"/>
                  <a:t>        </a:t>
                </a:r>
                <a:r>
                  <a:rPr lang="en-US" dirty="0" smtClean="0"/>
                  <a:t>        .</a:t>
                </a:r>
                <a:r>
                  <a:rPr lang="en-US" dirty="0" err="1" smtClean="0"/>
                  <a:t>cpp</a:t>
                </a:r>
                <a:r>
                  <a:rPr lang="en-US" dirty="0" smtClean="0"/>
                  <a:t>  .h</a:t>
                </a:r>
                <a:endParaRPr lang="en-US" dirty="0"/>
              </a:p>
            </p:txBody>
          </p:sp>
        </p:grpSp>
        <p:grpSp>
          <p:nvGrpSpPr>
            <p:cNvPr id="9" name="Group 18"/>
            <p:cNvGrpSpPr/>
            <p:nvPr/>
          </p:nvGrpSpPr>
          <p:grpSpPr>
            <a:xfrm>
              <a:off x="6876256" y="2004297"/>
              <a:ext cx="1658018" cy="2288799"/>
              <a:chOff x="6516216" y="2456892"/>
              <a:chExt cx="1658018" cy="2288799"/>
            </a:xfrm>
          </p:grpSpPr>
          <p:pic>
            <p:nvPicPr>
              <p:cNvPr id="1027" name="Picture 3" descr="C:\Users\Fred\AppData\Local\Microsoft\Windows\INetCache\IE\IZO3KN19\Octicons-file-binary.svg[1]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6668901" y="2456892"/>
                <a:ext cx="1287475" cy="1716634"/>
              </a:xfrm>
              <a:prstGeom prst="rect">
                <a:avLst/>
              </a:prstGeom>
              <a:noFill/>
            </p:spPr>
          </p:pic>
          <p:sp>
            <p:nvSpPr>
              <p:cNvPr id="17" name="TextBox 16"/>
              <p:cNvSpPr txBox="1"/>
              <p:nvPr/>
            </p:nvSpPr>
            <p:spPr>
              <a:xfrm>
                <a:off x="6516216" y="4099360"/>
                <a:ext cx="165801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ESP32 firmware</a:t>
                </a:r>
              </a:p>
              <a:p>
                <a:r>
                  <a:rPr lang="en-US" dirty="0" smtClean="0"/>
                  <a:t>          .bin</a:t>
                </a:r>
                <a:endParaRPr lang="en-US" dirty="0"/>
              </a:p>
            </p:txBody>
          </p:sp>
        </p:grpSp>
        <p:pic>
          <p:nvPicPr>
            <p:cNvPr id="20" name="Picture 4" descr="C:\Users\Fred\AppData\Local\Microsoft\Windows\INetCache\IE\P3M59MH6\95px-Nuvola_mimetypes_source_cpp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141786" y="3573016"/>
              <a:ext cx="723900" cy="723900"/>
            </a:xfrm>
            <a:prstGeom prst="rect">
              <a:avLst/>
            </a:prstGeom>
            <a:noFill/>
          </p:spPr>
        </p:pic>
        <p:pic>
          <p:nvPicPr>
            <p:cNvPr id="21" name="Picture 4" descr="C:\Users\Fred\AppData\Local\Microsoft\Windows\INetCache\IE\P3M59MH6\95px-Nuvola_mimetypes_source_cpp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997770" y="3789040"/>
              <a:ext cx="723900" cy="723900"/>
            </a:xfrm>
            <a:prstGeom prst="rect">
              <a:avLst/>
            </a:prstGeom>
            <a:noFill/>
          </p:spPr>
        </p:pic>
        <p:sp>
          <p:nvSpPr>
            <p:cNvPr id="22" name="TextBox 21"/>
            <p:cNvSpPr txBox="1"/>
            <p:nvPr/>
          </p:nvSpPr>
          <p:spPr>
            <a:xfrm>
              <a:off x="3349698" y="4581128"/>
              <a:ext cx="171918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</a:t>
              </a:r>
              <a:r>
                <a:rPr lang="en-US" dirty="0" smtClean="0"/>
                <a:t>ser </a:t>
              </a:r>
              <a:r>
                <a:rPr lang="en-US" dirty="0" smtClean="0"/>
                <a:t>main &amp; </a:t>
              </a:r>
              <a:r>
                <a:rPr lang="en-US" dirty="0" err="1" smtClean="0"/>
                <a:t>libs</a:t>
              </a:r>
              <a:endParaRPr lang="en-US" dirty="0" smtClean="0"/>
            </a:p>
            <a:p>
              <a:r>
                <a:rPr lang="en-US" dirty="0" smtClean="0"/>
                <a:t>           .</a:t>
              </a:r>
              <a:r>
                <a:rPr lang="en-US" dirty="0" err="1" smtClean="0"/>
                <a:t>cpp</a:t>
              </a:r>
              <a:r>
                <a:rPr lang="en-US" dirty="0" smtClean="0"/>
                <a:t>  .h</a:t>
              </a:r>
              <a:endParaRPr lang="en-US" dirty="0"/>
            </a:p>
          </p:txBody>
        </p:sp>
        <p:grpSp>
          <p:nvGrpSpPr>
            <p:cNvPr id="11" name="Group 25"/>
            <p:cNvGrpSpPr/>
            <p:nvPr/>
          </p:nvGrpSpPr>
          <p:grpSpPr>
            <a:xfrm>
              <a:off x="4419498" y="2630720"/>
              <a:ext cx="2377440" cy="798280"/>
              <a:chOff x="4417664" y="2132856"/>
              <a:chExt cx="2377440" cy="798280"/>
            </a:xfrm>
          </p:grpSpPr>
          <p:sp>
            <p:nvSpPr>
              <p:cNvPr id="24" name="Bent Arrow 23"/>
              <p:cNvSpPr/>
              <p:nvPr/>
            </p:nvSpPr>
            <p:spPr>
              <a:xfrm flipV="1">
                <a:off x="4418840" y="2132856"/>
                <a:ext cx="2376264" cy="450336"/>
              </a:xfrm>
              <a:prstGeom prst="bentArrow">
                <a:avLst>
                  <a:gd name="adj1" fmla="val 7010"/>
                  <a:gd name="adj2" fmla="val 11243"/>
                  <a:gd name="adj3" fmla="val 18651"/>
                  <a:gd name="adj4" fmla="val 4375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Bent Arrow 24"/>
              <p:cNvSpPr/>
              <p:nvPr/>
            </p:nvSpPr>
            <p:spPr>
              <a:xfrm>
                <a:off x="4417664" y="2480800"/>
                <a:ext cx="2376264" cy="450336"/>
              </a:xfrm>
              <a:prstGeom prst="bentArrow">
                <a:avLst>
                  <a:gd name="adj1" fmla="val 7010"/>
                  <a:gd name="adj2" fmla="val 11243"/>
                  <a:gd name="adj3" fmla="val 18651"/>
                  <a:gd name="adj4" fmla="val 4375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116</Words>
  <Application>Microsoft Office PowerPoint</Application>
  <PresentationFormat>On-screen Show (4:3)</PresentationFormat>
  <Paragraphs>43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Fred Verhoeckx</dc:creator>
  <cp:lastModifiedBy>Fred Verhoeckx</cp:lastModifiedBy>
  <cp:revision>7</cp:revision>
  <dcterms:created xsi:type="dcterms:W3CDTF">2021-09-05T12:51:54Z</dcterms:created>
  <dcterms:modified xsi:type="dcterms:W3CDTF">2021-09-05T14:07:35Z</dcterms:modified>
</cp:coreProperties>
</file>