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5" r:id="rId6"/>
    <p:sldId id="264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1624-621E-4D67-82DB-36A0154A0A2F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77878" y="548680"/>
            <a:ext cx="183114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Faust IDE</a:t>
            </a:r>
          </a:p>
          <a:p>
            <a:r>
              <a:rPr lang="en-US" sz="1400" dirty="0" smtClean="0"/>
              <a:t>  ESP32/ESP32Flash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</a:t>
            </a:r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 smtClean="0"/>
              <a:t>      Faust script</a:t>
            </a:r>
          </a:p>
          <a:p>
            <a:r>
              <a:rPr lang="en-US" sz="1400" dirty="0"/>
              <a:t>f</a:t>
            </a:r>
            <a:r>
              <a:rPr lang="en-US" sz="1400" dirty="0" smtClean="0"/>
              <a:t>aust2esp32/faust2ap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193902" y="1370993"/>
            <a:ext cx="122413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308955" y="764704"/>
            <a:ext cx="1628331" cy="1200329"/>
            <a:chOff x="5148064" y="2636912"/>
            <a:chExt cx="1628331" cy="1200329"/>
          </a:xfrm>
        </p:grpSpPr>
        <p:sp>
          <p:nvSpPr>
            <p:cNvPr id="11" name="Right Arrow 10"/>
            <p:cNvSpPr/>
            <p:nvPr/>
          </p:nvSpPr>
          <p:spPr>
            <a:xfrm>
              <a:off x="5148064" y="3243201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8064" y="2636912"/>
              <a:ext cx="1628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ESP-IDF </a:t>
              </a:r>
              <a:r>
                <a:rPr lang="en-US" dirty="0" err="1" smtClean="0"/>
                <a:t>cli</a:t>
              </a:r>
              <a:r>
                <a:rPr lang="en-US" dirty="0" smtClean="0"/>
                <a:t>         </a:t>
              </a:r>
            </a:p>
            <a:p>
              <a:r>
                <a:rPr lang="en-US" dirty="0" smtClean="0"/>
                <a:t>       or</a:t>
              </a:r>
            </a:p>
            <a:p>
              <a:r>
                <a:rPr lang="en-US" dirty="0" smtClean="0"/>
                <a:t> </a:t>
              </a:r>
            </a:p>
            <a:p>
              <a:r>
                <a:rPr lang="en-US" dirty="0" err="1" smtClean="0"/>
                <a:t>Arduino</a:t>
              </a:r>
              <a:r>
                <a:rPr lang="en-US" dirty="0" smtClean="0"/>
                <a:t> IDE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726" y="548680"/>
            <a:ext cx="1357103" cy="2288799"/>
            <a:chOff x="694617" y="2456892"/>
            <a:chExt cx="1357103" cy="2288799"/>
          </a:xfrm>
        </p:grpSpPr>
        <p:pic>
          <p:nvPicPr>
            <p:cNvPr id="1026" name="Picture 2" descr="C:\Users\Fred\AppData\Local\Microsoft\Windows\INetCache\IE\T51YLB9F\Octicons-file-text.svg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4617" y="2456892"/>
              <a:ext cx="1287475" cy="1716634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94617" y="4099360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Faust source</a:t>
              </a:r>
            </a:p>
            <a:p>
              <a:r>
                <a:rPr lang="en-US" dirty="0" smtClean="0"/>
                <a:t>     .</a:t>
              </a:r>
              <a:r>
                <a:rPr lang="en-US" dirty="0" err="1" smtClean="0"/>
                <a:t>dsp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4602" y="757015"/>
            <a:ext cx="1799660" cy="2116468"/>
            <a:chOff x="3420412" y="2629223"/>
            <a:chExt cx="1799660" cy="2116468"/>
          </a:xfrm>
        </p:grpSpPr>
        <p:grpSp>
          <p:nvGrpSpPr>
            <p:cNvPr id="9" name="Group 8"/>
            <p:cNvGrpSpPr/>
            <p:nvPr/>
          </p:nvGrpSpPr>
          <p:grpSpPr>
            <a:xfrm>
              <a:off x="3779912" y="2629223"/>
              <a:ext cx="1155948" cy="1371972"/>
              <a:chOff x="3779912" y="2060848"/>
              <a:chExt cx="1155948" cy="1371972"/>
            </a:xfrm>
          </p:grpSpPr>
          <p:pic>
            <p:nvPicPr>
              <p:cNvPr id="7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11960" y="2060848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1028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67944" y="2276872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8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23928" y="2492896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6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9912" y="2708920"/>
                <a:ext cx="723900" cy="723900"/>
              </a:xfrm>
              <a:prstGeom prst="rect">
                <a:avLst/>
              </a:prstGeom>
              <a:noFill/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3420412" y="4099360"/>
              <a:ext cx="179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lib sources</a:t>
              </a:r>
            </a:p>
            <a:p>
              <a:r>
                <a:rPr lang="en-US" dirty="0" smtClean="0"/>
                <a:t>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0406" y="584684"/>
            <a:ext cx="1658018" cy="2288799"/>
            <a:chOff x="6516216" y="2456892"/>
            <a:chExt cx="1658018" cy="2288799"/>
          </a:xfrm>
        </p:grpSpPr>
        <p:pic>
          <p:nvPicPr>
            <p:cNvPr id="1027" name="Picture 3" descr="C:\Users\Fred\AppData\Local\Microsoft\Windows\INetCache\IE\IZO3KN19\Octicons-file-binary.svg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68901" y="2456892"/>
              <a:ext cx="1287475" cy="1716634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516216" y="4099360"/>
              <a:ext cx="16580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firmware</a:t>
              </a:r>
            </a:p>
            <a:p>
              <a:r>
                <a:rPr lang="en-US" dirty="0" smtClean="0"/>
                <a:t>          .bin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11560" y="476672"/>
            <a:ext cx="7922714" cy="4750787"/>
            <a:chOff x="609726" y="116632"/>
            <a:chExt cx="7922714" cy="4750787"/>
          </a:xfrm>
        </p:grpSpPr>
        <p:sp>
          <p:nvSpPr>
            <p:cNvPr id="13" name="TextBox 12"/>
            <p:cNvSpPr txBox="1"/>
            <p:nvPr/>
          </p:nvSpPr>
          <p:spPr>
            <a:xfrm>
              <a:off x="5103909" y="2073622"/>
              <a:ext cx="1628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ESP-IDF </a:t>
              </a:r>
              <a:r>
                <a:rPr lang="en-US" dirty="0" err="1" smtClean="0"/>
                <a:t>cli</a:t>
              </a:r>
              <a:r>
                <a:rPr lang="en-US" dirty="0" smtClean="0"/>
                <a:t>         </a:t>
              </a:r>
            </a:p>
            <a:p>
              <a:r>
                <a:rPr lang="en-US" dirty="0" smtClean="0"/>
                <a:t>       or </a:t>
              </a:r>
            </a:p>
            <a:p>
              <a:r>
                <a:rPr lang="en-US" dirty="0" err="1" smtClean="0"/>
                <a:t>Arduino</a:t>
              </a:r>
              <a:r>
                <a:rPr lang="en-US" dirty="0" smtClean="0"/>
                <a:t> IDE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7878" y="548680"/>
              <a:ext cx="1831142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Faust IDE</a:t>
              </a:r>
            </a:p>
            <a:p>
              <a:r>
                <a:rPr lang="en-US" sz="1400" dirty="0" smtClean="0"/>
                <a:t>  ESP32/ESP32Flash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    </a:t>
              </a:r>
              <a:r>
                <a:rPr lang="en-US" dirty="0" smtClean="0"/>
                <a:t>or</a:t>
              </a:r>
            </a:p>
            <a:p>
              <a:endParaRPr lang="en-US" dirty="0" smtClean="0"/>
            </a:p>
            <a:p>
              <a:r>
                <a:rPr lang="en-US" dirty="0" smtClean="0"/>
                <a:t>   Faust </a:t>
              </a:r>
              <a:r>
                <a:rPr lang="en-US" dirty="0" err="1" smtClean="0"/>
                <a:t>cli</a:t>
              </a:r>
              <a:r>
                <a:rPr lang="en-US" dirty="0" smtClean="0"/>
                <a:t> script</a:t>
              </a:r>
            </a:p>
            <a:p>
              <a:r>
                <a:rPr lang="en-US" sz="1400" dirty="0"/>
                <a:t>f</a:t>
              </a:r>
              <a:r>
                <a:rPr lang="en-US" sz="1400" dirty="0" smtClean="0"/>
                <a:t>aust2esp32/faust2ap</a:t>
              </a:r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193902" y="1370993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09726" y="548680"/>
              <a:ext cx="1357103" cy="2288799"/>
              <a:chOff x="694617" y="2456892"/>
              <a:chExt cx="1357103" cy="2288799"/>
            </a:xfrm>
          </p:grpSpPr>
          <p:pic>
            <p:nvPicPr>
              <p:cNvPr id="1026" name="Picture 2" descr="C:\Users\Fred\AppData\Local\Microsoft\Windows\INetCache\IE\T51YLB9F\Octicons-file-text.svg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4617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94617" y="4099360"/>
                <a:ext cx="13571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Faust source</a:t>
                </a:r>
              </a:p>
              <a:p>
                <a:r>
                  <a:rPr lang="en-US" dirty="0" smtClean="0"/>
                  <a:t>     .</a:t>
                </a:r>
                <a:r>
                  <a:rPr lang="en-US" dirty="0" err="1" smtClean="0"/>
                  <a:t>dsp</a:t>
                </a:r>
                <a:endParaRPr lang="en-US" dirty="0"/>
              </a:p>
            </p:txBody>
          </p:sp>
        </p:grpSp>
        <p:grpSp>
          <p:nvGrpSpPr>
            <p:cNvPr id="4" name="Group 19"/>
            <p:cNvGrpSpPr/>
            <p:nvPr/>
          </p:nvGrpSpPr>
          <p:grpSpPr>
            <a:xfrm>
              <a:off x="3779912" y="116632"/>
              <a:ext cx="1799660" cy="2012355"/>
              <a:chOff x="3565722" y="1988840"/>
              <a:chExt cx="1799660" cy="2012355"/>
            </a:xfrm>
          </p:grpSpPr>
          <p:grpSp>
            <p:nvGrpSpPr>
              <p:cNvPr id="5" name="Group 8"/>
              <p:cNvGrpSpPr/>
              <p:nvPr/>
            </p:nvGrpSpPr>
            <p:grpSpPr>
              <a:xfrm>
                <a:off x="3779912" y="2629223"/>
                <a:ext cx="1155948" cy="1371972"/>
                <a:chOff x="3779912" y="2060848"/>
                <a:chExt cx="1155948" cy="1371972"/>
              </a:xfrm>
            </p:grpSpPr>
            <p:pic>
              <p:nvPicPr>
                <p:cNvPr id="7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211960" y="2060848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067944" y="2276872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923928" y="2492896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779912" y="2708920"/>
                  <a:ext cx="723900" cy="7239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3565722" y="1988840"/>
                <a:ext cx="179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lib sources</a:t>
                </a:r>
              </a:p>
              <a:p>
                <a:r>
                  <a:rPr lang="en-US" dirty="0" smtClean="0"/>
                  <a:t>        .</a:t>
                </a:r>
                <a:r>
                  <a:rPr lang="en-US" dirty="0" err="1" smtClean="0"/>
                  <a:t>cpp</a:t>
                </a:r>
                <a:r>
                  <a:rPr lang="en-US" dirty="0" smtClean="0"/>
                  <a:t>  .h</a:t>
                </a:r>
                <a:endParaRPr lang="en-US" dirty="0"/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6874422" y="1644257"/>
              <a:ext cx="1658018" cy="2288799"/>
              <a:chOff x="6516216" y="2456892"/>
              <a:chExt cx="1658018" cy="2288799"/>
            </a:xfrm>
          </p:grpSpPr>
          <p:pic>
            <p:nvPicPr>
              <p:cNvPr id="1027" name="Picture 3" descr="C:\Users\Fred\AppData\Local\Microsoft\Windows\INetCache\IE\IZO3KN19\Octicons-file-binary.svg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668901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516216" y="4099360"/>
                <a:ext cx="1658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firmware</a:t>
                </a:r>
              </a:p>
              <a:p>
                <a:r>
                  <a:rPr lang="en-US" dirty="0" smtClean="0"/>
                  <a:t>          .bin</a:t>
                </a:r>
                <a:endParaRPr lang="en-US" dirty="0"/>
              </a:p>
            </p:txBody>
          </p:sp>
        </p:grpSp>
        <p:pic>
          <p:nvPicPr>
            <p:cNvPr id="20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9952" y="3212976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21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3429000"/>
              <a:ext cx="723900" cy="72390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347864" y="4221088"/>
              <a:ext cx="2314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user main &amp; </a:t>
              </a:r>
              <a:r>
                <a:rPr lang="en-US" dirty="0" err="1" smtClean="0"/>
                <a:t>libs</a:t>
              </a:r>
              <a:endParaRPr lang="en-US" dirty="0" smtClean="0"/>
            </a:p>
            <a:p>
              <a:r>
                <a:rPr lang="en-US" dirty="0" smtClean="0"/>
                <a:t>   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17664" y="2270680"/>
              <a:ext cx="2377440" cy="798280"/>
              <a:chOff x="4417664" y="2132856"/>
              <a:chExt cx="2377440" cy="798280"/>
            </a:xfrm>
          </p:grpSpPr>
          <p:sp>
            <p:nvSpPr>
              <p:cNvPr id="24" name="Bent Arrow 23"/>
              <p:cNvSpPr/>
              <p:nvPr/>
            </p:nvSpPr>
            <p:spPr>
              <a:xfrm flipV="1">
                <a:off x="4418840" y="2132856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Bent Arrow 24"/>
              <p:cNvSpPr/>
              <p:nvPr/>
            </p:nvSpPr>
            <p:spPr>
              <a:xfrm>
                <a:off x="4417664" y="2480800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83568" y="476672"/>
            <a:ext cx="7850706" cy="4750787"/>
            <a:chOff x="683568" y="476672"/>
            <a:chExt cx="7850706" cy="4750787"/>
          </a:xfrm>
        </p:grpSpPr>
        <p:sp>
          <p:nvSpPr>
            <p:cNvPr id="13" name="TextBox 12"/>
            <p:cNvSpPr txBox="1"/>
            <p:nvPr/>
          </p:nvSpPr>
          <p:spPr>
            <a:xfrm>
              <a:off x="5004048" y="2627620"/>
              <a:ext cx="1418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C++ compiler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9792" y="1268760"/>
              <a:ext cx="68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Faust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483768" y="1731033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3568" y="908720"/>
              <a:ext cx="1790105" cy="2288799"/>
              <a:chOff x="478593" y="2456892"/>
              <a:chExt cx="1790105" cy="2288799"/>
            </a:xfrm>
          </p:grpSpPr>
          <p:pic>
            <p:nvPicPr>
              <p:cNvPr id="1026" name="Picture 2" descr="C:\Users\Fred\AppData\Local\Microsoft\Windows\INetCache\IE\T51YLB9F\Octicons-file-text.svg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4617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78593" y="4099360"/>
                <a:ext cx="17901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Faust DSP engine</a:t>
                </a:r>
              </a:p>
              <a:p>
                <a:r>
                  <a:rPr lang="en-US" dirty="0" smtClean="0"/>
                  <a:t>         .</a:t>
                </a:r>
                <a:r>
                  <a:rPr lang="en-US" dirty="0" err="1" smtClean="0"/>
                  <a:t>dsp</a:t>
                </a:r>
                <a:endParaRPr lang="en-US" dirty="0"/>
              </a:p>
            </p:txBody>
          </p:sp>
        </p:grpSp>
        <p:grpSp>
          <p:nvGrpSpPr>
            <p:cNvPr id="4" name="Group 19"/>
            <p:cNvGrpSpPr/>
            <p:nvPr/>
          </p:nvGrpSpPr>
          <p:grpSpPr>
            <a:xfrm>
              <a:off x="3781746" y="476672"/>
              <a:ext cx="2815322" cy="2012355"/>
              <a:chOff x="3565722" y="1988840"/>
              <a:chExt cx="2815322" cy="2012355"/>
            </a:xfrm>
          </p:grpSpPr>
          <p:grpSp>
            <p:nvGrpSpPr>
              <p:cNvPr id="5" name="Group 8"/>
              <p:cNvGrpSpPr/>
              <p:nvPr/>
            </p:nvGrpSpPr>
            <p:grpSpPr>
              <a:xfrm>
                <a:off x="3779912" y="2629223"/>
                <a:ext cx="1155948" cy="1371972"/>
                <a:chOff x="3779912" y="2060848"/>
                <a:chExt cx="1155948" cy="1371972"/>
              </a:xfrm>
            </p:grpSpPr>
            <p:pic>
              <p:nvPicPr>
                <p:cNvPr id="7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211960" y="2060848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067944" y="2276872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923928" y="2492896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779912" y="2708920"/>
                  <a:ext cx="723900" cy="7239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3565722" y="1988840"/>
                <a:ext cx="2815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sound and audio codec </a:t>
                </a:r>
                <a:r>
                  <a:rPr lang="en-US" dirty="0" err="1" smtClean="0"/>
                  <a:t>libs</a:t>
                </a:r>
                <a:endParaRPr lang="en-US" dirty="0" smtClean="0"/>
              </a:p>
              <a:p>
                <a:r>
                  <a:rPr lang="en-US" dirty="0" smtClean="0"/>
                  <a:t>                .</a:t>
                </a:r>
                <a:r>
                  <a:rPr lang="en-US" dirty="0" err="1" smtClean="0"/>
                  <a:t>cpp</a:t>
                </a:r>
                <a:r>
                  <a:rPr lang="en-US" dirty="0" smtClean="0"/>
                  <a:t>  .h</a:t>
                </a:r>
                <a:endParaRPr lang="en-US" dirty="0"/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6876256" y="2004297"/>
              <a:ext cx="1658018" cy="2288799"/>
              <a:chOff x="6516216" y="2456892"/>
              <a:chExt cx="1658018" cy="2288799"/>
            </a:xfrm>
          </p:grpSpPr>
          <p:pic>
            <p:nvPicPr>
              <p:cNvPr id="1027" name="Picture 3" descr="C:\Users\Fred\AppData\Local\Microsoft\Windows\INetCache\IE\IZO3KN19\Octicons-file-binary.svg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668901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516216" y="4099360"/>
                <a:ext cx="1658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firmware</a:t>
                </a:r>
              </a:p>
              <a:p>
                <a:r>
                  <a:rPr lang="en-US" dirty="0" smtClean="0"/>
                  <a:t>          .bin</a:t>
                </a:r>
                <a:endParaRPr lang="en-US" dirty="0"/>
              </a:p>
            </p:txBody>
          </p:sp>
        </p:grpSp>
        <p:pic>
          <p:nvPicPr>
            <p:cNvPr id="20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1786" y="3573016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21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7770" y="3789040"/>
              <a:ext cx="723900" cy="72390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349698" y="4581128"/>
              <a:ext cx="1719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main &amp; </a:t>
              </a:r>
              <a:r>
                <a:rPr lang="en-US" dirty="0" err="1" smtClean="0"/>
                <a:t>libs</a:t>
              </a:r>
              <a:endParaRPr lang="en-US" dirty="0" smtClean="0"/>
            </a:p>
            <a:p>
              <a:r>
                <a:rPr lang="en-US" dirty="0" smtClean="0"/>
                <a:t>   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  <p:grpSp>
          <p:nvGrpSpPr>
            <p:cNvPr id="11" name="Group 25"/>
            <p:cNvGrpSpPr/>
            <p:nvPr/>
          </p:nvGrpSpPr>
          <p:grpSpPr>
            <a:xfrm>
              <a:off x="4419498" y="2630720"/>
              <a:ext cx="2377440" cy="798280"/>
              <a:chOff x="4417664" y="2132856"/>
              <a:chExt cx="2377440" cy="798280"/>
            </a:xfrm>
          </p:grpSpPr>
          <p:sp>
            <p:nvSpPr>
              <p:cNvPr id="24" name="Bent Arrow 23"/>
              <p:cNvSpPr/>
              <p:nvPr/>
            </p:nvSpPr>
            <p:spPr>
              <a:xfrm flipV="1">
                <a:off x="4418840" y="2132856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Bent Arrow 24"/>
              <p:cNvSpPr/>
              <p:nvPr/>
            </p:nvSpPr>
            <p:spPr>
              <a:xfrm>
                <a:off x="4417664" y="2480800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Sound Board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TTGO </a:t>
            </a:r>
            <a:r>
              <a:rPr lang="en-US" sz="1200" b="1" dirty="0" err="1" smtClean="0">
                <a:solidFill>
                  <a:schemeClr val="tx1"/>
                </a:solidFill>
              </a:rPr>
              <a:t>Taudio</a:t>
            </a:r>
            <a:r>
              <a:rPr lang="en-US" sz="1200" b="1" dirty="0" smtClean="0">
                <a:solidFill>
                  <a:schemeClr val="tx1"/>
                </a:solidFill>
              </a:rPr>
              <a:t> V1.6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DspFaust</a:t>
            </a:r>
            <a:r>
              <a:rPr lang="en-US" sz="1200" b="1" dirty="0" smtClean="0">
                <a:solidFill>
                  <a:schemeClr val="tx1"/>
                </a:solidFill>
              </a:rPr>
              <a:t> API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880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Nodered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6136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Chrome browser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07804" y="2092660"/>
            <a:ext cx="504056" cy="224408"/>
            <a:chOff x="2771800" y="2852936"/>
            <a:chExt cx="504056" cy="224408"/>
          </a:xfrm>
        </p:grpSpPr>
        <p:sp>
          <p:nvSpPr>
            <p:cNvPr id="5" name="Right Arrow 4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12060" y="2092660"/>
            <a:ext cx="504056" cy="224408"/>
            <a:chOff x="2771800" y="2852936"/>
            <a:chExt cx="504056" cy="224408"/>
          </a:xfrm>
        </p:grpSpPr>
        <p:sp>
          <p:nvSpPr>
            <p:cNvPr id="9" name="Right Arrow 8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33139" y="184849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MQTT / </a:t>
            </a:r>
            <a:r>
              <a:rPr lang="en-US" sz="1000" dirty="0" err="1" smtClean="0"/>
              <a:t>WiFi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0014" y="1848493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websocket</a:t>
            </a:r>
            <a:endParaRPr lang="en-US" sz="1000" dirty="0"/>
          </a:p>
        </p:txBody>
      </p:sp>
      <p:grpSp>
        <p:nvGrpSpPr>
          <p:cNvPr id="15" name="Group 35"/>
          <p:cNvGrpSpPr/>
          <p:nvPr/>
        </p:nvGrpSpPr>
        <p:grpSpPr>
          <a:xfrm>
            <a:off x="1191816" y="332656"/>
            <a:ext cx="1440160" cy="917436"/>
            <a:chOff x="1191816" y="332656"/>
            <a:chExt cx="1440160" cy="917436"/>
          </a:xfrm>
        </p:grpSpPr>
        <p:sp>
          <p:nvSpPr>
            <p:cNvPr id="13" name="Rectangle 12"/>
            <p:cNvSpPr/>
            <p:nvPr/>
          </p:nvSpPr>
          <p:spPr>
            <a:xfrm>
              <a:off x="1191816" y="332656"/>
              <a:ext cx="1440160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ESP-IDF compiler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Windows Terminal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2552" y="973093"/>
              <a:ext cx="1162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flash     monitor</a:t>
              </a:r>
              <a:endParaRPr lang="en-US" sz="1200" dirty="0"/>
            </a:p>
          </p:txBody>
        </p:sp>
      </p:grpSp>
      <p:grpSp>
        <p:nvGrpSpPr>
          <p:cNvPr id="19" name="Group 14"/>
          <p:cNvGrpSpPr/>
          <p:nvPr/>
        </p:nvGrpSpPr>
        <p:grpSpPr>
          <a:xfrm rot="16200000" flipH="1">
            <a:off x="1665053" y="1196753"/>
            <a:ext cx="432050" cy="576065"/>
            <a:chOff x="2771797" y="2636910"/>
            <a:chExt cx="432050" cy="576065"/>
          </a:xfrm>
        </p:grpSpPr>
        <p:sp>
          <p:nvSpPr>
            <p:cNvPr id="16" name="Right Arrow 15"/>
            <p:cNvSpPr/>
            <p:nvPr/>
          </p:nvSpPr>
          <p:spPr>
            <a:xfrm>
              <a:off x="2771797" y="2636910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flipH="1">
              <a:off x="2771799" y="3140967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26817" y="138257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Serial (USB)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5856" y="4304129"/>
            <a:ext cx="659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 update</a:t>
            </a:r>
          </a:p>
          <a:p>
            <a:pPr algn="ctr"/>
            <a:r>
              <a:rPr lang="en-US" sz="1200" dirty="0" err="1" smtClean="0"/>
              <a:t>jsonui</a:t>
            </a:r>
            <a:endParaRPr lang="en-US" sz="1200" dirty="0"/>
          </a:p>
        </p:txBody>
      </p:sp>
      <p:grpSp>
        <p:nvGrpSpPr>
          <p:cNvPr id="22" name="Group 36"/>
          <p:cNvGrpSpPr/>
          <p:nvPr/>
        </p:nvGrpSpPr>
        <p:grpSpPr>
          <a:xfrm>
            <a:off x="1286684" y="4005064"/>
            <a:ext cx="5445556" cy="288032"/>
            <a:chOff x="1286684" y="3068960"/>
            <a:chExt cx="5445556" cy="288032"/>
          </a:xfrm>
        </p:grpSpPr>
        <p:sp>
          <p:nvSpPr>
            <p:cNvPr id="20" name="TextBox 19"/>
            <p:cNvSpPr txBox="1"/>
            <p:nvPr/>
          </p:nvSpPr>
          <p:spPr>
            <a:xfrm>
              <a:off x="1286684" y="3068960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Dsp</a:t>
              </a:r>
              <a:r>
                <a:rPr lang="en-US" sz="1200" dirty="0" smtClean="0"/>
                <a:t> UI</a:t>
              </a:r>
              <a:endParaRPr lang="en-US" sz="1200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3851920" y="307238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xplosion 1 22"/>
            <p:cNvSpPr/>
            <p:nvPr/>
          </p:nvSpPr>
          <p:spPr>
            <a:xfrm>
              <a:off x="1862748" y="3068960"/>
              <a:ext cx="252000" cy="252000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2222788" y="3158956"/>
              <a:ext cx="1368000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orizontal Scroll 29"/>
            <p:cNvSpPr/>
            <p:nvPr/>
          </p:nvSpPr>
          <p:spPr>
            <a:xfrm>
              <a:off x="6372200" y="3068960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80"/>
          <p:cNvGrpSpPr/>
          <p:nvPr/>
        </p:nvGrpSpPr>
        <p:grpSpPr>
          <a:xfrm>
            <a:off x="3707904" y="3068960"/>
            <a:ext cx="2993743" cy="893713"/>
            <a:chOff x="3738497" y="3345959"/>
            <a:chExt cx="2993743" cy="893713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4247992" y="360904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58577" y="3778007"/>
              <a:ext cx="848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update</a:t>
              </a:r>
            </a:p>
            <a:p>
              <a:pPr algn="ctr"/>
              <a:r>
                <a:rPr lang="en-US" sz="1200" dirty="0" smtClean="0"/>
                <a:t>wm8978ui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38497" y="3345959"/>
              <a:ext cx="112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Audio codec UI</a:t>
              </a:r>
              <a:endParaRPr lang="en-US" sz="1200" dirty="0"/>
            </a:p>
          </p:txBody>
        </p:sp>
        <p:sp>
          <p:nvSpPr>
            <p:cNvPr id="32" name="Horizontal Scroll 31"/>
            <p:cNvSpPr/>
            <p:nvPr/>
          </p:nvSpPr>
          <p:spPr>
            <a:xfrm>
              <a:off x="6372200" y="3573016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4636388" y="3686552"/>
              <a:ext cx="1584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20100" y="3645024"/>
            <a:ext cx="1116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UI definition</a:t>
            </a:r>
            <a:endParaRPr 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691680" y="4293096"/>
            <a:ext cx="607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board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reboot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79912" y="548680"/>
            <a:ext cx="3161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Event: board reboot</a:t>
            </a:r>
            <a:endParaRPr lang="en-US" sz="2800" b="1" dirty="0"/>
          </a:p>
        </p:txBody>
      </p:sp>
      <p:cxnSp>
        <p:nvCxnSpPr>
          <p:cNvPr id="42" name="Elbow Connector 41"/>
          <p:cNvCxnSpPr>
            <a:stCxn id="21" idx="1"/>
            <a:endCxn id="26" idx="2"/>
          </p:cNvCxnSpPr>
          <p:nvPr/>
        </p:nvCxnSpPr>
        <p:spPr>
          <a:xfrm rot="5400000" flipH="1" flipV="1">
            <a:off x="3822438" y="3613532"/>
            <a:ext cx="550443" cy="239479"/>
          </a:xfrm>
          <a:prstGeom prst="bentConnector2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4211960" y="4118600"/>
            <a:ext cx="2016000" cy="720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44208" y="2852936"/>
            <a:ext cx="107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GUI layout + </a:t>
            </a:r>
          </a:p>
          <a:p>
            <a:pPr algn="ctr"/>
            <a:r>
              <a:rPr lang="en-US" sz="1200" dirty="0" smtClean="0"/>
              <a:t>widgets status</a:t>
            </a:r>
            <a:endParaRPr lang="en-US" sz="1200" dirty="0"/>
          </a:p>
        </p:txBody>
      </p:sp>
      <p:sp>
        <p:nvSpPr>
          <p:cNvPr id="48" name="Right Arrow 47"/>
          <p:cNvSpPr/>
          <p:nvPr/>
        </p:nvSpPr>
        <p:spPr>
          <a:xfrm flipH="1">
            <a:off x="4644184" y="2924944"/>
            <a:ext cx="1584000" cy="720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ghtning Bolt 48"/>
          <p:cNvSpPr/>
          <p:nvPr/>
        </p:nvSpPr>
        <p:spPr>
          <a:xfrm>
            <a:off x="6372200" y="2852936"/>
            <a:ext cx="144016" cy="216024"/>
          </a:xfrm>
          <a:prstGeom prst="lightningBol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flipH="1">
            <a:off x="2051720" y="2924944"/>
            <a:ext cx="1836000" cy="720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rved Up Arrow 50"/>
          <p:cNvSpPr>
            <a:spLocks noChangeAspect="1"/>
          </p:cNvSpPr>
          <p:nvPr/>
        </p:nvSpPr>
        <p:spPr>
          <a:xfrm flipH="1" flipV="1">
            <a:off x="1638722" y="2794570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Up Arrow 51"/>
          <p:cNvSpPr>
            <a:spLocks noChangeAspect="1"/>
          </p:cNvSpPr>
          <p:nvPr/>
        </p:nvSpPr>
        <p:spPr>
          <a:xfrm>
            <a:off x="1638722" y="2946970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87624" y="3068960"/>
            <a:ext cx="1983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audio codec initial values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1403648" y="2708920"/>
            <a:ext cx="2520280" cy="43204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72000" y="2780928"/>
            <a:ext cx="2520280" cy="43204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804248" y="908720"/>
            <a:ext cx="2160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It may be an option to define the </a:t>
            </a:r>
            <a:r>
              <a:rPr lang="en-US" sz="1000" dirty="0" err="1" smtClean="0"/>
              <a:t>jsonui</a:t>
            </a:r>
            <a:r>
              <a:rPr lang="en-US" sz="1000" dirty="0" smtClean="0"/>
              <a:t> for the wm8978 in the board firmware.</a:t>
            </a:r>
          </a:p>
          <a:p>
            <a:r>
              <a:rPr lang="en-US" sz="1000" dirty="0" smtClean="0"/>
              <a:t>This makes the back load of initial values un necessary.</a:t>
            </a:r>
          </a:p>
          <a:p>
            <a:r>
              <a:rPr lang="en-US" sz="1000" dirty="0" smtClean="0"/>
              <a:t>Is this doable without too much effort/load/storage for the board?</a:t>
            </a:r>
            <a:endParaRPr lang="en-US" sz="10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3779912" y="4725144"/>
            <a:ext cx="792088" cy="1016496"/>
            <a:chOff x="3779912" y="4725144"/>
            <a:chExt cx="792088" cy="1016496"/>
          </a:xfrm>
        </p:grpSpPr>
        <p:grpSp>
          <p:nvGrpSpPr>
            <p:cNvPr id="55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59" name="Flowchart: Document 58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Document 60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63" name="Flowchart: Document 62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ocument 63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2483768" y="4869160"/>
            <a:ext cx="1150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populate</a:t>
            </a:r>
          </a:p>
          <a:p>
            <a:pPr algn="ctr"/>
            <a:r>
              <a:rPr lang="en-US" sz="1200" dirty="0" err="1" smtClean="0"/>
              <a:t>addressesMap</a:t>
            </a:r>
            <a:r>
              <a:rPr lang="en-US" sz="1200" dirty="0" smtClean="0"/>
              <a:t>/</a:t>
            </a:r>
          </a:p>
          <a:p>
            <a:pPr algn="ctr"/>
            <a:r>
              <a:rPr lang="en-US" sz="1200" dirty="0" err="1" smtClean="0"/>
              <a:t>valuesMap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987824" y="6021288"/>
            <a:ext cx="471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 on keeping </a:t>
            </a:r>
            <a:r>
              <a:rPr lang="en-US" dirty="0" err="1" smtClean="0"/>
              <a:t>aold</a:t>
            </a:r>
            <a:r>
              <a:rPr lang="en-US" dirty="0" smtClean="0"/>
              <a:t> values or NOT on reboot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6084168" y="4725144"/>
            <a:ext cx="792088" cy="1016496"/>
            <a:chOff x="3779912" y="4725144"/>
            <a:chExt cx="792088" cy="1016496"/>
          </a:xfrm>
        </p:grpSpPr>
        <p:grpSp>
          <p:nvGrpSpPr>
            <p:cNvPr id="69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74" name="Flowchart: Document 73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Document 74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71" name="Flowchart: Document 70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Document 71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251520" y="5157192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RESPONSE IS OK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Sound Board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TTGO </a:t>
            </a:r>
            <a:r>
              <a:rPr lang="en-US" sz="1200" b="1" dirty="0" err="1" smtClean="0">
                <a:solidFill>
                  <a:schemeClr val="tx1"/>
                </a:solidFill>
              </a:rPr>
              <a:t>Taudio</a:t>
            </a:r>
            <a:r>
              <a:rPr lang="en-US" sz="1200" b="1" dirty="0" smtClean="0">
                <a:solidFill>
                  <a:schemeClr val="tx1"/>
                </a:solidFill>
              </a:rPr>
              <a:t> V1.6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DspFaust</a:t>
            </a:r>
            <a:r>
              <a:rPr lang="en-US" sz="1200" b="1" dirty="0" smtClean="0">
                <a:solidFill>
                  <a:schemeClr val="tx1"/>
                </a:solidFill>
              </a:rPr>
              <a:t> API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880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Nodered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6136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Chrome browser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07804" y="2092660"/>
            <a:ext cx="504056" cy="224408"/>
            <a:chOff x="2771800" y="2852936"/>
            <a:chExt cx="504056" cy="224408"/>
          </a:xfrm>
        </p:grpSpPr>
        <p:sp>
          <p:nvSpPr>
            <p:cNvPr id="5" name="Right Arrow 4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12060" y="2092660"/>
            <a:ext cx="504056" cy="224408"/>
            <a:chOff x="2771800" y="2852936"/>
            <a:chExt cx="504056" cy="224408"/>
          </a:xfrm>
        </p:grpSpPr>
        <p:sp>
          <p:nvSpPr>
            <p:cNvPr id="9" name="Right Arrow 8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33139" y="184849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MQTT / </a:t>
            </a:r>
            <a:r>
              <a:rPr lang="en-US" sz="1000" dirty="0" err="1" smtClean="0"/>
              <a:t>WiFi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0014" y="1848493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websocket</a:t>
            </a:r>
            <a:endParaRPr lang="en-US" sz="1000" dirty="0"/>
          </a:p>
        </p:txBody>
      </p:sp>
      <p:grpSp>
        <p:nvGrpSpPr>
          <p:cNvPr id="15" name="Group 35"/>
          <p:cNvGrpSpPr/>
          <p:nvPr/>
        </p:nvGrpSpPr>
        <p:grpSpPr>
          <a:xfrm>
            <a:off x="1191816" y="332656"/>
            <a:ext cx="1440160" cy="917436"/>
            <a:chOff x="1191816" y="332656"/>
            <a:chExt cx="1440160" cy="917436"/>
          </a:xfrm>
        </p:grpSpPr>
        <p:sp>
          <p:nvSpPr>
            <p:cNvPr id="13" name="Rectangle 12"/>
            <p:cNvSpPr/>
            <p:nvPr/>
          </p:nvSpPr>
          <p:spPr>
            <a:xfrm>
              <a:off x="1191816" y="332656"/>
              <a:ext cx="1440160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ESP-IDF compiler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Windows Terminal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2552" y="973093"/>
              <a:ext cx="1162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flash     monitor</a:t>
              </a:r>
              <a:endParaRPr lang="en-US" sz="1200" dirty="0"/>
            </a:p>
          </p:txBody>
        </p:sp>
      </p:grpSp>
      <p:grpSp>
        <p:nvGrpSpPr>
          <p:cNvPr id="19" name="Group 14"/>
          <p:cNvGrpSpPr/>
          <p:nvPr/>
        </p:nvGrpSpPr>
        <p:grpSpPr>
          <a:xfrm rot="16200000" flipH="1">
            <a:off x="1665053" y="1196753"/>
            <a:ext cx="432050" cy="576065"/>
            <a:chOff x="2771797" y="2636910"/>
            <a:chExt cx="432050" cy="576065"/>
          </a:xfrm>
        </p:grpSpPr>
        <p:sp>
          <p:nvSpPr>
            <p:cNvPr id="16" name="Right Arrow 15"/>
            <p:cNvSpPr/>
            <p:nvPr/>
          </p:nvSpPr>
          <p:spPr>
            <a:xfrm>
              <a:off x="2771797" y="2636910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flipH="1">
              <a:off x="2771799" y="3140967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26817" y="138257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Serial (USB)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156247" y="414908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jsonui</a:t>
            </a:r>
            <a:endParaRPr lang="en-US" sz="1200" dirty="0"/>
          </a:p>
        </p:txBody>
      </p:sp>
      <p:grpSp>
        <p:nvGrpSpPr>
          <p:cNvPr id="20" name="Group 36"/>
          <p:cNvGrpSpPr/>
          <p:nvPr/>
        </p:nvGrpSpPr>
        <p:grpSpPr>
          <a:xfrm>
            <a:off x="3851920" y="4005064"/>
            <a:ext cx="2880320" cy="288032"/>
            <a:chOff x="3851920" y="3068960"/>
            <a:chExt cx="2880320" cy="288032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3851920" y="307238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orizontal Scroll 29"/>
            <p:cNvSpPr/>
            <p:nvPr/>
          </p:nvSpPr>
          <p:spPr>
            <a:xfrm>
              <a:off x="6372200" y="3068960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4211960" y="3182496"/>
              <a:ext cx="2016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80"/>
          <p:cNvGrpSpPr/>
          <p:nvPr/>
        </p:nvGrpSpPr>
        <p:grpSpPr>
          <a:xfrm>
            <a:off x="2843808" y="3152001"/>
            <a:ext cx="3857839" cy="472465"/>
            <a:chOff x="2874401" y="3429000"/>
            <a:chExt cx="3857839" cy="472465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4247992" y="360904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18380" y="342900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wm8978ui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4401" y="3624466"/>
              <a:ext cx="112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Audio codec UI</a:t>
              </a:r>
              <a:endParaRPr lang="en-US" sz="1200" dirty="0"/>
            </a:p>
          </p:txBody>
        </p:sp>
        <p:sp>
          <p:nvSpPr>
            <p:cNvPr id="32" name="Horizontal Scroll 31"/>
            <p:cNvSpPr/>
            <p:nvPr/>
          </p:nvSpPr>
          <p:spPr>
            <a:xfrm>
              <a:off x="6372200" y="3573016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4645913" y="3686552"/>
              <a:ext cx="1584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948264" y="3356992"/>
            <a:ext cx="922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browser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refresh/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websocket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(re)connect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8" name="Explosion 1 117"/>
          <p:cNvSpPr/>
          <p:nvPr/>
        </p:nvSpPr>
        <p:spPr>
          <a:xfrm>
            <a:off x="6588224" y="3681056"/>
            <a:ext cx="252000" cy="252000"/>
          </a:xfrm>
          <a:prstGeom prst="irregularSeal1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flipH="1">
            <a:off x="4427984" y="3789040"/>
            <a:ext cx="2016000" cy="720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843808" y="4016097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Dsp</a:t>
            </a:r>
            <a:r>
              <a:rPr lang="en-US" sz="1200" dirty="0" smtClean="0"/>
              <a:t> UI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79912" y="548680"/>
            <a:ext cx="3556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Event: browser refresh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52120" y="3573016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444208" y="2852936"/>
            <a:ext cx="107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GUI layout + </a:t>
            </a:r>
          </a:p>
          <a:p>
            <a:pPr algn="ctr"/>
            <a:r>
              <a:rPr lang="en-US" sz="1200" dirty="0" smtClean="0"/>
              <a:t>widgets status</a:t>
            </a:r>
            <a:endParaRPr lang="en-US" sz="12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3779912" y="5301208"/>
            <a:ext cx="440432" cy="440432"/>
            <a:chOff x="3779912" y="5301208"/>
            <a:chExt cx="440432" cy="440432"/>
          </a:xfrm>
        </p:grpSpPr>
        <p:sp>
          <p:nvSpPr>
            <p:cNvPr id="41" name="Flowchart: Document 40"/>
            <p:cNvSpPr/>
            <p:nvPr/>
          </p:nvSpPr>
          <p:spPr>
            <a:xfrm>
              <a:off x="3779912" y="53012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Document 43"/>
            <p:cNvSpPr/>
            <p:nvPr/>
          </p:nvSpPr>
          <p:spPr>
            <a:xfrm>
              <a:off x="3932312" y="54536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31568" y="4725144"/>
            <a:ext cx="440432" cy="440432"/>
            <a:chOff x="3932312" y="5453608"/>
            <a:chExt cx="440432" cy="440432"/>
          </a:xfrm>
        </p:grpSpPr>
        <p:sp>
          <p:nvSpPr>
            <p:cNvPr id="45" name="Flowchart: Document 44"/>
            <p:cNvSpPr/>
            <p:nvPr/>
          </p:nvSpPr>
          <p:spPr>
            <a:xfrm>
              <a:off x="3932312" y="54536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ocument 45"/>
            <p:cNvSpPr/>
            <p:nvPr/>
          </p:nvSpPr>
          <p:spPr>
            <a:xfrm>
              <a:off x="4084712" y="56060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23728" y="551723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storage</a:t>
            </a:r>
          </a:p>
          <a:p>
            <a:r>
              <a:rPr lang="en-US" dirty="0" err="1" smtClean="0"/>
              <a:t>addressesMap</a:t>
            </a:r>
            <a:r>
              <a:rPr lang="en-US" dirty="0" smtClean="0"/>
              <a:t>/</a:t>
            </a:r>
            <a:r>
              <a:rPr lang="en-US" dirty="0" err="1" smtClean="0"/>
              <a:t>valuesMap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87824" y="6309320"/>
            <a:ext cx="556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 on keeping </a:t>
            </a:r>
            <a:r>
              <a:rPr lang="en-US" dirty="0" err="1" smtClean="0"/>
              <a:t>aold</a:t>
            </a:r>
            <a:r>
              <a:rPr lang="en-US" dirty="0" smtClean="0"/>
              <a:t> values or NOT on browser refresh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3779912" y="4725144"/>
            <a:ext cx="792088" cy="1016496"/>
            <a:chOff x="3779912" y="4725144"/>
            <a:chExt cx="792088" cy="1016496"/>
          </a:xfrm>
        </p:grpSpPr>
        <p:grpSp>
          <p:nvGrpSpPr>
            <p:cNvPr id="52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56" name="Flowchart: Document 55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Document 56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54" name="Flowchart: Document 53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Document 54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6228184" y="4797152"/>
            <a:ext cx="792088" cy="1016496"/>
            <a:chOff x="3779912" y="4725144"/>
            <a:chExt cx="792088" cy="1016496"/>
          </a:xfrm>
        </p:grpSpPr>
        <p:grpSp>
          <p:nvGrpSpPr>
            <p:cNvPr id="59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63" name="Flowchart: Document 62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ocument 63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61" name="Flowchart: Document 60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Document 61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07504" y="3573016"/>
            <a:ext cx="37396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 REFRESH,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WIDGETS GO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THE INIT VALUES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 THE BOARD DOES NOT RESPOND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(AS IT SHOULD)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WIDGETS SHOULD NOT BE RESET!!!)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ADD SOME LOGIC…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Sound Board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TTGO </a:t>
            </a:r>
            <a:r>
              <a:rPr lang="en-US" sz="1200" b="1" dirty="0" err="1" smtClean="0">
                <a:solidFill>
                  <a:schemeClr val="tx1"/>
                </a:solidFill>
              </a:rPr>
              <a:t>Taudio</a:t>
            </a:r>
            <a:r>
              <a:rPr lang="en-US" sz="1200" b="1" dirty="0" smtClean="0">
                <a:solidFill>
                  <a:schemeClr val="tx1"/>
                </a:solidFill>
              </a:rPr>
              <a:t> V1.6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DspFaust</a:t>
            </a:r>
            <a:r>
              <a:rPr lang="en-US" sz="1200" b="1" dirty="0" smtClean="0">
                <a:solidFill>
                  <a:schemeClr val="tx1"/>
                </a:solidFill>
              </a:rPr>
              <a:t> API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880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Nodered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6136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Chrome browser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07804" y="2092660"/>
            <a:ext cx="504056" cy="224408"/>
            <a:chOff x="2771800" y="2852936"/>
            <a:chExt cx="504056" cy="224408"/>
          </a:xfrm>
        </p:grpSpPr>
        <p:sp>
          <p:nvSpPr>
            <p:cNvPr id="5" name="Right Arrow 4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12060" y="2092660"/>
            <a:ext cx="504056" cy="224408"/>
            <a:chOff x="2771800" y="2852936"/>
            <a:chExt cx="504056" cy="224408"/>
          </a:xfrm>
        </p:grpSpPr>
        <p:sp>
          <p:nvSpPr>
            <p:cNvPr id="9" name="Right Arrow 8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33139" y="184849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MQTT / </a:t>
            </a:r>
            <a:r>
              <a:rPr lang="en-US" sz="1000" dirty="0" err="1" smtClean="0"/>
              <a:t>WiFi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0014" y="1848493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websocket</a:t>
            </a:r>
            <a:endParaRPr lang="en-US" sz="1000" dirty="0"/>
          </a:p>
        </p:txBody>
      </p:sp>
      <p:grpSp>
        <p:nvGrpSpPr>
          <p:cNvPr id="15" name="Group 35"/>
          <p:cNvGrpSpPr/>
          <p:nvPr/>
        </p:nvGrpSpPr>
        <p:grpSpPr>
          <a:xfrm>
            <a:off x="1191816" y="332656"/>
            <a:ext cx="1440160" cy="917436"/>
            <a:chOff x="1191816" y="332656"/>
            <a:chExt cx="1440160" cy="917436"/>
          </a:xfrm>
        </p:grpSpPr>
        <p:sp>
          <p:nvSpPr>
            <p:cNvPr id="13" name="Rectangle 12"/>
            <p:cNvSpPr/>
            <p:nvPr/>
          </p:nvSpPr>
          <p:spPr>
            <a:xfrm>
              <a:off x="1191816" y="332656"/>
              <a:ext cx="1440160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ESP-IDF compiler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Windows Terminal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2552" y="973093"/>
              <a:ext cx="1162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flash     monitor</a:t>
              </a:r>
              <a:endParaRPr lang="en-US" sz="1200" dirty="0"/>
            </a:p>
          </p:txBody>
        </p:sp>
      </p:grpSp>
      <p:grpSp>
        <p:nvGrpSpPr>
          <p:cNvPr id="19" name="Group 14"/>
          <p:cNvGrpSpPr/>
          <p:nvPr/>
        </p:nvGrpSpPr>
        <p:grpSpPr>
          <a:xfrm rot="16200000" flipH="1">
            <a:off x="1665053" y="1196753"/>
            <a:ext cx="432050" cy="576065"/>
            <a:chOff x="2771797" y="2636910"/>
            <a:chExt cx="432050" cy="576065"/>
          </a:xfrm>
        </p:grpSpPr>
        <p:sp>
          <p:nvSpPr>
            <p:cNvPr id="16" name="Right Arrow 15"/>
            <p:cNvSpPr/>
            <p:nvPr/>
          </p:nvSpPr>
          <p:spPr>
            <a:xfrm>
              <a:off x="2771797" y="2636910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flipH="1">
              <a:off x="2771799" y="3140967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26817" y="138257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Serial (USB)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4221088"/>
            <a:ext cx="62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</a:t>
            </a:r>
          </a:p>
          <a:p>
            <a:r>
              <a:rPr lang="en-US" sz="1200" dirty="0" err="1" smtClean="0"/>
              <a:t>jsonui</a:t>
            </a:r>
            <a:endParaRPr lang="en-US" sz="1200" dirty="0"/>
          </a:p>
        </p:txBody>
      </p:sp>
      <p:grpSp>
        <p:nvGrpSpPr>
          <p:cNvPr id="22" name="Group 36"/>
          <p:cNvGrpSpPr/>
          <p:nvPr/>
        </p:nvGrpSpPr>
        <p:grpSpPr>
          <a:xfrm>
            <a:off x="755576" y="4005064"/>
            <a:ext cx="5976664" cy="1789167"/>
            <a:chOff x="755576" y="3068960"/>
            <a:chExt cx="5976664" cy="1789167"/>
          </a:xfrm>
        </p:grpSpPr>
        <p:sp>
          <p:nvSpPr>
            <p:cNvPr id="20" name="TextBox 19"/>
            <p:cNvSpPr txBox="1"/>
            <p:nvPr/>
          </p:nvSpPr>
          <p:spPr>
            <a:xfrm>
              <a:off x="755576" y="4581128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Dsp</a:t>
              </a:r>
              <a:r>
                <a:rPr lang="en-US" sz="1200" dirty="0" smtClean="0"/>
                <a:t> API</a:t>
              </a:r>
              <a:endParaRPr lang="en-US" sz="1200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3851920" y="307238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flipH="1">
              <a:off x="2123728" y="4581128"/>
              <a:ext cx="1368000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orizontal Scroll 29"/>
            <p:cNvSpPr/>
            <p:nvPr/>
          </p:nvSpPr>
          <p:spPr>
            <a:xfrm>
              <a:off x="6372200" y="3068960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 flipH="1">
              <a:off x="4283968" y="4581128"/>
              <a:ext cx="1872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80"/>
          <p:cNvGrpSpPr/>
          <p:nvPr/>
        </p:nvGrpSpPr>
        <p:grpSpPr>
          <a:xfrm>
            <a:off x="539552" y="2996952"/>
            <a:ext cx="6162095" cy="2016224"/>
            <a:chOff x="570145" y="3273951"/>
            <a:chExt cx="6162095" cy="2016224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4247992" y="360904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58577" y="3273951"/>
              <a:ext cx="848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update</a:t>
              </a:r>
            </a:p>
            <a:p>
              <a:pPr algn="ctr"/>
              <a:r>
                <a:rPr lang="en-US" sz="1200" dirty="0" smtClean="0"/>
                <a:t>wm8978ui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0145" y="5002143"/>
              <a:ext cx="119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Audio codec API</a:t>
              </a:r>
              <a:endParaRPr lang="en-US" sz="1200" dirty="0"/>
            </a:p>
          </p:txBody>
        </p:sp>
        <p:sp>
          <p:nvSpPr>
            <p:cNvPr id="32" name="Horizontal Scroll 31"/>
            <p:cNvSpPr/>
            <p:nvPr/>
          </p:nvSpPr>
          <p:spPr>
            <a:xfrm>
              <a:off x="6372200" y="3573016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 flipH="1">
              <a:off x="4746609" y="5218167"/>
              <a:ext cx="1584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539552" y="508518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 parameter value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3779912" y="548680"/>
            <a:ext cx="5015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Event: widget update in browser</a:t>
            </a:r>
            <a:endParaRPr lang="en-US" sz="2800" b="1" dirty="0"/>
          </a:p>
        </p:txBody>
      </p:sp>
      <p:sp>
        <p:nvSpPr>
          <p:cNvPr id="82" name="Lightning Bolt 81"/>
          <p:cNvSpPr/>
          <p:nvPr/>
        </p:nvSpPr>
        <p:spPr>
          <a:xfrm>
            <a:off x="6804248" y="3429000"/>
            <a:ext cx="144016" cy="216024"/>
          </a:xfrm>
          <a:prstGeom prst="lightningBol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445908" y="2852936"/>
            <a:ext cx="107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widget status 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change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4" name="Lightning Bolt 83"/>
          <p:cNvSpPr/>
          <p:nvPr/>
        </p:nvSpPr>
        <p:spPr>
          <a:xfrm>
            <a:off x="6804248" y="3861048"/>
            <a:ext cx="144016" cy="216024"/>
          </a:xfrm>
          <a:prstGeom prst="lightningBol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 flipH="1">
            <a:off x="2051720" y="4869160"/>
            <a:ext cx="1836000" cy="720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rved Up Arrow 87"/>
          <p:cNvSpPr>
            <a:spLocks noChangeAspect="1"/>
          </p:cNvSpPr>
          <p:nvPr/>
        </p:nvSpPr>
        <p:spPr>
          <a:xfrm flipH="1" flipV="1">
            <a:off x="1763688" y="4779862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Curved Up Arrow 88"/>
          <p:cNvSpPr>
            <a:spLocks noChangeAspect="1"/>
          </p:cNvSpPr>
          <p:nvPr/>
        </p:nvSpPr>
        <p:spPr>
          <a:xfrm>
            <a:off x="1763688" y="4932262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Curved Up Arrow 89"/>
          <p:cNvSpPr>
            <a:spLocks noChangeAspect="1"/>
          </p:cNvSpPr>
          <p:nvPr/>
        </p:nvSpPr>
        <p:spPr>
          <a:xfrm flipH="1" flipV="1">
            <a:off x="1763688" y="5472583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Curved Up Arrow 90"/>
          <p:cNvSpPr>
            <a:spLocks noChangeAspect="1"/>
          </p:cNvSpPr>
          <p:nvPr/>
        </p:nvSpPr>
        <p:spPr>
          <a:xfrm>
            <a:off x="1763688" y="5624983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88024" y="4581128"/>
            <a:ext cx="1496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param</a:t>
            </a:r>
            <a:r>
              <a:rPr lang="en-US" sz="1200" dirty="0" smtClean="0"/>
              <a:t> address/value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123728" y="4509120"/>
            <a:ext cx="139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topic / </a:t>
            </a:r>
            <a:r>
              <a:rPr lang="en-US" sz="1200" dirty="0" err="1" smtClean="0"/>
              <a:t>param</a:t>
            </a:r>
            <a:r>
              <a:rPr lang="en-US" sz="1200" dirty="0" smtClean="0"/>
              <a:t> value</a:t>
            </a:r>
            <a:endParaRPr lang="en-US" sz="12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779912" y="5301208"/>
            <a:ext cx="440432" cy="440432"/>
            <a:chOff x="3779912" y="5301208"/>
            <a:chExt cx="440432" cy="440432"/>
          </a:xfrm>
        </p:grpSpPr>
        <p:sp>
          <p:nvSpPr>
            <p:cNvPr id="52" name="Flowchart: Document 51"/>
            <p:cNvSpPr/>
            <p:nvPr/>
          </p:nvSpPr>
          <p:spPr>
            <a:xfrm>
              <a:off x="3779912" y="53012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Document 52"/>
            <p:cNvSpPr/>
            <p:nvPr/>
          </p:nvSpPr>
          <p:spPr>
            <a:xfrm>
              <a:off x="3932312" y="54536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31568" y="4725144"/>
            <a:ext cx="440432" cy="440432"/>
            <a:chOff x="3932312" y="5453608"/>
            <a:chExt cx="440432" cy="440432"/>
          </a:xfrm>
        </p:grpSpPr>
        <p:sp>
          <p:nvSpPr>
            <p:cNvPr id="55" name="Flowchart: Document 54"/>
            <p:cNvSpPr/>
            <p:nvPr/>
          </p:nvSpPr>
          <p:spPr>
            <a:xfrm>
              <a:off x="3932312" y="54536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Document 55"/>
            <p:cNvSpPr/>
            <p:nvPr/>
          </p:nvSpPr>
          <p:spPr>
            <a:xfrm>
              <a:off x="4084712" y="56060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123728" y="587727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storage</a:t>
            </a:r>
          </a:p>
          <a:p>
            <a:r>
              <a:rPr lang="en-US" dirty="0" err="1" smtClean="0"/>
              <a:t>addressesMap</a:t>
            </a:r>
            <a:r>
              <a:rPr lang="en-US" dirty="0" smtClean="0"/>
              <a:t>/</a:t>
            </a:r>
            <a:r>
              <a:rPr lang="en-US" dirty="0" err="1" smtClean="0"/>
              <a:t>valuesMap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084168" y="4725144"/>
            <a:ext cx="792088" cy="1016496"/>
            <a:chOff x="3779912" y="4725144"/>
            <a:chExt cx="792088" cy="1016496"/>
          </a:xfrm>
        </p:grpSpPr>
        <p:grpSp>
          <p:nvGrpSpPr>
            <p:cNvPr id="59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63" name="Flowchart: Document 62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ocument 63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61" name="Flowchart: Document 60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Document 61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683568" y="378904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RESPONSE IS OK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47010" y="1753071"/>
            <a:ext cx="2884512" cy="144016"/>
            <a:chOff x="541751" y="1412776"/>
            <a:chExt cx="2884512" cy="144016"/>
          </a:xfrm>
        </p:grpSpPr>
        <p:sp>
          <p:nvSpPr>
            <p:cNvPr id="2" name="Rectangle 1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85171" y="1681063"/>
            <a:ext cx="4478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single measure, containing 4 beats (time signature “4/4”)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2803" y="260648"/>
            <a:ext cx="68205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basic unit is a beat. </a:t>
            </a:r>
          </a:p>
          <a:p>
            <a:r>
              <a:rPr lang="en-US" sz="1400" dirty="0" smtClean="0"/>
              <a:t>An important parameter is the tempo in beats per minute (</a:t>
            </a:r>
            <a:r>
              <a:rPr lang="en-US" sz="1400" dirty="0" err="1" smtClean="0"/>
              <a:t>bpm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The length of a beat also defines the length of a quarter note.</a:t>
            </a:r>
          </a:p>
          <a:p>
            <a:r>
              <a:rPr lang="en-US" sz="1400" dirty="0" smtClean="0"/>
              <a:t>A measure is a repeating unit of beats. The number of beats in a measure can vary.</a:t>
            </a:r>
          </a:p>
          <a:p>
            <a:r>
              <a:rPr lang="en-US" sz="1400" dirty="0" smtClean="0"/>
              <a:t>Common time signatures are:  “4/4” ,  “3/4” , “5/4”  for resp. 4 , 3 and 5 beats in a measure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2803" y="2259449"/>
            <a:ext cx="5757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sequence is a sequence of full measures: here is a sequence of 3 measures</a:t>
            </a:r>
            <a:endParaRPr lang="en-US" sz="1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44811" y="2780928"/>
            <a:ext cx="2884512" cy="144016"/>
            <a:chOff x="541751" y="1412776"/>
            <a:chExt cx="2884512" cy="144016"/>
          </a:xfrm>
        </p:grpSpPr>
        <p:sp>
          <p:nvSpPr>
            <p:cNvPr id="48" name="Rectangle 47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09723" y="2780928"/>
            <a:ext cx="2884512" cy="144016"/>
            <a:chOff x="541751" y="1412776"/>
            <a:chExt cx="2884512" cy="144016"/>
          </a:xfrm>
        </p:grpSpPr>
        <p:sp>
          <p:nvSpPr>
            <p:cNvPr id="54" name="Rectangle 53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25131" y="2780928"/>
            <a:ext cx="2884512" cy="144016"/>
            <a:chOff x="541751" y="1412776"/>
            <a:chExt cx="2884512" cy="144016"/>
          </a:xfrm>
        </p:grpSpPr>
        <p:sp>
          <p:nvSpPr>
            <p:cNvPr id="60" name="Rectangle 59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344734" y="2980018"/>
            <a:ext cx="0" cy="5040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9185" y="35010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220782" y="298001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0462" y="3212976"/>
            <a:ext cx="2880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945134" y="2980018"/>
            <a:ext cx="0" cy="5040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662097" y="298001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940862" y="3212976"/>
            <a:ext cx="720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334" y="367188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seq_t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212511" y="314242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 s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049100" y="315936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0.5 s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61668" y="4133398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the tempo is 120 </a:t>
            </a:r>
            <a:r>
              <a:rPr lang="en-US" sz="1400" dirty="0" err="1" smtClean="0"/>
              <a:t>bpm</a:t>
            </a:r>
            <a:r>
              <a:rPr lang="en-US" sz="1400" dirty="0" smtClean="0"/>
              <a:t>, one single beat has a duration of 0.5 s. </a:t>
            </a:r>
          </a:p>
          <a:p>
            <a:r>
              <a:rPr lang="en-US" sz="1400" dirty="0" smtClean="0"/>
              <a:t>A full measure in a “4/4” signature has a duration of 2 s.</a:t>
            </a:r>
          </a:p>
          <a:p>
            <a:endParaRPr lang="en-US" sz="1400" dirty="0" smtClean="0"/>
          </a:p>
          <a:p>
            <a:r>
              <a:rPr lang="en-US" sz="1400" dirty="0" smtClean="0"/>
              <a:t>Time in a sequence is called “sequence time” (</a:t>
            </a:r>
            <a:r>
              <a:rPr lang="en-US" sz="1400" dirty="0" err="1" smtClean="0"/>
              <a:t>seq_t</a:t>
            </a:r>
            <a:r>
              <a:rPr lang="en-US" sz="1400" dirty="0" smtClean="0"/>
              <a:t>).  At the start of the first measure </a:t>
            </a:r>
            <a:r>
              <a:rPr lang="en-US" sz="1400" dirty="0" err="1" smtClean="0"/>
              <a:t>seq_t</a:t>
            </a:r>
            <a:r>
              <a:rPr lang="en-US" sz="1400" dirty="0" smtClean="0"/>
              <a:t> equals 0.</a:t>
            </a:r>
          </a:p>
          <a:p>
            <a:endParaRPr lang="en-US" sz="1400" dirty="0" smtClean="0"/>
          </a:p>
          <a:p>
            <a:r>
              <a:rPr lang="en-US" sz="1400" dirty="0" smtClean="0"/>
              <a:t>Every event in a sequence can be characterized by a timestamp, that is a measure of elapsed sequence time relative to the start of the first measure. Event A takes place approximately at </a:t>
            </a:r>
            <a:r>
              <a:rPr lang="en-US" sz="1400" dirty="0" err="1" smtClean="0"/>
              <a:t>seq_t</a:t>
            </a:r>
            <a:r>
              <a:rPr lang="en-US" sz="1400" dirty="0" smtClean="0"/>
              <a:t> = 4.25 s  (at 120 </a:t>
            </a:r>
            <a:r>
              <a:rPr lang="en-US" sz="1400" dirty="0" err="1" smtClean="0"/>
              <a:t>bpm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490815" y="292494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xplosion 1 85"/>
          <p:cNvSpPr/>
          <p:nvPr/>
        </p:nvSpPr>
        <p:spPr>
          <a:xfrm>
            <a:off x="6588224" y="3068960"/>
            <a:ext cx="144016" cy="144016"/>
          </a:xfrm>
          <a:prstGeom prst="irregularSeal1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957086" y="3429000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 A</a:t>
            </a:r>
          </a:p>
          <a:p>
            <a:r>
              <a:rPr lang="en-US" sz="1400" dirty="0" err="1" smtClean="0"/>
              <a:t>seq_t</a:t>
            </a:r>
            <a:r>
              <a:rPr lang="en-US" sz="1400" dirty="0" smtClean="0"/>
              <a:t> = 4.25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2803" y="260648"/>
            <a:ext cx="858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playing a sequence or a part of a sequence it is useful to start and stop at the start and end of a full measure.</a:t>
            </a:r>
          </a:p>
          <a:p>
            <a:r>
              <a:rPr lang="en-US" sz="1400" dirty="0" smtClean="0"/>
              <a:t>This is particularly useful when repeating a part of a sequence (loop mode).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2803" y="2259449"/>
            <a:ext cx="5757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sequence is a sequence of full measures: here is a sequence of 3 measures</a:t>
            </a:r>
            <a:endParaRPr lang="en-US" sz="1400" dirty="0"/>
          </a:p>
        </p:txBody>
      </p:sp>
      <p:grpSp>
        <p:nvGrpSpPr>
          <p:cNvPr id="7" name="Group 46"/>
          <p:cNvGrpSpPr/>
          <p:nvPr/>
        </p:nvGrpSpPr>
        <p:grpSpPr>
          <a:xfrm>
            <a:off x="344811" y="2780928"/>
            <a:ext cx="2884512" cy="144016"/>
            <a:chOff x="541751" y="1412776"/>
            <a:chExt cx="2884512" cy="144016"/>
          </a:xfrm>
        </p:grpSpPr>
        <p:sp>
          <p:nvSpPr>
            <p:cNvPr id="48" name="Rectangle 47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52"/>
          <p:cNvGrpSpPr/>
          <p:nvPr/>
        </p:nvGrpSpPr>
        <p:grpSpPr>
          <a:xfrm>
            <a:off x="6109723" y="2780928"/>
            <a:ext cx="2884512" cy="144016"/>
            <a:chOff x="541751" y="1412776"/>
            <a:chExt cx="2884512" cy="144016"/>
          </a:xfrm>
        </p:grpSpPr>
        <p:sp>
          <p:nvSpPr>
            <p:cNvPr id="54" name="Rectangle 53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58"/>
          <p:cNvGrpSpPr/>
          <p:nvPr/>
        </p:nvGrpSpPr>
        <p:grpSpPr>
          <a:xfrm>
            <a:off x="3225131" y="2780928"/>
            <a:ext cx="2884512" cy="144016"/>
            <a:chOff x="541751" y="1412776"/>
            <a:chExt cx="2884512" cy="144016"/>
          </a:xfrm>
        </p:grpSpPr>
        <p:sp>
          <p:nvSpPr>
            <p:cNvPr id="60" name="Rectangle 59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344734" y="2980018"/>
            <a:ext cx="0" cy="5040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9185" y="35010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220782" y="298001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0462" y="3212976"/>
            <a:ext cx="2880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945134" y="2980018"/>
            <a:ext cx="0" cy="5040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662097" y="298001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940862" y="3212976"/>
            <a:ext cx="720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334" y="367188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seq_t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212511" y="314242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 s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049100" y="315936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0.5 s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61668" y="4133398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the tempo is 120 </a:t>
            </a:r>
            <a:r>
              <a:rPr lang="en-US" sz="1400" dirty="0" err="1" smtClean="0"/>
              <a:t>bpm</a:t>
            </a:r>
            <a:r>
              <a:rPr lang="en-US" sz="1400" dirty="0" smtClean="0"/>
              <a:t>, one single beat has a duration of 0.5 s. </a:t>
            </a:r>
          </a:p>
          <a:p>
            <a:r>
              <a:rPr lang="en-US" sz="1400" dirty="0" smtClean="0"/>
              <a:t>A full measure in a “4/4” signature has a duration of 2 s.</a:t>
            </a:r>
          </a:p>
          <a:p>
            <a:endParaRPr lang="en-US" sz="1400" dirty="0" smtClean="0"/>
          </a:p>
          <a:p>
            <a:r>
              <a:rPr lang="en-US" sz="1400" dirty="0" smtClean="0"/>
              <a:t>Time in a sequence is called “sequence time” (</a:t>
            </a:r>
            <a:r>
              <a:rPr lang="en-US" sz="1400" dirty="0" err="1" smtClean="0"/>
              <a:t>seq_t</a:t>
            </a:r>
            <a:r>
              <a:rPr lang="en-US" sz="1400" dirty="0" smtClean="0"/>
              <a:t>).  At the start of the first measure </a:t>
            </a:r>
            <a:r>
              <a:rPr lang="en-US" sz="1400" dirty="0" err="1" smtClean="0"/>
              <a:t>seq_t</a:t>
            </a:r>
            <a:r>
              <a:rPr lang="en-US" sz="1400" dirty="0" smtClean="0"/>
              <a:t> equals 0.</a:t>
            </a:r>
          </a:p>
          <a:p>
            <a:endParaRPr lang="en-US" sz="1400" dirty="0" smtClean="0"/>
          </a:p>
          <a:p>
            <a:r>
              <a:rPr lang="en-US" sz="1400" dirty="0" smtClean="0"/>
              <a:t>Every event in a sequence can be characterized by a timestamp, that is a measure of elapsed sequence time relative to the start of the first measure. Event A takes place approximately at </a:t>
            </a:r>
            <a:r>
              <a:rPr lang="en-US" sz="1400" dirty="0" err="1" smtClean="0"/>
              <a:t>seq_t</a:t>
            </a:r>
            <a:r>
              <a:rPr lang="en-US" sz="1400" dirty="0" smtClean="0"/>
              <a:t> = 4.25 s  (at 120 </a:t>
            </a:r>
            <a:r>
              <a:rPr lang="en-US" sz="1400" dirty="0" err="1" smtClean="0"/>
              <a:t>bpm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490815" y="292494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xplosion 1 85"/>
          <p:cNvSpPr/>
          <p:nvPr/>
        </p:nvSpPr>
        <p:spPr>
          <a:xfrm>
            <a:off x="6588224" y="3068960"/>
            <a:ext cx="144016" cy="144016"/>
          </a:xfrm>
          <a:prstGeom prst="irregularSeal1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957086" y="3429000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 A</a:t>
            </a:r>
          </a:p>
          <a:p>
            <a:r>
              <a:rPr lang="en-US" sz="1400" dirty="0" err="1" smtClean="0"/>
              <a:t>seq_t</a:t>
            </a:r>
            <a:r>
              <a:rPr lang="en-US" sz="1400" dirty="0" smtClean="0"/>
              <a:t> = 4.25</a:t>
            </a:r>
            <a:endParaRPr lang="en-US" sz="14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340462" y="1124744"/>
            <a:ext cx="8649424" cy="144016"/>
            <a:chOff x="340462" y="1124744"/>
            <a:chExt cx="8649424" cy="144016"/>
          </a:xfrm>
        </p:grpSpPr>
        <p:grpSp>
          <p:nvGrpSpPr>
            <p:cNvPr id="43" name="Group 46"/>
            <p:cNvGrpSpPr/>
            <p:nvPr/>
          </p:nvGrpSpPr>
          <p:grpSpPr>
            <a:xfrm>
              <a:off x="340462" y="1124744"/>
              <a:ext cx="2884512" cy="144016"/>
              <a:chOff x="541751" y="1412776"/>
              <a:chExt cx="2884512" cy="14401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41751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63228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84705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06183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45414" y="1412776"/>
                <a:ext cx="2880000" cy="144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2"/>
            <p:cNvGrpSpPr/>
            <p:nvPr/>
          </p:nvGrpSpPr>
          <p:grpSpPr>
            <a:xfrm>
              <a:off x="6105374" y="1124744"/>
              <a:ext cx="2884512" cy="144016"/>
              <a:chOff x="541751" y="1412776"/>
              <a:chExt cx="2884512" cy="14401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541751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263228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984705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706183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45414" y="1412776"/>
                <a:ext cx="2880000" cy="144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58"/>
            <p:cNvGrpSpPr/>
            <p:nvPr/>
          </p:nvGrpSpPr>
          <p:grpSpPr>
            <a:xfrm>
              <a:off x="3220782" y="1124744"/>
              <a:ext cx="2884512" cy="144016"/>
              <a:chOff x="541751" y="1412776"/>
              <a:chExt cx="2884512" cy="144016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41751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263228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84705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706183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45414" y="1412776"/>
                <a:ext cx="2880000" cy="144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152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Jdksmidi</a:t>
            </a:r>
            <a:r>
              <a:rPr lang="en-US" dirty="0" smtClean="0"/>
              <a:t> ideas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36576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449890" y="476672"/>
            <a:ext cx="4794518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msg</a:t>
            </a:r>
            <a:r>
              <a:rPr lang="en-US" sz="1400" dirty="0" smtClean="0"/>
              <a:t>:</a:t>
            </a:r>
          </a:p>
          <a:p>
            <a:r>
              <a:rPr lang="en-US" sz="1400" dirty="0" err="1" smtClean="0"/>
              <a:t>MIDIMessage</a:t>
            </a:r>
            <a:endParaRPr lang="en-US" sz="1400" dirty="0" smtClean="0"/>
          </a:p>
          <a:p>
            <a:r>
              <a:rPr lang="en-US" sz="1400" dirty="0" err="1" smtClean="0"/>
              <a:t>MIDIBigMessage</a:t>
            </a:r>
            <a:endParaRPr lang="en-US" sz="1400" dirty="0" smtClean="0"/>
          </a:p>
          <a:p>
            <a:r>
              <a:rPr lang="en-US" sz="1400" dirty="0" err="1" smtClean="0"/>
              <a:t>MIDITimedMessage</a:t>
            </a:r>
            <a:endParaRPr lang="en-US" sz="1400" dirty="0" smtClean="0"/>
          </a:p>
          <a:p>
            <a:r>
              <a:rPr lang="en-US" sz="1400" dirty="0" err="1" smtClean="0"/>
              <a:t>MIDIDeltaTimedMessage</a:t>
            </a:r>
            <a:endParaRPr lang="en-US" sz="1400" dirty="0" smtClean="0"/>
          </a:p>
          <a:p>
            <a:r>
              <a:rPr lang="en-US" sz="1400" dirty="0" err="1" smtClean="0"/>
              <a:t>MIDITimedBigMessage</a:t>
            </a:r>
            <a:endParaRPr lang="en-US" sz="1400" dirty="0" smtClean="0"/>
          </a:p>
          <a:p>
            <a:r>
              <a:rPr lang="en-US" sz="1400" dirty="0" err="1" smtClean="0"/>
              <a:t>MIDIDeltaTimedBigMessage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queue:</a:t>
            </a:r>
          </a:p>
          <a:p>
            <a:r>
              <a:rPr lang="en-US" sz="1400" dirty="0" smtClean="0"/>
              <a:t>&lt;create&gt; (</a:t>
            </a:r>
            <a:r>
              <a:rPr lang="en-US" sz="1400" dirty="0" err="1" smtClean="0"/>
              <a:t>MIDITimedBigMessage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Clear</a:t>
            </a:r>
          </a:p>
          <a:p>
            <a:r>
              <a:rPr lang="en-US" sz="1400" dirty="0" err="1" smtClean="0"/>
              <a:t>CanPut</a:t>
            </a:r>
            <a:endParaRPr lang="en-US" sz="1400" dirty="0" smtClean="0"/>
          </a:p>
          <a:p>
            <a:r>
              <a:rPr lang="en-US" sz="1400" dirty="0" err="1" smtClean="0"/>
              <a:t>CanGet</a:t>
            </a:r>
            <a:endParaRPr lang="en-US" sz="1400" dirty="0" smtClean="0"/>
          </a:p>
          <a:p>
            <a:r>
              <a:rPr lang="en-US" sz="1400" dirty="0" err="1" smtClean="0"/>
              <a:t>IsFull</a:t>
            </a:r>
            <a:endParaRPr lang="en-US" sz="1400" dirty="0" smtClean="0"/>
          </a:p>
          <a:p>
            <a:r>
              <a:rPr lang="en-US" sz="1400" dirty="0" smtClean="0"/>
              <a:t>Put</a:t>
            </a:r>
          </a:p>
          <a:p>
            <a:r>
              <a:rPr lang="en-US" sz="1400" dirty="0" smtClean="0"/>
              <a:t>Get</a:t>
            </a:r>
          </a:p>
          <a:p>
            <a:r>
              <a:rPr lang="en-US" sz="1400" dirty="0" smtClean="0"/>
              <a:t>Next</a:t>
            </a:r>
          </a:p>
          <a:p>
            <a:r>
              <a:rPr lang="en-US" sz="1400" dirty="0" smtClean="0"/>
              <a:t>Peek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track:</a:t>
            </a:r>
          </a:p>
          <a:p>
            <a:r>
              <a:rPr lang="en-US" sz="1400" dirty="0" err="1" smtClean="0"/>
              <a:t>putEvent</a:t>
            </a:r>
            <a:endParaRPr lang="en-US" sz="1400" dirty="0" smtClean="0"/>
          </a:p>
          <a:p>
            <a:r>
              <a:rPr lang="en-US" sz="1400" dirty="0" err="1" smtClean="0"/>
              <a:t>getEvent</a:t>
            </a:r>
            <a:endParaRPr lang="en-US" sz="1400" dirty="0" smtClean="0"/>
          </a:p>
          <a:p>
            <a:r>
              <a:rPr lang="en-US" sz="1400" dirty="0" err="1" smtClean="0"/>
              <a:t>setEvent</a:t>
            </a:r>
            <a:endParaRPr lang="en-US" sz="1400" dirty="0" smtClean="0"/>
          </a:p>
          <a:p>
            <a:r>
              <a:rPr lang="en-US" sz="1400" dirty="0" err="1" smtClean="0"/>
              <a:t>makeEventNoOp</a:t>
            </a:r>
            <a:endParaRPr lang="en-US" sz="1400" dirty="0" smtClean="0"/>
          </a:p>
          <a:p>
            <a:r>
              <a:rPr lang="en-US" sz="1400" dirty="0" err="1" smtClean="0"/>
              <a:t>MIDITimedBigMessage</a:t>
            </a:r>
            <a:r>
              <a:rPr lang="en-US" sz="1400" dirty="0" smtClean="0"/>
              <a:t> </a:t>
            </a:r>
            <a:r>
              <a:rPr lang="en-US" sz="1400" dirty="0" smtClean="0"/>
              <a:t>*</a:t>
            </a:r>
            <a:r>
              <a:rPr lang="en-US" sz="1400" dirty="0" err="1" smtClean="0"/>
              <a:t>MIDITrack</a:t>
            </a:r>
            <a:r>
              <a:rPr lang="en-US" sz="1400" dirty="0" smtClean="0"/>
              <a:t>::</a:t>
            </a:r>
            <a:r>
              <a:rPr lang="en-US" sz="1400" dirty="0" err="1" smtClean="0"/>
              <a:t>GetEvent</a:t>
            </a:r>
            <a:r>
              <a:rPr lang="en-US" sz="1400" dirty="0" smtClean="0"/>
              <a:t> (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event_num</a:t>
            </a:r>
            <a:r>
              <a:rPr lang="en-US" sz="1400" dirty="0" smtClean="0"/>
              <a:t> </a:t>
            </a:r>
            <a:r>
              <a:rPr lang="en-US" sz="1400" dirty="0" smtClean="0"/>
              <a:t>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868144" y="476672"/>
            <a:ext cx="334117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Sequencer:</a:t>
            </a:r>
          </a:p>
          <a:p>
            <a:r>
              <a:rPr lang="en-US" sz="1400" dirty="0" err="1" smtClean="0"/>
              <a:t>MIDISequencerTrackNotifier</a:t>
            </a:r>
            <a:endParaRPr lang="en-US" sz="1400" dirty="0" smtClean="0"/>
          </a:p>
          <a:p>
            <a:r>
              <a:rPr lang="en-US" sz="1400" dirty="0" err="1" smtClean="0"/>
              <a:t>MIDISequencerTrackProcessor</a:t>
            </a:r>
            <a:endParaRPr lang="en-US" sz="1400" dirty="0" smtClean="0"/>
          </a:p>
          <a:p>
            <a:r>
              <a:rPr lang="en-US" sz="1400" dirty="0" err="1" smtClean="0"/>
              <a:t>MIDISequencerTrackState</a:t>
            </a:r>
            <a:endParaRPr lang="en-US" sz="1400" dirty="0" smtClean="0"/>
          </a:p>
          <a:p>
            <a:r>
              <a:rPr lang="en-US" sz="1400" dirty="0" err="1" smtClean="0"/>
              <a:t>MIDISequencerState</a:t>
            </a:r>
            <a:endParaRPr lang="en-US" sz="1400" dirty="0" smtClean="0"/>
          </a:p>
          <a:p>
            <a:r>
              <a:rPr lang="en-US" sz="1400" dirty="0" err="1" smtClean="0"/>
              <a:t>MIDISequencer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s</a:t>
            </a:r>
            <a:r>
              <a:rPr lang="en-US" sz="1400" dirty="0" err="1" smtClean="0"/>
              <a:t>ysex</a:t>
            </a:r>
            <a:r>
              <a:rPr lang="en-US" sz="1400" dirty="0" smtClean="0"/>
              <a:t>:</a:t>
            </a:r>
          </a:p>
          <a:p>
            <a:r>
              <a:rPr lang="en-US" sz="1400" dirty="0" err="1" smtClean="0"/>
              <a:t>MIDISystemExclusive</a:t>
            </a:r>
            <a:r>
              <a:rPr lang="en-US" sz="1400" dirty="0" smtClean="0"/>
              <a:t>::</a:t>
            </a:r>
            <a:r>
              <a:rPr lang="en-US" sz="1400" dirty="0" err="1" smtClean="0"/>
              <a:t>MIDISystemExclusive</a:t>
            </a:r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buf</a:t>
            </a:r>
            <a:r>
              <a:rPr lang="en-US" sz="1400" dirty="0" smtClean="0"/>
              <a:t> </a:t>
            </a:r>
            <a:r>
              <a:rPr lang="en-US" sz="1400" dirty="0" smtClean="0"/>
              <a:t>= new </a:t>
            </a:r>
            <a:r>
              <a:rPr lang="en-US" sz="1400" dirty="0" err="1" smtClean="0"/>
              <a:t>uchar</a:t>
            </a:r>
            <a:r>
              <a:rPr lang="en-US" sz="1400" dirty="0" smtClean="0"/>
              <a:t>[size_];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833</Words>
  <Application>Microsoft Office PowerPoint</Application>
  <PresentationFormat>On-screen Show (4:3)</PresentationFormat>
  <Paragraphs>225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Fred Verhoeckx</dc:creator>
  <cp:lastModifiedBy>Fred Verhoeckx</cp:lastModifiedBy>
  <cp:revision>87</cp:revision>
  <dcterms:created xsi:type="dcterms:W3CDTF">2021-09-05T12:51:54Z</dcterms:created>
  <dcterms:modified xsi:type="dcterms:W3CDTF">2021-11-06T17:00:50Z</dcterms:modified>
</cp:coreProperties>
</file>