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1624-621E-4D67-82DB-36A0154A0A2F}" type="datetimeFigureOut">
              <a:rPr lang="en-US" smtClean="0"/>
              <a:pPr/>
              <a:t>29-Oct-21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77878" y="548680"/>
            <a:ext cx="183114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Faust IDE</a:t>
            </a:r>
          </a:p>
          <a:p>
            <a:r>
              <a:rPr lang="en-US" sz="1400" dirty="0" smtClean="0"/>
              <a:t>  ESP32/ESP32Flash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</a:t>
            </a:r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      Faust script</a:t>
            </a:r>
          </a:p>
          <a:p>
            <a:r>
              <a:rPr lang="en-US" sz="1400" dirty="0"/>
              <a:t>f</a:t>
            </a:r>
            <a:r>
              <a:rPr lang="en-US" sz="1400" dirty="0" smtClean="0"/>
              <a:t>aust2esp32/faust2ap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193902" y="1370993"/>
            <a:ext cx="122413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308955" y="764704"/>
            <a:ext cx="1628331" cy="1200329"/>
            <a:chOff x="5148064" y="2636912"/>
            <a:chExt cx="1628331" cy="1200329"/>
          </a:xfrm>
        </p:grpSpPr>
        <p:sp>
          <p:nvSpPr>
            <p:cNvPr id="11" name="Right Arrow 10"/>
            <p:cNvSpPr/>
            <p:nvPr/>
          </p:nvSpPr>
          <p:spPr>
            <a:xfrm>
              <a:off x="5148064" y="3243201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2636912"/>
              <a:ext cx="1628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ESP-IDF </a:t>
              </a:r>
              <a:r>
                <a:rPr lang="en-US" dirty="0" err="1" smtClean="0"/>
                <a:t>cli</a:t>
              </a:r>
              <a:r>
                <a:rPr lang="en-US" dirty="0" smtClean="0"/>
                <a:t>         </a:t>
              </a:r>
            </a:p>
            <a:p>
              <a:r>
                <a:rPr lang="en-US" dirty="0" smtClean="0"/>
                <a:t>       or</a:t>
              </a:r>
            </a:p>
            <a:p>
              <a:r>
                <a:rPr lang="en-US" dirty="0" smtClean="0"/>
                <a:t> </a:t>
              </a:r>
            </a:p>
            <a:p>
              <a:r>
                <a:rPr lang="en-US" dirty="0" err="1" smtClean="0"/>
                <a:t>Arduino</a:t>
              </a:r>
              <a:r>
                <a:rPr lang="en-US" dirty="0" smtClean="0"/>
                <a:t> IDE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726" y="548680"/>
            <a:ext cx="1357103" cy="2288799"/>
            <a:chOff x="694617" y="2456892"/>
            <a:chExt cx="1357103" cy="2288799"/>
          </a:xfrm>
        </p:grpSpPr>
        <p:pic>
          <p:nvPicPr>
            <p:cNvPr id="1026" name="Picture 2" descr="C:\Users\Fred\AppData\Local\Microsoft\Windows\INetCache\IE\T51YLB9F\Octicons-file-text.svg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4617" y="2456892"/>
              <a:ext cx="1287475" cy="1716634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94617" y="409936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Faust source</a:t>
              </a:r>
            </a:p>
            <a:p>
              <a:r>
                <a:rPr lang="en-US" dirty="0" smtClean="0"/>
                <a:t>     .</a:t>
              </a:r>
              <a:r>
                <a:rPr lang="en-US" dirty="0" err="1" smtClean="0"/>
                <a:t>dsp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4602" y="757015"/>
            <a:ext cx="1799660" cy="2116468"/>
            <a:chOff x="3420412" y="2629223"/>
            <a:chExt cx="1799660" cy="2116468"/>
          </a:xfrm>
        </p:grpSpPr>
        <p:grpSp>
          <p:nvGrpSpPr>
            <p:cNvPr id="9" name="Group 8"/>
            <p:cNvGrpSpPr/>
            <p:nvPr/>
          </p:nvGrpSpPr>
          <p:grpSpPr>
            <a:xfrm>
              <a:off x="3779912" y="2629223"/>
              <a:ext cx="1155948" cy="1371972"/>
              <a:chOff x="3779912" y="2060848"/>
              <a:chExt cx="1155948" cy="1371972"/>
            </a:xfrm>
          </p:grpSpPr>
          <p:pic>
            <p:nvPicPr>
              <p:cNvPr id="7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1960" y="2060848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67944" y="2276872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8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23928" y="2492896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6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9912" y="2708920"/>
                <a:ext cx="723900" cy="723900"/>
              </a:xfrm>
              <a:prstGeom prst="rect">
                <a:avLst/>
              </a:prstGeom>
              <a:noFill/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3420412" y="4099360"/>
              <a:ext cx="179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lib sources</a:t>
              </a:r>
            </a:p>
            <a:p>
              <a:r>
                <a:rPr lang="en-US" dirty="0" smtClean="0"/>
                <a:t>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0406" y="584684"/>
            <a:ext cx="1658018" cy="2288799"/>
            <a:chOff x="6516216" y="2456892"/>
            <a:chExt cx="1658018" cy="2288799"/>
          </a:xfrm>
        </p:grpSpPr>
        <p:pic>
          <p:nvPicPr>
            <p:cNvPr id="1027" name="Picture 3" descr="C:\Users\Fred\AppData\Local\Microsoft\Windows\INetCache\IE\IZO3KN19\Octicons-file-binary.svg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68901" y="2456892"/>
              <a:ext cx="1287475" cy="1716634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516216" y="4099360"/>
              <a:ext cx="16580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firmware</a:t>
              </a:r>
            </a:p>
            <a:p>
              <a:r>
                <a:rPr lang="en-US" dirty="0" smtClean="0"/>
                <a:t>          .bin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11560" y="476672"/>
            <a:ext cx="7922714" cy="4750787"/>
            <a:chOff x="609726" y="116632"/>
            <a:chExt cx="7922714" cy="4750787"/>
          </a:xfrm>
        </p:grpSpPr>
        <p:sp>
          <p:nvSpPr>
            <p:cNvPr id="13" name="TextBox 12"/>
            <p:cNvSpPr txBox="1"/>
            <p:nvPr/>
          </p:nvSpPr>
          <p:spPr>
            <a:xfrm>
              <a:off x="5103909" y="2073622"/>
              <a:ext cx="1628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ESP-IDF </a:t>
              </a:r>
              <a:r>
                <a:rPr lang="en-US" dirty="0" err="1" smtClean="0"/>
                <a:t>cli</a:t>
              </a:r>
              <a:r>
                <a:rPr lang="en-US" dirty="0" smtClean="0"/>
                <a:t>         </a:t>
              </a:r>
            </a:p>
            <a:p>
              <a:r>
                <a:rPr lang="en-US" dirty="0" smtClean="0"/>
                <a:t>       or </a:t>
              </a:r>
            </a:p>
            <a:p>
              <a:r>
                <a:rPr lang="en-US" dirty="0" err="1" smtClean="0"/>
                <a:t>Arduino</a:t>
              </a:r>
              <a:r>
                <a:rPr lang="en-US" dirty="0" smtClean="0"/>
                <a:t> IDE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7878" y="548680"/>
              <a:ext cx="1831142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Faust IDE</a:t>
              </a:r>
            </a:p>
            <a:p>
              <a:r>
                <a:rPr lang="en-US" sz="1400" dirty="0" smtClean="0"/>
                <a:t>  ESP32/ESP32Flash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   </a:t>
              </a:r>
              <a:r>
                <a:rPr lang="en-US" dirty="0" smtClean="0"/>
                <a:t>or</a:t>
              </a:r>
            </a:p>
            <a:p>
              <a:endParaRPr lang="en-US" dirty="0" smtClean="0"/>
            </a:p>
            <a:p>
              <a:r>
                <a:rPr lang="en-US" dirty="0" smtClean="0"/>
                <a:t>   Faust </a:t>
              </a:r>
              <a:r>
                <a:rPr lang="en-US" dirty="0" err="1" smtClean="0"/>
                <a:t>cli</a:t>
              </a:r>
              <a:r>
                <a:rPr lang="en-US" dirty="0" smtClean="0"/>
                <a:t> script</a:t>
              </a:r>
            </a:p>
            <a:p>
              <a:r>
                <a:rPr lang="en-US" sz="1400" dirty="0"/>
                <a:t>f</a:t>
              </a:r>
              <a:r>
                <a:rPr lang="en-US" sz="1400" dirty="0" smtClean="0"/>
                <a:t>aust2esp32/faust2ap</a:t>
              </a:r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193902" y="1370993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09726" y="548680"/>
              <a:ext cx="1357103" cy="2288799"/>
              <a:chOff x="694617" y="2456892"/>
              <a:chExt cx="1357103" cy="2288799"/>
            </a:xfrm>
          </p:grpSpPr>
          <p:pic>
            <p:nvPicPr>
              <p:cNvPr id="1026" name="Picture 2" descr="C:\Users\Fred\AppData\Local\Microsoft\Windows\INetCache\IE\T51YLB9F\Octicons-file-text.svg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617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94617" y="4099360"/>
                <a:ext cx="13571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Faust source</a:t>
                </a:r>
              </a:p>
              <a:p>
                <a:r>
                  <a:rPr lang="en-US" dirty="0" smtClean="0"/>
                  <a:t>     .</a:t>
                </a:r>
                <a:r>
                  <a:rPr lang="en-US" dirty="0" err="1" smtClean="0"/>
                  <a:t>dsp</a:t>
                </a:r>
                <a:endParaRPr lang="en-US" dirty="0"/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3779912" y="116632"/>
              <a:ext cx="1799660" cy="2012355"/>
              <a:chOff x="3565722" y="1988840"/>
              <a:chExt cx="1799660" cy="2012355"/>
            </a:xfrm>
          </p:grpSpPr>
          <p:grpSp>
            <p:nvGrpSpPr>
              <p:cNvPr id="5" name="Group 8"/>
              <p:cNvGrpSpPr/>
              <p:nvPr/>
            </p:nvGrpSpPr>
            <p:grpSpPr>
              <a:xfrm>
                <a:off x="3779912" y="2629223"/>
                <a:ext cx="1155948" cy="1371972"/>
                <a:chOff x="3779912" y="2060848"/>
                <a:chExt cx="1155948" cy="1371972"/>
              </a:xfrm>
            </p:grpSpPr>
            <p:pic>
              <p:nvPicPr>
                <p:cNvPr id="7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211960" y="2060848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67944" y="2276872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23928" y="2492896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79912" y="2708920"/>
                  <a:ext cx="723900" cy="7239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3565722" y="1988840"/>
                <a:ext cx="179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lib sources</a:t>
                </a:r>
              </a:p>
              <a:p>
                <a:r>
                  <a:rPr lang="en-US" dirty="0" smtClean="0"/>
                  <a:t>        .</a:t>
                </a:r>
                <a:r>
                  <a:rPr lang="en-US" dirty="0" err="1" smtClean="0"/>
                  <a:t>cpp</a:t>
                </a:r>
                <a:r>
                  <a:rPr lang="en-US" dirty="0" smtClean="0"/>
                  <a:t>  .h</a:t>
                </a:r>
                <a:endParaRPr lang="en-US"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6874422" y="1644257"/>
              <a:ext cx="1658018" cy="2288799"/>
              <a:chOff x="6516216" y="2456892"/>
              <a:chExt cx="1658018" cy="2288799"/>
            </a:xfrm>
          </p:grpSpPr>
          <p:pic>
            <p:nvPicPr>
              <p:cNvPr id="1027" name="Picture 3" descr="C:\Users\Fred\AppData\Local\Microsoft\Windows\INetCache\IE\IZO3KN19\Octicons-file-binary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8901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16216" y="4099360"/>
                <a:ext cx="1658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firmware</a:t>
                </a:r>
              </a:p>
              <a:p>
                <a:r>
                  <a:rPr lang="en-US" dirty="0" smtClean="0"/>
                  <a:t>          .bin</a:t>
                </a:r>
                <a:endParaRPr lang="en-US" dirty="0"/>
              </a:p>
            </p:txBody>
          </p:sp>
        </p:grpSp>
        <p:pic>
          <p:nvPicPr>
            <p:cNvPr id="20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9952" y="3212976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21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3429000"/>
              <a:ext cx="723900" cy="7239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347864" y="4221088"/>
              <a:ext cx="2314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user main &amp; </a:t>
              </a:r>
              <a:r>
                <a:rPr lang="en-US" dirty="0" err="1" smtClean="0"/>
                <a:t>libs</a:t>
              </a:r>
              <a:endParaRPr lang="en-US" dirty="0" smtClean="0"/>
            </a:p>
            <a:p>
              <a:r>
                <a:rPr lang="en-US" dirty="0" smtClean="0"/>
                <a:t>   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17664" y="2270680"/>
              <a:ext cx="2377440" cy="798280"/>
              <a:chOff x="4417664" y="2132856"/>
              <a:chExt cx="2377440" cy="798280"/>
            </a:xfrm>
          </p:grpSpPr>
          <p:sp>
            <p:nvSpPr>
              <p:cNvPr id="24" name="Bent Arrow 23"/>
              <p:cNvSpPr/>
              <p:nvPr/>
            </p:nvSpPr>
            <p:spPr>
              <a:xfrm flipV="1">
                <a:off x="4418840" y="2132856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ent Arrow 24"/>
              <p:cNvSpPr/>
              <p:nvPr/>
            </p:nvSpPr>
            <p:spPr>
              <a:xfrm>
                <a:off x="4417664" y="2480800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83568" y="476672"/>
            <a:ext cx="7850706" cy="4750787"/>
            <a:chOff x="683568" y="476672"/>
            <a:chExt cx="7850706" cy="4750787"/>
          </a:xfrm>
        </p:grpSpPr>
        <p:sp>
          <p:nvSpPr>
            <p:cNvPr id="13" name="TextBox 12"/>
            <p:cNvSpPr txBox="1"/>
            <p:nvPr/>
          </p:nvSpPr>
          <p:spPr>
            <a:xfrm>
              <a:off x="5004048" y="2627620"/>
              <a:ext cx="14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C++ compiler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9792" y="1268760"/>
              <a:ext cx="68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Faust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483768" y="1731033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3568" y="908720"/>
              <a:ext cx="1790105" cy="2288799"/>
              <a:chOff x="478593" y="2456892"/>
              <a:chExt cx="1790105" cy="2288799"/>
            </a:xfrm>
          </p:grpSpPr>
          <p:pic>
            <p:nvPicPr>
              <p:cNvPr id="1026" name="Picture 2" descr="C:\Users\Fred\AppData\Local\Microsoft\Windows\INetCache\IE\T51YLB9F\Octicons-file-text.svg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617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78593" y="4099360"/>
                <a:ext cx="17901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Faust DSP engine</a:t>
                </a:r>
              </a:p>
              <a:p>
                <a:r>
                  <a:rPr lang="en-US" dirty="0" smtClean="0"/>
                  <a:t>         .</a:t>
                </a:r>
                <a:r>
                  <a:rPr lang="en-US" dirty="0" err="1" smtClean="0"/>
                  <a:t>dsp</a:t>
                </a:r>
                <a:endParaRPr lang="en-US" dirty="0"/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3781746" y="476672"/>
              <a:ext cx="2815322" cy="2012355"/>
              <a:chOff x="3565722" y="1988840"/>
              <a:chExt cx="2815322" cy="2012355"/>
            </a:xfrm>
          </p:grpSpPr>
          <p:grpSp>
            <p:nvGrpSpPr>
              <p:cNvPr id="5" name="Group 8"/>
              <p:cNvGrpSpPr/>
              <p:nvPr/>
            </p:nvGrpSpPr>
            <p:grpSpPr>
              <a:xfrm>
                <a:off x="3779912" y="2629223"/>
                <a:ext cx="1155948" cy="1371972"/>
                <a:chOff x="3779912" y="2060848"/>
                <a:chExt cx="1155948" cy="1371972"/>
              </a:xfrm>
            </p:grpSpPr>
            <p:pic>
              <p:nvPicPr>
                <p:cNvPr id="7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211960" y="2060848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67944" y="2276872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23928" y="2492896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79912" y="2708920"/>
                  <a:ext cx="723900" cy="7239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3565722" y="1988840"/>
                <a:ext cx="2815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sound and audio codec </a:t>
                </a:r>
                <a:r>
                  <a:rPr lang="en-US" dirty="0" err="1" smtClean="0"/>
                  <a:t>libs</a:t>
                </a:r>
                <a:endParaRPr lang="en-US" dirty="0" smtClean="0"/>
              </a:p>
              <a:p>
                <a:r>
                  <a:rPr lang="en-US" dirty="0" smtClean="0"/>
                  <a:t>                .</a:t>
                </a:r>
                <a:r>
                  <a:rPr lang="en-US" dirty="0" err="1" smtClean="0"/>
                  <a:t>cpp</a:t>
                </a:r>
                <a:r>
                  <a:rPr lang="en-US" dirty="0" smtClean="0"/>
                  <a:t>  .h</a:t>
                </a:r>
                <a:endParaRPr lang="en-US"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6876256" y="2004297"/>
              <a:ext cx="1658018" cy="2288799"/>
              <a:chOff x="6516216" y="2456892"/>
              <a:chExt cx="1658018" cy="2288799"/>
            </a:xfrm>
          </p:grpSpPr>
          <p:pic>
            <p:nvPicPr>
              <p:cNvPr id="1027" name="Picture 3" descr="C:\Users\Fred\AppData\Local\Microsoft\Windows\INetCache\IE\IZO3KN19\Octicons-file-binary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8901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16216" y="4099360"/>
                <a:ext cx="1658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firmware</a:t>
                </a:r>
              </a:p>
              <a:p>
                <a:r>
                  <a:rPr lang="en-US" dirty="0" smtClean="0"/>
                  <a:t>          .bin</a:t>
                </a:r>
                <a:endParaRPr lang="en-US" dirty="0"/>
              </a:p>
            </p:txBody>
          </p:sp>
        </p:grpSp>
        <p:pic>
          <p:nvPicPr>
            <p:cNvPr id="20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786" y="3573016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21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7770" y="3789040"/>
              <a:ext cx="723900" cy="7239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349698" y="4581128"/>
              <a:ext cx="1719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main &amp; </a:t>
              </a:r>
              <a:r>
                <a:rPr lang="en-US" dirty="0" err="1" smtClean="0"/>
                <a:t>libs</a:t>
              </a:r>
              <a:endParaRPr lang="en-US" dirty="0" smtClean="0"/>
            </a:p>
            <a:p>
              <a:r>
                <a:rPr lang="en-US" dirty="0" smtClean="0"/>
                <a:t>   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  <p:grpSp>
          <p:nvGrpSpPr>
            <p:cNvPr id="11" name="Group 25"/>
            <p:cNvGrpSpPr/>
            <p:nvPr/>
          </p:nvGrpSpPr>
          <p:grpSpPr>
            <a:xfrm>
              <a:off x="4419498" y="2630720"/>
              <a:ext cx="2377440" cy="798280"/>
              <a:chOff x="4417664" y="2132856"/>
              <a:chExt cx="2377440" cy="798280"/>
            </a:xfrm>
          </p:grpSpPr>
          <p:sp>
            <p:nvSpPr>
              <p:cNvPr id="24" name="Bent Arrow 23"/>
              <p:cNvSpPr/>
              <p:nvPr/>
            </p:nvSpPr>
            <p:spPr>
              <a:xfrm flipV="1">
                <a:off x="4418840" y="2132856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ent Arrow 24"/>
              <p:cNvSpPr/>
              <p:nvPr/>
            </p:nvSpPr>
            <p:spPr>
              <a:xfrm>
                <a:off x="4417664" y="2480800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Sound Board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DspFaust</a:t>
            </a:r>
            <a:r>
              <a:rPr lang="en-US" sz="1200" b="1" dirty="0" smtClean="0">
                <a:solidFill>
                  <a:schemeClr val="tx1"/>
                </a:solidFill>
              </a:rPr>
              <a:t> API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6136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7804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12060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33139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014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191816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16200000" flipH="1">
            <a:off x="1665053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26817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5856" y="422108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jsonui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475656" y="5744289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Parameter value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084168" y="5744289"/>
            <a:ext cx="10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Widget status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178247" y="3717032"/>
            <a:ext cx="842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GUI layout</a:t>
            </a:r>
            <a:endParaRPr lang="en-U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86684" y="4005064"/>
            <a:ext cx="5445556" cy="288032"/>
            <a:chOff x="1286684" y="3068960"/>
            <a:chExt cx="5445556" cy="288032"/>
          </a:xfrm>
        </p:grpSpPr>
        <p:sp>
          <p:nvSpPr>
            <p:cNvPr id="20" name="TextBox 19"/>
            <p:cNvSpPr txBox="1"/>
            <p:nvPr/>
          </p:nvSpPr>
          <p:spPr>
            <a:xfrm>
              <a:off x="1286684" y="306896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Dsp</a:t>
              </a:r>
              <a:r>
                <a:rPr lang="en-US" sz="1200" dirty="0" smtClean="0"/>
                <a:t> UI</a:t>
              </a:r>
              <a:endParaRPr lang="en-US" sz="12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3851920" y="307238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xplosion 1 22"/>
            <p:cNvSpPr/>
            <p:nvPr/>
          </p:nvSpPr>
          <p:spPr>
            <a:xfrm>
              <a:off x="1862748" y="3068960"/>
              <a:ext cx="252000" cy="25200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222788" y="3158956"/>
              <a:ext cx="1368000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orizontal Scroll 29"/>
            <p:cNvSpPr/>
            <p:nvPr/>
          </p:nvSpPr>
          <p:spPr>
            <a:xfrm>
              <a:off x="6372200" y="3068960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4644184" y="3182496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771800" y="3296017"/>
            <a:ext cx="3929847" cy="565031"/>
            <a:chOff x="2802393" y="3573016"/>
            <a:chExt cx="3929847" cy="565031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xplosion 1 26"/>
            <p:cNvSpPr/>
            <p:nvPr/>
          </p:nvSpPr>
          <p:spPr>
            <a:xfrm>
              <a:off x="3915600" y="3609048"/>
              <a:ext cx="252000" cy="25200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02356" y="3861048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02393" y="3599304"/>
              <a:ext cx="112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UI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4636388" y="3686552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907704" y="4725144"/>
            <a:ext cx="4731744" cy="848871"/>
            <a:chOff x="1907704" y="5517232"/>
            <a:chExt cx="4731744" cy="848871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4247992" y="5865445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907704" y="5517232"/>
              <a:ext cx="4731744" cy="848871"/>
              <a:chOff x="1907704" y="5517232"/>
              <a:chExt cx="4731744" cy="848871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907704" y="5517232"/>
                <a:ext cx="4731744" cy="620713"/>
                <a:chOff x="1907704" y="5146159"/>
                <a:chExt cx="4731744" cy="620713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 flipH="1">
                  <a:off x="2211128" y="5580940"/>
                  <a:ext cx="4017056" cy="80308"/>
                  <a:chOff x="2492152" y="5349676"/>
                  <a:chExt cx="4017056" cy="80308"/>
                </a:xfrm>
              </p:grpSpPr>
              <p:sp>
                <p:nvSpPr>
                  <p:cNvPr id="44" name="Right Arrow 43"/>
                  <p:cNvSpPr/>
                  <p:nvPr/>
                </p:nvSpPr>
                <p:spPr>
                  <a:xfrm flipH="1">
                    <a:off x="2492152" y="5349676"/>
                    <a:ext cx="1584000" cy="72008"/>
                  </a:xfrm>
                  <a:prstGeom prst="rightArrow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ight Arrow 44"/>
                  <p:cNvSpPr/>
                  <p:nvPr/>
                </p:nvSpPr>
                <p:spPr>
                  <a:xfrm flipH="1">
                    <a:off x="5141208" y="5357976"/>
                    <a:ext cx="1368000" cy="72008"/>
                  </a:xfrm>
                  <a:prstGeom prst="rightArrow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1907704" y="5506199"/>
                  <a:ext cx="180000" cy="260673"/>
                  <a:chOff x="1907704" y="5506199"/>
                  <a:chExt cx="180000" cy="260673"/>
                </a:xfrm>
              </p:grpSpPr>
              <p:sp>
                <p:nvSpPr>
                  <p:cNvPr id="64" name="Curved Up Arrow 63"/>
                  <p:cNvSpPr>
                    <a:spLocks noChangeAspect="1"/>
                  </p:cNvSpPr>
                  <p:nvPr/>
                </p:nvSpPr>
                <p:spPr>
                  <a:xfrm flipH="1" flipV="1">
                    <a:off x="1907704" y="5506199"/>
                    <a:ext cx="180000" cy="108273"/>
                  </a:xfrm>
                  <a:prstGeom prst="curved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Curved Up Arrow 64"/>
                  <p:cNvSpPr>
                    <a:spLocks noChangeAspect="1"/>
                  </p:cNvSpPr>
                  <p:nvPr/>
                </p:nvSpPr>
                <p:spPr>
                  <a:xfrm>
                    <a:off x="1907704" y="5658599"/>
                    <a:ext cx="180000" cy="108273"/>
                  </a:xfrm>
                  <a:prstGeom prst="curved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6459448" y="5487823"/>
                  <a:ext cx="180000" cy="260673"/>
                  <a:chOff x="6464992" y="4788768"/>
                  <a:chExt cx="180000" cy="260673"/>
                </a:xfrm>
              </p:grpSpPr>
              <p:sp>
                <p:nvSpPr>
                  <p:cNvPr id="71" name="Curved Up Arrow 70"/>
                  <p:cNvSpPr>
                    <a:spLocks noChangeAspect="1"/>
                  </p:cNvSpPr>
                  <p:nvPr/>
                </p:nvSpPr>
                <p:spPr>
                  <a:xfrm flipH="1" flipV="1">
                    <a:off x="6464992" y="4788768"/>
                    <a:ext cx="180000" cy="108273"/>
                  </a:xfrm>
                  <a:prstGeom prst="curved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Curved Up Arrow 71"/>
                  <p:cNvSpPr>
                    <a:spLocks noChangeAspect="1"/>
                  </p:cNvSpPr>
                  <p:nvPr/>
                </p:nvSpPr>
                <p:spPr>
                  <a:xfrm>
                    <a:off x="6464992" y="4941168"/>
                    <a:ext cx="180000" cy="108273"/>
                  </a:xfrm>
                  <a:prstGeom prst="curved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4283968" y="5146159"/>
                  <a:ext cx="180000" cy="260673"/>
                  <a:chOff x="3643516" y="4413960"/>
                  <a:chExt cx="180000" cy="260673"/>
                </a:xfrm>
              </p:grpSpPr>
              <p:sp>
                <p:nvSpPr>
                  <p:cNvPr id="74" name="Curved Up Arrow 73"/>
                  <p:cNvSpPr>
                    <a:spLocks noChangeAspect="1"/>
                  </p:cNvSpPr>
                  <p:nvPr/>
                </p:nvSpPr>
                <p:spPr>
                  <a:xfrm flipH="1" flipV="1">
                    <a:off x="3643516" y="4413960"/>
                    <a:ext cx="180000" cy="108273"/>
                  </a:xfrm>
                  <a:prstGeom prst="curved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Curved Up Arrow 74"/>
                  <p:cNvSpPr>
                    <a:spLocks noChangeAspect="1"/>
                  </p:cNvSpPr>
                  <p:nvPr/>
                </p:nvSpPr>
                <p:spPr>
                  <a:xfrm>
                    <a:off x="3643516" y="4566360"/>
                    <a:ext cx="180000" cy="108273"/>
                  </a:xfrm>
                  <a:prstGeom prst="curved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85" name="TextBox 84"/>
              <p:cNvSpPr txBox="1"/>
              <p:nvPr/>
            </p:nvSpPr>
            <p:spPr>
              <a:xfrm>
                <a:off x="4337308" y="6089104"/>
                <a:ext cx="1191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wm8978Params</a:t>
                </a:r>
                <a:endParaRPr lang="en-US" sz="12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1907704" y="5085184"/>
            <a:ext cx="4737288" cy="720080"/>
            <a:chOff x="1907704" y="3944089"/>
            <a:chExt cx="4737288" cy="720080"/>
          </a:xfrm>
        </p:grpSpPr>
        <p:sp>
          <p:nvSpPr>
            <p:cNvPr id="39" name="Right Arrow 38"/>
            <p:cNvSpPr/>
            <p:nvPr/>
          </p:nvSpPr>
          <p:spPr>
            <a:xfrm flipH="1">
              <a:off x="2203356" y="4483888"/>
              <a:ext cx="1368000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 flipH="1">
              <a:off x="4644184" y="4533036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Magnetic Disk 50"/>
            <p:cNvSpPr/>
            <p:nvPr/>
          </p:nvSpPr>
          <p:spPr>
            <a:xfrm>
              <a:off x="3851920" y="3944089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907704" y="4367231"/>
              <a:ext cx="180000" cy="260673"/>
              <a:chOff x="1907704" y="3996158"/>
              <a:chExt cx="180000" cy="260673"/>
            </a:xfrm>
          </p:grpSpPr>
          <p:sp>
            <p:nvSpPr>
              <p:cNvPr id="58" name="Curved Up Arrow 57"/>
              <p:cNvSpPr>
                <a:spLocks noChangeAspect="1"/>
              </p:cNvSpPr>
              <p:nvPr/>
            </p:nvSpPr>
            <p:spPr>
              <a:xfrm flipH="1" flipV="1">
                <a:off x="1907704" y="3996158"/>
                <a:ext cx="180000" cy="108273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urved Up Arrow 58"/>
              <p:cNvSpPr>
                <a:spLocks noChangeAspect="1"/>
              </p:cNvSpPr>
              <p:nvPr/>
            </p:nvSpPr>
            <p:spPr>
              <a:xfrm>
                <a:off x="1907704" y="4148558"/>
                <a:ext cx="180000" cy="108273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887944" y="4403496"/>
              <a:ext cx="180000" cy="260673"/>
              <a:chOff x="3887944" y="4032423"/>
              <a:chExt cx="180000" cy="260673"/>
            </a:xfrm>
          </p:grpSpPr>
          <p:sp>
            <p:nvSpPr>
              <p:cNvPr id="60" name="Curved Up Arrow 59"/>
              <p:cNvSpPr>
                <a:spLocks noChangeAspect="1"/>
              </p:cNvSpPr>
              <p:nvPr/>
            </p:nvSpPr>
            <p:spPr>
              <a:xfrm flipH="1" flipV="1">
                <a:off x="3887944" y="4032423"/>
                <a:ext cx="180000" cy="108273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urved Up Arrow 60"/>
              <p:cNvSpPr>
                <a:spLocks noChangeAspect="1"/>
              </p:cNvSpPr>
              <p:nvPr/>
            </p:nvSpPr>
            <p:spPr>
              <a:xfrm>
                <a:off x="3887944" y="4184823"/>
                <a:ext cx="180000" cy="108273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464992" y="4403496"/>
              <a:ext cx="180000" cy="260673"/>
              <a:chOff x="6464992" y="4032423"/>
              <a:chExt cx="180000" cy="260673"/>
            </a:xfrm>
          </p:grpSpPr>
          <p:sp>
            <p:nvSpPr>
              <p:cNvPr id="62" name="Curved Up Arrow 61"/>
              <p:cNvSpPr>
                <a:spLocks noChangeAspect="1"/>
              </p:cNvSpPr>
              <p:nvPr/>
            </p:nvSpPr>
            <p:spPr>
              <a:xfrm flipH="1" flipV="1">
                <a:off x="6464992" y="4032423"/>
                <a:ext cx="180000" cy="108273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Curved Up Arrow 62"/>
              <p:cNvSpPr>
                <a:spLocks noChangeAspect="1"/>
              </p:cNvSpPr>
              <p:nvPr/>
            </p:nvSpPr>
            <p:spPr>
              <a:xfrm>
                <a:off x="6464992" y="4184823"/>
                <a:ext cx="180000" cy="108273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3132976" y="4157414"/>
              <a:ext cx="787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dsparams</a:t>
              </a:r>
              <a:endParaRPr lang="en-US" sz="1200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4363596" y="3750940"/>
            <a:ext cx="0" cy="9720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rved Up Arrow 97"/>
          <p:cNvSpPr>
            <a:spLocks noChangeAspect="1"/>
          </p:cNvSpPr>
          <p:nvPr/>
        </p:nvSpPr>
        <p:spPr>
          <a:xfrm flipH="1" flipV="1">
            <a:off x="3880324" y="4732764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Curved Up Arrow 98"/>
          <p:cNvSpPr>
            <a:spLocks noChangeAspect="1"/>
          </p:cNvSpPr>
          <p:nvPr/>
        </p:nvSpPr>
        <p:spPr>
          <a:xfrm>
            <a:off x="3880324" y="4885164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613800" y="3068960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rved Up Arrow 101"/>
          <p:cNvSpPr>
            <a:spLocks noChangeAspect="1"/>
          </p:cNvSpPr>
          <p:nvPr/>
        </p:nvSpPr>
        <p:spPr>
          <a:xfrm flipH="1" flipV="1">
            <a:off x="4255604" y="5540092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Curved Up Arrow 102"/>
          <p:cNvSpPr>
            <a:spLocks noChangeAspect="1"/>
          </p:cNvSpPr>
          <p:nvPr/>
        </p:nvSpPr>
        <p:spPr>
          <a:xfrm>
            <a:off x="4255604" y="5692492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0100" y="3645024"/>
            <a:ext cx="1116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UI definition</a:t>
            </a:r>
            <a:endParaRPr 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87380" y="5281463"/>
            <a:ext cx="1527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Parameter update</a:t>
            </a:r>
            <a:endParaRPr lang="en-US" sz="1400" b="1" dirty="0"/>
          </a:p>
        </p:txBody>
      </p:sp>
      <p:sp>
        <p:nvSpPr>
          <p:cNvPr id="106" name="Lightning Bolt 105"/>
          <p:cNvSpPr/>
          <p:nvPr/>
        </p:nvSpPr>
        <p:spPr>
          <a:xfrm>
            <a:off x="1763688" y="4941168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Lightning Bolt 106"/>
          <p:cNvSpPr/>
          <p:nvPr/>
        </p:nvSpPr>
        <p:spPr>
          <a:xfrm>
            <a:off x="6660232" y="5445224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3964692" y="4334664"/>
            <a:ext cx="0" cy="3600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420364" y="4690457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init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164288" y="1988840"/>
            <a:ext cx="18722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It may be a good idea to use the init property of the </a:t>
            </a:r>
            <a:r>
              <a:rPr lang="en-US" sz="1400" dirty="0" err="1" smtClean="0"/>
              <a:t>ui</a:t>
            </a:r>
            <a:r>
              <a:rPr lang="en-US" sz="1400" dirty="0" smtClean="0"/>
              <a:t> objects to store the actual value of a parameter. It makes additional storage not necessary and gives persistence of the last actual value until the </a:t>
            </a:r>
            <a:r>
              <a:rPr lang="en-US" sz="1400" dirty="0" err="1" smtClean="0"/>
              <a:t>ui</a:t>
            </a:r>
            <a:r>
              <a:rPr lang="en-US" sz="1400" dirty="0" smtClean="0"/>
              <a:t> object is refreshed completely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OR: keep a copy of the values in the browser script.</a:t>
            </a:r>
          </a:p>
          <a:p>
            <a:endParaRPr lang="en-US" sz="1400" dirty="0" smtClean="0"/>
          </a:p>
          <a:p>
            <a:r>
              <a:rPr lang="en-US" sz="1400" dirty="0" smtClean="0"/>
              <a:t>Update single values in board with MQTT. Let board send updated UI</a:t>
            </a:r>
          </a:p>
          <a:p>
            <a:r>
              <a:rPr lang="en-US" sz="1400" dirty="0" smtClean="0"/>
              <a:t>With actual value in  </a:t>
            </a:r>
            <a:r>
              <a:rPr lang="en-US" sz="1400" smtClean="0"/>
              <a:t>init property.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241</Words>
  <Application>Microsoft Office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Fred Verhoeckx</dc:creator>
  <cp:lastModifiedBy>Fred Verhoeckx</cp:lastModifiedBy>
  <cp:revision>23</cp:revision>
  <dcterms:created xsi:type="dcterms:W3CDTF">2021-09-05T12:51:54Z</dcterms:created>
  <dcterms:modified xsi:type="dcterms:W3CDTF">2021-10-29T20:58:44Z</dcterms:modified>
</cp:coreProperties>
</file>