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946" y="5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41624-621E-4D67-82DB-36A0154A0A2F}" type="datetimeFigureOut">
              <a:rPr lang="en-US" smtClean="0"/>
              <a:pPr/>
              <a:t>29-Oct-21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FBEB8-F674-46C8-9471-56EA7B42F5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41624-621E-4D67-82DB-36A0154A0A2F}" type="datetimeFigureOut">
              <a:rPr lang="en-US" smtClean="0"/>
              <a:pPr/>
              <a:t>29-Oct-21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FBEB8-F674-46C8-9471-56EA7B42F5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41624-621E-4D67-82DB-36A0154A0A2F}" type="datetimeFigureOut">
              <a:rPr lang="en-US" smtClean="0"/>
              <a:pPr/>
              <a:t>29-Oct-21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FBEB8-F674-46C8-9471-56EA7B42F5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41624-621E-4D67-82DB-36A0154A0A2F}" type="datetimeFigureOut">
              <a:rPr lang="en-US" smtClean="0"/>
              <a:pPr/>
              <a:t>29-Oct-21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FBEB8-F674-46C8-9471-56EA7B42F5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41624-621E-4D67-82DB-36A0154A0A2F}" type="datetimeFigureOut">
              <a:rPr lang="en-US" smtClean="0"/>
              <a:pPr/>
              <a:t>29-Oct-21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FBEB8-F674-46C8-9471-56EA7B42F5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41624-621E-4D67-82DB-36A0154A0A2F}" type="datetimeFigureOut">
              <a:rPr lang="en-US" smtClean="0"/>
              <a:pPr/>
              <a:t>29-Oct-21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FBEB8-F674-46C8-9471-56EA7B42F5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41624-621E-4D67-82DB-36A0154A0A2F}" type="datetimeFigureOut">
              <a:rPr lang="en-US" smtClean="0"/>
              <a:pPr/>
              <a:t>29-Oct-21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FBEB8-F674-46C8-9471-56EA7B42F5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41624-621E-4D67-82DB-36A0154A0A2F}" type="datetimeFigureOut">
              <a:rPr lang="en-US" smtClean="0"/>
              <a:pPr/>
              <a:t>29-Oct-21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FBEB8-F674-46C8-9471-56EA7B42F5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41624-621E-4D67-82DB-36A0154A0A2F}" type="datetimeFigureOut">
              <a:rPr lang="en-US" smtClean="0"/>
              <a:pPr/>
              <a:t>29-Oct-21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FBEB8-F674-46C8-9471-56EA7B42F5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41624-621E-4D67-82DB-36A0154A0A2F}" type="datetimeFigureOut">
              <a:rPr lang="en-US" smtClean="0"/>
              <a:pPr/>
              <a:t>29-Oct-21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FBEB8-F674-46C8-9471-56EA7B42F5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41624-621E-4D67-82DB-36A0154A0A2F}" type="datetimeFigureOut">
              <a:rPr lang="en-US" smtClean="0"/>
              <a:pPr/>
              <a:t>29-Oct-21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FBEB8-F674-46C8-9471-56EA7B42F5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841624-621E-4D67-82DB-36A0154A0A2F}" type="datetimeFigureOut">
              <a:rPr lang="en-US" smtClean="0"/>
              <a:pPr/>
              <a:t>29-Oct-21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EFBEB8-F674-46C8-9471-56EA7B42F5E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977878" y="548680"/>
            <a:ext cx="1831142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     Faust IDE</a:t>
            </a:r>
          </a:p>
          <a:p>
            <a:r>
              <a:rPr lang="en-US" sz="1400" dirty="0" smtClean="0"/>
              <a:t>  ESP32/ESP32Flash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           </a:t>
            </a:r>
            <a:r>
              <a:rPr lang="en-US" dirty="0" smtClean="0"/>
              <a:t>or</a:t>
            </a:r>
          </a:p>
          <a:p>
            <a:endParaRPr lang="en-US" dirty="0" smtClean="0"/>
          </a:p>
          <a:p>
            <a:r>
              <a:rPr lang="en-US" dirty="0" smtClean="0"/>
              <a:t>      Faust script</a:t>
            </a:r>
          </a:p>
          <a:p>
            <a:r>
              <a:rPr lang="en-US" sz="1400" dirty="0"/>
              <a:t>f</a:t>
            </a:r>
            <a:r>
              <a:rPr lang="en-US" sz="1400" dirty="0" smtClean="0"/>
              <a:t>aust2esp32/faust2ap</a:t>
            </a:r>
            <a:r>
              <a:rPr lang="en-US" dirty="0" smtClean="0"/>
              <a:t>i</a:t>
            </a:r>
            <a:endParaRPr lang="en-US" dirty="0"/>
          </a:p>
        </p:txBody>
      </p:sp>
      <p:sp>
        <p:nvSpPr>
          <p:cNvPr id="10" name="Right Arrow 9"/>
          <p:cNvSpPr/>
          <p:nvPr/>
        </p:nvSpPr>
        <p:spPr>
          <a:xfrm>
            <a:off x="2193902" y="1370993"/>
            <a:ext cx="1224136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5308955" y="764704"/>
            <a:ext cx="1628331" cy="1200329"/>
            <a:chOff x="5148064" y="2636912"/>
            <a:chExt cx="1628331" cy="1200329"/>
          </a:xfrm>
        </p:grpSpPr>
        <p:sp>
          <p:nvSpPr>
            <p:cNvPr id="11" name="Right Arrow 10"/>
            <p:cNvSpPr/>
            <p:nvPr/>
          </p:nvSpPr>
          <p:spPr>
            <a:xfrm>
              <a:off x="5148064" y="3243201"/>
              <a:ext cx="1224136" cy="14401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148064" y="2636912"/>
              <a:ext cx="1628331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ESP-IDF </a:t>
              </a:r>
              <a:r>
                <a:rPr lang="en-US" dirty="0" err="1" smtClean="0"/>
                <a:t>cli</a:t>
              </a:r>
              <a:r>
                <a:rPr lang="en-US" dirty="0" smtClean="0"/>
                <a:t>         </a:t>
              </a:r>
            </a:p>
            <a:p>
              <a:r>
                <a:rPr lang="en-US" dirty="0" smtClean="0"/>
                <a:t>       or</a:t>
              </a:r>
            </a:p>
            <a:p>
              <a:r>
                <a:rPr lang="en-US" dirty="0" smtClean="0"/>
                <a:t> </a:t>
              </a:r>
            </a:p>
            <a:p>
              <a:r>
                <a:rPr lang="en-US" dirty="0" err="1" smtClean="0"/>
                <a:t>Arduino</a:t>
              </a:r>
              <a:r>
                <a:rPr lang="en-US" dirty="0" smtClean="0"/>
                <a:t> IDE</a:t>
              </a:r>
              <a:endParaRPr lang="en-US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09726" y="548680"/>
            <a:ext cx="1357103" cy="2288799"/>
            <a:chOff x="694617" y="2456892"/>
            <a:chExt cx="1357103" cy="2288799"/>
          </a:xfrm>
        </p:grpSpPr>
        <p:pic>
          <p:nvPicPr>
            <p:cNvPr id="1026" name="Picture 2" descr="C:\Users\Fred\AppData\Local\Microsoft\Windows\INetCache\IE\T51YLB9F\Octicons-file-text.svg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94617" y="2456892"/>
              <a:ext cx="1287475" cy="1716634"/>
            </a:xfrm>
            <a:prstGeom prst="rect">
              <a:avLst/>
            </a:prstGeom>
            <a:noFill/>
          </p:spPr>
        </p:pic>
        <p:sp>
          <p:nvSpPr>
            <p:cNvPr id="15" name="TextBox 14"/>
            <p:cNvSpPr txBox="1"/>
            <p:nvPr/>
          </p:nvSpPr>
          <p:spPr>
            <a:xfrm>
              <a:off x="694617" y="4099360"/>
              <a:ext cx="135710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Faust source</a:t>
              </a:r>
            </a:p>
            <a:p>
              <a:r>
                <a:rPr lang="en-US" dirty="0" smtClean="0"/>
                <a:t>     .</a:t>
              </a:r>
              <a:r>
                <a:rPr lang="en-US" dirty="0" err="1" smtClean="0"/>
                <a:t>dsp</a:t>
              </a:r>
              <a:endParaRPr lang="en-US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634602" y="757015"/>
            <a:ext cx="1799660" cy="2116468"/>
            <a:chOff x="3420412" y="2629223"/>
            <a:chExt cx="1799660" cy="2116468"/>
          </a:xfrm>
        </p:grpSpPr>
        <p:grpSp>
          <p:nvGrpSpPr>
            <p:cNvPr id="9" name="Group 8"/>
            <p:cNvGrpSpPr/>
            <p:nvPr/>
          </p:nvGrpSpPr>
          <p:grpSpPr>
            <a:xfrm>
              <a:off x="3779912" y="2629223"/>
              <a:ext cx="1155948" cy="1371972"/>
              <a:chOff x="3779912" y="2060848"/>
              <a:chExt cx="1155948" cy="1371972"/>
            </a:xfrm>
          </p:grpSpPr>
          <p:pic>
            <p:nvPicPr>
              <p:cNvPr id="7" name="Picture 4" descr="C:\Users\Fred\AppData\Local\Microsoft\Windows\INetCache\IE\P3M59MH6\95px-Nuvola_mimetypes_source_cpp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4211960" y="2060848"/>
                <a:ext cx="723900" cy="723900"/>
              </a:xfrm>
              <a:prstGeom prst="rect">
                <a:avLst/>
              </a:prstGeom>
              <a:noFill/>
            </p:spPr>
          </p:pic>
          <p:pic>
            <p:nvPicPr>
              <p:cNvPr id="1028" name="Picture 4" descr="C:\Users\Fred\AppData\Local\Microsoft\Windows\INetCache\IE\P3M59MH6\95px-Nuvola_mimetypes_source_cpp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4067944" y="2276872"/>
                <a:ext cx="723900" cy="723900"/>
              </a:xfrm>
              <a:prstGeom prst="rect">
                <a:avLst/>
              </a:prstGeom>
              <a:noFill/>
            </p:spPr>
          </p:pic>
          <p:pic>
            <p:nvPicPr>
              <p:cNvPr id="8" name="Picture 4" descr="C:\Users\Fred\AppData\Local\Microsoft\Windows\INetCache\IE\P3M59MH6\95px-Nuvola_mimetypes_source_cpp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923928" y="2492896"/>
                <a:ext cx="723900" cy="723900"/>
              </a:xfrm>
              <a:prstGeom prst="rect">
                <a:avLst/>
              </a:prstGeom>
              <a:noFill/>
            </p:spPr>
          </p:pic>
          <p:pic>
            <p:nvPicPr>
              <p:cNvPr id="6" name="Picture 4" descr="C:\Users\Fred\AppData\Local\Microsoft\Windows\INetCache\IE\P3M59MH6\95px-Nuvola_mimetypes_source_cpp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779912" y="2708920"/>
                <a:ext cx="723900" cy="723900"/>
              </a:xfrm>
              <a:prstGeom prst="rect">
                <a:avLst/>
              </a:prstGeom>
              <a:noFill/>
            </p:spPr>
          </p:pic>
        </p:grpSp>
        <p:sp>
          <p:nvSpPr>
            <p:cNvPr id="16" name="TextBox 15"/>
            <p:cNvSpPr txBox="1"/>
            <p:nvPr/>
          </p:nvSpPr>
          <p:spPr>
            <a:xfrm>
              <a:off x="3420412" y="4099360"/>
              <a:ext cx="179966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ESP32 lib sources</a:t>
              </a:r>
            </a:p>
            <a:p>
              <a:r>
                <a:rPr lang="en-US" dirty="0" smtClean="0"/>
                <a:t>        .</a:t>
              </a:r>
              <a:r>
                <a:rPr lang="en-US" dirty="0" err="1" smtClean="0"/>
                <a:t>cpp</a:t>
              </a:r>
              <a:r>
                <a:rPr lang="en-US" dirty="0" smtClean="0"/>
                <a:t>  .h</a:t>
              </a:r>
              <a:endParaRPr lang="en-US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6730406" y="584684"/>
            <a:ext cx="1658018" cy="2288799"/>
            <a:chOff x="6516216" y="2456892"/>
            <a:chExt cx="1658018" cy="2288799"/>
          </a:xfrm>
        </p:grpSpPr>
        <p:pic>
          <p:nvPicPr>
            <p:cNvPr id="1027" name="Picture 3" descr="C:\Users\Fred\AppData\Local\Microsoft\Windows\INetCache\IE\IZO3KN19\Octicons-file-binary.svg[1]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668901" y="2456892"/>
              <a:ext cx="1287475" cy="1716634"/>
            </a:xfrm>
            <a:prstGeom prst="rect">
              <a:avLst/>
            </a:prstGeom>
            <a:noFill/>
          </p:spPr>
        </p:pic>
        <p:sp>
          <p:nvSpPr>
            <p:cNvPr id="17" name="TextBox 16"/>
            <p:cNvSpPr txBox="1"/>
            <p:nvPr/>
          </p:nvSpPr>
          <p:spPr>
            <a:xfrm>
              <a:off x="6516216" y="4099360"/>
              <a:ext cx="165801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ESP32 firmware</a:t>
              </a:r>
            </a:p>
            <a:p>
              <a:r>
                <a:rPr lang="en-US" dirty="0" smtClean="0"/>
                <a:t>          .bin</a:t>
              </a:r>
              <a:endParaRPr lang="en-US" dirty="0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611560" y="476672"/>
            <a:ext cx="7922714" cy="4750787"/>
            <a:chOff x="609726" y="116632"/>
            <a:chExt cx="7922714" cy="4750787"/>
          </a:xfrm>
        </p:grpSpPr>
        <p:sp>
          <p:nvSpPr>
            <p:cNvPr id="13" name="TextBox 12"/>
            <p:cNvSpPr txBox="1"/>
            <p:nvPr/>
          </p:nvSpPr>
          <p:spPr>
            <a:xfrm>
              <a:off x="5103909" y="2073622"/>
              <a:ext cx="162833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ESP-IDF </a:t>
              </a:r>
              <a:r>
                <a:rPr lang="en-US" dirty="0" err="1" smtClean="0"/>
                <a:t>cli</a:t>
              </a:r>
              <a:r>
                <a:rPr lang="en-US" dirty="0" smtClean="0"/>
                <a:t>         </a:t>
              </a:r>
            </a:p>
            <a:p>
              <a:r>
                <a:rPr lang="en-US" dirty="0" smtClean="0"/>
                <a:t>       or </a:t>
              </a:r>
            </a:p>
            <a:p>
              <a:r>
                <a:rPr lang="en-US" dirty="0" err="1" smtClean="0"/>
                <a:t>Arduino</a:t>
              </a:r>
              <a:r>
                <a:rPr lang="en-US" dirty="0" smtClean="0"/>
                <a:t> IDE</a:t>
              </a:r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977878" y="548680"/>
              <a:ext cx="1831142" cy="16927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      Faust IDE</a:t>
              </a:r>
            </a:p>
            <a:p>
              <a:r>
                <a:rPr lang="en-US" sz="1400" dirty="0" smtClean="0"/>
                <a:t>  ESP32/ESP32Flash</a:t>
              </a:r>
            </a:p>
            <a:p>
              <a:r>
                <a:rPr lang="en-US" sz="1400" dirty="0"/>
                <a:t> </a:t>
              </a:r>
              <a:r>
                <a:rPr lang="en-US" sz="1400" dirty="0" smtClean="0"/>
                <a:t>              </a:t>
              </a:r>
              <a:r>
                <a:rPr lang="en-US" dirty="0" smtClean="0"/>
                <a:t>or</a:t>
              </a:r>
            </a:p>
            <a:p>
              <a:endParaRPr lang="en-US" dirty="0" smtClean="0"/>
            </a:p>
            <a:p>
              <a:r>
                <a:rPr lang="en-US" dirty="0" smtClean="0"/>
                <a:t>   Faust </a:t>
              </a:r>
              <a:r>
                <a:rPr lang="en-US" dirty="0" err="1" smtClean="0"/>
                <a:t>cli</a:t>
              </a:r>
              <a:r>
                <a:rPr lang="en-US" dirty="0" smtClean="0"/>
                <a:t> script</a:t>
              </a:r>
            </a:p>
            <a:p>
              <a:r>
                <a:rPr lang="en-US" sz="1400" dirty="0"/>
                <a:t>f</a:t>
              </a:r>
              <a:r>
                <a:rPr lang="en-US" sz="1400" dirty="0" smtClean="0"/>
                <a:t>aust2esp32/faust2ap</a:t>
              </a:r>
              <a:r>
                <a:rPr lang="en-US" dirty="0" smtClean="0"/>
                <a:t>i</a:t>
              </a:r>
              <a:endParaRPr lang="en-US" dirty="0"/>
            </a:p>
          </p:txBody>
        </p:sp>
        <p:sp>
          <p:nvSpPr>
            <p:cNvPr id="10" name="Right Arrow 9"/>
            <p:cNvSpPr/>
            <p:nvPr/>
          </p:nvSpPr>
          <p:spPr>
            <a:xfrm>
              <a:off x="2193902" y="1370993"/>
              <a:ext cx="1224136" cy="14401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17"/>
            <p:cNvGrpSpPr/>
            <p:nvPr/>
          </p:nvGrpSpPr>
          <p:grpSpPr>
            <a:xfrm>
              <a:off x="609726" y="548680"/>
              <a:ext cx="1357103" cy="2288799"/>
              <a:chOff x="694617" y="2456892"/>
              <a:chExt cx="1357103" cy="2288799"/>
            </a:xfrm>
          </p:grpSpPr>
          <p:pic>
            <p:nvPicPr>
              <p:cNvPr id="1026" name="Picture 2" descr="C:\Users\Fred\AppData\Local\Microsoft\Windows\INetCache\IE\T51YLB9F\Octicons-file-text.svg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694617" y="2456892"/>
                <a:ext cx="1287475" cy="1716634"/>
              </a:xfrm>
              <a:prstGeom prst="rect">
                <a:avLst/>
              </a:prstGeom>
              <a:noFill/>
            </p:spPr>
          </p:pic>
          <p:sp>
            <p:nvSpPr>
              <p:cNvPr id="15" name="TextBox 14"/>
              <p:cNvSpPr txBox="1"/>
              <p:nvPr/>
            </p:nvSpPr>
            <p:spPr>
              <a:xfrm>
                <a:off x="694617" y="4099360"/>
                <a:ext cx="135710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Faust source</a:t>
                </a:r>
              </a:p>
              <a:p>
                <a:r>
                  <a:rPr lang="en-US" dirty="0" smtClean="0"/>
                  <a:t>     .</a:t>
                </a:r>
                <a:r>
                  <a:rPr lang="en-US" dirty="0" err="1" smtClean="0"/>
                  <a:t>dsp</a:t>
                </a:r>
                <a:endParaRPr lang="en-US" dirty="0"/>
              </a:p>
            </p:txBody>
          </p:sp>
        </p:grpSp>
        <p:grpSp>
          <p:nvGrpSpPr>
            <p:cNvPr id="4" name="Group 19"/>
            <p:cNvGrpSpPr/>
            <p:nvPr/>
          </p:nvGrpSpPr>
          <p:grpSpPr>
            <a:xfrm>
              <a:off x="3779912" y="116632"/>
              <a:ext cx="1799660" cy="2012355"/>
              <a:chOff x="3565722" y="1988840"/>
              <a:chExt cx="1799660" cy="2012355"/>
            </a:xfrm>
          </p:grpSpPr>
          <p:grpSp>
            <p:nvGrpSpPr>
              <p:cNvPr id="5" name="Group 8"/>
              <p:cNvGrpSpPr/>
              <p:nvPr/>
            </p:nvGrpSpPr>
            <p:grpSpPr>
              <a:xfrm>
                <a:off x="3779912" y="2629223"/>
                <a:ext cx="1155948" cy="1371972"/>
                <a:chOff x="3779912" y="2060848"/>
                <a:chExt cx="1155948" cy="1371972"/>
              </a:xfrm>
            </p:grpSpPr>
            <p:pic>
              <p:nvPicPr>
                <p:cNvPr id="7" name="Picture 4" descr="C:\Users\Fred\AppData\Local\Microsoft\Windows\INetCache\IE\P3M59MH6\95px-Nuvola_mimetypes_source_cpp[1].png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/>
                <a:stretch>
                  <a:fillRect/>
                </a:stretch>
              </p:blipFill>
              <p:spPr bwMode="auto">
                <a:xfrm>
                  <a:off x="4211960" y="2060848"/>
                  <a:ext cx="723900" cy="723900"/>
                </a:xfrm>
                <a:prstGeom prst="rect">
                  <a:avLst/>
                </a:prstGeom>
                <a:noFill/>
              </p:spPr>
            </p:pic>
            <p:pic>
              <p:nvPicPr>
                <p:cNvPr id="1028" name="Picture 4" descr="C:\Users\Fred\AppData\Local\Microsoft\Windows\INetCache\IE\P3M59MH6\95px-Nuvola_mimetypes_source_cpp[1].png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/>
                <a:stretch>
                  <a:fillRect/>
                </a:stretch>
              </p:blipFill>
              <p:spPr bwMode="auto">
                <a:xfrm>
                  <a:off x="4067944" y="2276872"/>
                  <a:ext cx="723900" cy="723900"/>
                </a:xfrm>
                <a:prstGeom prst="rect">
                  <a:avLst/>
                </a:prstGeom>
                <a:noFill/>
              </p:spPr>
            </p:pic>
            <p:pic>
              <p:nvPicPr>
                <p:cNvPr id="8" name="Picture 4" descr="C:\Users\Fred\AppData\Local\Microsoft\Windows\INetCache\IE\P3M59MH6\95px-Nuvola_mimetypes_source_cpp[1].png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/>
                <a:stretch>
                  <a:fillRect/>
                </a:stretch>
              </p:blipFill>
              <p:spPr bwMode="auto">
                <a:xfrm>
                  <a:off x="3923928" y="2492896"/>
                  <a:ext cx="723900" cy="723900"/>
                </a:xfrm>
                <a:prstGeom prst="rect">
                  <a:avLst/>
                </a:prstGeom>
                <a:noFill/>
              </p:spPr>
            </p:pic>
            <p:pic>
              <p:nvPicPr>
                <p:cNvPr id="6" name="Picture 4" descr="C:\Users\Fred\AppData\Local\Microsoft\Windows\INetCache\IE\P3M59MH6\95px-Nuvola_mimetypes_source_cpp[1].png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/>
                <a:stretch>
                  <a:fillRect/>
                </a:stretch>
              </p:blipFill>
              <p:spPr bwMode="auto">
                <a:xfrm>
                  <a:off x="3779912" y="2708920"/>
                  <a:ext cx="723900" cy="723900"/>
                </a:xfrm>
                <a:prstGeom prst="rect">
                  <a:avLst/>
                </a:prstGeom>
                <a:noFill/>
              </p:spPr>
            </p:pic>
          </p:grpSp>
          <p:sp>
            <p:nvSpPr>
              <p:cNvPr id="16" name="TextBox 15"/>
              <p:cNvSpPr txBox="1"/>
              <p:nvPr/>
            </p:nvSpPr>
            <p:spPr>
              <a:xfrm>
                <a:off x="3565722" y="1988840"/>
                <a:ext cx="179966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ESP32 lib sources</a:t>
                </a:r>
              </a:p>
              <a:p>
                <a:r>
                  <a:rPr lang="en-US" dirty="0" smtClean="0"/>
                  <a:t>        .</a:t>
                </a:r>
                <a:r>
                  <a:rPr lang="en-US" dirty="0" err="1" smtClean="0"/>
                  <a:t>cpp</a:t>
                </a:r>
                <a:r>
                  <a:rPr lang="en-US" dirty="0" smtClean="0"/>
                  <a:t>  .h</a:t>
                </a:r>
                <a:endParaRPr lang="en-US" dirty="0"/>
              </a:p>
            </p:txBody>
          </p:sp>
        </p:grpSp>
        <p:grpSp>
          <p:nvGrpSpPr>
            <p:cNvPr id="9" name="Group 18"/>
            <p:cNvGrpSpPr/>
            <p:nvPr/>
          </p:nvGrpSpPr>
          <p:grpSpPr>
            <a:xfrm>
              <a:off x="6874422" y="1644257"/>
              <a:ext cx="1658018" cy="2288799"/>
              <a:chOff x="6516216" y="2456892"/>
              <a:chExt cx="1658018" cy="2288799"/>
            </a:xfrm>
          </p:grpSpPr>
          <p:pic>
            <p:nvPicPr>
              <p:cNvPr id="1027" name="Picture 3" descr="C:\Users\Fred\AppData\Local\Microsoft\Windows\INetCache\IE\IZO3KN19\Octicons-file-binary.svg[1].png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6668901" y="2456892"/>
                <a:ext cx="1287475" cy="1716634"/>
              </a:xfrm>
              <a:prstGeom prst="rect">
                <a:avLst/>
              </a:prstGeom>
              <a:noFill/>
            </p:spPr>
          </p:pic>
          <p:sp>
            <p:nvSpPr>
              <p:cNvPr id="17" name="TextBox 16"/>
              <p:cNvSpPr txBox="1"/>
              <p:nvPr/>
            </p:nvSpPr>
            <p:spPr>
              <a:xfrm>
                <a:off x="6516216" y="4099360"/>
                <a:ext cx="165801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ESP32 firmware</a:t>
                </a:r>
              </a:p>
              <a:p>
                <a:r>
                  <a:rPr lang="en-US" dirty="0" smtClean="0"/>
                  <a:t>          .bin</a:t>
                </a:r>
                <a:endParaRPr lang="en-US" dirty="0"/>
              </a:p>
            </p:txBody>
          </p:sp>
        </p:grpSp>
        <p:pic>
          <p:nvPicPr>
            <p:cNvPr id="20" name="Picture 4" descr="C:\Users\Fred\AppData\Local\Microsoft\Windows\INetCache\IE\P3M59MH6\95px-Nuvola_mimetypes_source_cpp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139952" y="3212976"/>
              <a:ext cx="723900" cy="723900"/>
            </a:xfrm>
            <a:prstGeom prst="rect">
              <a:avLst/>
            </a:prstGeom>
            <a:noFill/>
          </p:spPr>
        </p:pic>
        <p:pic>
          <p:nvPicPr>
            <p:cNvPr id="21" name="Picture 4" descr="C:\Users\Fred\AppData\Local\Microsoft\Windows\INetCache\IE\P3M59MH6\95px-Nuvola_mimetypes_source_cpp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995936" y="3429000"/>
              <a:ext cx="723900" cy="723900"/>
            </a:xfrm>
            <a:prstGeom prst="rect">
              <a:avLst/>
            </a:prstGeom>
            <a:noFill/>
          </p:spPr>
        </p:pic>
        <p:sp>
          <p:nvSpPr>
            <p:cNvPr id="22" name="TextBox 21"/>
            <p:cNvSpPr txBox="1"/>
            <p:nvPr/>
          </p:nvSpPr>
          <p:spPr>
            <a:xfrm>
              <a:off x="3347864" y="4221088"/>
              <a:ext cx="231486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ESP32 user main &amp; </a:t>
              </a:r>
              <a:r>
                <a:rPr lang="en-US" dirty="0" err="1" smtClean="0"/>
                <a:t>libs</a:t>
              </a:r>
              <a:endParaRPr lang="en-US" dirty="0" smtClean="0"/>
            </a:p>
            <a:p>
              <a:r>
                <a:rPr lang="en-US" dirty="0" smtClean="0"/>
                <a:t>           .</a:t>
              </a:r>
              <a:r>
                <a:rPr lang="en-US" dirty="0" err="1" smtClean="0"/>
                <a:t>cpp</a:t>
              </a:r>
              <a:r>
                <a:rPr lang="en-US" dirty="0" smtClean="0"/>
                <a:t>  .h</a:t>
              </a:r>
              <a:endParaRPr lang="en-US" dirty="0"/>
            </a:p>
          </p:txBody>
        </p:sp>
        <p:grpSp>
          <p:nvGrpSpPr>
            <p:cNvPr id="26" name="Group 25"/>
            <p:cNvGrpSpPr/>
            <p:nvPr/>
          </p:nvGrpSpPr>
          <p:grpSpPr>
            <a:xfrm>
              <a:off x="4417664" y="2270680"/>
              <a:ext cx="2377440" cy="798280"/>
              <a:chOff x="4417664" y="2132856"/>
              <a:chExt cx="2377440" cy="798280"/>
            </a:xfrm>
          </p:grpSpPr>
          <p:sp>
            <p:nvSpPr>
              <p:cNvPr id="24" name="Bent Arrow 23"/>
              <p:cNvSpPr/>
              <p:nvPr/>
            </p:nvSpPr>
            <p:spPr>
              <a:xfrm flipV="1">
                <a:off x="4418840" y="2132856"/>
                <a:ext cx="2376264" cy="450336"/>
              </a:xfrm>
              <a:prstGeom prst="bentArrow">
                <a:avLst>
                  <a:gd name="adj1" fmla="val 7010"/>
                  <a:gd name="adj2" fmla="val 11243"/>
                  <a:gd name="adj3" fmla="val 18651"/>
                  <a:gd name="adj4" fmla="val 4375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Bent Arrow 24"/>
              <p:cNvSpPr/>
              <p:nvPr/>
            </p:nvSpPr>
            <p:spPr>
              <a:xfrm>
                <a:off x="4417664" y="2480800"/>
                <a:ext cx="2376264" cy="450336"/>
              </a:xfrm>
              <a:prstGeom prst="bentArrow">
                <a:avLst>
                  <a:gd name="adj1" fmla="val 7010"/>
                  <a:gd name="adj2" fmla="val 11243"/>
                  <a:gd name="adj3" fmla="val 18651"/>
                  <a:gd name="adj4" fmla="val 4375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/>
          <p:cNvGrpSpPr/>
          <p:nvPr/>
        </p:nvGrpSpPr>
        <p:grpSpPr>
          <a:xfrm>
            <a:off x="683568" y="476672"/>
            <a:ext cx="7850706" cy="4750787"/>
            <a:chOff x="683568" y="476672"/>
            <a:chExt cx="7850706" cy="4750787"/>
          </a:xfrm>
        </p:grpSpPr>
        <p:sp>
          <p:nvSpPr>
            <p:cNvPr id="13" name="TextBox 12"/>
            <p:cNvSpPr txBox="1"/>
            <p:nvPr/>
          </p:nvSpPr>
          <p:spPr>
            <a:xfrm>
              <a:off x="5004048" y="2627620"/>
              <a:ext cx="14187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C++ compiler</a:t>
              </a:r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699792" y="1268760"/>
              <a:ext cx="6808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Faust</a:t>
              </a:r>
              <a:endParaRPr lang="en-US" dirty="0"/>
            </a:p>
          </p:txBody>
        </p:sp>
        <p:sp>
          <p:nvSpPr>
            <p:cNvPr id="10" name="Right Arrow 9"/>
            <p:cNvSpPr/>
            <p:nvPr/>
          </p:nvSpPr>
          <p:spPr>
            <a:xfrm>
              <a:off x="2483768" y="1731033"/>
              <a:ext cx="1224136" cy="14401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17"/>
            <p:cNvGrpSpPr/>
            <p:nvPr/>
          </p:nvGrpSpPr>
          <p:grpSpPr>
            <a:xfrm>
              <a:off x="683568" y="908720"/>
              <a:ext cx="1790105" cy="2288799"/>
              <a:chOff x="478593" y="2456892"/>
              <a:chExt cx="1790105" cy="2288799"/>
            </a:xfrm>
          </p:grpSpPr>
          <p:pic>
            <p:nvPicPr>
              <p:cNvPr id="1026" name="Picture 2" descr="C:\Users\Fred\AppData\Local\Microsoft\Windows\INetCache\IE\T51YLB9F\Octicons-file-text.svg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694617" y="2456892"/>
                <a:ext cx="1287475" cy="1716634"/>
              </a:xfrm>
              <a:prstGeom prst="rect">
                <a:avLst/>
              </a:prstGeom>
              <a:noFill/>
            </p:spPr>
          </p:pic>
          <p:sp>
            <p:nvSpPr>
              <p:cNvPr id="15" name="TextBox 14"/>
              <p:cNvSpPr txBox="1"/>
              <p:nvPr/>
            </p:nvSpPr>
            <p:spPr>
              <a:xfrm>
                <a:off x="478593" y="4099360"/>
                <a:ext cx="179010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Faust DSP engine</a:t>
                </a:r>
              </a:p>
              <a:p>
                <a:r>
                  <a:rPr lang="en-US" dirty="0" smtClean="0"/>
                  <a:t>         .</a:t>
                </a:r>
                <a:r>
                  <a:rPr lang="en-US" dirty="0" err="1" smtClean="0"/>
                  <a:t>dsp</a:t>
                </a:r>
                <a:endParaRPr lang="en-US" dirty="0"/>
              </a:p>
            </p:txBody>
          </p:sp>
        </p:grpSp>
        <p:grpSp>
          <p:nvGrpSpPr>
            <p:cNvPr id="4" name="Group 19"/>
            <p:cNvGrpSpPr/>
            <p:nvPr/>
          </p:nvGrpSpPr>
          <p:grpSpPr>
            <a:xfrm>
              <a:off x="3781746" y="476672"/>
              <a:ext cx="2815322" cy="2012355"/>
              <a:chOff x="3565722" y="1988840"/>
              <a:chExt cx="2815322" cy="2012355"/>
            </a:xfrm>
          </p:grpSpPr>
          <p:grpSp>
            <p:nvGrpSpPr>
              <p:cNvPr id="5" name="Group 8"/>
              <p:cNvGrpSpPr/>
              <p:nvPr/>
            </p:nvGrpSpPr>
            <p:grpSpPr>
              <a:xfrm>
                <a:off x="3779912" y="2629223"/>
                <a:ext cx="1155948" cy="1371972"/>
                <a:chOff x="3779912" y="2060848"/>
                <a:chExt cx="1155948" cy="1371972"/>
              </a:xfrm>
            </p:grpSpPr>
            <p:pic>
              <p:nvPicPr>
                <p:cNvPr id="7" name="Picture 4" descr="C:\Users\Fred\AppData\Local\Microsoft\Windows\INetCache\IE\P3M59MH6\95px-Nuvola_mimetypes_source_cpp[1].png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/>
                <a:stretch>
                  <a:fillRect/>
                </a:stretch>
              </p:blipFill>
              <p:spPr bwMode="auto">
                <a:xfrm>
                  <a:off x="4211960" y="2060848"/>
                  <a:ext cx="723900" cy="723900"/>
                </a:xfrm>
                <a:prstGeom prst="rect">
                  <a:avLst/>
                </a:prstGeom>
                <a:noFill/>
              </p:spPr>
            </p:pic>
            <p:pic>
              <p:nvPicPr>
                <p:cNvPr id="1028" name="Picture 4" descr="C:\Users\Fred\AppData\Local\Microsoft\Windows\INetCache\IE\P3M59MH6\95px-Nuvola_mimetypes_source_cpp[1].png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/>
                <a:stretch>
                  <a:fillRect/>
                </a:stretch>
              </p:blipFill>
              <p:spPr bwMode="auto">
                <a:xfrm>
                  <a:off x="4067944" y="2276872"/>
                  <a:ext cx="723900" cy="723900"/>
                </a:xfrm>
                <a:prstGeom prst="rect">
                  <a:avLst/>
                </a:prstGeom>
                <a:noFill/>
              </p:spPr>
            </p:pic>
            <p:pic>
              <p:nvPicPr>
                <p:cNvPr id="8" name="Picture 4" descr="C:\Users\Fred\AppData\Local\Microsoft\Windows\INetCache\IE\P3M59MH6\95px-Nuvola_mimetypes_source_cpp[1].png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/>
                <a:stretch>
                  <a:fillRect/>
                </a:stretch>
              </p:blipFill>
              <p:spPr bwMode="auto">
                <a:xfrm>
                  <a:off x="3923928" y="2492896"/>
                  <a:ext cx="723900" cy="723900"/>
                </a:xfrm>
                <a:prstGeom prst="rect">
                  <a:avLst/>
                </a:prstGeom>
                <a:noFill/>
              </p:spPr>
            </p:pic>
            <p:pic>
              <p:nvPicPr>
                <p:cNvPr id="6" name="Picture 4" descr="C:\Users\Fred\AppData\Local\Microsoft\Windows\INetCache\IE\P3M59MH6\95px-Nuvola_mimetypes_source_cpp[1].png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/>
                <a:stretch>
                  <a:fillRect/>
                </a:stretch>
              </p:blipFill>
              <p:spPr bwMode="auto">
                <a:xfrm>
                  <a:off x="3779912" y="2708920"/>
                  <a:ext cx="723900" cy="723900"/>
                </a:xfrm>
                <a:prstGeom prst="rect">
                  <a:avLst/>
                </a:prstGeom>
                <a:noFill/>
              </p:spPr>
            </p:pic>
          </p:grpSp>
          <p:sp>
            <p:nvSpPr>
              <p:cNvPr id="16" name="TextBox 15"/>
              <p:cNvSpPr txBox="1"/>
              <p:nvPr/>
            </p:nvSpPr>
            <p:spPr>
              <a:xfrm>
                <a:off x="3565722" y="1988840"/>
                <a:ext cx="281532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sound and audio codec </a:t>
                </a:r>
                <a:r>
                  <a:rPr lang="en-US" dirty="0" err="1" smtClean="0"/>
                  <a:t>libs</a:t>
                </a:r>
                <a:endParaRPr lang="en-US" dirty="0" smtClean="0"/>
              </a:p>
              <a:p>
                <a:r>
                  <a:rPr lang="en-US" dirty="0" smtClean="0"/>
                  <a:t>                .</a:t>
                </a:r>
                <a:r>
                  <a:rPr lang="en-US" dirty="0" err="1" smtClean="0"/>
                  <a:t>cpp</a:t>
                </a:r>
                <a:r>
                  <a:rPr lang="en-US" dirty="0" smtClean="0"/>
                  <a:t>  .h</a:t>
                </a:r>
                <a:endParaRPr lang="en-US" dirty="0"/>
              </a:p>
            </p:txBody>
          </p:sp>
        </p:grpSp>
        <p:grpSp>
          <p:nvGrpSpPr>
            <p:cNvPr id="9" name="Group 18"/>
            <p:cNvGrpSpPr/>
            <p:nvPr/>
          </p:nvGrpSpPr>
          <p:grpSpPr>
            <a:xfrm>
              <a:off x="6876256" y="2004297"/>
              <a:ext cx="1658018" cy="2288799"/>
              <a:chOff x="6516216" y="2456892"/>
              <a:chExt cx="1658018" cy="2288799"/>
            </a:xfrm>
          </p:grpSpPr>
          <p:pic>
            <p:nvPicPr>
              <p:cNvPr id="1027" name="Picture 3" descr="C:\Users\Fred\AppData\Local\Microsoft\Windows\INetCache\IE\IZO3KN19\Octicons-file-binary.svg[1].png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6668901" y="2456892"/>
                <a:ext cx="1287475" cy="1716634"/>
              </a:xfrm>
              <a:prstGeom prst="rect">
                <a:avLst/>
              </a:prstGeom>
              <a:noFill/>
            </p:spPr>
          </p:pic>
          <p:sp>
            <p:nvSpPr>
              <p:cNvPr id="17" name="TextBox 16"/>
              <p:cNvSpPr txBox="1"/>
              <p:nvPr/>
            </p:nvSpPr>
            <p:spPr>
              <a:xfrm>
                <a:off x="6516216" y="4099360"/>
                <a:ext cx="165801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ESP32 firmware</a:t>
                </a:r>
              </a:p>
              <a:p>
                <a:r>
                  <a:rPr lang="en-US" dirty="0" smtClean="0"/>
                  <a:t>          .bin</a:t>
                </a:r>
                <a:endParaRPr lang="en-US" dirty="0"/>
              </a:p>
            </p:txBody>
          </p:sp>
        </p:grpSp>
        <p:pic>
          <p:nvPicPr>
            <p:cNvPr id="20" name="Picture 4" descr="C:\Users\Fred\AppData\Local\Microsoft\Windows\INetCache\IE\P3M59MH6\95px-Nuvola_mimetypes_source_cpp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141786" y="3573016"/>
              <a:ext cx="723900" cy="723900"/>
            </a:xfrm>
            <a:prstGeom prst="rect">
              <a:avLst/>
            </a:prstGeom>
            <a:noFill/>
          </p:spPr>
        </p:pic>
        <p:pic>
          <p:nvPicPr>
            <p:cNvPr id="21" name="Picture 4" descr="C:\Users\Fred\AppData\Local\Microsoft\Windows\INetCache\IE\P3M59MH6\95px-Nuvola_mimetypes_source_cpp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997770" y="3789040"/>
              <a:ext cx="723900" cy="723900"/>
            </a:xfrm>
            <a:prstGeom prst="rect">
              <a:avLst/>
            </a:prstGeom>
            <a:noFill/>
          </p:spPr>
        </p:pic>
        <p:sp>
          <p:nvSpPr>
            <p:cNvPr id="22" name="TextBox 21"/>
            <p:cNvSpPr txBox="1"/>
            <p:nvPr/>
          </p:nvSpPr>
          <p:spPr>
            <a:xfrm>
              <a:off x="3349698" y="4581128"/>
              <a:ext cx="171918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User main &amp; </a:t>
              </a:r>
              <a:r>
                <a:rPr lang="en-US" dirty="0" err="1" smtClean="0"/>
                <a:t>libs</a:t>
              </a:r>
              <a:endParaRPr lang="en-US" dirty="0" smtClean="0"/>
            </a:p>
            <a:p>
              <a:r>
                <a:rPr lang="en-US" dirty="0" smtClean="0"/>
                <a:t>           .</a:t>
              </a:r>
              <a:r>
                <a:rPr lang="en-US" dirty="0" err="1" smtClean="0"/>
                <a:t>cpp</a:t>
              </a:r>
              <a:r>
                <a:rPr lang="en-US" dirty="0" smtClean="0"/>
                <a:t>  .h</a:t>
              </a:r>
              <a:endParaRPr lang="en-US" dirty="0"/>
            </a:p>
          </p:txBody>
        </p:sp>
        <p:grpSp>
          <p:nvGrpSpPr>
            <p:cNvPr id="11" name="Group 25"/>
            <p:cNvGrpSpPr/>
            <p:nvPr/>
          </p:nvGrpSpPr>
          <p:grpSpPr>
            <a:xfrm>
              <a:off x="4419498" y="2630720"/>
              <a:ext cx="2377440" cy="798280"/>
              <a:chOff x="4417664" y="2132856"/>
              <a:chExt cx="2377440" cy="798280"/>
            </a:xfrm>
          </p:grpSpPr>
          <p:sp>
            <p:nvSpPr>
              <p:cNvPr id="24" name="Bent Arrow 23"/>
              <p:cNvSpPr/>
              <p:nvPr/>
            </p:nvSpPr>
            <p:spPr>
              <a:xfrm flipV="1">
                <a:off x="4418840" y="2132856"/>
                <a:ext cx="2376264" cy="450336"/>
              </a:xfrm>
              <a:prstGeom prst="bentArrow">
                <a:avLst>
                  <a:gd name="adj1" fmla="val 7010"/>
                  <a:gd name="adj2" fmla="val 11243"/>
                  <a:gd name="adj3" fmla="val 18651"/>
                  <a:gd name="adj4" fmla="val 4375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Bent Arrow 24"/>
              <p:cNvSpPr/>
              <p:nvPr/>
            </p:nvSpPr>
            <p:spPr>
              <a:xfrm>
                <a:off x="4417664" y="2480800"/>
                <a:ext cx="2376264" cy="450336"/>
              </a:xfrm>
              <a:prstGeom prst="bentArrow">
                <a:avLst>
                  <a:gd name="adj1" fmla="val 7010"/>
                  <a:gd name="adj2" fmla="val 11243"/>
                  <a:gd name="adj3" fmla="val 18651"/>
                  <a:gd name="adj4" fmla="val 4375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87624" y="1772816"/>
            <a:ext cx="1440160" cy="8640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Sound Board</a:t>
            </a:r>
          </a:p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TTGO </a:t>
            </a:r>
            <a:r>
              <a:rPr lang="en-US" sz="1200" b="1" dirty="0" err="1" smtClean="0">
                <a:solidFill>
                  <a:schemeClr val="tx1"/>
                </a:solidFill>
              </a:rPr>
              <a:t>Taudio</a:t>
            </a:r>
            <a:r>
              <a:rPr lang="en-US" sz="1200" b="1" dirty="0" smtClean="0">
                <a:solidFill>
                  <a:schemeClr val="tx1"/>
                </a:solidFill>
              </a:rPr>
              <a:t> V1.6</a:t>
            </a:r>
          </a:p>
          <a:p>
            <a:pPr algn="ctr"/>
            <a:r>
              <a:rPr lang="en-US" sz="1200" b="1" dirty="0" err="1" smtClean="0">
                <a:solidFill>
                  <a:schemeClr val="tx1"/>
                </a:solidFill>
              </a:rPr>
              <a:t>DspFaust</a:t>
            </a:r>
            <a:r>
              <a:rPr lang="en-US" sz="1200" b="1" dirty="0" smtClean="0">
                <a:solidFill>
                  <a:schemeClr val="tx1"/>
                </a:solidFill>
              </a:rPr>
              <a:t> API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491880" y="1772816"/>
            <a:ext cx="1440160" cy="8640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Server</a:t>
            </a:r>
          </a:p>
          <a:p>
            <a:pPr algn="ctr"/>
            <a:r>
              <a:rPr lang="en-US" sz="1200" b="1" dirty="0" err="1" smtClean="0">
                <a:solidFill>
                  <a:schemeClr val="tx1"/>
                </a:solidFill>
              </a:rPr>
              <a:t>Nodered</a:t>
            </a:r>
            <a:endParaRPr lang="en-US" sz="1200" b="1" dirty="0" smtClean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796136" y="1772816"/>
            <a:ext cx="1440160" cy="8640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GUI</a:t>
            </a:r>
          </a:p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Chrome browser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2807804" y="2092660"/>
            <a:ext cx="504056" cy="224408"/>
            <a:chOff x="2771800" y="2852936"/>
            <a:chExt cx="504056" cy="224408"/>
          </a:xfrm>
        </p:grpSpPr>
        <p:sp>
          <p:nvSpPr>
            <p:cNvPr id="5" name="Right Arrow 4"/>
            <p:cNvSpPr/>
            <p:nvPr/>
          </p:nvSpPr>
          <p:spPr>
            <a:xfrm>
              <a:off x="2843808" y="2852936"/>
              <a:ext cx="432048" cy="72008"/>
            </a:xfrm>
            <a:prstGeom prst="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ight Arrow 5"/>
            <p:cNvSpPr/>
            <p:nvPr/>
          </p:nvSpPr>
          <p:spPr>
            <a:xfrm flipH="1">
              <a:off x="2771800" y="3005336"/>
              <a:ext cx="432048" cy="72008"/>
            </a:xfrm>
            <a:prstGeom prst="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112060" y="2092660"/>
            <a:ext cx="504056" cy="224408"/>
            <a:chOff x="2771800" y="2852936"/>
            <a:chExt cx="504056" cy="224408"/>
          </a:xfrm>
        </p:grpSpPr>
        <p:sp>
          <p:nvSpPr>
            <p:cNvPr id="9" name="Right Arrow 8"/>
            <p:cNvSpPr/>
            <p:nvPr/>
          </p:nvSpPr>
          <p:spPr>
            <a:xfrm>
              <a:off x="2843808" y="2852936"/>
              <a:ext cx="432048" cy="72008"/>
            </a:xfrm>
            <a:prstGeom prst="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ight Arrow 9"/>
            <p:cNvSpPr/>
            <p:nvPr/>
          </p:nvSpPr>
          <p:spPr>
            <a:xfrm flipH="1">
              <a:off x="2771800" y="3005336"/>
              <a:ext cx="432048" cy="72008"/>
            </a:xfrm>
            <a:prstGeom prst="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2633139" y="1848493"/>
            <a:ext cx="8435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MQTT / </a:t>
            </a:r>
            <a:r>
              <a:rPr lang="en-US" sz="1000" dirty="0" err="1" smtClean="0"/>
              <a:t>WiFi</a:t>
            </a:r>
            <a:endParaRPr lang="en-US" sz="1000" dirty="0"/>
          </a:p>
        </p:txBody>
      </p:sp>
      <p:sp>
        <p:nvSpPr>
          <p:cNvPr id="12" name="TextBox 11"/>
          <p:cNvSpPr txBox="1"/>
          <p:nvPr/>
        </p:nvSpPr>
        <p:spPr>
          <a:xfrm>
            <a:off x="4980014" y="1848493"/>
            <a:ext cx="7441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/>
              <a:t>websocket</a:t>
            </a:r>
            <a:endParaRPr lang="en-US" sz="1000" dirty="0"/>
          </a:p>
        </p:txBody>
      </p:sp>
      <p:grpSp>
        <p:nvGrpSpPr>
          <p:cNvPr id="36" name="Group 35"/>
          <p:cNvGrpSpPr/>
          <p:nvPr/>
        </p:nvGrpSpPr>
        <p:grpSpPr>
          <a:xfrm>
            <a:off x="1191816" y="332656"/>
            <a:ext cx="1440160" cy="917436"/>
            <a:chOff x="1191816" y="332656"/>
            <a:chExt cx="1440160" cy="917436"/>
          </a:xfrm>
        </p:grpSpPr>
        <p:sp>
          <p:nvSpPr>
            <p:cNvPr id="13" name="Rectangle 12"/>
            <p:cNvSpPr/>
            <p:nvPr/>
          </p:nvSpPr>
          <p:spPr>
            <a:xfrm>
              <a:off x="1191816" y="332656"/>
              <a:ext cx="1440160" cy="86409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ESP-IDF compiler</a:t>
              </a:r>
            </a:p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Windows Terminal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362552" y="973093"/>
              <a:ext cx="1162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flash     monitor</a:t>
              </a:r>
              <a:endParaRPr lang="en-US" sz="1200" dirty="0"/>
            </a:p>
          </p:txBody>
        </p:sp>
      </p:grpSp>
      <p:grpSp>
        <p:nvGrpSpPr>
          <p:cNvPr id="15" name="Group 14"/>
          <p:cNvGrpSpPr/>
          <p:nvPr/>
        </p:nvGrpSpPr>
        <p:grpSpPr>
          <a:xfrm rot="16200000" flipH="1">
            <a:off x="1665053" y="1196753"/>
            <a:ext cx="432050" cy="576065"/>
            <a:chOff x="2771797" y="2636910"/>
            <a:chExt cx="432050" cy="576065"/>
          </a:xfrm>
        </p:grpSpPr>
        <p:sp>
          <p:nvSpPr>
            <p:cNvPr id="16" name="Right Arrow 15"/>
            <p:cNvSpPr/>
            <p:nvPr/>
          </p:nvSpPr>
          <p:spPr>
            <a:xfrm>
              <a:off x="2771797" y="2636910"/>
              <a:ext cx="432048" cy="72008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ight Arrow 16"/>
            <p:cNvSpPr/>
            <p:nvPr/>
          </p:nvSpPr>
          <p:spPr>
            <a:xfrm flipH="1">
              <a:off x="2771799" y="3140967"/>
              <a:ext cx="432048" cy="72008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2126817" y="1382579"/>
            <a:ext cx="7889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Serial (USB)</a:t>
            </a:r>
            <a:endParaRPr lang="en-US" sz="1000" dirty="0"/>
          </a:p>
        </p:txBody>
      </p:sp>
      <p:sp>
        <p:nvSpPr>
          <p:cNvPr id="38" name="TextBox 37"/>
          <p:cNvSpPr txBox="1"/>
          <p:nvPr/>
        </p:nvSpPr>
        <p:spPr>
          <a:xfrm>
            <a:off x="4090804" y="3284984"/>
            <a:ext cx="5597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jsonui</a:t>
            </a:r>
            <a:endParaRPr lang="en-US" sz="1200" dirty="0"/>
          </a:p>
        </p:txBody>
      </p:sp>
      <p:sp>
        <p:nvSpPr>
          <p:cNvPr id="41" name="TextBox 40"/>
          <p:cNvSpPr txBox="1"/>
          <p:nvPr/>
        </p:nvSpPr>
        <p:spPr>
          <a:xfrm>
            <a:off x="1475656" y="4941168"/>
            <a:ext cx="12057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Parameter value</a:t>
            </a:r>
            <a:endParaRPr lang="en-US" sz="1200" dirty="0"/>
          </a:p>
        </p:txBody>
      </p:sp>
      <p:grpSp>
        <p:nvGrpSpPr>
          <p:cNvPr id="84" name="Group 83"/>
          <p:cNvGrpSpPr/>
          <p:nvPr/>
        </p:nvGrpSpPr>
        <p:grpSpPr>
          <a:xfrm>
            <a:off x="2015736" y="4536479"/>
            <a:ext cx="5111603" cy="1412801"/>
            <a:chOff x="2015736" y="4536479"/>
            <a:chExt cx="5111603" cy="1412801"/>
          </a:xfrm>
        </p:grpSpPr>
        <p:sp>
          <p:nvSpPr>
            <p:cNvPr id="43" name="TextBox 42"/>
            <p:cNvSpPr txBox="1"/>
            <p:nvPr/>
          </p:nvSpPr>
          <p:spPr>
            <a:xfrm>
              <a:off x="6084168" y="5096217"/>
              <a:ext cx="104317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Widget status</a:t>
              </a:r>
              <a:endParaRPr lang="en-US" sz="1200" dirty="0"/>
            </a:p>
          </p:txBody>
        </p:sp>
        <p:grpSp>
          <p:nvGrpSpPr>
            <p:cNvPr id="83" name="Group 82"/>
            <p:cNvGrpSpPr/>
            <p:nvPr/>
          </p:nvGrpSpPr>
          <p:grpSpPr>
            <a:xfrm>
              <a:off x="2015736" y="4536479"/>
              <a:ext cx="4629256" cy="1209893"/>
              <a:chOff x="2015736" y="4536479"/>
              <a:chExt cx="4629256" cy="1209893"/>
            </a:xfrm>
          </p:grpSpPr>
          <p:sp>
            <p:nvSpPr>
              <p:cNvPr id="39" name="Right Arrow 38"/>
              <p:cNvSpPr/>
              <p:nvPr/>
            </p:nvSpPr>
            <p:spPr>
              <a:xfrm>
                <a:off x="2339752" y="4653136"/>
                <a:ext cx="1584000" cy="72008"/>
              </a:xfrm>
              <a:prstGeom prst="rightArrow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ight Arrow 39"/>
              <p:cNvSpPr/>
              <p:nvPr/>
            </p:nvSpPr>
            <p:spPr>
              <a:xfrm>
                <a:off x="4644184" y="4702284"/>
                <a:ext cx="1584000" cy="72008"/>
              </a:xfrm>
              <a:prstGeom prst="rightArrow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6" name="Group 55"/>
              <p:cNvGrpSpPr/>
              <p:nvPr/>
            </p:nvGrpSpPr>
            <p:grpSpPr>
              <a:xfrm>
                <a:off x="4247992" y="4603988"/>
                <a:ext cx="252000" cy="1142384"/>
                <a:chOff x="6084168" y="751532"/>
                <a:chExt cx="252000" cy="1142384"/>
              </a:xfrm>
            </p:grpSpPr>
            <p:sp>
              <p:nvSpPr>
                <p:cNvPr id="48" name="Flowchart: Magnetic Disk 47"/>
                <p:cNvSpPr/>
                <p:nvPr/>
              </p:nvSpPr>
              <p:spPr>
                <a:xfrm>
                  <a:off x="6084168" y="1641916"/>
                  <a:ext cx="252000" cy="252000"/>
                </a:xfrm>
                <a:prstGeom prst="flowChartMagneticDisk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Flowchart: Magnetic Disk 50"/>
                <p:cNvSpPr/>
                <p:nvPr/>
              </p:nvSpPr>
              <p:spPr>
                <a:xfrm>
                  <a:off x="6084168" y="751532"/>
                  <a:ext cx="252000" cy="252000"/>
                </a:xfrm>
                <a:prstGeom prst="flowChartMagneticDisk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66" name="Group 65"/>
              <p:cNvGrpSpPr/>
              <p:nvPr/>
            </p:nvGrpSpPr>
            <p:grpSpPr>
              <a:xfrm>
                <a:off x="2015736" y="4536479"/>
                <a:ext cx="180000" cy="260673"/>
                <a:chOff x="2015736" y="4536479"/>
                <a:chExt cx="180000" cy="260673"/>
              </a:xfrm>
            </p:grpSpPr>
            <p:sp>
              <p:nvSpPr>
                <p:cNvPr id="58" name="Curved Up Arrow 57"/>
                <p:cNvSpPr>
                  <a:spLocks noChangeAspect="1"/>
                </p:cNvSpPr>
                <p:nvPr/>
              </p:nvSpPr>
              <p:spPr>
                <a:xfrm flipH="1" flipV="1">
                  <a:off x="2015736" y="4536479"/>
                  <a:ext cx="180000" cy="108273"/>
                </a:xfrm>
                <a:prstGeom prst="curvedUp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9" name="Curved Up Arrow 58"/>
                <p:cNvSpPr>
                  <a:spLocks noChangeAspect="1"/>
                </p:cNvSpPr>
                <p:nvPr/>
              </p:nvSpPr>
              <p:spPr>
                <a:xfrm>
                  <a:off x="2015736" y="4688879"/>
                  <a:ext cx="180000" cy="108273"/>
                </a:xfrm>
                <a:prstGeom prst="curvedUp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69" name="Group 68"/>
              <p:cNvGrpSpPr/>
              <p:nvPr/>
            </p:nvGrpSpPr>
            <p:grpSpPr>
              <a:xfrm>
                <a:off x="3959952" y="4725144"/>
                <a:ext cx="180000" cy="260673"/>
                <a:chOff x="3959952" y="4725144"/>
                <a:chExt cx="180000" cy="260673"/>
              </a:xfrm>
            </p:grpSpPr>
            <p:sp>
              <p:nvSpPr>
                <p:cNvPr id="60" name="Curved Up Arrow 59"/>
                <p:cNvSpPr>
                  <a:spLocks noChangeAspect="1"/>
                </p:cNvSpPr>
                <p:nvPr/>
              </p:nvSpPr>
              <p:spPr>
                <a:xfrm flipH="1" flipV="1">
                  <a:off x="3959952" y="4725144"/>
                  <a:ext cx="180000" cy="108273"/>
                </a:xfrm>
                <a:prstGeom prst="curvedUp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1" name="Curved Up Arrow 60"/>
                <p:cNvSpPr>
                  <a:spLocks noChangeAspect="1"/>
                </p:cNvSpPr>
                <p:nvPr/>
              </p:nvSpPr>
              <p:spPr>
                <a:xfrm>
                  <a:off x="3959952" y="4877544"/>
                  <a:ext cx="180000" cy="108273"/>
                </a:xfrm>
                <a:prstGeom prst="curvedUp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68" name="Group 67"/>
              <p:cNvGrpSpPr/>
              <p:nvPr/>
            </p:nvGrpSpPr>
            <p:grpSpPr>
              <a:xfrm>
                <a:off x="6464992" y="4572744"/>
                <a:ext cx="180000" cy="260673"/>
                <a:chOff x="6464992" y="4572744"/>
                <a:chExt cx="180000" cy="260673"/>
              </a:xfrm>
            </p:grpSpPr>
            <p:sp>
              <p:nvSpPr>
                <p:cNvPr id="62" name="Curved Up Arrow 61"/>
                <p:cNvSpPr>
                  <a:spLocks noChangeAspect="1"/>
                </p:cNvSpPr>
                <p:nvPr/>
              </p:nvSpPr>
              <p:spPr>
                <a:xfrm flipH="1" flipV="1">
                  <a:off x="6464992" y="4572744"/>
                  <a:ext cx="180000" cy="108273"/>
                </a:xfrm>
                <a:prstGeom prst="curvedUp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3" name="Curved Up Arrow 62"/>
                <p:cNvSpPr>
                  <a:spLocks noChangeAspect="1"/>
                </p:cNvSpPr>
                <p:nvPr/>
              </p:nvSpPr>
              <p:spPr>
                <a:xfrm>
                  <a:off x="6464992" y="4725144"/>
                  <a:ext cx="180000" cy="108273"/>
                </a:xfrm>
                <a:prstGeom prst="curvedUp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82" name="Group 81"/>
            <p:cNvGrpSpPr/>
            <p:nvPr/>
          </p:nvGrpSpPr>
          <p:grpSpPr>
            <a:xfrm>
              <a:off x="2023356" y="5472583"/>
              <a:ext cx="4616092" cy="476697"/>
              <a:chOff x="2023356" y="5472583"/>
              <a:chExt cx="4616092" cy="476697"/>
            </a:xfrm>
          </p:grpSpPr>
          <p:grpSp>
            <p:nvGrpSpPr>
              <p:cNvPr id="47" name="Group 46"/>
              <p:cNvGrpSpPr/>
              <p:nvPr/>
            </p:nvGrpSpPr>
            <p:grpSpPr>
              <a:xfrm flipH="1">
                <a:off x="2339752" y="5580940"/>
                <a:ext cx="3888432" cy="80308"/>
                <a:chOff x="2492152" y="5349676"/>
                <a:chExt cx="3888432" cy="80308"/>
              </a:xfrm>
            </p:grpSpPr>
            <p:sp>
              <p:nvSpPr>
                <p:cNvPr id="44" name="Right Arrow 43"/>
                <p:cNvSpPr/>
                <p:nvPr/>
              </p:nvSpPr>
              <p:spPr>
                <a:xfrm>
                  <a:off x="2492152" y="5349676"/>
                  <a:ext cx="1584000" cy="72008"/>
                </a:xfrm>
                <a:prstGeom prst="rightArrow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Right Arrow 44"/>
                <p:cNvSpPr/>
                <p:nvPr/>
              </p:nvSpPr>
              <p:spPr>
                <a:xfrm>
                  <a:off x="4796584" y="5357976"/>
                  <a:ext cx="1584000" cy="72008"/>
                </a:xfrm>
                <a:prstGeom prst="rightArrow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67" name="Group 66"/>
              <p:cNvGrpSpPr/>
              <p:nvPr/>
            </p:nvGrpSpPr>
            <p:grpSpPr>
              <a:xfrm>
                <a:off x="2023356" y="5472583"/>
                <a:ext cx="180000" cy="260673"/>
                <a:chOff x="2023356" y="5472583"/>
                <a:chExt cx="180000" cy="260673"/>
              </a:xfrm>
            </p:grpSpPr>
            <p:sp>
              <p:nvSpPr>
                <p:cNvPr id="64" name="Curved Up Arrow 63"/>
                <p:cNvSpPr>
                  <a:spLocks noChangeAspect="1"/>
                </p:cNvSpPr>
                <p:nvPr/>
              </p:nvSpPr>
              <p:spPr>
                <a:xfrm flipH="1" flipV="1">
                  <a:off x="2023356" y="5472583"/>
                  <a:ext cx="180000" cy="108273"/>
                </a:xfrm>
                <a:prstGeom prst="curvedUp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5" name="Curved Up Arrow 64"/>
                <p:cNvSpPr>
                  <a:spLocks noChangeAspect="1"/>
                </p:cNvSpPr>
                <p:nvPr/>
              </p:nvSpPr>
              <p:spPr>
                <a:xfrm>
                  <a:off x="2023356" y="5624983"/>
                  <a:ext cx="180000" cy="108273"/>
                </a:xfrm>
                <a:prstGeom prst="curvedUp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70" name="Group 69"/>
              <p:cNvGrpSpPr/>
              <p:nvPr/>
            </p:nvGrpSpPr>
            <p:grpSpPr>
              <a:xfrm>
                <a:off x="6459448" y="5487823"/>
                <a:ext cx="180000" cy="260673"/>
                <a:chOff x="6464992" y="4788768"/>
                <a:chExt cx="180000" cy="260673"/>
              </a:xfrm>
            </p:grpSpPr>
            <p:sp>
              <p:nvSpPr>
                <p:cNvPr id="71" name="Curved Up Arrow 70"/>
                <p:cNvSpPr>
                  <a:spLocks noChangeAspect="1"/>
                </p:cNvSpPr>
                <p:nvPr/>
              </p:nvSpPr>
              <p:spPr>
                <a:xfrm flipH="1" flipV="1">
                  <a:off x="6464992" y="4788768"/>
                  <a:ext cx="180000" cy="108273"/>
                </a:xfrm>
                <a:prstGeom prst="curvedUp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2" name="Curved Up Arrow 71"/>
                <p:cNvSpPr>
                  <a:spLocks noChangeAspect="1"/>
                </p:cNvSpPr>
                <p:nvPr/>
              </p:nvSpPr>
              <p:spPr>
                <a:xfrm>
                  <a:off x="6464992" y="4941168"/>
                  <a:ext cx="180000" cy="108273"/>
                </a:xfrm>
                <a:prstGeom prst="curvedUp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73" name="Group 72"/>
              <p:cNvGrpSpPr/>
              <p:nvPr/>
            </p:nvGrpSpPr>
            <p:grpSpPr>
              <a:xfrm>
                <a:off x="4536016" y="5688607"/>
                <a:ext cx="180000" cy="260673"/>
                <a:chOff x="3895564" y="4956408"/>
                <a:chExt cx="180000" cy="260673"/>
              </a:xfrm>
            </p:grpSpPr>
            <p:sp>
              <p:nvSpPr>
                <p:cNvPr id="74" name="Curved Up Arrow 73"/>
                <p:cNvSpPr>
                  <a:spLocks noChangeAspect="1"/>
                </p:cNvSpPr>
                <p:nvPr/>
              </p:nvSpPr>
              <p:spPr>
                <a:xfrm flipH="1" flipV="1">
                  <a:off x="3895564" y="4956408"/>
                  <a:ext cx="180000" cy="108273"/>
                </a:xfrm>
                <a:prstGeom prst="curvedUp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5" name="Curved Up Arrow 74"/>
                <p:cNvSpPr>
                  <a:spLocks noChangeAspect="1"/>
                </p:cNvSpPr>
                <p:nvPr/>
              </p:nvSpPr>
              <p:spPr>
                <a:xfrm>
                  <a:off x="3895564" y="5108808"/>
                  <a:ext cx="180000" cy="108273"/>
                </a:xfrm>
                <a:prstGeom prst="curvedUp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</p:grpSp>
      </p:grpSp>
      <p:sp>
        <p:nvSpPr>
          <p:cNvPr id="76" name="TextBox 75"/>
          <p:cNvSpPr txBox="1"/>
          <p:nvPr/>
        </p:nvSpPr>
        <p:spPr>
          <a:xfrm>
            <a:off x="6178247" y="3345165"/>
            <a:ext cx="8420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GUI layout</a:t>
            </a:r>
            <a:endParaRPr lang="en-US" sz="1200" dirty="0"/>
          </a:p>
        </p:txBody>
      </p:sp>
      <p:grpSp>
        <p:nvGrpSpPr>
          <p:cNvPr id="80" name="Group 79"/>
          <p:cNvGrpSpPr/>
          <p:nvPr/>
        </p:nvGrpSpPr>
        <p:grpSpPr>
          <a:xfrm>
            <a:off x="1043608" y="3068960"/>
            <a:ext cx="5688632" cy="504056"/>
            <a:chOff x="1043608" y="3068960"/>
            <a:chExt cx="5688632" cy="504056"/>
          </a:xfrm>
        </p:grpSpPr>
        <p:grpSp>
          <p:nvGrpSpPr>
            <p:cNvPr id="37" name="Group 36"/>
            <p:cNvGrpSpPr/>
            <p:nvPr/>
          </p:nvGrpSpPr>
          <p:grpSpPr>
            <a:xfrm>
              <a:off x="1187624" y="3068960"/>
              <a:ext cx="5544616" cy="288032"/>
              <a:chOff x="1187624" y="3068960"/>
              <a:chExt cx="5544616" cy="288032"/>
            </a:xfrm>
          </p:grpSpPr>
          <p:sp>
            <p:nvSpPr>
              <p:cNvPr id="20" name="TextBox 19"/>
              <p:cNvSpPr txBox="1"/>
              <p:nvPr/>
            </p:nvSpPr>
            <p:spPr>
              <a:xfrm>
                <a:off x="1187624" y="3068960"/>
                <a:ext cx="59343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err="1" smtClean="0"/>
                  <a:t>Dsp</a:t>
                </a:r>
                <a:r>
                  <a:rPr lang="en-US" sz="1200" dirty="0" smtClean="0"/>
                  <a:t> UI</a:t>
                </a:r>
                <a:endParaRPr lang="en-US" sz="1200" dirty="0"/>
              </a:p>
            </p:txBody>
          </p:sp>
          <p:sp>
            <p:nvSpPr>
              <p:cNvPr id="21" name="Flowchart: Magnetic Disk 20"/>
              <p:cNvSpPr/>
              <p:nvPr/>
            </p:nvSpPr>
            <p:spPr>
              <a:xfrm>
                <a:off x="4247992" y="3068960"/>
                <a:ext cx="252000" cy="252000"/>
              </a:xfrm>
              <a:prstGeom prst="flowChartMagneticDisk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Explosion 1 22"/>
              <p:cNvSpPr/>
              <p:nvPr/>
            </p:nvSpPr>
            <p:spPr>
              <a:xfrm>
                <a:off x="1763688" y="3068960"/>
                <a:ext cx="252000" cy="252000"/>
              </a:xfrm>
              <a:prstGeom prst="irregularSeal1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ight Arrow 24"/>
              <p:cNvSpPr/>
              <p:nvPr/>
            </p:nvSpPr>
            <p:spPr>
              <a:xfrm>
                <a:off x="2339752" y="3158956"/>
                <a:ext cx="1584000" cy="72008"/>
              </a:xfrm>
              <a:prstGeom prst="rightArrow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Horizontal Scroll 29"/>
              <p:cNvSpPr/>
              <p:nvPr/>
            </p:nvSpPr>
            <p:spPr>
              <a:xfrm>
                <a:off x="6372200" y="3068960"/>
                <a:ext cx="360040" cy="288032"/>
              </a:xfrm>
              <a:prstGeom prst="horizontalScroll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ight Arrow 33"/>
              <p:cNvSpPr/>
              <p:nvPr/>
            </p:nvSpPr>
            <p:spPr>
              <a:xfrm>
                <a:off x="4644184" y="3182496"/>
                <a:ext cx="1584000" cy="72008"/>
              </a:xfrm>
              <a:prstGeom prst="rightArrow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7" name="TextBox 76"/>
            <p:cNvSpPr txBox="1"/>
            <p:nvPr/>
          </p:nvSpPr>
          <p:spPr>
            <a:xfrm>
              <a:off x="1043608" y="3296017"/>
              <a:ext cx="78604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definition</a:t>
              </a:r>
              <a:endParaRPr lang="en-US" sz="1200" dirty="0"/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2802393" y="3573016"/>
            <a:ext cx="3929847" cy="565031"/>
            <a:chOff x="2802393" y="3573016"/>
            <a:chExt cx="3929847" cy="565031"/>
          </a:xfrm>
        </p:grpSpPr>
        <p:sp>
          <p:nvSpPr>
            <p:cNvPr id="26" name="Flowchart: Magnetic Disk 25"/>
            <p:cNvSpPr/>
            <p:nvPr/>
          </p:nvSpPr>
          <p:spPr>
            <a:xfrm>
              <a:off x="4247992" y="3609048"/>
              <a:ext cx="252000" cy="252000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Explosion 1 26"/>
            <p:cNvSpPr/>
            <p:nvPr/>
          </p:nvSpPr>
          <p:spPr>
            <a:xfrm>
              <a:off x="3915600" y="3609048"/>
              <a:ext cx="252000" cy="252000"/>
            </a:xfrm>
            <a:prstGeom prst="irregularSeal1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995936" y="3861048"/>
              <a:ext cx="84830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wm8978ui</a:t>
              </a:r>
              <a:endParaRPr lang="en-US" sz="12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802393" y="3599304"/>
              <a:ext cx="112915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Audio codec UI</a:t>
              </a:r>
              <a:endParaRPr lang="en-US" sz="1200" dirty="0"/>
            </a:p>
          </p:txBody>
        </p:sp>
        <p:sp>
          <p:nvSpPr>
            <p:cNvPr id="32" name="Horizontal Scroll 31"/>
            <p:cNvSpPr/>
            <p:nvPr/>
          </p:nvSpPr>
          <p:spPr>
            <a:xfrm>
              <a:off x="6372200" y="3573016"/>
              <a:ext cx="360040" cy="288032"/>
            </a:xfrm>
            <a:prstGeom prst="horizontalScroll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ight Arrow 34"/>
            <p:cNvSpPr/>
            <p:nvPr/>
          </p:nvSpPr>
          <p:spPr>
            <a:xfrm>
              <a:off x="4636388" y="3686552"/>
              <a:ext cx="1584000" cy="72008"/>
            </a:xfrm>
            <a:prstGeom prst="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2971003" y="3789040"/>
              <a:ext cx="78604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definition</a:t>
              </a:r>
              <a:endParaRPr lang="en-US" sz="1200" dirty="0"/>
            </a:p>
          </p:txBody>
        </p:sp>
      </p:grpSp>
      <p:sp>
        <p:nvSpPr>
          <p:cNvPr id="85" name="TextBox 84"/>
          <p:cNvSpPr txBox="1"/>
          <p:nvPr/>
        </p:nvSpPr>
        <p:spPr>
          <a:xfrm>
            <a:off x="3740752" y="5949280"/>
            <a:ext cx="11912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wm8978Params</a:t>
            </a:r>
            <a:endParaRPr lang="en-US" sz="1200" dirty="0"/>
          </a:p>
        </p:txBody>
      </p:sp>
      <p:sp>
        <p:nvSpPr>
          <p:cNvPr id="86" name="TextBox 85"/>
          <p:cNvSpPr txBox="1"/>
          <p:nvPr/>
        </p:nvSpPr>
        <p:spPr>
          <a:xfrm>
            <a:off x="3995756" y="4952201"/>
            <a:ext cx="8642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dspParams</a:t>
            </a:r>
            <a:endParaRPr lang="en-US" sz="1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159</Words>
  <Application>Microsoft Office PowerPoint</Application>
  <PresentationFormat>On-screen Show (4:3)</PresentationFormat>
  <Paragraphs>67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Slide 1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Fred Verhoeckx</dc:creator>
  <cp:lastModifiedBy>Fred Verhoeckx</cp:lastModifiedBy>
  <cp:revision>15</cp:revision>
  <dcterms:created xsi:type="dcterms:W3CDTF">2021-09-05T12:51:54Z</dcterms:created>
  <dcterms:modified xsi:type="dcterms:W3CDTF">2021-10-29T11:25:18Z</dcterms:modified>
</cp:coreProperties>
</file>