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374" r:id="rId6"/>
    <p:sldId id="272" r:id="rId7"/>
    <p:sldId id="378" r:id="rId8"/>
    <p:sldId id="261" r:id="rId9"/>
    <p:sldId id="37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10" y="13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ulyaevip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274214" y="3665220"/>
            <a:ext cx="48002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Гуляев Иван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37674" y="5445656"/>
            <a:ext cx="5154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Ведущий инженер-программист</a:t>
            </a:r>
          </a:p>
          <a:p>
            <a:pPr algn="r"/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Отдел сопровождения АСУТП и телемеханики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A2659A-78F6-9B90-9678-14E3DFDE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4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92822" y="1275419"/>
            <a:ext cx="10508931" cy="646331"/>
            <a:chOff x="6027067" y="1574253"/>
            <a:chExt cx="641211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B38DE-4592-42DE-93A2-F7CFEB2674E5}"/>
                </a:ext>
              </a:extLst>
            </p:cNvPr>
            <p:cNvSpPr txBox="1"/>
            <p:nvPr/>
          </p:nvSpPr>
          <p:spPr>
            <a:xfrm>
              <a:off x="6723957" y="1696572"/>
              <a:ext cx="571522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700" b="1" dirty="0">
                  <a:solidFill>
                    <a:schemeClr val="bg1"/>
                  </a:solidFill>
                  <a:cs typeface="Arial" pitchFamily="34" charset="0"/>
                </a:rPr>
                <a:t>2008-2013 ШГПИ ИНЖЕНЕР-ПРОГРАММИСТ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885901" y="2151295"/>
            <a:ext cx="10608577" cy="1053297"/>
            <a:chOff x="6027067" y="1574253"/>
            <a:chExt cx="4866287" cy="10532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3CD760-54C8-4E9D-9C31-376575824E51}"/>
                </a:ext>
              </a:extLst>
            </p:cNvPr>
            <p:cNvSpPr txBox="1"/>
            <p:nvPr/>
          </p:nvSpPr>
          <p:spPr>
            <a:xfrm>
              <a:off x="6385662" y="17042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700" b="1" dirty="0">
                  <a:solidFill>
                    <a:schemeClr val="bg1"/>
                  </a:solidFill>
                  <a:cs typeface="Arial" pitchFamily="34" charset="0"/>
                </a:rPr>
                <a:t>2020-2022 ШГПУ ПЕДАГОГ ДОП. ОБРАЗОВАНИЯ «ИНЖЕНЕРНО-ТЕХНИЧЕСКОЕ ОБРАЗОВАНИЕ»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38947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779655" y="3251578"/>
            <a:ext cx="8537769" cy="1455142"/>
            <a:chOff x="6027067" y="1574253"/>
            <a:chExt cx="4969879" cy="14551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BB5561-E297-4153-99F6-535280286ABF}"/>
                </a:ext>
              </a:extLst>
            </p:cNvPr>
            <p:cNvSpPr txBox="1"/>
            <p:nvPr/>
          </p:nvSpPr>
          <p:spPr>
            <a:xfrm>
              <a:off x="6489254" y="1690567"/>
              <a:ext cx="4507692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700" b="1" dirty="0">
                  <a:solidFill>
                    <a:schemeClr val="bg1"/>
                  </a:solidFill>
                  <a:cs typeface="Arial" pitchFamily="34" charset="0"/>
                </a:rPr>
                <a:t>Различные курсы повышения квалификации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5169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38BB9186-8CEE-387B-056B-94D5EE51B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133" y="203358"/>
            <a:ext cx="11573197" cy="724247"/>
          </a:xfrm>
        </p:spPr>
        <p:txBody>
          <a:bodyPr/>
          <a:lstStyle/>
          <a:p>
            <a:r>
              <a:rPr lang="ru-RU" dirty="0"/>
              <a:t>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Трудовая деятельность</a:t>
            </a:r>
            <a:endParaRPr lang="en-US" b="1" dirty="0"/>
          </a:p>
        </p:txBody>
      </p:sp>
      <p:sp>
        <p:nvSpPr>
          <p:cNvPr id="179" name="Rounded Rectangle 1">
            <a:extLst>
              <a:ext uri="{FF2B5EF4-FFF2-40B4-BE49-F238E27FC236}">
                <a16:creationId xmlns:a16="http://schemas.microsoft.com/office/drawing/2014/main" id="{26861DA0-347E-491E-A717-492B4718DC0B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B9FC5C4-973B-432A-BC28-D57C1982EAA3}"/>
              </a:ext>
            </a:extLst>
          </p:cNvPr>
          <p:cNvSpPr/>
          <p:nvPr/>
        </p:nvSpPr>
        <p:spPr>
          <a:xfrm flipH="1">
            <a:off x="1476455" y="3749296"/>
            <a:ext cx="261716" cy="26171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Rounded Rectangle 8">
            <a:extLst>
              <a:ext uri="{FF2B5EF4-FFF2-40B4-BE49-F238E27FC236}">
                <a16:creationId xmlns:a16="http://schemas.microsoft.com/office/drawing/2014/main" id="{203E7020-EB72-4D35-A018-1B39E3554A79}"/>
              </a:ext>
            </a:extLst>
          </p:cNvPr>
          <p:cNvSpPr/>
          <p:nvPr/>
        </p:nvSpPr>
        <p:spPr>
          <a:xfrm>
            <a:off x="977243" y="421105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5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AB4D319-D7EF-4117-A13E-0A56EFEFA7C4}"/>
              </a:ext>
            </a:extLst>
          </p:cNvPr>
          <p:cNvSpPr txBox="1"/>
          <p:nvPr/>
        </p:nvSpPr>
        <p:spPr>
          <a:xfrm>
            <a:off x="932419" y="4687986"/>
            <a:ext cx="134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ru-RU" altLang="ko-KR" sz="1400" b="1" dirty="0">
                <a:solidFill>
                  <a:schemeClr val="bg1"/>
                </a:solidFill>
              </a:rPr>
              <a:t>ШГПИ</a:t>
            </a:r>
          </a:p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Инженер программист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24C30A-ED94-4AF0-A937-C9CBD5EC75A9}"/>
              </a:ext>
            </a:extLst>
          </p:cNvPr>
          <p:cNvSpPr txBox="1"/>
          <p:nvPr/>
        </p:nvSpPr>
        <p:spPr>
          <a:xfrm>
            <a:off x="662789" y="3306572"/>
            <a:ext cx="18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2011-2012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D456F3C-8D0D-4099-9DA0-CB834FD8DFCE}"/>
              </a:ext>
            </a:extLst>
          </p:cNvPr>
          <p:cNvSpPr/>
          <p:nvPr/>
        </p:nvSpPr>
        <p:spPr>
          <a:xfrm flipH="1">
            <a:off x="5311445" y="3752010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ounded Rectangle 8">
            <a:extLst>
              <a:ext uri="{FF2B5EF4-FFF2-40B4-BE49-F238E27FC236}">
                <a16:creationId xmlns:a16="http://schemas.microsoft.com/office/drawing/2014/main" id="{5484C237-B792-4B1D-BCB7-632A6B77319B}"/>
              </a:ext>
            </a:extLst>
          </p:cNvPr>
          <p:cNvSpPr/>
          <p:nvPr/>
        </p:nvSpPr>
        <p:spPr>
          <a:xfrm>
            <a:off x="4812228" y="4178744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FB30913-C0F5-4C24-8113-2E0AA4A19ECC}"/>
              </a:ext>
            </a:extLst>
          </p:cNvPr>
          <p:cNvSpPr txBox="1"/>
          <p:nvPr/>
        </p:nvSpPr>
        <p:spPr>
          <a:xfrm>
            <a:off x="4745505" y="4644087"/>
            <a:ext cx="1364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bg1"/>
                </a:solidFill>
              </a:rPr>
              <a:t>МФЦ Тюменская область</a:t>
            </a:r>
          </a:p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Ведущий программист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0FA020-B604-4335-8D2D-950AFEB23DE9}"/>
              </a:ext>
            </a:extLst>
          </p:cNvPr>
          <p:cNvSpPr txBox="1"/>
          <p:nvPr/>
        </p:nvSpPr>
        <p:spPr>
          <a:xfrm>
            <a:off x="4707741" y="3374544"/>
            <a:ext cx="152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</a:t>
            </a:r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15-2016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E57561-3AEB-4191-B2CE-37DD3F652F2B}"/>
              </a:ext>
            </a:extLst>
          </p:cNvPr>
          <p:cNvSpPr/>
          <p:nvPr/>
        </p:nvSpPr>
        <p:spPr>
          <a:xfrm flipH="1">
            <a:off x="10406573" y="3747334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Rounded Rectangle 8">
            <a:extLst>
              <a:ext uri="{FF2B5EF4-FFF2-40B4-BE49-F238E27FC236}">
                <a16:creationId xmlns:a16="http://schemas.microsoft.com/office/drawing/2014/main" id="{EB437316-F402-400E-B9C3-DEA1A03AE808}"/>
              </a:ext>
            </a:extLst>
          </p:cNvPr>
          <p:cNvSpPr/>
          <p:nvPr/>
        </p:nvSpPr>
        <p:spPr>
          <a:xfrm>
            <a:off x="9869601" y="4118072"/>
            <a:ext cx="137425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4" name="그룹 26">
            <a:extLst>
              <a:ext uri="{FF2B5EF4-FFF2-40B4-BE49-F238E27FC236}">
                <a16:creationId xmlns:a16="http://schemas.microsoft.com/office/drawing/2014/main" id="{3897B279-0474-45F2-A0BE-F67B762C4687}"/>
              </a:ext>
            </a:extLst>
          </p:cNvPr>
          <p:cNvGrpSpPr/>
          <p:nvPr/>
        </p:nvGrpSpPr>
        <p:grpSpPr>
          <a:xfrm>
            <a:off x="9723356" y="2510501"/>
            <a:ext cx="1676168" cy="3164762"/>
            <a:chOff x="7148682" y="2219623"/>
            <a:chExt cx="1676168" cy="3164762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0C3A672-DEBF-41A7-86C9-D596AF02F8A9}"/>
                </a:ext>
              </a:extLst>
            </p:cNvPr>
            <p:cNvSpPr txBox="1"/>
            <p:nvPr/>
          </p:nvSpPr>
          <p:spPr>
            <a:xfrm>
              <a:off x="7148682" y="4184056"/>
              <a:ext cx="16281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bg1"/>
                  </a:solidFill>
                  <a:cs typeface="Calibri" pitchFamily="34" charset="0"/>
                </a:rPr>
                <a:t>Высшая школа цифровых технологий ТИУ</a:t>
              </a:r>
            </a:p>
            <a:p>
              <a:pPr algn="ctr"/>
              <a:r>
                <a:rPr lang="ru-RU" altLang="ko-KR" sz="1200" dirty="0">
                  <a:solidFill>
                    <a:schemeClr val="bg1"/>
                  </a:solidFill>
                  <a:cs typeface="Calibri" pitchFamily="34" charset="0"/>
                </a:rPr>
                <a:t>Ассистент преподаватель</a:t>
              </a:r>
            </a:p>
            <a:p>
              <a:pPr algn="ctr"/>
              <a:endParaRPr lang="ru-RU" altLang="ko-KR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169DB67-47D1-4D6C-9894-072705FE7275}"/>
                </a:ext>
              </a:extLst>
            </p:cNvPr>
            <p:cNvSpPr txBox="1"/>
            <p:nvPr/>
          </p:nvSpPr>
          <p:spPr>
            <a:xfrm>
              <a:off x="7564710" y="2219623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3DA9988-F104-452F-9229-5F37C7B991AD}"/>
              </a:ext>
            </a:extLst>
          </p:cNvPr>
          <p:cNvSpPr txBox="1"/>
          <p:nvPr/>
        </p:nvSpPr>
        <p:spPr>
          <a:xfrm>
            <a:off x="9907361" y="3234050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2023 - …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DE8540B-E2A1-4508-A1E6-5F5EF544977B}"/>
              </a:ext>
            </a:extLst>
          </p:cNvPr>
          <p:cNvSpPr/>
          <p:nvPr/>
        </p:nvSpPr>
        <p:spPr>
          <a:xfrm rot="10800000" flipH="1">
            <a:off x="3708985" y="37431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Rounded Rectangle 8">
            <a:extLst>
              <a:ext uri="{FF2B5EF4-FFF2-40B4-BE49-F238E27FC236}">
                <a16:creationId xmlns:a16="http://schemas.microsoft.com/office/drawing/2014/main" id="{C7B57B69-F8FE-4A19-A7DE-6F7A380F8454}"/>
              </a:ext>
            </a:extLst>
          </p:cNvPr>
          <p:cNvSpPr/>
          <p:nvPr/>
        </p:nvSpPr>
        <p:spPr>
          <a:xfrm rot="10800000">
            <a:off x="3209773" y="147086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4147C10-1E5F-4416-A9C9-3BFA832EA69F}"/>
              </a:ext>
            </a:extLst>
          </p:cNvPr>
          <p:cNvSpPr txBox="1"/>
          <p:nvPr/>
        </p:nvSpPr>
        <p:spPr>
          <a:xfrm>
            <a:off x="3158728" y="1912861"/>
            <a:ext cx="136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bg1"/>
                </a:solidFill>
              </a:rPr>
              <a:t>ГТРК «Регион Тюмень»</a:t>
            </a:r>
          </a:p>
          <a:p>
            <a:pPr algn="ctr"/>
            <a:r>
              <a:rPr lang="ru-RU" altLang="ko-KR" sz="1200" dirty="0">
                <a:solidFill>
                  <a:schemeClr val="bg1"/>
                </a:solidFill>
              </a:rPr>
              <a:t>Системный администратор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F8AD70-1294-402C-9452-7E1D2D68A052}"/>
              </a:ext>
            </a:extLst>
          </p:cNvPr>
          <p:cNvSpPr txBox="1"/>
          <p:nvPr/>
        </p:nvSpPr>
        <p:spPr>
          <a:xfrm>
            <a:off x="3056150" y="4178744"/>
            <a:ext cx="156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2014-2015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7E0D45A-53D9-4D15-BE69-5ED8F2962C11}"/>
              </a:ext>
            </a:extLst>
          </p:cNvPr>
          <p:cNvSpPr/>
          <p:nvPr/>
        </p:nvSpPr>
        <p:spPr>
          <a:xfrm rot="10800000" flipH="1">
            <a:off x="7465851" y="3724757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ounded Rectangle 8">
            <a:extLst>
              <a:ext uri="{FF2B5EF4-FFF2-40B4-BE49-F238E27FC236}">
                <a16:creationId xmlns:a16="http://schemas.microsoft.com/office/drawing/2014/main" id="{8E464A0F-8E57-41CB-BD36-84568D147685}"/>
              </a:ext>
            </a:extLst>
          </p:cNvPr>
          <p:cNvSpPr/>
          <p:nvPr/>
        </p:nvSpPr>
        <p:spPr>
          <a:xfrm rot="10800000">
            <a:off x="6966639" y="1468178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06" name="그룹 2">
            <a:extLst>
              <a:ext uri="{FF2B5EF4-FFF2-40B4-BE49-F238E27FC236}">
                <a16:creationId xmlns:a16="http://schemas.microsoft.com/office/drawing/2014/main" id="{DCAF6133-5EBC-4311-BC6E-65FDA1605BAF}"/>
              </a:ext>
            </a:extLst>
          </p:cNvPr>
          <p:cNvGrpSpPr/>
          <p:nvPr/>
        </p:nvGrpSpPr>
        <p:grpSpPr>
          <a:xfrm>
            <a:off x="6869643" y="1752401"/>
            <a:ext cx="1454127" cy="1300434"/>
            <a:chOff x="5591128" y="1783865"/>
            <a:chExt cx="1454127" cy="130043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1C18E43-78BD-4297-8E69-0655123E5A76}"/>
                </a:ext>
              </a:extLst>
            </p:cNvPr>
            <p:cNvSpPr txBox="1"/>
            <p:nvPr/>
          </p:nvSpPr>
          <p:spPr>
            <a:xfrm>
              <a:off x="5591128" y="2437968"/>
              <a:ext cx="145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bg1"/>
                  </a:solidFill>
                  <a:cs typeface="Calibri" pitchFamily="34" charset="0"/>
                </a:rPr>
                <a:t>Преподаватель высшей категории</a:t>
              </a:r>
              <a:endParaRPr lang="ko-KR" altLang="en-US" sz="1200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FCAE4F0-CC2A-498D-9308-AD52F5F01B4B}"/>
                </a:ext>
              </a:extLst>
            </p:cNvPr>
            <p:cNvSpPr txBox="1"/>
            <p:nvPr/>
          </p:nvSpPr>
          <p:spPr>
            <a:xfrm>
              <a:off x="5688122" y="1783865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bg1"/>
                  </a:solidFill>
                </a:rPr>
                <a:t>Колледж «КЦПТ»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0053E225-6961-4286-8ABC-226513B8FA7B}"/>
              </a:ext>
            </a:extLst>
          </p:cNvPr>
          <p:cNvSpPr txBox="1"/>
          <p:nvPr/>
        </p:nvSpPr>
        <p:spPr>
          <a:xfrm>
            <a:off x="6813973" y="4222959"/>
            <a:ext cx="160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2017-2023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F22BCC16-D895-F825-16F3-D77D884C056B}"/>
              </a:ext>
            </a:extLst>
          </p:cNvPr>
          <p:cNvSpPr/>
          <p:nvPr/>
        </p:nvSpPr>
        <p:spPr>
          <a:xfrm rot="10800000">
            <a:off x="9907361" y="1181105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D0560-0337-FA2F-C0FF-A560AEB293B5}"/>
              </a:ext>
            </a:extLst>
          </p:cNvPr>
          <p:cNvSpPr txBox="1"/>
          <p:nvPr/>
        </p:nvSpPr>
        <p:spPr>
          <a:xfrm>
            <a:off x="9810367" y="1468178"/>
            <a:ext cx="145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bg1"/>
                </a:solidFill>
                <a:cs typeface="Calibri" pitchFamily="34" charset="0"/>
              </a:rPr>
              <a:t>Газпром Нефть </a:t>
            </a:r>
          </a:p>
          <a:p>
            <a:pPr algn="ctr"/>
            <a:r>
              <a:rPr lang="ru-RU" altLang="ko-KR" sz="1200" b="1" dirty="0">
                <a:solidFill>
                  <a:schemeClr val="bg1"/>
                </a:solidFill>
                <a:cs typeface="Calibri" pitchFamily="34" charset="0"/>
              </a:rPr>
              <a:t>Автоматизация</a:t>
            </a:r>
          </a:p>
          <a:p>
            <a:pPr algn="ctr"/>
            <a:r>
              <a:rPr lang="ru-RU" altLang="ko-KR" sz="1200" dirty="0">
                <a:solidFill>
                  <a:schemeClr val="bg1"/>
                </a:solidFill>
                <a:cs typeface="Calibri" pitchFamily="34" charset="0"/>
              </a:rPr>
              <a:t>Ведущий инженер-программист</a:t>
            </a:r>
            <a:endParaRPr lang="ko-KR" alt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7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навыки и интересы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266659" y="1754713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066059" y="2949691"/>
            <a:ext cx="64631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3600" dirty="0">
                <a:solidFill>
                  <a:schemeClr val="bg1"/>
                </a:solidFill>
                <a:cs typeface="Arial" pitchFamily="34" charset="0"/>
              </a:rPr>
              <a:t>Руководитель научных проектов студентов. 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359822" y="1935304"/>
            <a:ext cx="5559059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altLang="ko-KR" sz="3600" dirty="0">
                <a:solidFill>
                  <a:schemeClr val="accent2"/>
                </a:solidFill>
                <a:cs typeface="Arial" pitchFamily="34" charset="0"/>
              </a:rPr>
              <a:t>Проектная Деятельность</a:t>
            </a:r>
            <a:endParaRPr lang="ko-KR" alt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F8BE91C3-FCA4-B64C-7696-C2BA38098B87}"/>
              </a:ext>
            </a:extLst>
          </p:cNvPr>
          <p:cNvSpPr/>
          <p:nvPr/>
        </p:nvSpPr>
        <p:spPr>
          <a:xfrm>
            <a:off x="403594" y="3188478"/>
            <a:ext cx="621710" cy="64632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0565A-A9AC-0D24-A133-35F4214A1E2F}"/>
              </a:ext>
            </a:extLst>
          </p:cNvPr>
          <p:cNvSpPr txBox="1"/>
          <p:nvPr/>
        </p:nvSpPr>
        <p:spPr>
          <a:xfrm>
            <a:off x="444541" y="3207190"/>
            <a:ext cx="546017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E26B8E-5598-1B39-14D9-95390855959B}"/>
              </a:ext>
            </a:extLst>
          </p:cNvPr>
          <p:cNvSpPr txBox="1"/>
          <p:nvPr/>
        </p:nvSpPr>
        <p:spPr>
          <a:xfrm>
            <a:off x="1002099" y="4291809"/>
            <a:ext cx="646319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Подготовка призеров и победителей региональных и всероссийских конкурсов по информационным технологиям и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хакатонов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Oval 23">
            <a:extLst>
              <a:ext uri="{FF2B5EF4-FFF2-40B4-BE49-F238E27FC236}">
                <a16:creationId xmlns:a16="http://schemas.microsoft.com/office/drawing/2014/main" id="{54CF7DD0-7A2C-1E27-501E-2ABDBDB86C7D}"/>
              </a:ext>
            </a:extLst>
          </p:cNvPr>
          <p:cNvSpPr/>
          <p:nvPr/>
        </p:nvSpPr>
        <p:spPr>
          <a:xfrm>
            <a:off x="380389" y="4273097"/>
            <a:ext cx="621710" cy="64632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550F4-A0D7-9A35-F123-D61D884FF59F}"/>
              </a:ext>
            </a:extLst>
          </p:cNvPr>
          <p:cNvSpPr txBox="1"/>
          <p:nvPr/>
        </p:nvSpPr>
        <p:spPr>
          <a:xfrm>
            <a:off x="421336" y="4291809"/>
            <a:ext cx="546017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altLang="ko-KR" sz="4000" b="1" dirty="0">
                <a:cs typeface="Arial" pitchFamily="34" charset="0"/>
              </a:rPr>
              <a:t>2</a:t>
            </a:r>
            <a:endParaRPr lang="en-US" altLang="ko-KR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6283" y="5805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Личные достижения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428626" y="743953"/>
            <a:ext cx="11640282" cy="5693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Главный эксперт чемпионата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Тюменской области в компетенции «Программные решения для бизнеса»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Эксперт чемпионата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Тюменской области в компетенции «Сетевое и системное администрирование»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Эксперт финала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Россия в компетенции «Разработка мобильных приложений»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2017, 2019 - 2 место в областном конкурсе по сетевому и системному администрированию среди экспертов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Финалист (5 место) конкурса «Лучший ИТ специалист 2021» г. Салехард 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Финалист конкурса «Лучший программист 2022» г. Ноябрьск.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Активно занимаюсь спортом. Призер и победитель турниров по САМБО, ММА</a:t>
            </a:r>
          </a:p>
        </p:txBody>
      </p:sp>
    </p:spTree>
    <p:extLst>
      <p:ext uri="{BB962C8B-B14F-4D97-AF65-F5344CB8AC3E}">
        <p14:creationId xmlns:p14="http://schemas.microsoft.com/office/powerpoint/2010/main" val="36507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529862" y="2296974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Причины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1573019" y="3095972"/>
            <a:ext cx="60959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2400" dirty="0">
                <a:solidFill>
                  <a:schemeClr val="bg1"/>
                </a:solidFill>
                <a:cs typeface="Arial" pitchFamily="34" charset="0"/>
              </a:rPr>
              <a:t>Я продолжаю активное участие в общественной деятельности, а именно в научно технической ее составляющей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7287946" y="2025548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Предложения</a:t>
            </a:r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15CB7A-2504-4DCC-B8EB-C1C1121085F7}"/>
              </a:ext>
            </a:extLst>
          </p:cNvPr>
          <p:cNvSpPr/>
          <p:nvPr/>
        </p:nvSpPr>
        <p:spPr>
          <a:xfrm>
            <a:off x="1167892" y="1518900"/>
            <a:ext cx="649684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090D96-9C57-4B27-B5BB-D1F14C0BD1A5}"/>
              </a:ext>
            </a:extLst>
          </p:cNvPr>
          <p:cNvSpPr/>
          <p:nvPr/>
        </p:nvSpPr>
        <p:spPr>
          <a:xfrm>
            <a:off x="1167892" y="2304363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3A0A877-F633-4B2F-A9AC-71E134A70664}"/>
              </a:ext>
            </a:extLst>
          </p:cNvPr>
          <p:cNvSpPr/>
          <p:nvPr/>
        </p:nvSpPr>
        <p:spPr>
          <a:xfrm>
            <a:off x="1167892" y="3095344"/>
            <a:ext cx="649684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C2979E0-5288-4CAE-AC80-60BE356579ED}"/>
              </a:ext>
            </a:extLst>
          </p:cNvPr>
          <p:cNvSpPr/>
          <p:nvPr/>
        </p:nvSpPr>
        <p:spPr>
          <a:xfrm>
            <a:off x="1167893" y="3950879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9BFA8-9DF0-478A-85F3-57B1D0D91A57}"/>
              </a:ext>
            </a:extLst>
          </p:cNvPr>
          <p:cNvSpPr txBox="1"/>
          <p:nvPr/>
        </p:nvSpPr>
        <p:spPr>
          <a:xfrm>
            <a:off x="1957460" y="2370981"/>
            <a:ext cx="35637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конференций, митапов и мастер-классов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D05752-81FA-4101-9A60-F3DD7C253221}"/>
              </a:ext>
            </a:extLst>
          </p:cNvPr>
          <p:cNvSpPr txBox="1"/>
          <p:nvPr/>
        </p:nvSpPr>
        <p:spPr>
          <a:xfrm>
            <a:off x="1957460" y="1585518"/>
            <a:ext cx="55025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Организация </a:t>
            </a:r>
            <a:r>
              <a:rPr lang="ru-RU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хакатонов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для решения производственных кейсов и задач.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D763CAB-8355-4580-AFC5-C50A9360D618}"/>
              </a:ext>
            </a:extLst>
          </p:cNvPr>
          <p:cNvSpPr txBox="1"/>
          <p:nvPr/>
        </p:nvSpPr>
        <p:spPr>
          <a:xfrm>
            <a:off x="2010782" y="3188470"/>
            <a:ext cx="54491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Активное участие во внешних ИТ мероприятиях (митапы, </a:t>
            </a:r>
            <a:r>
              <a:rPr lang="ru-RU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хакатоны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конференции, олимпиады, конкурсы)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50E887-8C96-4920-A0BE-C9C2A7C2B105}"/>
              </a:ext>
            </a:extLst>
          </p:cNvPr>
          <p:cNvSpPr txBox="1"/>
          <p:nvPr/>
        </p:nvSpPr>
        <p:spPr>
          <a:xfrm>
            <a:off x="2010782" y="4017495"/>
            <a:ext cx="5243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Разработка прототипов новых идей, и внедрение их в производство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EEFAFC80-AA79-4126-B949-26D3E2E28C86}"/>
              </a:ext>
            </a:extLst>
          </p:cNvPr>
          <p:cNvSpPr>
            <a:spLocks noChangeAspect="1"/>
          </p:cNvSpPr>
          <p:nvPr/>
        </p:nvSpPr>
        <p:spPr>
          <a:xfrm rot="20700000">
            <a:off x="1302395" y="3264781"/>
            <a:ext cx="383596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Isosceles Triangle 20">
            <a:extLst>
              <a:ext uri="{FF2B5EF4-FFF2-40B4-BE49-F238E27FC236}">
                <a16:creationId xmlns:a16="http://schemas.microsoft.com/office/drawing/2014/main" id="{ACA86F30-9B33-40FF-8B65-CB98AA63350A}"/>
              </a:ext>
            </a:extLst>
          </p:cNvPr>
          <p:cNvSpPr>
            <a:spLocks noChangeAspect="1"/>
          </p:cNvSpPr>
          <p:nvPr/>
        </p:nvSpPr>
        <p:spPr>
          <a:xfrm rot="8201235">
            <a:off x="1335094" y="4102200"/>
            <a:ext cx="319630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Rounded Rectangle 1">
            <a:extLst>
              <a:ext uri="{FF2B5EF4-FFF2-40B4-BE49-F238E27FC236}">
                <a16:creationId xmlns:a16="http://schemas.microsoft.com/office/drawing/2014/main" id="{1F56A1DC-EF65-4E4D-873C-2A701FE79C0E}"/>
              </a:ext>
            </a:extLst>
          </p:cNvPr>
          <p:cNvSpPr>
            <a:spLocks noChangeAspect="1"/>
          </p:cNvSpPr>
          <p:nvPr/>
        </p:nvSpPr>
        <p:spPr>
          <a:xfrm>
            <a:off x="1395806" y="2468296"/>
            <a:ext cx="19856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Parallelogram 15">
            <a:extLst>
              <a:ext uri="{FF2B5EF4-FFF2-40B4-BE49-F238E27FC236}">
                <a16:creationId xmlns:a16="http://schemas.microsoft.com/office/drawing/2014/main" id="{1E6FD6AE-1F2F-535A-858C-A369367DBA2E}"/>
              </a:ext>
            </a:extLst>
          </p:cNvPr>
          <p:cNvSpPr/>
          <p:nvPr/>
        </p:nvSpPr>
        <p:spPr>
          <a:xfrm rot="16200000">
            <a:off x="1237973" y="1571911"/>
            <a:ext cx="514962" cy="55043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107">
            <a:extLst>
              <a:ext uri="{FF2B5EF4-FFF2-40B4-BE49-F238E27FC236}">
                <a16:creationId xmlns:a16="http://schemas.microsoft.com/office/drawing/2014/main" id="{010699B6-DF04-6278-B497-A4DB1083B983}"/>
              </a:ext>
            </a:extLst>
          </p:cNvPr>
          <p:cNvSpPr/>
          <p:nvPr/>
        </p:nvSpPr>
        <p:spPr>
          <a:xfrm>
            <a:off x="1177540" y="4726928"/>
            <a:ext cx="649684" cy="656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107">
            <a:extLst>
              <a:ext uri="{FF2B5EF4-FFF2-40B4-BE49-F238E27FC236}">
                <a16:creationId xmlns:a16="http://schemas.microsoft.com/office/drawing/2014/main" id="{955F30DC-654C-EAB4-1390-8EC82572D672}"/>
              </a:ext>
            </a:extLst>
          </p:cNvPr>
          <p:cNvSpPr/>
          <p:nvPr/>
        </p:nvSpPr>
        <p:spPr>
          <a:xfrm>
            <a:off x="1174726" y="5439553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B9E9912E-C831-278E-0F6A-2C252E922562}"/>
              </a:ext>
            </a:extLst>
          </p:cNvPr>
          <p:cNvSpPr/>
          <p:nvPr/>
        </p:nvSpPr>
        <p:spPr>
          <a:xfrm>
            <a:off x="1260241" y="4858018"/>
            <a:ext cx="485989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5A9F6-9A1C-A6EB-553D-57A5424AF3D9}"/>
              </a:ext>
            </a:extLst>
          </p:cNvPr>
          <p:cNvSpPr txBox="1"/>
          <p:nvPr/>
        </p:nvSpPr>
        <p:spPr>
          <a:xfrm>
            <a:off x="1957460" y="4918477"/>
            <a:ext cx="5037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Участие в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разработке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 source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проектов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DF4D4871-A50F-A610-CCC3-58F4EDE8BFB0}"/>
              </a:ext>
            </a:extLst>
          </p:cNvPr>
          <p:cNvSpPr/>
          <p:nvPr/>
        </p:nvSpPr>
        <p:spPr>
          <a:xfrm>
            <a:off x="1301557" y="5602080"/>
            <a:ext cx="398640" cy="331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4D408-B233-EDD9-E111-67E35187F084}"/>
              </a:ext>
            </a:extLst>
          </p:cNvPr>
          <p:cNvSpPr txBox="1"/>
          <p:nvPr/>
        </p:nvSpPr>
        <p:spPr>
          <a:xfrm>
            <a:off x="1936649" y="5526716"/>
            <a:ext cx="51728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обучения программированию детей сотрудников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07">
            <a:extLst>
              <a:ext uri="{FF2B5EF4-FFF2-40B4-BE49-F238E27FC236}">
                <a16:creationId xmlns:a16="http://schemas.microsoft.com/office/drawing/2014/main" id="{732DD8BF-5F8E-A5E3-A543-C23EC2F3366C}"/>
              </a:ext>
            </a:extLst>
          </p:cNvPr>
          <p:cNvSpPr/>
          <p:nvPr/>
        </p:nvSpPr>
        <p:spPr>
          <a:xfrm>
            <a:off x="1167892" y="6104813"/>
            <a:ext cx="649684" cy="6564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3818A-7481-9614-4877-52D4B00493CE}"/>
              </a:ext>
            </a:extLst>
          </p:cNvPr>
          <p:cNvSpPr txBox="1"/>
          <p:nvPr/>
        </p:nvSpPr>
        <p:spPr>
          <a:xfrm>
            <a:off x="1889904" y="6171431"/>
            <a:ext cx="51728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Поддержка пользователей не ИТ специальностей по переходу на отечественное ПО.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Freeform 108">
            <a:extLst>
              <a:ext uri="{FF2B5EF4-FFF2-40B4-BE49-F238E27FC236}">
                <a16:creationId xmlns:a16="http://schemas.microsoft.com/office/drawing/2014/main" id="{5556923E-39BF-AF6F-02A9-FFD070B26477}"/>
              </a:ext>
            </a:extLst>
          </p:cNvPr>
          <p:cNvSpPr/>
          <p:nvPr/>
        </p:nvSpPr>
        <p:spPr>
          <a:xfrm>
            <a:off x="1251476" y="6224114"/>
            <a:ext cx="468724" cy="37839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703319" y="2187385"/>
            <a:ext cx="53244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4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267342" y="2961086"/>
            <a:ext cx="532441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Личный сайт: </a:t>
            </a:r>
            <a:r>
              <a:rPr lang="ru-RU" sz="1867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https://gulyaevip.github.io/</a:t>
            </a:r>
            <a:endParaRPr lang="ru-RU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Телеграм: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@googlaev</a:t>
            </a:r>
          </a:p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Почта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 Gulyaev.ip@gazprom-neft.com</a:t>
            </a:r>
            <a:endParaRPr lang="ru-RU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598F2B-D898-1037-94D4-393C6FBE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807" y="0"/>
            <a:ext cx="1779193" cy="253218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5868D2-9A82-35EB-27C8-9D784ECC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65" y="0"/>
            <a:ext cx="6693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320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122</cp:revision>
  <dcterms:created xsi:type="dcterms:W3CDTF">2018-04-24T17:14:44Z</dcterms:created>
  <dcterms:modified xsi:type="dcterms:W3CDTF">2024-01-23T11:59:27Z</dcterms:modified>
</cp:coreProperties>
</file>