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2" r:id="rId5"/>
    <p:sldId id="374" r:id="rId6"/>
    <p:sldId id="272" r:id="rId7"/>
    <p:sldId id="378" r:id="rId8"/>
    <p:sldId id="261" r:id="rId9"/>
    <p:sldId id="37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528" y="-10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xmlns="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xmlns="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xmlns="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xmlns="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xmlns="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xmlns="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xmlns="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xmlns="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xmlns="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32" r:id="rId6"/>
    <p:sldLayoutId id="2147483751" r:id="rId7"/>
    <p:sldLayoutId id="2147483738" r:id="rId8"/>
    <p:sldLayoutId id="2147483741" r:id="rId9"/>
    <p:sldLayoutId id="2147483742" r:id="rId10"/>
    <p:sldLayoutId id="2147483743" r:id="rId11"/>
    <p:sldLayoutId id="2147483754" r:id="rId12"/>
    <p:sldLayoutId id="2147483744" r:id="rId13"/>
    <p:sldLayoutId id="2147483745" r:id="rId14"/>
    <p:sldLayoutId id="2147483746" r:id="rId15"/>
    <p:sldLayoutId id="2147483747" r:id="rId16"/>
    <p:sldLayoutId id="2147483750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ulyaevip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7274214" y="3665220"/>
            <a:ext cx="480022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5400" dirty="0">
                <a:solidFill>
                  <a:schemeClr val="bg1"/>
                </a:solidFill>
                <a:cs typeface="Arial" pitchFamily="34" charset="0"/>
              </a:rPr>
              <a:t>Гуляев Иван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7037674" y="5307157"/>
            <a:ext cx="51543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dirty="0">
                <a:solidFill>
                  <a:schemeClr val="bg1"/>
                </a:solidFill>
                <a:cs typeface="Arial" pitchFamily="34" charset="0"/>
              </a:rPr>
              <a:t>Ведущий инженер-программист</a:t>
            </a:r>
          </a:p>
          <a:p>
            <a:pPr algn="r"/>
            <a:r>
              <a:rPr lang="ru-RU" altLang="ko-KR" dirty="0">
                <a:solidFill>
                  <a:schemeClr val="bg1"/>
                </a:solidFill>
                <a:cs typeface="Arial" pitchFamily="34" charset="0"/>
              </a:rPr>
              <a:t>Отдел сопровождения АСУТП и </a:t>
            </a:r>
            <a:r>
              <a:rPr lang="ru-RU" altLang="ko-KR" dirty="0" smtClean="0">
                <a:solidFill>
                  <a:schemeClr val="bg1"/>
                </a:solidFill>
                <a:cs typeface="Arial" pitchFamily="34" charset="0"/>
              </a:rPr>
              <a:t>телемеханики</a:t>
            </a:r>
            <a:endParaRPr lang="en-US" altLang="ko-KR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ru-RU" altLang="ko-KR" dirty="0" smtClean="0">
                <a:solidFill>
                  <a:srgbClr val="FF0000"/>
                </a:solidFill>
                <a:cs typeface="Arial" pitchFamily="34" charset="0"/>
              </a:rPr>
              <a:t>ООО «Газпром …..</a:t>
            </a:r>
            <a:endParaRPr lang="ko-KR" altLang="en-US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4EA2659A-78F6-9B90-9678-14E3DFDE5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48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3B38DE-4592-42DE-93A2-F7CFEB2674E5}"/>
              </a:ext>
            </a:extLst>
          </p:cNvPr>
          <p:cNvSpPr txBox="1"/>
          <p:nvPr/>
        </p:nvSpPr>
        <p:spPr>
          <a:xfrm>
            <a:off x="1041176" y="1656683"/>
            <a:ext cx="11150824" cy="401648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ru-RU" altLang="ko-KR" sz="2700" b="1" dirty="0" smtClean="0">
                <a:solidFill>
                  <a:schemeClr val="bg1"/>
                </a:solidFill>
                <a:cs typeface="Arial" pitchFamily="34" charset="0"/>
              </a:rPr>
              <a:t>2008-2013 </a:t>
            </a:r>
            <a:r>
              <a:rPr lang="ru-RU" altLang="ko-KR" sz="2700" b="1" dirty="0">
                <a:solidFill>
                  <a:schemeClr val="bg1"/>
                </a:solidFill>
                <a:cs typeface="Arial" pitchFamily="34" charset="0"/>
              </a:rPr>
              <a:t>ШГПИ </a:t>
            </a:r>
            <a:r>
              <a:rPr lang="ru-RU" altLang="ko-KR" sz="2700" b="1" dirty="0" smtClean="0">
                <a:solidFill>
                  <a:schemeClr val="bg1"/>
                </a:solidFill>
                <a:cs typeface="Arial" pitchFamily="34" charset="0"/>
              </a:rPr>
              <a:t>ИНЖЕНЕР-ПРОГРАММИСТ</a:t>
            </a:r>
            <a:endParaRPr lang="en-US" altLang="ko-KR" sz="2700" b="1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7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ru-RU" altLang="ko-KR" sz="2700" b="1" dirty="0" smtClean="0">
                <a:solidFill>
                  <a:schemeClr val="bg1"/>
                </a:solidFill>
                <a:cs typeface="Arial" pitchFamily="34" charset="0"/>
              </a:rPr>
              <a:t>2020-2022 </a:t>
            </a:r>
            <a:r>
              <a:rPr lang="ru-RU" altLang="ko-KR" sz="2700" b="1" dirty="0">
                <a:solidFill>
                  <a:schemeClr val="bg1"/>
                </a:solidFill>
                <a:cs typeface="Arial" pitchFamily="34" charset="0"/>
              </a:rPr>
              <a:t>ШГПУ ПЕДАГОГ ДОП. ОБРАЗОВАНИЯ </a:t>
            </a:r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        </a:t>
            </a:r>
            <a:r>
              <a:rPr lang="ru-RU" altLang="ko-KR" sz="2700" b="1" dirty="0" smtClean="0">
                <a:solidFill>
                  <a:schemeClr val="bg1"/>
                </a:solidFill>
                <a:cs typeface="Arial" pitchFamily="34" charset="0"/>
              </a:rPr>
              <a:t>«</a:t>
            </a:r>
            <a:r>
              <a:rPr lang="ru-RU" altLang="ko-KR" sz="2700" b="1" dirty="0">
                <a:solidFill>
                  <a:schemeClr val="bg1"/>
                </a:solidFill>
                <a:cs typeface="Arial" pitchFamily="34" charset="0"/>
              </a:rPr>
              <a:t>ИНЖЕНЕРНО-ТЕХНИЧЕСКОЕ ОБРАЗОВАНИЕ</a:t>
            </a:r>
            <a:r>
              <a:rPr lang="ru-RU" altLang="ko-KR" sz="2700" b="1" dirty="0" smtClean="0">
                <a:solidFill>
                  <a:schemeClr val="bg1"/>
                </a:solidFill>
                <a:cs typeface="Arial" pitchFamily="34" charset="0"/>
              </a:rPr>
              <a:t>»</a:t>
            </a:r>
            <a:endParaRPr lang="en-US" altLang="ko-KR" sz="2700" b="1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7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ru-RU" altLang="ko-KR" sz="2700" b="1" dirty="0" smtClean="0">
                <a:solidFill>
                  <a:schemeClr val="bg1"/>
                </a:solidFill>
                <a:cs typeface="Arial" pitchFamily="34" charset="0"/>
              </a:rPr>
              <a:t>Различные </a:t>
            </a:r>
            <a:r>
              <a:rPr lang="ru-RU" altLang="ko-KR" sz="2700" b="1" dirty="0">
                <a:solidFill>
                  <a:schemeClr val="bg1"/>
                </a:solidFill>
                <a:cs typeface="Arial" pitchFamily="34" charset="0"/>
              </a:rPr>
              <a:t>курсы повышения квалификации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8BB9186-8CEE-387B-056B-94D5EE51B7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991" y="664604"/>
            <a:ext cx="11573197" cy="724247"/>
          </a:xfrm>
        </p:spPr>
        <p:txBody>
          <a:bodyPr/>
          <a:lstStyle/>
          <a:p>
            <a:r>
              <a:rPr lang="ru-RU" dirty="0"/>
              <a:t>ОБРАЗОВАНИЕ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Трудовая деятельность</a:t>
            </a:r>
            <a:endParaRPr lang="en-US" b="1" dirty="0"/>
          </a:p>
        </p:txBody>
      </p:sp>
      <p:sp>
        <p:nvSpPr>
          <p:cNvPr id="179" name="Rounded Rectangle 1">
            <a:extLst>
              <a:ext uri="{FF2B5EF4-FFF2-40B4-BE49-F238E27FC236}">
                <a16:creationId xmlns:a16="http://schemas.microsoft.com/office/drawing/2014/main" xmlns="" id="{26861DA0-347E-491E-A717-492B4718DC0B}"/>
              </a:ext>
            </a:extLst>
          </p:cNvPr>
          <p:cNvSpPr/>
          <p:nvPr/>
        </p:nvSpPr>
        <p:spPr>
          <a:xfrm>
            <a:off x="949611" y="3831128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xmlns="" id="{9B9FC5C4-973B-432A-BC28-D57C1982EAA3}"/>
              </a:ext>
            </a:extLst>
          </p:cNvPr>
          <p:cNvSpPr/>
          <p:nvPr/>
        </p:nvSpPr>
        <p:spPr>
          <a:xfrm flipH="1">
            <a:off x="1476455" y="3749296"/>
            <a:ext cx="261716" cy="261716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1" name="Rounded Rectangle 8">
            <a:extLst>
              <a:ext uri="{FF2B5EF4-FFF2-40B4-BE49-F238E27FC236}">
                <a16:creationId xmlns:a16="http://schemas.microsoft.com/office/drawing/2014/main" xmlns="" id="{203E7020-EB72-4D35-A018-1B39E3554A79}"/>
              </a:ext>
            </a:extLst>
          </p:cNvPr>
          <p:cNvSpPr/>
          <p:nvPr/>
        </p:nvSpPr>
        <p:spPr>
          <a:xfrm>
            <a:off x="977243" y="4211051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5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CAB4D319-D7EF-4117-A13E-0A56EFEFA7C4}"/>
              </a:ext>
            </a:extLst>
          </p:cNvPr>
          <p:cNvSpPr txBox="1"/>
          <p:nvPr/>
        </p:nvSpPr>
        <p:spPr>
          <a:xfrm>
            <a:off x="932419" y="4687986"/>
            <a:ext cx="1349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ru-RU" altLang="ko-KR" sz="1400" b="1" dirty="0">
                <a:solidFill>
                  <a:schemeClr val="bg1"/>
                </a:solidFill>
              </a:rPr>
              <a:t>ШГПИ</a:t>
            </a:r>
          </a:p>
          <a:p>
            <a:pPr algn="ctr"/>
            <a:r>
              <a:rPr lang="ru-RU" altLang="ko-KR" sz="1400" dirty="0">
                <a:solidFill>
                  <a:schemeClr val="bg1"/>
                </a:solidFill>
              </a:rPr>
              <a:t>Инженер программист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DE24C30A-ED94-4AF0-A937-C9CBD5EC75A9}"/>
              </a:ext>
            </a:extLst>
          </p:cNvPr>
          <p:cNvSpPr txBox="1"/>
          <p:nvPr/>
        </p:nvSpPr>
        <p:spPr>
          <a:xfrm>
            <a:off x="662789" y="3306572"/>
            <a:ext cx="18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2011-2012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xmlns="" id="{3D456F3C-8D0D-4099-9DA0-CB834FD8DFCE}"/>
              </a:ext>
            </a:extLst>
          </p:cNvPr>
          <p:cNvSpPr/>
          <p:nvPr/>
        </p:nvSpPr>
        <p:spPr>
          <a:xfrm flipH="1">
            <a:off x="5311445" y="3752010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7" name="Rounded Rectangle 8">
            <a:extLst>
              <a:ext uri="{FF2B5EF4-FFF2-40B4-BE49-F238E27FC236}">
                <a16:creationId xmlns:a16="http://schemas.microsoft.com/office/drawing/2014/main" xmlns="" id="{5484C237-B792-4B1D-BCB7-632A6B77319B}"/>
              </a:ext>
            </a:extLst>
          </p:cNvPr>
          <p:cNvSpPr/>
          <p:nvPr/>
        </p:nvSpPr>
        <p:spPr>
          <a:xfrm>
            <a:off x="4812228" y="4178744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0FB30913-C0F5-4C24-8113-2E0AA4A19ECC}"/>
              </a:ext>
            </a:extLst>
          </p:cNvPr>
          <p:cNvSpPr txBox="1"/>
          <p:nvPr/>
        </p:nvSpPr>
        <p:spPr>
          <a:xfrm>
            <a:off x="4745505" y="4644087"/>
            <a:ext cx="13646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b="1" dirty="0">
                <a:solidFill>
                  <a:schemeClr val="bg1"/>
                </a:solidFill>
              </a:rPr>
              <a:t>МФЦ Тюменская область</a:t>
            </a:r>
          </a:p>
          <a:p>
            <a:pPr algn="ctr"/>
            <a:r>
              <a:rPr lang="ru-RU" altLang="ko-KR" sz="1400" dirty="0">
                <a:solidFill>
                  <a:schemeClr val="bg1"/>
                </a:solidFill>
              </a:rPr>
              <a:t>Ведущий программист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AA0FA020-B604-4335-8D2D-950AFEB23DE9}"/>
              </a:ext>
            </a:extLst>
          </p:cNvPr>
          <p:cNvSpPr txBox="1"/>
          <p:nvPr/>
        </p:nvSpPr>
        <p:spPr>
          <a:xfrm>
            <a:off x="4707741" y="3374544"/>
            <a:ext cx="152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20</a:t>
            </a:r>
            <a:r>
              <a:rPr lang="ru-RU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15-2016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xmlns="" id="{C8E57561-3AEB-4191-B2CE-37DD3F652F2B}"/>
              </a:ext>
            </a:extLst>
          </p:cNvPr>
          <p:cNvSpPr/>
          <p:nvPr/>
        </p:nvSpPr>
        <p:spPr>
          <a:xfrm flipH="1">
            <a:off x="10406573" y="3747334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3" name="Rounded Rectangle 8">
            <a:extLst>
              <a:ext uri="{FF2B5EF4-FFF2-40B4-BE49-F238E27FC236}">
                <a16:creationId xmlns:a16="http://schemas.microsoft.com/office/drawing/2014/main" xmlns="" id="{EB437316-F402-400E-B9C3-DEA1A03AE808}"/>
              </a:ext>
            </a:extLst>
          </p:cNvPr>
          <p:cNvSpPr/>
          <p:nvPr/>
        </p:nvSpPr>
        <p:spPr>
          <a:xfrm>
            <a:off x="9869601" y="4118072"/>
            <a:ext cx="137425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94" name="그룹 26">
            <a:extLst>
              <a:ext uri="{FF2B5EF4-FFF2-40B4-BE49-F238E27FC236}">
                <a16:creationId xmlns:a16="http://schemas.microsoft.com/office/drawing/2014/main" xmlns="" id="{3897B279-0474-45F2-A0BE-F67B762C4687}"/>
              </a:ext>
            </a:extLst>
          </p:cNvPr>
          <p:cNvGrpSpPr/>
          <p:nvPr/>
        </p:nvGrpSpPr>
        <p:grpSpPr>
          <a:xfrm>
            <a:off x="9723356" y="2510501"/>
            <a:ext cx="1676168" cy="3164762"/>
            <a:chOff x="7148682" y="2219623"/>
            <a:chExt cx="1676168" cy="3164762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xmlns="" id="{E0C3A672-DEBF-41A7-86C9-D596AF02F8A9}"/>
                </a:ext>
              </a:extLst>
            </p:cNvPr>
            <p:cNvSpPr txBox="1"/>
            <p:nvPr/>
          </p:nvSpPr>
          <p:spPr>
            <a:xfrm>
              <a:off x="7148682" y="4184056"/>
              <a:ext cx="16281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200" b="1" dirty="0">
                  <a:solidFill>
                    <a:schemeClr val="bg1"/>
                  </a:solidFill>
                  <a:cs typeface="Calibri" pitchFamily="34" charset="0"/>
                </a:rPr>
                <a:t>Высшая школа цифровых технологий ТИУ</a:t>
              </a:r>
            </a:p>
            <a:p>
              <a:pPr algn="ctr"/>
              <a:r>
                <a:rPr lang="ru-RU" altLang="ko-KR" sz="1200" dirty="0">
                  <a:solidFill>
                    <a:schemeClr val="bg1"/>
                  </a:solidFill>
                  <a:cs typeface="Calibri" pitchFamily="34" charset="0"/>
                </a:rPr>
                <a:t>Ассистент преподаватель</a:t>
              </a:r>
            </a:p>
            <a:p>
              <a:pPr algn="ctr"/>
              <a:endParaRPr lang="ru-RU" altLang="ko-KR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xmlns="" id="{5169DB67-47D1-4D6C-9894-072705FE7275}"/>
                </a:ext>
              </a:extLst>
            </p:cNvPr>
            <p:cNvSpPr txBox="1"/>
            <p:nvPr/>
          </p:nvSpPr>
          <p:spPr>
            <a:xfrm>
              <a:off x="7564710" y="2219623"/>
              <a:ext cx="12601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D3DA9988-F104-452F-9229-5F37C7B991AD}"/>
              </a:ext>
            </a:extLst>
          </p:cNvPr>
          <p:cNvSpPr txBox="1"/>
          <p:nvPr/>
        </p:nvSpPr>
        <p:spPr>
          <a:xfrm>
            <a:off x="9907361" y="3234050"/>
            <a:ext cx="1260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2023 - …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xmlns="" id="{ADE8540B-E2A1-4508-A1E6-5F5EF544977B}"/>
              </a:ext>
            </a:extLst>
          </p:cNvPr>
          <p:cNvSpPr/>
          <p:nvPr/>
        </p:nvSpPr>
        <p:spPr>
          <a:xfrm rot="10800000" flipH="1">
            <a:off x="3708985" y="3743132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9" name="Rounded Rectangle 8">
            <a:extLst>
              <a:ext uri="{FF2B5EF4-FFF2-40B4-BE49-F238E27FC236}">
                <a16:creationId xmlns:a16="http://schemas.microsoft.com/office/drawing/2014/main" xmlns="" id="{C7B57B69-F8FE-4A19-A7DE-6F7A380F8454}"/>
              </a:ext>
            </a:extLst>
          </p:cNvPr>
          <p:cNvSpPr/>
          <p:nvPr/>
        </p:nvSpPr>
        <p:spPr>
          <a:xfrm rot="10800000">
            <a:off x="3209773" y="1470861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A4147C10-1E5F-4416-A9C9-3BFA832EA69F}"/>
              </a:ext>
            </a:extLst>
          </p:cNvPr>
          <p:cNvSpPr txBox="1"/>
          <p:nvPr/>
        </p:nvSpPr>
        <p:spPr>
          <a:xfrm>
            <a:off x="3158728" y="1912861"/>
            <a:ext cx="136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bg1"/>
                </a:solidFill>
              </a:rPr>
              <a:t>ГТРК «Регион Тюмень»</a:t>
            </a:r>
          </a:p>
          <a:p>
            <a:pPr algn="ctr"/>
            <a:r>
              <a:rPr lang="ru-RU" altLang="ko-KR" sz="1200" dirty="0">
                <a:solidFill>
                  <a:schemeClr val="bg1"/>
                </a:solidFill>
              </a:rPr>
              <a:t>Системный администратор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CEF8AD70-1294-402C-9452-7E1D2D68A052}"/>
              </a:ext>
            </a:extLst>
          </p:cNvPr>
          <p:cNvSpPr txBox="1"/>
          <p:nvPr/>
        </p:nvSpPr>
        <p:spPr>
          <a:xfrm>
            <a:off x="3056150" y="4178744"/>
            <a:ext cx="156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2014-2015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xmlns="" id="{C7E0D45A-53D9-4D15-BE69-5ED8F2962C11}"/>
              </a:ext>
            </a:extLst>
          </p:cNvPr>
          <p:cNvSpPr/>
          <p:nvPr/>
        </p:nvSpPr>
        <p:spPr>
          <a:xfrm rot="10800000" flipH="1">
            <a:off x="7465851" y="3724757"/>
            <a:ext cx="261716" cy="261716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" name="Rounded Rectangle 8">
            <a:extLst>
              <a:ext uri="{FF2B5EF4-FFF2-40B4-BE49-F238E27FC236}">
                <a16:creationId xmlns:a16="http://schemas.microsoft.com/office/drawing/2014/main" xmlns="" id="{8E464A0F-8E57-41CB-BD36-84568D147685}"/>
              </a:ext>
            </a:extLst>
          </p:cNvPr>
          <p:cNvSpPr/>
          <p:nvPr/>
        </p:nvSpPr>
        <p:spPr>
          <a:xfrm rot="10800000">
            <a:off x="6966639" y="1468178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06" name="그룹 2">
            <a:extLst>
              <a:ext uri="{FF2B5EF4-FFF2-40B4-BE49-F238E27FC236}">
                <a16:creationId xmlns:a16="http://schemas.microsoft.com/office/drawing/2014/main" xmlns="" id="{DCAF6133-5EBC-4311-BC6E-65FDA1605BAF}"/>
              </a:ext>
            </a:extLst>
          </p:cNvPr>
          <p:cNvGrpSpPr/>
          <p:nvPr/>
        </p:nvGrpSpPr>
        <p:grpSpPr>
          <a:xfrm>
            <a:off x="6869643" y="1752401"/>
            <a:ext cx="1454127" cy="1300434"/>
            <a:chOff x="5591128" y="1783865"/>
            <a:chExt cx="1454127" cy="1300434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xmlns="" id="{C1C18E43-78BD-4297-8E69-0655123E5A76}"/>
                </a:ext>
              </a:extLst>
            </p:cNvPr>
            <p:cNvSpPr txBox="1"/>
            <p:nvPr/>
          </p:nvSpPr>
          <p:spPr>
            <a:xfrm>
              <a:off x="5591128" y="2437968"/>
              <a:ext cx="145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200" dirty="0">
                  <a:solidFill>
                    <a:schemeClr val="bg1"/>
                  </a:solidFill>
                  <a:cs typeface="Calibri" pitchFamily="34" charset="0"/>
                </a:rPr>
                <a:t>Преподаватель высшей категории</a:t>
              </a:r>
              <a:endParaRPr lang="ko-KR" altLang="en-US" sz="1200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xmlns="" id="{1FCAE4F0-CC2A-498D-9308-AD52F5F01B4B}"/>
                </a:ext>
              </a:extLst>
            </p:cNvPr>
            <p:cNvSpPr txBox="1"/>
            <p:nvPr/>
          </p:nvSpPr>
          <p:spPr>
            <a:xfrm>
              <a:off x="5688122" y="1783865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200" b="1" dirty="0">
                  <a:solidFill>
                    <a:schemeClr val="bg1"/>
                  </a:solidFill>
                </a:rPr>
                <a:t>Колледж «КЦПТ»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0053E225-6961-4286-8ABC-226513B8FA7B}"/>
              </a:ext>
            </a:extLst>
          </p:cNvPr>
          <p:cNvSpPr txBox="1"/>
          <p:nvPr/>
        </p:nvSpPr>
        <p:spPr>
          <a:xfrm>
            <a:off x="6813973" y="4222959"/>
            <a:ext cx="160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2017-2023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xmlns="" id="{F22BCC16-D895-F825-16F3-D77D884C056B}"/>
              </a:ext>
            </a:extLst>
          </p:cNvPr>
          <p:cNvSpPr/>
          <p:nvPr/>
        </p:nvSpPr>
        <p:spPr>
          <a:xfrm rot="10800000">
            <a:off x="9907361" y="1181105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8D0560-0337-FA2F-C0FF-A560AEB293B5}"/>
              </a:ext>
            </a:extLst>
          </p:cNvPr>
          <p:cNvSpPr txBox="1"/>
          <p:nvPr/>
        </p:nvSpPr>
        <p:spPr>
          <a:xfrm>
            <a:off x="9810367" y="1468178"/>
            <a:ext cx="1454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bg1"/>
                </a:solidFill>
                <a:cs typeface="Calibri" pitchFamily="34" charset="0"/>
              </a:rPr>
              <a:t>Газпром Нефть </a:t>
            </a:r>
          </a:p>
          <a:p>
            <a:pPr algn="ctr"/>
            <a:r>
              <a:rPr lang="ru-RU" altLang="ko-KR" sz="1200" b="1" dirty="0">
                <a:solidFill>
                  <a:schemeClr val="bg1"/>
                </a:solidFill>
                <a:cs typeface="Calibri" pitchFamily="34" charset="0"/>
              </a:rPr>
              <a:t>Автоматизация</a:t>
            </a:r>
          </a:p>
          <a:p>
            <a:pPr algn="ctr"/>
            <a:r>
              <a:rPr lang="ru-RU" altLang="ko-KR" sz="1200" dirty="0">
                <a:solidFill>
                  <a:schemeClr val="bg1"/>
                </a:solidFill>
                <a:cs typeface="Calibri" pitchFamily="34" charset="0"/>
              </a:rPr>
              <a:t>Ведущий инженер-программист</a:t>
            </a:r>
            <a:endParaRPr lang="ko-KR" altLang="en-US" sz="1200" dirty="0">
              <a:solidFill>
                <a:schemeClr val="bg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7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Дополнительные навыки и интересы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C645757-3B4C-408A-993A-4E66E980D3F7}"/>
              </a:ext>
            </a:extLst>
          </p:cNvPr>
          <p:cNvGrpSpPr/>
          <p:nvPr/>
        </p:nvGrpSpPr>
        <p:grpSpPr>
          <a:xfrm>
            <a:off x="7266659" y="1754713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xmlns="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xmlns="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xmlns="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xmlns="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xmlns="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xmlns="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xmlns="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xmlns="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95DE30D-7E75-4B9C-828F-2A86ADA618D7}"/>
              </a:ext>
            </a:extLst>
          </p:cNvPr>
          <p:cNvSpPr/>
          <p:nvPr/>
        </p:nvSpPr>
        <p:spPr>
          <a:xfrm>
            <a:off x="218485" y="1648308"/>
            <a:ext cx="6106849" cy="1222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E0F5D08-0ECD-4D40-A7DD-DD2544C6601B}"/>
              </a:ext>
            </a:extLst>
          </p:cNvPr>
          <p:cNvSpPr txBox="1"/>
          <p:nvPr/>
        </p:nvSpPr>
        <p:spPr>
          <a:xfrm>
            <a:off x="1066059" y="2949691"/>
            <a:ext cx="646319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3600" dirty="0">
                <a:cs typeface="Arial" pitchFamily="34" charset="0"/>
              </a:rPr>
              <a:t>Руководитель научных проектов студентов. 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4C5062A-1712-4B48-818A-711265E1C4B3}"/>
              </a:ext>
            </a:extLst>
          </p:cNvPr>
          <p:cNvSpPr txBox="1"/>
          <p:nvPr/>
        </p:nvSpPr>
        <p:spPr>
          <a:xfrm>
            <a:off x="359822" y="1935304"/>
            <a:ext cx="5559059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ru-RU" altLang="ko-KR" sz="3600" dirty="0">
                <a:solidFill>
                  <a:schemeClr val="accent2"/>
                </a:solidFill>
                <a:cs typeface="Arial" pitchFamily="34" charset="0"/>
              </a:rPr>
              <a:t>Проектная Деятельность</a:t>
            </a:r>
            <a:endParaRPr lang="ko-KR" altLang="en-US" sz="3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Oval 23">
            <a:extLst>
              <a:ext uri="{FF2B5EF4-FFF2-40B4-BE49-F238E27FC236}">
                <a16:creationId xmlns:a16="http://schemas.microsoft.com/office/drawing/2014/main" xmlns="" id="{F8BE91C3-FCA4-B64C-7696-C2BA38098B87}"/>
              </a:ext>
            </a:extLst>
          </p:cNvPr>
          <p:cNvSpPr/>
          <p:nvPr/>
        </p:nvSpPr>
        <p:spPr>
          <a:xfrm>
            <a:off x="403594" y="3188478"/>
            <a:ext cx="621710" cy="646329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550565A-A9AC-0D24-A133-35F4214A1E2F}"/>
              </a:ext>
            </a:extLst>
          </p:cNvPr>
          <p:cNvSpPr txBox="1"/>
          <p:nvPr/>
        </p:nvSpPr>
        <p:spPr>
          <a:xfrm>
            <a:off x="444541" y="3207190"/>
            <a:ext cx="546017" cy="6155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000" b="1" dirty="0">
                <a:cs typeface="Arial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9E26B8E-5598-1B39-14D9-95390855959B}"/>
              </a:ext>
            </a:extLst>
          </p:cNvPr>
          <p:cNvSpPr txBox="1"/>
          <p:nvPr/>
        </p:nvSpPr>
        <p:spPr>
          <a:xfrm>
            <a:off x="1002099" y="4079133"/>
            <a:ext cx="624763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3200" dirty="0" smtClean="0">
                <a:cs typeface="Arial" pitchFamily="34" charset="0"/>
              </a:rPr>
              <a:t>Подготовка призеров и победителей региональных и всероссийских конкурсов по информационным технологиям и </a:t>
            </a:r>
            <a:r>
              <a:rPr lang="ru-RU" altLang="ko-KR" sz="3200" dirty="0" err="1" smtClean="0">
                <a:cs typeface="Arial" pitchFamily="34" charset="0"/>
              </a:rPr>
              <a:t>хакатонов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40" name="Oval 23">
            <a:extLst>
              <a:ext uri="{FF2B5EF4-FFF2-40B4-BE49-F238E27FC236}">
                <a16:creationId xmlns:a16="http://schemas.microsoft.com/office/drawing/2014/main" xmlns="" id="{54CF7DD0-7A2C-1E27-501E-2ABDBDB86C7D}"/>
              </a:ext>
            </a:extLst>
          </p:cNvPr>
          <p:cNvSpPr/>
          <p:nvPr/>
        </p:nvSpPr>
        <p:spPr>
          <a:xfrm>
            <a:off x="380389" y="4273097"/>
            <a:ext cx="621710" cy="646329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A9550F4-A0D7-9A35-F123-D61D884FF59F}"/>
              </a:ext>
            </a:extLst>
          </p:cNvPr>
          <p:cNvSpPr txBox="1"/>
          <p:nvPr/>
        </p:nvSpPr>
        <p:spPr>
          <a:xfrm>
            <a:off x="421336" y="4291809"/>
            <a:ext cx="546017" cy="6155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ru-RU" altLang="ko-KR" sz="4000" b="1" dirty="0">
                <a:cs typeface="Arial" pitchFamily="34" charset="0"/>
              </a:rPr>
              <a:t>2</a:t>
            </a:r>
            <a:endParaRPr lang="en-US" altLang="ko-KR" sz="40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1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6283" y="58057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Личные достижения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E0F5D08-0ECD-4D40-A7DD-DD2544C6601B}"/>
              </a:ext>
            </a:extLst>
          </p:cNvPr>
          <p:cNvSpPr txBox="1"/>
          <p:nvPr/>
        </p:nvSpPr>
        <p:spPr>
          <a:xfrm>
            <a:off x="428626" y="743953"/>
            <a:ext cx="11640282" cy="56938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• Главный эксперт чемпионата </a:t>
            </a:r>
            <a:r>
              <a:rPr lang="ru-RU" altLang="ko-KR" sz="2800" dirty="0" err="1">
                <a:solidFill>
                  <a:schemeClr val="bg1"/>
                </a:solidFill>
                <a:cs typeface="Arial" pitchFamily="34" charset="0"/>
              </a:rPr>
              <a:t>WorldSkills</a:t>
            </a:r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 Тюменской области в компетенции «Программные решения для бизнеса»</a:t>
            </a:r>
          </a:p>
          <a:p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• Эксперт чемпионата </a:t>
            </a:r>
            <a:r>
              <a:rPr lang="ru-RU" altLang="ko-KR" sz="2800" dirty="0" err="1">
                <a:solidFill>
                  <a:schemeClr val="bg1"/>
                </a:solidFill>
                <a:cs typeface="Arial" pitchFamily="34" charset="0"/>
              </a:rPr>
              <a:t>WorldSkills</a:t>
            </a:r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 Тюменской области в компетенции «Сетевое и системное администрирование»</a:t>
            </a:r>
          </a:p>
          <a:p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• Эксперт финала </a:t>
            </a:r>
            <a:r>
              <a:rPr lang="ru-RU" altLang="ko-KR" sz="2800" dirty="0" err="1">
                <a:solidFill>
                  <a:schemeClr val="bg1"/>
                </a:solidFill>
                <a:cs typeface="Arial" pitchFamily="34" charset="0"/>
              </a:rPr>
              <a:t>WorldSkills</a:t>
            </a:r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 Россия в компетенции «Разработка мобильных приложений»</a:t>
            </a:r>
          </a:p>
          <a:p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• 2017, 2019 - 2 место в областном конкурсе по сетевому и системному администрированию среди экспертов </a:t>
            </a:r>
            <a:r>
              <a:rPr lang="ru-RU" altLang="ko-KR" sz="2800" dirty="0" err="1">
                <a:solidFill>
                  <a:schemeClr val="bg1"/>
                </a:solidFill>
                <a:cs typeface="Arial" pitchFamily="34" charset="0"/>
              </a:rPr>
              <a:t>WorldSkills</a:t>
            </a:r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• Финалист (5 место) конкурса «Лучший ИТ специалист 2021» г. Салехард </a:t>
            </a:r>
          </a:p>
          <a:p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• Финалист конкурса «Лучший программист 2022» г. Ноябрьск.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ru-RU" altLang="ko-KR" sz="2800" dirty="0">
                <a:solidFill>
                  <a:schemeClr val="bg1"/>
                </a:solidFill>
                <a:cs typeface="Arial" pitchFamily="34" charset="0"/>
              </a:rPr>
              <a:t>Активно занимаюсь спортом. Призер и победитель турниров по САМБО, ММА</a:t>
            </a:r>
          </a:p>
        </p:txBody>
      </p:sp>
    </p:spTree>
    <p:extLst>
      <p:ext uri="{BB962C8B-B14F-4D97-AF65-F5344CB8AC3E}">
        <p14:creationId xmlns:p14="http://schemas.microsoft.com/office/powerpoint/2010/main" val="365079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1529862" y="2296974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5400" dirty="0">
                <a:solidFill>
                  <a:schemeClr val="bg1"/>
                </a:solidFill>
                <a:cs typeface="Arial" pitchFamily="34" charset="0"/>
              </a:rPr>
              <a:t>Причины 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784B83-6120-4373-9C1F-DC8EEE6D58B3}"/>
              </a:ext>
            </a:extLst>
          </p:cNvPr>
          <p:cNvSpPr txBox="1"/>
          <p:nvPr/>
        </p:nvSpPr>
        <p:spPr>
          <a:xfrm>
            <a:off x="1573019" y="3095972"/>
            <a:ext cx="609592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2400" dirty="0">
                <a:solidFill>
                  <a:schemeClr val="bg1"/>
                </a:solidFill>
                <a:cs typeface="Arial" pitchFamily="34" charset="0"/>
              </a:rPr>
              <a:t>Я продолжаю активное участие в общественной деятельности, а именно в научно технической ее составляющей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6E2E9094-67D8-4A7C-B3AF-095F1FFF635E}"/>
              </a:ext>
            </a:extLst>
          </p:cNvPr>
          <p:cNvSpPr/>
          <p:nvPr/>
        </p:nvSpPr>
        <p:spPr>
          <a:xfrm>
            <a:off x="7287946" y="2025548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Предложения</a:t>
            </a:r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xmlns="" id="{F615CB7A-2504-4DCC-B8EB-C1C1121085F7}"/>
              </a:ext>
            </a:extLst>
          </p:cNvPr>
          <p:cNvSpPr/>
          <p:nvPr/>
        </p:nvSpPr>
        <p:spPr>
          <a:xfrm>
            <a:off x="1167892" y="1518900"/>
            <a:ext cx="649684" cy="656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xmlns="" id="{39090D96-9C57-4B27-B5BB-D1F14C0BD1A5}"/>
              </a:ext>
            </a:extLst>
          </p:cNvPr>
          <p:cNvSpPr/>
          <p:nvPr/>
        </p:nvSpPr>
        <p:spPr>
          <a:xfrm>
            <a:off x="1167892" y="2304363"/>
            <a:ext cx="649684" cy="656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F3A0A877-F633-4B2F-A9AC-71E134A70664}"/>
              </a:ext>
            </a:extLst>
          </p:cNvPr>
          <p:cNvSpPr/>
          <p:nvPr/>
        </p:nvSpPr>
        <p:spPr>
          <a:xfrm>
            <a:off x="1167892" y="3095344"/>
            <a:ext cx="649684" cy="656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9C2979E0-5288-4CAE-AC80-60BE356579ED}"/>
              </a:ext>
            </a:extLst>
          </p:cNvPr>
          <p:cNvSpPr/>
          <p:nvPr/>
        </p:nvSpPr>
        <p:spPr>
          <a:xfrm>
            <a:off x="1167893" y="3950879"/>
            <a:ext cx="649684" cy="656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FF39BFA8-9DF0-478A-85F3-57B1D0D91A57}"/>
              </a:ext>
            </a:extLst>
          </p:cNvPr>
          <p:cNvSpPr txBox="1"/>
          <p:nvPr/>
        </p:nvSpPr>
        <p:spPr>
          <a:xfrm>
            <a:off x="1957460" y="2370981"/>
            <a:ext cx="35637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Проведение конференций, митапов и мастер-классов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90D05752-81FA-4101-9A60-F3DD7C253221}"/>
              </a:ext>
            </a:extLst>
          </p:cNvPr>
          <p:cNvSpPr txBox="1"/>
          <p:nvPr/>
        </p:nvSpPr>
        <p:spPr>
          <a:xfrm>
            <a:off x="1957460" y="1585518"/>
            <a:ext cx="55025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Организация </a:t>
            </a:r>
            <a:r>
              <a:rPr lang="ru-RU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хакатонов</a:t>
            </a:r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для решения производственных кейсов и задач.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AD763CAB-8355-4580-AFC5-C50A9360D618}"/>
              </a:ext>
            </a:extLst>
          </p:cNvPr>
          <p:cNvSpPr txBox="1"/>
          <p:nvPr/>
        </p:nvSpPr>
        <p:spPr>
          <a:xfrm>
            <a:off x="2010782" y="3188470"/>
            <a:ext cx="54491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Активное участие во внешних ИТ мероприятиях (митапы, </a:t>
            </a:r>
            <a:r>
              <a:rPr lang="ru-RU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хакатоны</a:t>
            </a:r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конференции, олимпиады, конкурсы)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6650E887-8C96-4920-A0BE-C9C2A7C2B105}"/>
              </a:ext>
            </a:extLst>
          </p:cNvPr>
          <p:cNvSpPr txBox="1"/>
          <p:nvPr/>
        </p:nvSpPr>
        <p:spPr>
          <a:xfrm>
            <a:off x="2010782" y="4017495"/>
            <a:ext cx="52434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Разработка прототипов новых идей, и внедрение их в производство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5" name="Oval 21">
            <a:extLst>
              <a:ext uri="{FF2B5EF4-FFF2-40B4-BE49-F238E27FC236}">
                <a16:creationId xmlns:a16="http://schemas.microsoft.com/office/drawing/2014/main" xmlns="" id="{EEFAFC80-AA79-4126-B949-26D3E2E28C86}"/>
              </a:ext>
            </a:extLst>
          </p:cNvPr>
          <p:cNvSpPr>
            <a:spLocks noChangeAspect="1"/>
          </p:cNvSpPr>
          <p:nvPr/>
        </p:nvSpPr>
        <p:spPr>
          <a:xfrm rot="20700000">
            <a:off x="1302395" y="3264781"/>
            <a:ext cx="383596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Isosceles Triangle 20">
            <a:extLst>
              <a:ext uri="{FF2B5EF4-FFF2-40B4-BE49-F238E27FC236}">
                <a16:creationId xmlns:a16="http://schemas.microsoft.com/office/drawing/2014/main" xmlns="" id="{ACA86F30-9B33-40FF-8B65-CB98AA63350A}"/>
              </a:ext>
            </a:extLst>
          </p:cNvPr>
          <p:cNvSpPr>
            <a:spLocks noChangeAspect="1"/>
          </p:cNvSpPr>
          <p:nvPr/>
        </p:nvSpPr>
        <p:spPr>
          <a:xfrm rot="8201235">
            <a:off x="1335094" y="4102200"/>
            <a:ext cx="319630" cy="356093"/>
          </a:xfrm>
          <a:custGeom>
            <a:avLst/>
            <a:gdLst/>
            <a:ahLst/>
            <a:cxnLst/>
            <a:rect l="l" t="t" r="r" b="b"/>
            <a:pathLst>
              <a:path w="4285801" h="4725490">
                <a:moveTo>
                  <a:pt x="1428251" y="4622752"/>
                </a:moveTo>
                <a:cubicBezTo>
                  <a:pt x="1313180" y="4505074"/>
                  <a:pt x="1240588" y="4345285"/>
                  <a:pt x="1235771" y="4167715"/>
                </a:cubicBezTo>
                <a:cubicBezTo>
                  <a:pt x="1227835" y="3875156"/>
                  <a:pt x="1406218" y="3620819"/>
                  <a:pt x="1664050" y="3520754"/>
                </a:cubicBezTo>
                <a:lnTo>
                  <a:pt x="1635892" y="2482688"/>
                </a:lnTo>
                <a:lnTo>
                  <a:pt x="1044642" y="2469039"/>
                </a:lnTo>
                <a:lnTo>
                  <a:pt x="1044642" y="2667331"/>
                </a:lnTo>
                <a:cubicBezTo>
                  <a:pt x="1044642" y="2727000"/>
                  <a:pt x="996271" y="2775371"/>
                  <a:pt x="936601" y="2775372"/>
                </a:cubicBezTo>
                <a:lnTo>
                  <a:pt x="657382" y="2775371"/>
                </a:lnTo>
                <a:cubicBezTo>
                  <a:pt x="637755" y="2823613"/>
                  <a:pt x="630101" y="2874237"/>
                  <a:pt x="622448" y="2945800"/>
                </a:cubicBezTo>
                <a:lnTo>
                  <a:pt x="252030" y="2945800"/>
                </a:lnTo>
                <a:cubicBezTo>
                  <a:pt x="256275" y="2883407"/>
                  <a:pt x="252593" y="2828938"/>
                  <a:pt x="235967" y="2775370"/>
                </a:cubicBezTo>
                <a:lnTo>
                  <a:pt x="7267" y="2775370"/>
                </a:lnTo>
                <a:cubicBezTo>
                  <a:pt x="1003" y="2679903"/>
                  <a:pt x="-1109" y="2594661"/>
                  <a:pt x="535" y="2514852"/>
                </a:cubicBezTo>
                <a:cubicBezTo>
                  <a:pt x="5466" y="2275424"/>
                  <a:pt x="44187" y="2084887"/>
                  <a:pt x="105917" y="1813823"/>
                </a:cubicBezTo>
                <a:cubicBezTo>
                  <a:pt x="258635" y="1288584"/>
                  <a:pt x="488046" y="911620"/>
                  <a:pt x="870837" y="570445"/>
                </a:cubicBezTo>
                <a:cubicBezTo>
                  <a:pt x="674179" y="1284154"/>
                  <a:pt x="622718" y="1497188"/>
                  <a:pt x="741752" y="1669956"/>
                </a:cubicBezTo>
                <a:cubicBezTo>
                  <a:pt x="882751" y="1699943"/>
                  <a:pt x="788174" y="1674807"/>
                  <a:pt x="936601" y="1710419"/>
                </a:cubicBezTo>
                <a:cubicBezTo>
                  <a:pt x="1001384" y="1730870"/>
                  <a:pt x="1044642" y="1758791"/>
                  <a:pt x="1044642" y="1818460"/>
                </a:cubicBezTo>
                <a:lnTo>
                  <a:pt x="1044642" y="1970448"/>
                </a:lnTo>
                <a:lnTo>
                  <a:pt x="1621635" y="1957128"/>
                </a:lnTo>
                <a:lnTo>
                  <a:pt x="1601569" y="1217379"/>
                </a:lnTo>
                <a:cubicBezTo>
                  <a:pt x="1338692" y="1131438"/>
                  <a:pt x="1146783" y="887145"/>
                  <a:pt x="1138847" y="594588"/>
                </a:cubicBezTo>
                <a:cubicBezTo>
                  <a:pt x="1132425" y="357828"/>
                  <a:pt x="1248029" y="146099"/>
                  <a:pt x="1428910" y="20243"/>
                </a:cubicBezTo>
                <a:lnTo>
                  <a:pt x="1447318" y="698863"/>
                </a:lnTo>
                <a:lnTo>
                  <a:pt x="2193594" y="678620"/>
                </a:lnTo>
                <a:lnTo>
                  <a:pt x="2175185" y="0"/>
                </a:lnTo>
                <a:cubicBezTo>
                  <a:pt x="2362624" y="115865"/>
                  <a:pt x="2489536" y="321015"/>
                  <a:pt x="2495958" y="557775"/>
                </a:cubicBezTo>
                <a:cubicBezTo>
                  <a:pt x="2503894" y="850332"/>
                  <a:pt x="2325511" y="1104670"/>
                  <a:pt x="2067679" y="1204735"/>
                </a:cubicBezTo>
                <a:lnTo>
                  <a:pt x="2087796" y="1946367"/>
                </a:lnTo>
                <a:lnTo>
                  <a:pt x="4285801" y="1895627"/>
                </a:lnTo>
                <a:lnTo>
                  <a:pt x="4285801" y="2543859"/>
                </a:lnTo>
                <a:lnTo>
                  <a:pt x="2102637" y="2493462"/>
                </a:lnTo>
                <a:lnTo>
                  <a:pt x="2130160" y="3508110"/>
                </a:lnTo>
                <a:cubicBezTo>
                  <a:pt x="2393037" y="3594051"/>
                  <a:pt x="2584946" y="3838344"/>
                  <a:pt x="2592882" y="4130902"/>
                </a:cubicBezTo>
                <a:cubicBezTo>
                  <a:pt x="2599304" y="4367662"/>
                  <a:pt x="2483700" y="4579391"/>
                  <a:pt x="2302820" y="4705247"/>
                </a:cubicBezTo>
                <a:lnTo>
                  <a:pt x="2284411" y="4026626"/>
                </a:lnTo>
                <a:lnTo>
                  <a:pt x="1538135" y="4046869"/>
                </a:lnTo>
                <a:lnTo>
                  <a:pt x="1556544" y="4725490"/>
                </a:lnTo>
                <a:cubicBezTo>
                  <a:pt x="1509684" y="4696524"/>
                  <a:pt x="1466607" y="4661977"/>
                  <a:pt x="1428251" y="4622752"/>
                </a:cubicBezTo>
                <a:close/>
                <a:moveTo>
                  <a:pt x="44807" y="3562389"/>
                </a:moveTo>
                <a:cubicBezTo>
                  <a:pt x="25255" y="3542837"/>
                  <a:pt x="13162" y="3515827"/>
                  <a:pt x="13162" y="3485992"/>
                </a:cubicBezTo>
                <a:lnTo>
                  <a:pt x="13162" y="3053842"/>
                </a:lnTo>
                <a:cubicBezTo>
                  <a:pt x="13162" y="2994173"/>
                  <a:pt x="61534" y="2945801"/>
                  <a:pt x="121203" y="2945801"/>
                </a:cubicBezTo>
                <a:lnTo>
                  <a:pt x="757287" y="2945801"/>
                </a:lnTo>
                <a:cubicBezTo>
                  <a:pt x="816956" y="2945801"/>
                  <a:pt x="865328" y="2994173"/>
                  <a:pt x="865328" y="3053842"/>
                </a:cubicBezTo>
                <a:lnTo>
                  <a:pt x="865328" y="3485992"/>
                </a:lnTo>
                <a:cubicBezTo>
                  <a:pt x="865328" y="3545662"/>
                  <a:pt x="816956" y="3594033"/>
                  <a:pt x="757287" y="3594033"/>
                </a:cubicBezTo>
                <a:lnTo>
                  <a:pt x="121203" y="3594033"/>
                </a:lnTo>
                <a:cubicBezTo>
                  <a:pt x="91368" y="3594033"/>
                  <a:pt x="64358" y="3581940"/>
                  <a:pt x="44807" y="35623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Rounded Rectangle 1">
            <a:extLst>
              <a:ext uri="{FF2B5EF4-FFF2-40B4-BE49-F238E27FC236}">
                <a16:creationId xmlns:a16="http://schemas.microsoft.com/office/drawing/2014/main" xmlns="" id="{1F56A1DC-EF65-4E4D-873C-2A701FE79C0E}"/>
              </a:ext>
            </a:extLst>
          </p:cNvPr>
          <p:cNvSpPr>
            <a:spLocks noChangeAspect="1"/>
          </p:cNvSpPr>
          <p:nvPr/>
        </p:nvSpPr>
        <p:spPr>
          <a:xfrm>
            <a:off x="1395806" y="2468296"/>
            <a:ext cx="198560" cy="338573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Parallelogram 15">
            <a:extLst>
              <a:ext uri="{FF2B5EF4-FFF2-40B4-BE49-F238E27FC236}">
                <a16:creationId xmlns:a16="http://schemas.microsoft.com/office/drawing/2014/main" xmlns="" id="{1E6FD6AE-1F2F-535A-858C-A369367DBA2E}"/>
              </a:ext>
            </a:extLst>
          </p:cNvPr>
          <p:cNvSpPr/>
          <p:nvPr/>
        </p:nvSpPr>
        <p:spPr>
          <a:xfrm rot="16200000">
            <a:off x="1237973" y="1571911"/>
            <a:ext cx="514962" cy="55043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Oval 107">
            <a:extLst>
              <a:ext uri="{FF2B5EF4-FFF2-40B4-BE49-F238E27FC236}">
                <a16:creationId xmlns:a16="http://schemas.microsoft.com/office/drawing/2014/main" xmlns="" id="{010699B6-DF04-6278-B497-A4DB1083B983}"/>
              </a:ext>
            </a:extLst>
          </p:cNvPr>
          <p:cNvSpPr/>
          <p:nvPr/>
        </p:nvSpPr>
        <p:spPr>
          <a:xfrm>
            <a:off x="1177540" y="4726928"/>
            <a:ext cx="649684" cy="6564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Oval 107">
            <a:extLst>
              <a:ext uri="{FF2B5EF4-FFF2-40B4-BE49-F238E27FC236}">
                <a16:creationId xmlns:a16="http://schemas.microsoft.com/office/drawing/2014/main" xmlns="" id="{955F30DC-654C-EAB4-1390-8EC82572D672}"/>
              </a:ext>
            </a:extLst>
          </p:cNvPr>
          <p:cNvSpPr/>
          <p:nvPr/>
        </p:nvSpPr>
        <p:spPr>
          <a:xfrm>
            <a:off x="1174726" y="5439553"/>
            <a:ext cx="649684" cy="656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xmlns="" id="{B9E9912E-C831-278E-0F6A-2C252E922562}"/>
              </a:ext>
            </a:extLst>
          </p:cNvPr>
          <p:cNvSpPr/>
          <p:nvPr/>
        </p:nvSpPr>
        <p:spPr>
          <a:xfrm>
            <a:off x="1260241" y="4858018"/>
            <a:ext cx="485989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A5A9F6-9A1C-A6EB-553D-57A5424AF3D9}"/>
              </a:ext>
            </a:extLst>
          </p:cNvPr>
          <p:cNvSpPr txBox="1"/>
          <p:nvPr/>
        </p:nvSpPr>
        <p:spPr>
          <a:xfrm>
            <a:off x="1957460" y="4918477"/>
            <a:ext cx="50377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Участие в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разработке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open source</a:t>
            </a:r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проектов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Rounded Rectangle 32">
            <a:extLst>
              <a:ext uri="{FF2B5EF4-FFF2-40B4-BE49-F238E27FC236}">
                <a16:creationId xmlns:a16="http://schemas.microsoft.com/office/drawing/2014/main" xmlns="" id="{DF4D4871-A50F-A610-CCC3-58F4EDE8BFB0}"/>
              </a:ext>
            </a:extLst>
          </p:cNvPr>
          <p:cNvSpPr/>
          <p:nvPr/>
        </p:nvSpPr>
        <p:spPr>
          <a:xfrm>
            <a:off x="1301557" y="5602080"/>
            <a:ext cx="398640" cy="33140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74D408-B233-EDD9-E111-67E35187F084}"/>
              </a:ext>
            </a:extLst>
          </p:cNvPr>
          <p:cNvSpPr txBox="1"/>
          <p:nvPr/>
        </p:nvSpPr>
        <p:spPr>
          <a:xfrm>
            <a:off x="1936649" y="5526716"/>
            <a:ext cx="51728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Проведение обучения программированию детей сотрудников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Oval 107">
            <a:extLst>
              <a:ext uri="{FF2B5EF4-FFF2-40B4-BE49-F238E27FC236}">
                <a16:creationId xmlns:a16="http://schemas.microsoft.com/office/drawing/2014/main" xmlns="" id="{732DD8BF-5F8E-A5E3-A543-C23EC2F3366C}"/>
              </a:ext>
            </a:extLst>
          </p:cNvPr>
          <p:cNvSpPr/>
          <p:nvPr/>
        </p:nvSpPr>
        <p:spPr>
          <a:xfrm>
            <a:off x="1167892" y="6104813"/>
            <a:ext cx="649684" cy="6564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6A3818A-7481-9614-4877-52D4B00493CE}"/>
              </a:ext>
            </a:extLst>
          </p:cNvPr>
          <p:cNvSpPr txBox="1"/>
          <p:nvPr/>
        </p:nvSpPr>
        <p:spPr>
          <a:xfrm>
            <a:off x="1889904" y="6171431"/>
            <a:ext cx="51728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Поддержка пользователей не ИТ специальностей по переходу на отечественное ПО.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Freeform 108">
            <a:extLst>
              <a:ext uri="{FF2B5EF4-FFF2-40B4-BE49-F238E27FC236}">
                <a16:creationId xmlns:a16="http://schemas.microsoft.com/office/drawing/2014/main" xmlns="" id="{5556923E-39BF-AF6F-02A9-FFD070B26477}"/>
              </a:ext>
            </a:extLst>
          </p:cNvPr>
          <p:cNvSpPr/>
          <p:nvPr/>
        </p:nvSpPr>
        <p:spPr>
          <a:xfrm>
            <a:off x="1251476" y="6224114"/>
            <a:ext cx="468724" cy="37839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553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6703319" y="2187385"/>
            <a:ext cx="53244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2400" dirty="0">
                <a:solidFill>
                  <a:schemeClr val="bg1"/>
                </a:solidFill>
                <a:cs typeface="Arial" pitchFamily="34" charset="0"/>
              </a:rPr>
              <a:t>Спасибо за внимание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2F21A8-A2DC-448E-8003-AFE4C77CBA6F}"/>
              </a:ext>
            </a:extLst>
          </p:cNvPr>
          <p:cNvSpPr txBox="1"/>
          <p:nvPr/>
        </p:nvSpPr>
        <p:spPr>
          <a:xfrm>
            <a:off x="7267342" y="2961086"/>
            <a:ext cx="5324410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867" dirty="0">
                <a:solidFill>
                  <a:schemeClr val="bg1"/>
                </a:solidFill>
                <a:cs typeface="Arial" pitchFamily="34" charset="0"/>
              </a:rPr>
              <a:t>Личный сайт: </a:t>
            </a:r>
            <a:r>
              <a:rPr lang="ru-RU" sz="1867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https://gulyaevip.github.io/</a:t>
            </a:r>
            <a:endParaRPr lang="ru-RU" sz="1867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ru-RU" altLang="ko-KR" sz="1867" dirty="0">
                <a:solidFill>
                  <a:schemeClr val="bg1"/>
                </a:solidFill>
                <a:cs typeface="Arial" pitchFamily="34" charset="0"/>
              </a:rPr>
              <a:t>Телеграм: 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@googlaev</a:t>
            </a:r>
          </a:p>
          <a:p>
            <a:r>
              <a:rPr lang="ru-RU" altLang="ko-KR" sz="1867" dirty="0">
                <a:solidFill>
                  <a:schemeClr val="bg1"/>
                </a:solidFill>
                <a:cs typeface="Arial" pitchFamily="34" charset="0"/>
              </a:rPr>
              <a:t>Почта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: Gulyaev.ip@gazprom-neft.com</a:t>
            </a:r>
            <a:endParaRPr lang="ru-RU" altLang="ko-KR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xmlns="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xmlns="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xmlns="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xmlns="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xmlns="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xmlns="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xmlns="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xmlns="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xmlns="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xmlns="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xmlns="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xmlns="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xmlns="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BD598F2B-D898-1037-94D4-393C6FBE3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807" y="0"/>
            <a:ext cx="1779193" cy="253218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F45868D2-9A82-35EB-27C8-9D784ECC2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565" y="0"/>
            <a:ext cx="6693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4193</TotalTime>
  <Words>314</Words>
  <Application>Microsoft Office PowerPoint</Application>
  <PresentationFormat>Произвольный</PresentationFormat>
  <Paragraphs>59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Быкова Юлия Николаевна</cp:lastModifiedBy>
  <cp:revision>124</cp:revision>
  <dcterms:created xsi:type="dcterms:W3CDTF">2018-04-24T17:14:44Z</dcterms:created>
  <dcterms:modified xsi:type="dcterms:W3CDTF">2024-01-24T07:04:49Z</dcterms:modified>
</cp:coreProperties>
</file>