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FF"/>
          </a:solidFill>
        </a:fill>
      </a:tcStyle>
    </a:wholeTbl>
    <a:band2H>
      <a:tcTxStyle b="def" i="def"/>
      <a:tcStyle>
        <a:tcBdr/>
        <a:fill>
          <a:solidFill>
            <a:srgbClr val="EFF6F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8" name="Shape 4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BMC is illustrative. Could be any component with a Redfish server. Ex: BIOS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5" name="Shape 5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It is currently hard for anyone but the SPDM Requester to validate SPDM signatures. Hard to transmit signatures to off-machine components, and also hard to commit signatures to storage.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Red - Indicates additions to existing measurement complex type</a:t>
            </a:r>
          </a:p>
          <a:p>
            <a:pPr>
              <a:defRPr sz="1100"/>
            </a:pPr>
            <a:r>
              <a:t>Measurements is an array because MeasurementIndex in request can be 0xFF which can mean all.</a:t>
            </a:r>
            <a:br/>
            <a:r>
              <a:t>It could be empty also if MeasurementIndex is 0.</a:t>
            </a:r>
          </a:p>
          <a:p>
            <a:pPr>
              <a:defRPr sz="1800"/>
            </a:pPr>
            <a:endParaRPr sz="1100"/>
          </a:p>
          <a:p>
            <a:pPr>
              <a:defRPr sz="1100"/>
            </a:pPr>
            <a:r>
              <a:t>Additional_data[0] and algorithms are chosen by BMC but included under signature.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2" name="Shape 5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r>
              <a:t>MeasurementId should correspond to DSP0274 Ids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r>
              <a:t>MeasurementId should correspond to DSP0274 Ids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3" name="Shape 6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r>
              <a:t>MeasurementId should correspond to DSP0274 Ids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xfrm>
            <a:off x="533400" y="685800"/>
            <a:ext cx="807720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2857500" y="-1123950"/>
            <a:ext cx="3429000" cy="807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>
              <a:spcBef>
                <a:spcPts val="300"/>
              </a:spcBef>
            </a:lvl2pPr>
            <a:lvl3pPr marL="1457325" indent="-428625">
              <a:spcBef>
                <a:spcPts val="300"/>
              </a:spcBef>
            </a:lvl3pPr>
            <a:lvl4pPr marL="1975757" indent="-489857">
              <a:spcBef>
                <a:spcPts val="300"/>
              </a:spcBef>
            </a:lvl4pPr>
            <a:lvl5pPr marL="2432957" indent="-489857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 rot="5400000">
            <a:off x="541337" y="190501"/>
            <a:ext cx="5851526" cy="601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>
              <a:spcBef>
                <a:spcPts val="300"/>
              </a:spcBef>
            </a:lvl2pPr>
            <a:lvl3pPr marL="1457325" indent="-428625">
              <a:spcBef>
                <a:spcPts val="300"/>
              </a:spcBef>
            </a:lvl3pPr>
            <a:lvl4pPr marL="1975757" indent="-489857">
              <a:spcBef>
                <a:spcPts val="300"/>
              </a:spcBef>
            </a:lvl4pPr>
            <a:lvl5pPr marL="2432957" indent="-489857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/>
          <p:nvPr>
            <p:ph type="title"/>
          </p:nvPr>
        </p:nvSpPr>
        <p:spPr>
          <a:xfrm>
            <a:off x="685800" y="2130425"/>
            <a:ext cx="7772400" cy="147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half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55600" indent="-254000" algn="ctr">
              <a:buClrTx/>
              <a:buSzTx/>
              <a:buFontTx/>
              <a:buNone/>
            </a:lvl1pPr>
            <a:lvl2pPr marL="355600" indent="215900" algn="ctr">
              <a:buClrTx/>
              <a:buSzTx/>
              <a:buFontTx/>
              <a:buNone/>
            </a:lvl2pPr>
            <a:lvl3pPr marL="355600" indent="685800" algn="ctr">
              <a:buClrTx/>
              <a:buSzTx/>
              <a:buFontTx/>
              <a:buNone/>
            </a:lvl3pPr>
            <a:lvl4pPr marL="355600" indent="1155700" algn="ctr">
              <a:buClrTx/>
              <a:buSzTx/>
              <a:buFontTx/>
              <a:buNone/>
            </a:lvl4pPr>
            <a:lvl5pPr marL="355600" indent="16129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le Text"/>
          <p:cNvSpPr txBox="1"/>
          <p:nvPr>
            <p:ph type="title"/>
          </p:nvPr>
        </p:nvSpPr>
        <p:spPr>
          <a:xfrm>
            <a:off x="533400" y="685800"/>
            <a:ext cx="8077200" cy="514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533400" y="1200150"/>
            <a:ext cx="8077200" cy="3429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>
              <a:spcBef>
                <a:spcPts val="300"/>
              </a:spcBef>
            </a:lvl2pPr>
            <a:lvl3pPr marL="1457325" indent="-428625">
              <a:spcBef>
                <a:spcPts val="300"/>
              </a:spcBef>
            </a:lvl3pPr>
            <a:lvl4pPr marL="1975757" indent="-489857">
              <a:spcBef>
                <a:spcPts val="300"/>
              </a:spcBef>
            </a:lvl4pPr>
            <a:lvl5pPr marL="2432957" indent="-489857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Text"/>
          <p:cNvSpPr txBox="1"/>
          <p:nvPr>
            <p:ph type="title"/>
          </p:nvPr>
        </p:nvSpPr>
        <p:spPr>
          <a:xfrm>
            <a:off x="722312" y="4406900"/>
            <a:ext cx="7772401" cy="1362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half" idx="1"/>
          </p:nvPr>
        </p:nvSpPr>
        <p:spPr>
          <a:xfrm>
            <a:off x="722312" y="2906713"/>
            <a:ext cx="7772401" cy="1500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6858000" y="4781550"/>
            <a:ext cx="231237" cy="214661"/>
          </a:xfrm>
          <a:prstGeom prst="rect">
            <a:avLst/>
          </a:prstGeom>
        </p:spPr>
        <p:txBody>
          <a:bodyPr/>
          <a:lstStyle>
            <a:lvl1pPr>
              <a:defRPr b="1" sz="900">
                <a:solidFill>
                  <a:srgbClr val="1B1F9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Text"/>
          <p:cNvSpPr txBox="1"/>
          <p:nvPr>
            <p:ph type="title"/>
          </p:nvPr>
        </p:nvSpPr>
        <p:spPr>
          <a:xfrm>
            <a:off x="533400" y="685800"/>
            <a:ext cx="8077200" cy="514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Google Shape;114;p18"/>
          <p:cNvSpPr txBox="1"/>
          <p:nvPr>
            <p:ph type="body" sz="half" idx="21"/>
          </p:nvPr>
        </p:nvSpPr>
        <p:spPr>
          <a:xfrm>
            <a:off x="4648200" y="1600200"/>
            <a:ext cx="4038600" cy="4526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xfrm>
            <a:off x="533400" y="685800"/>
            <a:ext cx="8077200" cy="514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00" cy="6399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Google Shape;121;p19"/>
          <p:cNvSpPr txBox="1"/>
          <p:nvPr>
            <p:ph type="body" sz="half" idx="21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81000">
              <a:buSzPts val="2400"/>
              <a:defRPr sz="2400"/>
            </a:pPr>
          </a:p>
        </p:txBody>
      </p:sp>
      <p:sp>
        <p:nvSpPr>
          <p:cNvPr id="176" name="Google Shape;122;p19"/>
          <p:cNvSpPr txBox="1"/>
          <p:nvPr>
            <p:ph type="body" sz="quarter" idx="22"/>
          </p:nvPr>
        </p:nvSpPr>
        <p:spPr>
          <a:xfrm>
            <a:off x="4645025" y="1535112"/>
            <a:ext cx="4041901" cy="6399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177" name="Google Shape;123;p19"/>
          <p:cNvSpPr txBox="1"/>
          <p:nvPr>
            <p:ph type="body" sz="half" idx="23"/>
          </p:nvPr>
        </p:nvSpPr>
        <p:spPr>
          <a:xfrm>
            <a:off x="4645025" y="2174875"/>
            <a:ext cx="4041901" cy="395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81000">
              <a:buSzPts val="2400"/>
              <a:defRPr sz="2400"/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6858000" y="4781550"/>
            <a:ext cx="231237" cy="214661"/>
          </a:xfrm>
          <a:prstGeom prst="rect">
            <a:avLst/>
          </a:prstGeom>
        </p:spPr>
        <p:txBody>
          <a:bodyPr/>
          <a:lstStyle>
            <a:lvl1pPr>
              <a:defRPr b="1" sz="900">
                <a:solidFill>
                  <a:srgbClr val="1B1F9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Text"/>
          <p:cNvSpPr txBox="1"/>
          <p:nvPr>
            <p:ph type="title"/>
          </p:nvPr>
        </p:nvSpPr>
        <p:spPr>
          <a:xfrm>
            <a:off x="533400" y="685800"/>
            <a:ext cx="8077200" cy="514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Text"/>
          <p:cNvSpPr txBox="1"/>
          <p:nvPr>
            <p:ph type="title"/>
          </p:nvPr>
        </p:nvSpPr>
        <p:spPr>
          <a:xfrm>
            <a:off x="457200" y="273050"/>
            <a:ext cx="3008401" cy="11619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idx="1"/>
          </p:nvPr>
        </p:nvSpPr>
        <p:spPr>
          <a:xfrm>
            <a:off x="3575050" y="273050"/>
            <a:ext cx="5111701" cy="585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31800">
              <a:spcBef>
                <a:spcPts val="600"/>
              </a:spcBef>
              <a:buSzPts val="3200"/>
              <a:defRPr sz="3200"/>
            </a:lvl1pPr>
            <a:lvl2pPr marL="972457" indent="-464457">
              <a:spcBef>
                <a:spcPts val="600"/>
              </a:spcBef>
              <a:buSzPts val="3200"/>
              <a:defRPr sz="3200"/>
            </a:lvl2pPr>
            <a:lvl3pPr marL="1498600" indent="-508000">
              <a:spcBef>
                <a:spcPts val="600"/>
              </a:spcBef>
              <a:buSzPts val="3200"/>
              <a:defRPr sz="3200"/>
            </a:lvl3pPr>
            <a:lvl4pPr marL="2042160" indent="-568960">
              <a:spcBef>
                <a:spcPts val="600"/>
              </a:spcBef>
              <a:buSzPts val="3200"/>
              <a:defRPr sz="3200"/>
            </a:lvl4pPr>
            <a:lvl5pPr marL="2499360" indent="-568960">
              <a:spcBef>
                <a:spcPts val="600"/>
              </a:spcBef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Google Shape;135;p21"/>
          <p:cNvSpPr txBox="1"/>
          <p:nvPr>
            <p:ph type="body" sz="half" idx="21"/>
          </p:nvPr>
        </p:nvSpPr>
        <p:spPr>
          <a:xfrm>
            <a:off x="457199" y="1435100"/>
            <a:ext cx="3008402" cy="469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6858000" y="4781550"/>
            <a:ext cx="231237" cy="214661"/>
          </a:xfrm>
          <a:prstGeom prst="rect">
            <a:avLst/>
          </a:prstGeom>
        </p:spPr>
        <p:txBody>
          <a:bodyPr/>
          <a:lstStyle>
            <a:lvl1pPr>
              <a:defRPr b="1" sz="900">
                <a:solidFill>
                  <a:srgbClr val="1B1F9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half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55600" indent="-254000" algn="ctr">
              <a:buClrTx/>
              <a:buSzTx/>
              <a:buFontTx/>
              <a:buNone/>
            </a:lvl1pPr>
            <a:lvl2pPr marL="355600" indent="215900" algn="ctr">
              <a:buClrTx/>
              <a:buSzTx/>
              <a:buFontTx/>
              <a:buNone/>
            </a:lvl2pPr>
            <a:lvl3pPr marL="355600" indent="685800" algn="ctr">
              <a:buClrTx/>
              <a:buSzTx/>
              <a:buFontTx/>
              <a:buNone/>
            </a:lvl3pPr>
            <a:lvl4pPr marL="355600" indent="1155700" algn="ctr">
              <a:buClrTx/>
              <a:buSzTx/>
              <a:buFontTx/>
              <a:buNone/>
            </a:lvl4pPr>
            <a:lvl5pPr marL="355600" indent="16129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le Text"/>
          <p:cNvSpPr txBox="1"/>
          <p:nvPr>
            <p:ph type="title"/>
          </p:nvPr>
        </p:nvSpPr>
        <p:spPr>
          <a:xfrm>
            <a:off x="1792288" y="4800600"/>
            <a:ext cx="5486401" cy="566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207" name="Google Shape;141;p22"/>
          <p:cNvSpPr/>
          <p:nvPr>
            <p:ph type="pic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6858000" y="4781550"/>
            <a:ext cx="231237" cy="214661"/>
          </a:xfrm>
          <a:prstGeom prst="rect">
            <a:avLst/>
          </a:prstGeom>
        </p:spPr>
        <p:txBody>
          <a:bodyPr/>
          <a:lstStyle>
            <a:lvl1pPr>
              <a:defRPr b="1" sz="900">
                <a:solidFill>
                  <a:srgbClr val="1B1F9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Text"/>
          <p:cNvSpPr txBox="1"/>
          <p:nvPr>
            <p:ph type="title"/>
          </p:nvPr>
        </p:nvSpPr>
        <p:spPr>
          <a:xfrm>
            <a:off x="533400" y="685800"/>
            <a:ext cx="8077200" cy="514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8" name="Body Level One…"/>
          <p:cNvSpPr txBox="1"/>
          <p:nvPr>
            <p:ph type="body" idx="1"/>
          </p:nvPr>
        </p:nvSpPr>
        <p:spPr>
          <a:xfrm rot="5400000">
            <a:off x="2857500" y="-1123950"/>
            <a:ext cx="3429000" cy="807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>
              <a:spcBef>
                <a:spcPts val="300"/>
              </a:spcBef>
            </a:lvl2pPr>
            <a:lvl3pPr marL="1457325" indent="-428625">
              <a:spcBef>
                <a:spcPts val="300"/>
              </a:spcBef>
            </a:lvl3pPr>
            <a:lvl4pPr marL="1975757" indent="-489857">
              <a:spcBef>
                <a:spcPts val="300"/>
              </a:spcBef>
            </a:lvl4pPr>
            <a:lvl5pPr marL="2432957" indent="-489857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83;p13" descr="Google Shape;8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050"/>
            <a:ext cx="9145590" cy="516255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Text"/>
          <p:cNvSpPr txBox="1"/>
          <p:nvPr>
            <p:ph type="title"/>
          </p:nvPr>
        </p:nvSpPr>
        <p:spPr>
          <a:xfrm rot="5400000">
            <a:off x="4732349" y="2171687"/>
            <a:ext cx="5851501" cy="20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8" name="Body Level One…"/>
          <p:cNvSpPr txBox="1"/>
          <p:nvPr>
            <p:ph type="body" idx="1"/>
          </p:nvPr>
        </p:nvSpPr>
        <p:spPr>
          <a:xfrm rot="5400000">
            <a:off x="541349" y="190487"/>
            <a:ext cx="5851501" cy="601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>
              <a:spcBef>
                <a:spcPts val="300"/>
              </a:spcBef>
            </a:lvl2pPr>
            <a:lvl3pPr marL="1457325" indent="-428625">
              <a:spcBef>
                <a:spcPts val="300"/>
              </a:spcBef>
            </a:lvl3pPr>
            <a:lvl4pPr marL="1975757" indent="-489857">
              <a:spcBef>
                <a:spcPts val="300"/>
              </a:spcBef>
            </a:lvl4pPr>
            <a:lvl5pPr marL="2432957" indent="-489857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6858000" y="4781550"/>
            <a:ext cx="443131" cy="43702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4;p1"/>
          <p:cNvSpPr txBox="1"/>
          <p:nvPr/>
        </p:nvSpPr>
        <p:spPr>
          <a:xfrm>
            <a:off x="6903725" y="4781550"/>
            <a:ext cx="1737351" cy="21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 sz="900">
                <a:solidFill>
                  <a:srgbClr val="1B1F95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237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0" sz="2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Font typeface="Arial"/>
              <a:buChar char="●"/>
              <a:defRPr sz="1800">
                <a:solidFill>
                  <a:srgbClr val="595959"/>
                </a:solidFill>
              </a:defRPr>
            </a:lvl1pPr>
            <a:lvl2pPr marL="10051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Font typeface="Arial"/>
              <a:buChar char="○"/>
              <a:defRPr sz="1800">
                <a:solidFill>
                  <a:srgbClr val="595959"/>
                </a:solidFill>
              </a:defRPr>
            </a:lvl2pPr>
            <a:lvl3pPr marL="14623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Font typeface="Arial"/>
              <a:buChar char="■"/>
              <a:defRPr sz="1800">
                <a:solidFill>
                  <a:srgbClr val="595959"/>
                </a:solidFill>
              </a:defRPr>
            </a:lvl3pPr>
            <a:lvl4pPr marL="19195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Font typeface="Arial"/>
              <a:buChar char="●"/>
              <a:defRPr sz="1800">
                <a:solidFill>
                  <a:srgbClr val="595959"/>
                </a:solidFill>
              </a:defRPr>
            </a:lvl4pPr>
            <a:lvl5pPr marL="23767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Font typeface="Arial"/>
              <a:buChar char="○"/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itle Text"/>
          <p:cNvSpPr txBox="1"/>
          <p:nvPr>
            <p:ph type="title"/>
          </p:nvPr>
        </p:nvSpPr>
        <p:spPr>
          <a:xfrm>
            <a:off x="533400" y="685800"/>
            <a:ext cx="807720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533400" y="1200150"/>
            <a:ext cx="8077200" cy="3429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>
              <a:spcBef>
                <a:spcPts val="300"/>
              </a:spcBef>
            </a:lvl2pPr>
            <a:lvl3pPr marL="1457325" indent="-428625">
              <a:spcBef>
                <a:spcPts val="300"/>
              </a:spcBef>
            </a:lvl3pPr>
            <a:lvl4pPr marL="1975757" indent="-489857">
              <a:spcBef>
                <a:spcPts val="300"/>
              </a:spcBef>
            </a:lvl4pPr>
            <a:lvl5pPr marL="2432957" indent="-489857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/>
          <p:nvPr>
            <p:ph type="title"/>
          </p:nvPr>
        </p:nvSpPr>
        <p:spPr>
          <a:xfrm>
            <a:off x="533400" y="685800"/>
            <a:ext cx="807720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Google Shape;38;p6"/>
          <p:cNvSpPr txBox="1"/>
          <p:nvPr>
            <p:ph type="body" sz="half" idx="2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/>
          <p:nvPr>
            <p:ph type="title"/>
          </p:nvPr>
        </p:nvSpPr>
        <p:spPr>
          <a:xfrm>
            <a:off x="533400" y="685800"/>
            <a:ext cx="807720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45;p7"/>
          <p:cNvSpPr txBox="1"/>
          <p:nvPr>
            <p:ph type="body" sz="half" idx="2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81000">
              <a:buSzPts val="2400"/>
              <a:defRPr sz="2400"/>
            </a:pPr>
          </a:p>
        </p:txBody>
      </p:sp>
      <p:sp>
        <p:nvSpPr>
          <p:cNvPr id="63" name="Google Shape;46;p7"/>
          <p:cNvSpPr txBox="1"/>
          <p:nvPr>
            <p:ph type="body" sz="quarter" idx="2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64" name="Google Shape;47;p7"/>
          <p:cNvSpPr txBox="1"/>
          <p:nvPr>
            <p:ph type="body" sz="half" idx="23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81000">
              <a:buSzPts val="2400"/>
              <a:defRPr sz="2400"/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533400" y="685800"/>
            <a:ext cx="807720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31800">
              <a:spcBef>
                <a:spcPts val="600"/>
              </a:spcBef>
              <a:buSzPts val="3200"/>
              <a:defRPr sz="3200"/>
            </a:lvl1pPr>
            <a:lvl2pPr marL="972457" indent="-464457">
              <a:spcBef>
                <a:spcPts val="600"/>
              </a:spcBef>
              <a:buSzPts val="3200"/>
              <a:defRPr sz="3200"/>
            </a:lvl2pPr>
            <a:lvl3pPr marL="1498600" indent="-508000">
              <a:spcBef>
                <a:spcPts val="600"/>
              </a:spcBef>
              <a:buSzPts val="3200"/>
              <a:defRPr sz="3200"/>
            </a:lvl3pPr>
            <a:lvl4pPr marL="2042160" indent="-568960">
              <a:spcBef>
                <a:spcPts val="600"/>
              </a:spcBef>
              <a:buSzPts val="3200"/>
              <a:defRPr sz="3200"/>
            </a:lvl4pPr>
            <a:lvl5pPr marL="2499360" indent="-568960">
              <a:spcBef>
                <a:spcPts val="600"/>
              </a:spcBef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Google Shape;59;p9"/>
          <p:cNvSpPr txBox="1"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7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Google Shape;65;p10"/>
          <p:cNvSpPr/>
          <p:nvPr>
            <p:ph type="pic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0" y="0"/>
            <a:ext cx="443131" cy="437029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Pts val="2000"/>
        <a:buFont typeface="Times Roman"/>
        <a:buChar char="•"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1pPr>
      <a:lvl2pPr marL="9525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Pts val="2000"/>
        <a:buFont typeface="Times Roman"/>
        <a:buChar char="•"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2pPr>
      <a:lvl3pPr marL="1454150" marR="0" indent="-412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Pts val="2000"/>
        <a:buFont typeface="Times Roman"/>
        <a:buChar char="•"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3pPr>
      <a:lvl4pPr marL="1964871" marR="0" indent="-453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Pts val="2000"/>
        <a:buFont typeface="Times Roman"/>
        <a:buChar char="•"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4pPr>
      <a:lvl5pPr marL="2422071" marR="0" indent="-453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Pts val="2000"/>
        <a:buFont typeface="Times Roman"/>
        <a:buChar char="•"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2514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Tx/>
        <a:buFont typeface="Times Roman"/>
        <a:buNone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2971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Tx/>
        <a:buFont typeface="Times Roman"/>
        <a:buNone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3429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Tx/>
        <a:buFont typeface="Times Roman"/>
        <a:buNone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3886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B1F95"/>
        </a:buClr>
        <a:buSzTx/>
        <a:buFont typeface="Times Roman"/>
        <a:buNone/>
        <a:tabLst/>
        <a:defRPr b="0" baseline="0" cap="none" i="0" spc="0" strike="noStrike" sz="2000" u="none">
          <a:solidFill>
            <a:srgbClr val="1B1F95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hyperlink" Target="https://trustedcomputinggroup.org/resource/tpm-library-specification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63;p25"/>
          <p:cNvSpPr txBox="1"/>
          <p:nvPr>
            <p:ph type="title" idx="4294967295"/>
          </p:nvPr>
        </p:nvSpPr>
        <p:spPr>
          <a:xfrm>
            <a:off x="1752600" y="1943100"/>
            <a:ext cx="5638800" cy="6286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Redfish signed measurements</a:t>
            </a:r>
          </a:p>
        </p:txBody>
      </p:sp>
      <p:sp>
        <p:nvSpPr>
          <p:cNvPr id="249" name="Google Shape;164;p25"/>
          <p:cNvSpPr txBox="1"/>
          <p:nvPr/>
        </p:nvSpPr>
        <p:spPr>
          <a:xfrm>
            <a:off x="1722124" y="3714750"/>
            <a:ext cx="5699752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i="1" sz="1100"/>
            </a:lvl1pPr>
          </a:lstStyle>
          <a:p>
            <a:pPr/>
            <a:r>
              <a:t>Last updated: 09/23/2021</a:t>
            </a:r>
          </a:p>
        </p:txBody>
      </p:sp>
      <p:sp>
        <p:nvSpPr>
          <p:cNvPr id="250" name="Google Shape;165;p25"/>
          <p:cNvSpPr txBox="1"/>
          <p:nvPr/>
        </p:nvSpPr>
        <p:spPr>
          <a:xfrm>
            <a:off x="1874524" y="2719224"/>
            <a:ext cx="5547352" cy="62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 algn="ctr">
              <a:defRPr b="1" sz="1200">
                <a:solidFill>
                  <a:srgbClr val="1B1F95"/>
                </a:solidFill>
              </a:defRPr>
            </a:pPr>
            <a:r>
              <a:t>Vidya Satyamsetti - Google</a:t>
            </a:r>
          </a:p>
          <a:p>
            <a:pPr algn="ctr">
              <a:defRPr b="1" sz="1200">
                <a:solidFill>
                  <a:srgbClr val="1B1F95"/>
                </a:solidFill>
              </a:defRPr>
            </a:pPr>
            <a:r>
              <a:t>Jeff Andersen - 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348;p37"/>
          <p:cNvSpPr txBox="1"/>
          <p:nvPr/>
        </p:nvSpPr>
        <p:spPr>
          <a:xfrm>
            <a:off x="487825" y="707175"/>
            <a:ext cx="8343901" cy="5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77823">
              <a:lnSpc>
                <a:spcPct val="90000"/>
              </a:lnSpc>
              <a:defRPr sz="2688"/>
            </a:lvl1pPr>
          </a:lstStyle>
          <a:p>
            <a:pPr/>
            <a:r>
              <a:t>Proposal - New Redfish action(SignMeasurements) </a:t>
            </a:r>
          </a:p>
        </p:txBody>
      </p:sp>
      <p:sp>
        <p:nvSpPr>
          <p:cNvPr id="511" name="Google Shape;349;p37"/>
          <p:cNvSpPr txBox="1"/>
          <p:nvPr/>
        </p:nvSpPr>
        <p:spPr>
          <a:xfrm>
            <a:off x="487824" y="1414624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595959"/>
              </a:buClr>
              <a:buSzPts val="1300"/>
              <a:buFont typeface="Arial"/>
              <a:buChar char="●"/>
              <a:defRPr sz="1300">
                <a:solidFill>
                  <a:srgbClr val="980000"/>
                </a:solidFill>
              </a:defRPr>
            </a:pPr>
            <a:r>
              <a:t>POST /redfish/v1/{Resource}/{ResourceId}/SignMeasurements</a:t>
            </a:r>
          </a:p>
          <a:p>
            <a:pPr lvl="1" marL="914400" indent="-311150">
              <a:lnSpc>
                <a:spcPct val="115000"/>
              </a:lnSpc>
              <a:buClr>
                <a:srgbClr val="000000"/>
              </a:buClr>
              <a:buSzPts val="1300"/>
              <a:buFont typeface="Arial"/>
              <a:buChar char="○"/>
              <a:defRPr sz="1300"/>
            </a:pPr>
            <a:r>
              <a:t>ActionInfo enables discovery of allowed parameters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300"/>
              <a:buFont typeface="Arial"/>
              <a:buChar char="●"/>
              <a:defRPr sz="1300"/>
            </a:pPr>
            <a:r>
              <a:t>Resource is the SPDM Responder/TPM</a:t>
            </a:r>
          </a:p>
          <a:p>
            <a:pPr lvl="1" marL="914400" indent="-311150">
              <a:lnSpc>
                <a:spcPct val="115000"/>
              </a:lnSpc>
              <a:buClr>
                <a:srgbClr val="000000"/>
              </a:buClr>
              <a:buSzPts val="1300"/>
              <a:buFont typeface="Arial"/>
              <a:buChar char="○"/>
              <a:defRPr sz="1300"/>
            </a:pPr>
            <a:r>
              <a:t>The resource a new RoT resource being defined in Redfish that can be either an SPDM responder or a TPM</a:t>
            </a:r>
          </a:p>
          <a:p>
            <a:pPr marL="457200" indent="-311150">
              <a:lnSpc>
                <a:spcPct val="115000"/>
              </a:lnSpc>
              <a:buClr>
                <a:srgbClr val="000000"/>
              </a:buClr>
              <a:buSzPts val="1300"/>
              <a:buFont typeface="Arial"/>
              <a:buChar char="●"/>
              <a:defRPr sz="1300"/>
            </a:pPr>
            <a:r>
              <a:t>Assumption is that the Redfish server is itself the SPDM Requester or TPM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55;p38"/>
          <p:cNvSpPr txBox="1"/>
          <p:nvPr/>
        </p:nvSpPr>
        <p:spPr>
          <a:xfrm>
            <a:off x="487825" y="707175"/>
            <a:ext cx="8343901" cy="5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77823">
              <a:lnSpc>
                <a:spcPct val="90000"/>
              </a:lnSpc>
              <a:defRPr sz="2688"/>
            </a:lvl1pPr>
          </a:lstStyle>
          <a:p>
            <a:pPr/>
            <a:r>
              <a:t>Proposal - SignMeasurements action</a:t>
            </a:r>
          </a:p>
        </p:txBody>
      </p:sp>
      <p:sp>
        <p:nvSpPr>
          <p:cNvPr id="514" name="Google Shape;356;p38"/>
          <p:cNvSpPr txBox="1"/>
          <p:nvPr/>
        </p:nvSpPr>
        <p:spPr>
          <a:xfrm>
            <a:off x="487824" y="1414624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&lt;Action Name="SignMeasurements" IsBound="true"&gt;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&lt;Parameter Name="Nonce" Type="Edm.String"&gt;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&lt;Annotation Term="OData.Description" String="Hex string. Should be unique."/&gt;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	&lt;Annotation Term="Validation.Pattern" String="^[0-9a-fA-F]+$"/&gt;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&lt;/Parameter&gt;	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&lt;Parameter Name=“SigningKeyId” Type=“Edm.Int64"&gt;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&lt;Annotation Term="OData.Description" String=“An id of the key to be used for signing measurements. Corresponds to slot id for SPDM and sighandle for TPM”/&gt;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&lt;/Parameter&gt;	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&lt;Parameter Name="MeasurementIndices" Type="Collection(Edm.Int64)" 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&lt;Annotation Term="OData.Description" String="Array of indices for measurement.”/&gt;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&lt;/Parameter&gt;	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&lt;Parameter Name="SignerVersion" Type="Edm.String"&gt;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&lt;Annotation Term="OData.Description" String=“Version of the signer protocol to be used for signing. Ex: 1.2, 2.0”/&gt;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&lt;/Parameter&gt;	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&lt;Parameter Name="HashingAlgorithm" Type="Edm.Int64"&gt;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&lt;Annotation Term="OData.Description" String=“Hashing algorithm to be used for generating the signed statement"/&gt;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&lt;/Parameter&gt;	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&lt;Parameter Name="SigningAlgorithm" Type="Edm.Int64"&gt;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&lt;Annotation Term="OData.Description" String="Signing algorithm to be used for generating the signed statement."/&gt;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  &lt;/Parameter&gt;	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  &lt;ReturnType Type="SoftwareInventory.v1_5_0.SignMeasurementsResponse" Nullable="false"/&gt;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  &lt;/Action&gt;</a:t>
            </a:r>
            <a:endParaRPr sz="4100"/>
          </a:p>
          <a:p>
            <a:pPr indent="457200">
              <a:lnSpc>
                <a:spcPct val="92000"/>
              </a:lnSpc>
              <a:defRPr sz="1000">
                <a:solidFill>
                  <a:srgbClr val="980000"/>
                </a:solidFill>
              </a:defRPr>
            </a:pPr>
            <a:r>
              <a:t>    &lt;/Schema&gt;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378;p41"/>
          <p:cNvSpPr txBox="1"/>
          <p:nvPr/>
        </p:nvSpPr>
        <p:spPr>
          <a:xfrm>
            <a:off x="4693925" y="4800600"/>
            <a:ext cx="4099551" cy="21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 sz="900">
                <a:solidFill>
                  <a:srgbClr val="1B1F95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517" name="Google Shape;377;p41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solidFill>
                  <a:srgbClr val="000000"/>
                </a:solidFill>
              </a:defRPr>
            </a:lvl1pPr>
          </a:lstStyle>
          <a:p>
            <a:pPr/>
            <a:r>
              <a:t>Proposal - SignMeasurements response</a:t>
            </a:r>
          </a:p>
        </p:txBody>
      </p:sp>
      <p:sp>
        <p:nvSpPr>
          <p:cNvPr id="518" name="Google Shape;376;p41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&lt;ComplexType Name="SignMeasurementsResponse"&gt;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&lt;Property Name="CertificateUri" Type=“Certificate.Certificate"  Nullable=”false”&gt;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&lt;Annotation Term="OData.Description" String="OData URI of the certificate used to sign measurements."/&gt;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&lt;/Property&gt;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&lt;Property Name="SignerProtocol" Type="Enum"  Nullable=”false”&gt;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&lt;Annotation Term="OData.Description" String=“SPDM/TPM" /&gt;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&lt;/Property&gt;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&lt;Property Name="SignerVersion" Type="Edm.String"  Nullable=”false”&gt;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&lt;Annotation Term="OData.Description" String="Version of the signer protocol used for signing. Ex: 1.2, 2.0"/&gt;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&lt;/Property&gt;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&lt;Property Name="HashingAlgorithm" Type=“Edm.Int64” Nullable=”false”&gt;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  &lt;Annotation Term="OData.Description" String=“Hashing algorithm used for generating the signed statement”/&gt;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&lt;/Property&gt;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&lt;Property Name="SigningAlgorithm" Type=“Edm.Int64" Nullable=”false”&gt;</a:t>
            </a:r>
          </a:p>
          <a:p>
            <a:pPr marL="0" indent="457200">
              <a:lnSpc>
                <a:spcPct val="92000"/>
              </a:lnSpc>
              <a:spcBef>
                <a:spcPts val="0"/>
              </a:spcBef>
              <a:buClrTx/>
              <a:buSzTx/>
              <a:buFontTx/>
              <a:buNone/>
              <a:defRPr sz="900">
                <a:solidFill>
                  <a:srgbClr val="980000"/>
                </a:solidFill>
              </a:defRPr>
            </a:pPr>
            <a:r>
              <a:t> &lt;Annotation Term="OData.Description" String="Signing algorithm used for generating the signed statement.”/&gt;</a:t>
            </a:r>
          </a:p>
          <a:p>
            <a:pPr marL="0" indent="457200">
              <a:lnSpc>
                <a:spcPct val="92000"/>
              </a:lnSpc>
              <a:spcBef>
                <a:spcPts val="0"/>
              </a:spcBef>
              <a:buClrTx/>
              <a:buSzTx/>
              <a:buFontTx/>
              <a:buNone/>
              <a:defRPr sz="900">
                <a:solidFill>
                  <a:srgbClr val="980000"/>
                </a:solidFill>
              </a:defRPr>
            </a:pPr>
            <a:r>
              <a:t>&lt;/Property&gt;      </a:t>
            </a:r>
            <a:endParaRPr strike="sngStrike"/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&lt;Property Name="SignedMeasurements" Type="Edm.String"  Nullable=”false”&gt;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&lt;Annotation Term="OData.Description" String="Hex encoded attestation generated by the signer."/&gt;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        &lt;/Property&gt;</a:t>
            </a:r>
          </a:p>
          <a:p>
            <a:pPr marL="0" indent="635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980000"/>
                </a:solidFill>
              </a:defRPr>
            </a:pPr>
            <a:r>
              <a:t>  &lt;/ComplexType&gt;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172;p29"/>
          <p:cNvSpPr txBox="1"/>
          <p:nvPr>
            <p:ph type="title"/>
          </p:nvPr>
        </p:nvSpPr>
        <p:spPr>
          <a:xfrm>
            <a:off x="464099" y="5974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SignedMeasurements</a:t>
            </a:r>
          </a:p>
        </p:txBody>
      </p:sp>
      <p:sp>
        <p:nvSpPr>
          <p:cNvPr id="523" name="Google Shape;173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What does SignedMeasurements represent?</a:t>
            </a:r>
          </a:p>
          <a:p>
            <a:pPr lvl="1" marL="914400" indent="-317500">
              <a:buSzPts val="1400"/>
              <a:defRPr sz="1400"/>
            </a:pPr>
            <a:r>
              <a:t>For TPM, it will be Concatenate(</a:t>
            </a:r>
            <a:r>
              <a:rPr b="1" u="sng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ourier New"/>
                <a:ea typeface="Courier New"/>
                <a:cs typeface="Courier New"/>
                <a:sym typeface="Courier New"/>
                <a:hlinkClick r:id="rId2" invalidUrl="" action="" tgtFrame="" tooltip="" history="1" highlightClick="0" endSnd="0"/>
              </a:rPr>
              <a:t>TPMS_ATTEST, TPMT_SIGNATURE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914400" indent="-317500">
              <a:buSzPts val="1400"/>
              <a:defRPr sz="1400"/>
            </a:pPr>
            <a:r>
              <a:t>For SPDM it is the L2 string</a:t>
            </a:r>
          </a:p>
          <a:p>
            <a:pPr lvl="2" marL="1371600" indent="-317500">
              <a:buSzPts val="1400"/>
              <a:buChar char="○"/>
              <a:defRPr sz="1400"/>
            </a:pPr>
            <a:r>
              <a:t>For SPDM 1.1 and below, L2 = Concatentate(GET_MEASUREMENT0, MEASUREMENTS0, … GET_MEASUREMENTSN, MEASUREMENTSN) where only MEASUREMENTSN contains the signature</a:t>
            </a:r>
          </a:p>
          <a:p>
            <a:pPr lvl="2" marL="1371600" indent="-317500">
              <a:buSzPts val="1400"/>
              <a:buChar char="○"/>
              <a:defRPr sz="1400"/>
            </a:pPr>
            <a:r>
              <a:t>For SPDM 1.2 and above, L2 = Concatentate(VCA, GET_MEASUREMENT0, MEASUREMENTS0, … GET_MEASUREMENTSN, MEASUREMENTSN) where only MEASUREMENTSN contains the signature, VCA is the version, capabilities and algorithms exchanged b/w the Requester and Responder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208;p35"/>
          <p:cNvSpPr txBox="1"/>
          <p:nvPr>
            <p:ph type="body" idx="1"/>
          </p:nvPr>
        </p:nvSpPr>
        <p:spPr>
          <a:xfrm>
            <a:off x="544950" y="1137249"/>
            <a:ext cx="8054100" cy="3416401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504"/>
            </a:pPr>
            <a:r>
              <a:t>Definition for SPDM 1.0 and 1.1</a:t>
            </a:r>
          </a:p>
          <a:p>
            <a:pPr marL="429768" indent="-310388" defTabSz="859536">
              <a:spcBef>
                <a:spcPts val="1100"/>
              </a:spcBef>
              <a:buSzPts val="1500"/>
              <a:buFontTx/>
              <a:buAutoNum type="arabicPeriod" startAt="1"/>
              <a:defRPr sz="1504"/>
            </a:pPr>
            <a:r>
              <a:t>SPDM Requester(BMC) shall negotiate VCA based on input SignerVersion, HashingAlgo, SigningAlgo parameters</a:t>
            </a:r>
          </a:p>
          <a:p>
            <a:pPr lvl="1" marL="859536" indent="-286511" defTabSz="859536">
              <a:buSzPts val="1100"/>
              <a:buFontTx/>
              <a:buAutoNum type="alphaLcPeriod" startAt="1"/>
              <a:defRPr sz="1128"/>
            </a:pPr>
            <a:r>
              <a:t>May issue a fresh VCA or use existing negotiated state</a:t>
            </a:r>
            <a:br/>
            <a:endParaRPr sz="376"/>
          </a:p>
          <a:p>
            <a:pPr marL="429768" indent="-310388" defTabSz="859536">
              <a:buSzPts val="1500"/>
              <a:buFontTx/>
              <a:buAutoNum type="arabicPeriod" startAt="1"/>
              <a:defRPr sz="1504"/>
            </a:pPr>
            <a:r>
              <a:t>SPDM Requester(BMC) shall issue one GET_MEASUREMENTS request for every requested measurement index</a:t>
            </a:r>
          </a:p>
          <a:p>
            <a:pPr lvl="1" marL="859536" indent="-286511" defTabSz="859536">
              <a:buSzPts val="1100"/>
              <a:buFontTx/>
              <a:buAutoNum type="alphaLcPeriod" startAt="1"/>
              <a:defRPr sz="1128"/>
            </a:pPr>
            <a:r>
              <a:t>For all but the final measurement index, the Requester shall set Param1[0] = 0 (NoSignature)</a:t>
            </a:r>
          </a:p>
          <a:p>
            <a:pPr lvl="1" marL="859536" indent="-286511" defTabSz="859536">
              <a:buSzPts val="1100"/>
              <a:buFontTx/>
              <a:buAutoNum type="alphaLcPeriod" startAt="1"/>
              <a:defRPr sz="1128"/>
            </a:pPr>
            <a:r>
              <a:t>For the final measurement index, the Requester shall set Param1[0] = 1 and Nonce to the SignMeasurements request nonce. (Signature)</a:t>
            </a:r>
          </a:p>
          <a:p>
            <a:pPr lvl="2" marL="1289303" indent="-286511" defTabSz="859536">
              <a:buSzPts val="1100"/>
              <a:buFontTx/>
              <a:buAutoNum type="romanLcPeriod" startAt="1"/>
              <a:defRPr sz="1128"/>
            </a:pPr>
            <a:r>
              <a:t>If the negotiated version is 1.1, Requester shall set SlotIdParam[3:0] to the slot number(SigningKeyId)</a:t>
            </a:r>
            <a:br/>
            <a:endParaRPr sz="376"/>
          </a:p>
          <a:p>
            <a:pPr marL="429768" indent="-310388" defTabSz="859536">
              <a:buSzPts val="1500"/>
              <a:buFontTx/>
              <a:buAutoNum type="arabicPeriod" startAt="1"/>
              <a:defRPr sz="1504"/>
            </a:pPr>
            <a:r>
              <a:t>SPDM Requester(BMC) shall set SignedMeasurements to a concatenation of all GET_MEASUREMENTS / MEASUREMENTS messages exchanged with the Responder</a:t>
            </a:r>
          </a:p>
        </p:txBody>
      </p:sp>
      <p:sp>
        <p:nvSpPr>
          <p:cNvPr id="526" name="Google Shape;209;p35"/>
          <p:cNvSpPr txBox="1"/>
          <p:nvPr>
            <p:ph type="title"/>
          </p:nvPr>
        </p:nvSpPr>
        <p:spPr>
          <a:xfrm>
            <a:off x="387899" y="640749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Implementation specifics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214;p36"/>
          <p:cNvSpPr txBox="1"/>
          <p:nvPr>
            <p:ph type="body" idx="1"/>
          </p:nvPr>
        </p:nvSpPr>
        <p:spPr>
          <a:xfrm>
            <a:off x="562225" y="1213449"/>
            <a:ext cx="8054100" cy="3416401"/>
          </a:xfrm>
          <a:prstGeom prst="rect">
            <a:avLst/>
          </a:prstGeom>
        </p:spPr>
        <p:txBody>
          <a:bodyPr/>
          <a:lstStyle/>
          <a:p>
            <a:pPr marL="0" indent="0" defTabSz="813816">
              <a:buSzTx/>
              <a:buNone/>
              <a:defRPr sz="1424"/>
            </a:pPr>
            <a:r>
              <a:t>Definition for SPDM 1.2</a:t>
            </a:r>
          </a:p>
          <a:p>
            <a:pPr marL="406908" indent="-293877" defTabSz="813816">
              <a:spcBef>
                <a:spcPts val="1000"/>
              </a:spcBef>
              <a:buSzPts val="1400"/>
              <a:buFontTx/>
              <a:buAutoNum type="arabicPeriod" startAt="1"/>
              <a:defRPr sz="1424"/>
            </a:pPr>
            <a:r>
              <a:t>SPDM Requester(BMC) shall ensure that an active SPDM session exists</a:t>
            </a:r>
          </a:p>
          <a:p>
            <a:pPr lvl="1" marL="813816" indent="-271272" defTabSz="813816">
              <a:buSzPts val="1000"/>
              <a:buFontTx/>
              <a:buAutoNum type="alphaLcPeriod" startAt="1"/>
              <a:defRPr sz="1068"/>
            </a:pPr>
            <a:r>
              <a:t>May issue a fresh VCA handshake or use a pre-established session</a:t>
            </a:r>
          </a:p>
          <a:p>
            <a:pPr lvl="1" marL="813816" indent="-271272" defTabSz="813816">
              <a:buSzPts val="1000"/>
              <a:buFontTx/>
              <a:buAutoNum type="alphaLcPeriod" startAt="1"/>
              <a:defRPr b="1" sz="1068"/>
            </a:pPr>
            <a:r>
              <a:t>Must ensure that the VCA handshake contents are preserved in memory till the request is serviced or even after that if re-using the same sessions</a:t>
            </a:r>
            <a:br/>
            <a:endParaRPr sz="356"/>
          </a:p>
          <a:p>
            <a:pPr marL="406908" indent="-293877" defTabSz="813816">
              <a:buSzPts val="1400"/>
              <a:buFontTx/>
              <a:buAutoNum type="arabicPeriod" startAt="1"/>
              <a:defRPr sz="1424"/>
            </a:pPr>
            <a:r>
              <a:t>SPDM Requester(BMC) shall issue one GET_MEASUREMENTS request for every requested measurement index</a:t>
            </a:r>
          </a:p>
          <a:p>
            <a:pPr lvl="1" marL="813816" indent="-271272" defTabSz="813816">
              <a:buSzPts val="1000"/>
              <a:buFontTx/>
              <a:buAutoNum type="alphaLcPeriod" startAt="1"/>
              <a:defRPr b="1" sz="1068"/>
            </a:pPr>
            <a:r>
              <a:t>For each request, the Responder shall set RawBitStreamRequested = 0</a:t>
            </a:r>
          </a:p>
          <a:p>
            <a:pPr lvl="1" marL="813816" indent="-271272" defTabSz="813816">
              <a:buSzPts val="1000"/>
              <a:buFontTx/>
              <a:buAutoNum type="alphaLcPeriod" startAt="1"/>
              <a:defRPr sz="1068"/>
            </a:pPr>
            <a:r>
              <a:t>For all but the final measurement index, the Requester shall set SignatureRequested = 0</a:t>
            </a:r>
          </a:p>
          <a:p>
            <a:pPr lvl="1" marL="813816" indent="-271272" defTabSz="813816">
              <a:buSzPts val="1000"/>
              <a:buFontTx/>
              <a:buAutoNum type="alphaLcPeriod" startAt="1"/>
              <a:defRPr sz="1068"/>
            </a:pPr>
            <a:r>
              <a:t>For the final measurement index, the Requester shall set SignatureRequested = 1, Nonce to the SignMeasurements request nonce, and SlotIdParam[3:0] to the slot number corresponding to the SigningKeyId in the request</a:t>
            </a:r>
            <a:br/>
            <a:endParaRPr sz="356"/>
          </a:p>
          <a:p>
            <a:pPr marL="406908" indent="-293877" defTabSz="813816">
              <a:buSzPts val="1400"/>
              <a:buFontTx/>
              <a:buAutoNum type="arabicPeriod" startAt="1"/>
              <a:defRPr sz="1424"/>
            </a:pPr>
            <a:r>
              <a:t>SPDM Requester(BMC) shall set AttestationString to </a:t>
            </a:r>
            <a:r>
              <a:rPr b="1"/>
              <a:t>a concatenation of VCA, followed by</a:t>
            </a:r>
            <a:r>
              <a:t> all GET_MEASUREMENTS / MEASUREMENTS messages exchanged with the Responder</a:t>
            </a:r>
          </a:p>
        </p:txBody>
      </p:sp>
      <p:sp>
        <p:nvSpPr>
          <p:cNvPr id="529" name="Google Shape;215;p36"/>
          <p:cNvSpPr txBox="1"/>
          <p:nvPr>
            <p:ph type="title"/>
          </p:nvPr>
        </p:nvSpPr>
        <p:spPr>
          <a:xfrm>
            <a:off x="387899" y="640749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Implementation specifics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391;p43"/>
          <p:cNvSpPr txBox="1"/>
          <p:nvPr/>
        </p:nvSpPr>
        <p:spPr>
          <a:xfrm>
            <a:off x="2600212" y="2319297"/>
            <a:ext cx="1133701" cy="43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Cache negotiated state (VCA)</a:t>
            </a:r>
          </a:p>
        </p:txBody>
      </p:sp>
      <p:grpSp>
        <p:nvGrpSpPr>
          <p:cNvPr id="534" name="Google Shape;393;p43"/>
          <p:cNvGrpSpPr/>
          <p:nvPr/>
        </p:nvGrpSpPr>
        <p:grpSpPr>
          <a:xfrm>
            <a:off x="2133717" y="1063005"/>
            <a:ext cx="1360501" cy="380234"/>
            <a:chOff x="0" y="0"/>
            <a:chExt cx="1360499" cy="380233"/>
          </a:xfrm>
        </p:grpSpPr>
        <p:sp>
          <p:nvSpPr>
            <p:cNvPr id="532" name="Rounded Rectangle"/>
            <p:cNvSpPr/>
            <p:nvPr/>
          </p:nvSpPr>
          <p:spPr>
            <a:xfrm>
              <a:off x="0" y="31116"/>
              <a:ext cx="1360500" cy="3180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33" name="Requester"/>
            <p:cNvSpPr txBox="1"/>
            <p:nvPr/>
          </p:nvSpPr>
          <p:spPr>
            <a:xfrm>
              <a:off x="20285" y="0"/>
              <a:ext cx="13199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Requester</a:t>
              </a:r>
            </a:p>
          </p:txBody>
        </p:sp>
      </p:grpSp>
      <p:grpSp>
        <p:nvGrpSpPr>
          <p:cNvPr id="537" name="Google Shape;394;p43"/>
          <p:cNvGrpSpPr/>
          <p:nvPr/>
        </p:nvGrpSpPr>
        <p:grpSpPr>
          <a:xfrm>
            <a:off x="6412010" y="1062926"/>
            <a:ext cx="1604401" cy="380234"/>
            <a:chOff x="0" y="0"/>
            <a:chExt cx="1604400" cy="380233"/>
          </a:xfrm>
        </p:grpSpPr>
        <p:sp>
          <p:nvSpPr>
            <p:cNvPr id="535" name="Rounded Rectangle"/>
            <p:cNvSpPr/>
            <p:nvPr/>
          </p:nvSpPr>
          <p:spPr>
            <a:xfrm>
              <a:off x="0" y="31116"/>
              <a:ext cx="1604401" cy="3180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36" name="Responder"/>
            <p:cNvSpPr txBox="1"/>
            <p:nvPr/>
          </p:nvSpPr>
          <p:spPr>
            <a:xfrm>
              <a:off x="20285" y="0"/>
              <a:ext cx="15638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Responder</a:t>
              </a:r>
            </a:p>
          </p:txBody>
        </p:sp>
      </p:grpSp>
      <p:sp>
        <p:nvSpPr>
          <p:cNvPr id="538" name="Google Shape;396;p43"/>
          <p:cNvSpPr txBox="1"/>
          <p:nvPr/>
        </p:nvSpPr>
        <p:spPr>
          <a:xfrm>
            <a:off x="614749" y="2699521"/>
            <a:ext cx="1056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Redfish</a:t>
            </a:r>
          </a:p>
        </p:txBody>
      </p:sp>
      <p:sp>
        <p:nvSpPr>
          <p:cNvPr id="539" name="Google Shape;397;p43"/>
          <p:cNvSpPr txBox="1"/>
          <p:nvPr/>
        </p:nvSpPr>
        <p:spPr>
          <a:xfrm>
            <a:off x="3676370" y="1553145"/>
            <a:ext cx="2824802" cy="886722"/>
          </a:xfrm>
          <a:prstGeom prst="rect">
            <a:avLst/>
          </a:prstGeom>
          <a:ln>
            <a:solidFill>
              <a:schemeClr val="accent3">
                <a:lumOff val="44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GET_VERSION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GET_CAPABILITIES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NEGOTIATE_ALGORITHMS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GET_DIGESTS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GET_CERTIFICATES</a:t>
            </a:r>
          </a:p>
        </p:txBody>
      </p:sp>
      <p:sp>
        <p:nvSpPr>
          <p:cNvPr id="540" name="Google Shape;398;p43"/>
          <p:cNvSpPr txBox="1"/>
          <p:nvPr/>
        </p:nvSpPr>
        <p:spPr>
          <a:xfrm>
            <a:off x="4386014" y="1293138"/>
            <a:ext cx="1056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SPDM</a:t>
            </a:r>
          </a:p>
        </p:txBody>
      </p:sp>
      <p:sp>
        <p:nvSpPr>
          <p:cNvPr id="541" name="Google Shape;399;p43"/>
          <p:cNvSpPr/>
          <p:nvPr/>
        </p:nvSpPr>
        <p:spPr>
          <a:xfrm flipH="1">
            <a:off x="2806167" y="1412121"/>
            <a:ext cx="7801" cy="3242102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2" name="Google Shape;400;p43"/>
          <p:cNvSpPr/>
          <p:nvPr/>
        </p:nvSpPr>
        <p:spPr>
          <a:xfrm flipH="1">
            <a:off x="7172762" y="1395451"/>
            <a:ext cx="9600" cy="3327001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3" name="Google Shape;401;p43"/>
          <p:cNvSpPr/>
          <p:nvPr/>
        </p:nvSpPr>
        <p:spPr>
          <a:xfrm flipH="1" flipV="1">
            <a:off x="2841934" y="2109885"/>
            <a:ext cx="4302601" cy="1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4" name="Google Shape;402;p43"/>
          <p:cNvSpPr txBox="1"/>
          <p:nvPr/>
        </p:nvSpPr>
        <p:spPr>
          <a:xfrm>
            <a:off x="3521855" y="3366977"/>
            <a:ext cx="2784901" cy="87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000"/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GET_MEASUREMENTS0 (No Sig)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GET_MEASUREMENTS1 (No Sig)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…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GET_MEASUREMENTSN (Sig)</a:t>
            </a:r>
          </a:p>
        </p:txBody>
      </p:sp>
      <p:sp>
        <p:nvSpPr>
          <p:cNvPr id="545" name="Google Shape;403;p43"/>
          <p:cNvSpPr/>
          <p:nvPr/>
        </p:nvSpPr>
        <p:spPr>
          <a:xfrm flipH="1" flipV="1">
            <a:off x="2763061" y="3786834"/>
            <a:ext cx="4419301" cy="11700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6" name="Google Shape;404;p43"/>
          <p:cNvSpPr txBox="1"/>
          <p:nvPr/>
        </p:nvSpPr>
        <p:spPr>
          <a:xfrm>
            <a:off x="530945" y="3138276"/>
            <a:ext cx="2504101" cy="129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980000"/>
                </a:solidFill>
              </a:defRPr>
            </a:pPr>
            <a:r>
              <a:t>POST /redfish/v1/??/??/SignMeasurements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{ 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Nonce,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MeasurementIndices,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SigningKeyId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}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</a:t>
            </a:r>
          </a:p>
        </p:txBody>
      </p:sp>
      <p:sp>
        <p:nvSpPr>
          <p:cNvPr id="547" name="Google Shape;405;p43"/>
          <p:cNvSpPr/>
          <p:nvPr/>
        </p:nvSpPr>
        <p:spPr>
          <a:xfrm flipH="1" flipV="1">
            <a:off x="965330" y="3533876"/>
            <a:ext cx="1848601" cy="117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8" name="Google Shape;407;p43"/>
          <p:cNvSpPr/>
          <p:nvPr/>
        </p:nvSpPr>
        <p:spPr>
          <a:xfrm>
            <a:off x="1151061" y="4513445"/>
            <a:ext cx="1662901" cy="51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9" name="Google Shape;409;p43"/>
          <p:cNvSpPr txBox="1"/>
          <p:nvPr/>
        </p:nvSpPr>
        <p:spPr>
          <a:xfrm>
            <a:off x="1342223" y="4320716"/>
            <a:ext cx="1278901" cy="597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/>
            </a:lvl1pPr>
          </a:lstStyle>
          <a:p>
            <a:pPr/>
            <a:r>
              <a:t>Signed Measurements (L2 string + signature)</a:t>
            </a:r>
          </a:p>
        </p:txBody>
      </p:sp>
      <p:sp>
        <p:nvSpPr>
          <p:cNvPr id="550" name="Google Shape;411;p43"/>
          <p:cNvSpPr txBox="1"/>
          <p:nvPr/>
        </p:nvSpPr>
        <p:spPr>
          <a:xfrm>
            <a:off x="587674" y="446374"/>
            <a:ext cx="7909502" cy="4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1932"/>
            </a:lvl1pPr>
          </a:lstStyle>
          <a:p>
            <a:pPr/>
            <a:r>
              <a:t>SPDM attestation over Redfish (Requester has cached state)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417;p44"/>
          <p:cNvSpPr txBox="1"/>
          <p:nvPr/>
        </p:nvSpPr>
        <p:spPr>
          <a:xfrm>
            <a:off x="2654906" y="2339207"/>
            <a:ext cx="1149301" cy="43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Negotiated state not cached</a:t>
            </a:r>
          </a:p>
        </p:txBody>
      </p:sp>
      <p:grpSp>
        <p:nvGrpSpPr>
          <p:cNvPr id="557" name="Google Shape;419;p44"/>
          <p:cNvGrpSpPr/>
          <p:nvPr/>
        </p:nvGrpSpPr>
        <p:grpSpPr>
          <a:xfrm>
            <a:off x="2182021" y="1093153"/>
            <a:ext cx="1378801" cy="380234"/>
            <a:chOff x="0" y="0"/>
            <a:chExt cx="1378800" cy="380233"/>
          </a:xfrm>
        </p:grpSpPr>
        <p:sp>
          <p:nvSpPr>
            <p:cNvPr id="555" name="Rounded Rectangle"/>
            <p:cNvSpPr/>
            <p:nvPr/>
          </p:nvSpPr>
          <p:spPr>
            <a:xfrm>
              <a:off x="0" y="32616"/>
              <a:ext cx="1378801" cy="3150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6" name="Requester"/>
            <p:cNvSpPr txBox="1"/>
            <p:nvPr/>
          </p:nvSpPr>
          <p:spPr>
            <a:xfrm>
              <a:off x="20139" y="0"/>
              <a:ext cx="133852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Requester</a:t>
              </a:r>
            </a:p>
          </p:txBody>
        </p:sp>
      </p:grpSp>
      <p:grpSp>
        <p:nvGrpSpPr>
          <p:cNvPr id="560" name="Google Shape;420;p44"/>
          <p:cNvGrpSpPr/>
          <p:nvPr/>
        </p:nvGrpSpPr>
        <p:grpSpPr>
          <a:xfrm>
            <a:off x="6518920" y="1093074"/>
            <a:ext cx="1626601" cy="380234"/>
            <a:chOff x="0" y="0"/>
            <a:chExt cx="1626599" cy="380233"/>
          </a:xfrm>
        </p:grpSpPr>
        <p:sp>
          <p:nvSpPr>
            <p:cNvPr id="558" name="Rounded Rectangle"/>
            <p:cNvSpPr/>
            <p:nvPr/>
          </p:nvSpPr>
          <p:spPr>
            <a:xfrm>
              <a:off x="0" y="32616"/>
              <a:ext cx="1626600" cy="3150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9" name="Responder"/>
            <p:cNvSpPr txBox="1"/>
            <p:nvPr/>
          </p:nvSpPr>
          <p:spPr>
            <a:xfrm>
              <a:off x="20139" y="0"/>
              <a:ext cx="158632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Responder</a:t>
              </a:r>
            </a:p>
          </p:txBody>
        </p:sp>
      </p:grpSp>
      <p:sp>
        <p:nvSpPr>
          <p:cNvPr id="561" name="Google Shape;422;p44"/>
          <p:cNvSpPr txBox="1"/>
          <p:nvPr/>
        </p:nvSpPr>
        <p:spPr>
          <a:xfrm>
            <a:off x="732340" y="2611330"/>
            <a:ext cx="10713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Redfish</a:t>
            </a:r>
          </a:p>
        </p:txBody>
      </p:sp>
      <p:sp>
        <p:nvSpPr>
          <p:cNvPr id="562" name="Google Shape;423;p44"/>
          <p:cNvSpPr txBox="1"/>
          <p:nvPr/>
        </p:nvSpPr>
        <p:spPr>
          <a:xfrm>
            <a:off x="3745807" y="1580395"/>
            <a:ext cx="2863201" cy="886722"/>
          </a:xfrm>
          <a:prstGeom prst="rect">
            <a:avLst/>
          </a:prstGeom>
          <a:ln>
            <a:solidFill>
              <a:schemeClr val="accent3">
                <a:lumOff val="44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GET_VERSION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GET_CAPABILITIES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NEGOTIATE_ALGORITHMS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GET_DIGESTS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GET_CERTIFICATES</a:t>
            </a:r>
          </a:p>
        </p:txBody>
      </p:sp>
      <p:sp>
        <p:nvSpPr>
          <p:cNvPr id="563" name="Google Shape;424;p44"/>
          <p:cNvSpPr txBox="1"/>
          <p:nvPr/>
        </p:nvSpPr>
        <p:spPr>
          <a:xfrm>
            <a:off x="4465172" y="1322879"/>
            <a:ext cx="10713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SPDM</a:t>
            </a:r>
          </a:p>
        </p:txBody>
      </p:sp>
      <p:sp>
        <p:nvSpPr>
          <p:cNvPr id="564" name="Google Shape;425;p44"/>
          <p:cNvSpPr/>
          <p:nvPr/>
        </p:nvSpPr>
        <p:spPr>
          <a:xfrm flipH="1">
            <a:off x="2863621" y="1440769"/>
            <a:ext cx="7800" cy="3211202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5" name="Google Shape;426;p44"/>
          <p:cNvSpPr/>
          <p:nvPr/>
        </p:nvSpPr>
        <p:spPr>
          <a:xfrm flipH="1">
            <a:off x="7289926" y="1424211"/>
            <a:ext cx="9901" cy="3294900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Google Shape;427;p44"/>
          <p:cNvSpPr/>
          <p:nvPr/>
        </p:nvSpPr>
        <p:spPr>
          <a:xfrm flipH="1" flipV="1">
            <a:off x="2900078" y="2131812"/>
            <a:ext cx="4361402" cy="1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7" name="Google Shape;428;p44"/>
          <p:cNvSpPr txBox="1"/>
          <p:nvPr/>
        </p:nvSpPr>
        <p:spPr>
          <a:xfrm>
            <a:off x="3589173" y="3376848"/>
            <a:ext cx="2823001" cy="115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GET_VERSION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GET_CAPABILITIES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NEGOTIATE_ALGORITHMS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GET_MEASUREMENTS0 (No Sig)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GET_MEASUREMENTS1 (No Sig)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…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GET_MEASUREMENTSN (Sig)</a:t>
            </a:r>
          </a:p>
        </p:txBody>
      </p:sp>
      <p:sp>
        <p:nvSpPr>
          <p:cNvPr id="568" name="Google Shape;429;p44"/>
          <p:cNvSpPr/>
          <p:nvPr/>
        </p:nvSpPr>
        <p:spPr>
          <a:xfrm flipH="1" flipV="1">
            <a:off x="2819926" y="3792569"/>
            <a:ext cx="4479900" cy="11702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9" name="Google Shape;430;p44"/>
          <p:cNvSpPr txBox="1"/>
          <p:nvPr/>
        </p:nvSpPr>
        <p:spPr>
          <a:xfrm>
            <a:off x="635144" y="3061273"/>
            <a:ext cx="2538300" cy="171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980000"/>
                </a:solidFill>
              </a:defRPr>
            </a:pPr>
            <a:r>
              <a:t>POST /redfish/v1/??/??/SignMeasurements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{ 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Nonce,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MeasurementIndices,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SigningKeyId, 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SignerVersion,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HashingAlgo,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SigningAlgo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}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</a:t>
            </a:r>
          </a:p>
        </p:txBody>
      </p:sp>
      <p:sp>
        <p:nvSpPr>
          <p:cNvPr id="570" name="Google Shape;431;p44"/>
          <p:cNvSpPr/>
          <p:nvPr/>
        </p:nvSpPr>
        <p:spPr>
          <a:xfrm flipH="1" flipV="1">
            <a:off x="1150752" y="3535136"/>
            <a:ext cx="1720802" cy="18600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Google Shape;433;p44"/>
          <p:cNvSpPr/>
          <p:nvPr/>
        </p:nvSpPr>
        <p:spPr>
          <a:xfrm>
            <a:off x="1185905" y="4512331"/>
            <a:ext cx="1685701" cy="4800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2" name="Google Shape;435;p44"/>
          <p:cNvSpPr txBox="1"/>
          <p:nvPr/>
        </p:nvSpPr>
        <p:spPr>
          <a:xfrm>
            <a:off x="1379684" y="4321447"/>
            <a:ext cx="1296901" cy="597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/>
            </a:lvl1pPr>
          </a:lstStyle>
          <a:p>
            <a:pPr/>
            <a:r>
              <a:t>Signed Measurements (L2 string + signature)</a:t>
            </a:r>
          </a:p>
        </p:txBody>
      </p:sp>
      <p:sp>
        <p:nvSpPr>
          <p:cNvPr id="573" name="Google Shape;437;p44"/>
          <p:cNvSpPr txBox="1"/>
          <p:nvPr/>
        </p:nvSpPr>
        <p:spPr>
          <a:xfrm>
            <a:off x="584200" y="431800"/>
            <a:ext cx="79121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1932"/>
            </a:lvl1pPr>
          </a:lstStyle>
          <a:p>
            <a:pPr/>
            <a:r>
              <a:t>SPDM attestation over Redfish (No cached state)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270;p39"/>
          <p:cNvSpPr txBox="1"/>
          <p:nvPr/>
        </p:nvSpPr>
        <p:spPr>
          <a:xfrm>
            <a:off x="2650053" y="2278024"/>
            <a:ext cx="1156501" cy="43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/>
            </a:pPr>
            <a:r>
              <a:t>Negotiated state (</a:t>
            </a:r>
            <a:r>
              <a:rPr b="1" u="sng"/>
              <a:t>+ VCA)</a:t>
            </a:r>
          </a:p>
        </p:txBody>
      </p:sp>
      <p:grpSp>
        <p:nvGrpSpPr>
          <p:cNvPr id="580" name="Google Shape;272;p39"/>
          <p:cNvGrpSpPr/>
          <p:nvPr/>
        </p:nvGrpSpPr>
        <p:grpSpPr>
          <a:xfrm>
            <a:off x="2174219" y="1166129"/>
            <a:ext cx="1387801" cy="380234"/>
            <a:chOff x="0" y="0"/>
            <a:chExt cx="1387799" cy="380233"/>
          </a:xfrm>
        </p:grpSpPr>
        <p:sp>
          <p:nvSpPr>
            <p:cNvPr id="578" name="Rounded Rectangle"/>
            <p:cNvSpPr/>
            <p:nvPr/>
          </p:nvSpPr>
          <p:spPr>
            <a:xfrm>
              <a:off x="0" y="18666"/>
              <a:ext cx="1387800" cy="3429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79" name="BMC"/>
            <p:cNvSpPr txBox="1"/>
            <p:nvPr/>
          </p:nvSpPr>
          <p:spPr>
            <a:xfrm>
              <a:off x="21501" y="0"/>
              <a:ext cx="134479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BMC</a:t>
              </a:r>
            </a:p>
          </p:txBody>
        </p:sp>
      </p:grpSp>
      <p:grpSp>
        <p:nvGrpSpPr>
          <p:cNvPr id="583" name="Google Shape;273;p39"/>
          <p:cNvGrpSpPr/>
          <p:nvPr/>
        </p:nvGrpSpPr>
        <p:grpSpPr>
          <a:xfrm>
            <a:off x="6538162" y="1166043"/>
            <a:ext cx="1636802" cy="380234"/>
            <a:chOff x="0" y="0"/>
            <a:chExt cx="1636800" cy="380233"/>
          </a:xfrm>
        </p:grpSpPr>
        <p:sp>
          <p:nvSpPr>
            <p:cNvPr id="581" name="Rounded Rectangle"/>
            <p:cNvSpPr/>
            <p:nvPr/>
          </p:nvSpPr>
          <p:spPr>
            <a:xfrm>
              <a:off x="0" y="18666"/>
              <a:ext cx="1636801" cy="3429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82" name="RoT"/>
            <p:cNvSpPr txBox="1"/>
            <p:nvPr/>
          </p:nvSpPr>
          <p:spPr>
            <a:xfrm>
              <a:off x="21501" y="0"/>
              <a:ext cx="159379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RoT</a:t>
              </a:r>
            </a:p>
          </p:txBody>
        </p:sp>
      </p:grpSp>
      <p:sp>
        <p:nvSpPr>
          <p:cNvPr id="584" name="Google Shape;275;p39"/>
          <p:cNvSpPr txBox="1"/>
          <p:nvPr/>
        </p:nvSpPr>
        <p:spPr>
          <a:xfrm>
            <a:off x="742220" y="1209223"/>
            <a:ext cx="1077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Redfish</a:t>
            </a:r>
          </a:p>
        </p:txBody>
      </p:sp>
      <p:sp>
        <p:nvSpPr>
          <p:cNvPr id="585" name="Google Shape;276;p39"/>
          <p:cNvSpPr txBox="1"/>
          <p:nvPr/>
        </p:nvSpPr>
        <p:spPr>
          <a:xfrm>
            <a:off x="3747756" y="1680031"/>
            <a:ext cx="2881202" cy="886722"/>
          </a:xfrm>
          <a:prstGeom prst="rect">
            <a:avLst/>
          </a:prstGeom>
          <a:ln>
            <a:solidFill>
              <a:schemeClr val="accent3">
                <a:lumOff val="44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GET_VERSION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GET_CAPABILITIES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NEGOTIATE_ALGORITHMS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GET_DIGESTS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GET_CERTIFICATES</a:t>
            </a:r>
          </a:p>
        </p:txBody>
      </p:sp>
      <p:sp>
        <p:nvSpPr>
          <p:cNvPr id="586" name="Google Shape;277;p39"/>
          <p:cNvSpPr txBox="1"/>
          <p:nvPr/>
        </p:nvSpPr>
        <p:spPr>
          <a:xfrm>
            <a:off x="4471606" y="1399511"/>
            <a:ext cx="1077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SPDM</a:t>
            </a:r>
          </a:p>
        </p:txBody>
      </p:sp>
      <p:sp>
        <p:nvSpPr>
          <p:cNvPr id="587" name="Google Shape;278;p39"/>
          <p:cNvSpPr/>
          <p:nvPr/>
        </p:nvSpPr>
        <p:spPr>
          <a:xfrm flipH="1">
            <a:off x="2860019" y="1527696"/>
            <a:ext cx="8100" cy="3498001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8" name="Google Shape;279;p39"/>
          <p:cNvSpPr/>
          <p:nvPr/>
        </p:nvSpPr>
        <p:spPr>
          <a:xfrm flipH="1">
            <a:off x="7314037" y="1509897"/>
            <a:ext cx="9902" cy="3589201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9" name="Google Shape;280;p39"/>
          <p:cNvSpPr/>
          <p:nvPr/>
        </p:nvSpPr>
        <p:spPr>
          <a:xfrm flipH="1" flipV="1">
            <a:off x="2896951" y="2280591"/>
            <a:ext cx="4388401" cy="1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Google Shape;281;p39"/>
          <p:cNvSpPr txBox="1"/>
          <p:nvPr/>
        </p:nvSpPr>
        <p:spPr>
          <a:xfrm>
            <a:off x="3590147" y="3636955"/>
            <a:ext cx="2840701" cy="101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GET_VERSION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GET_CAPABILITIES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NEGOTIATE_ALGORITHMS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GET_MEASUREMENTS0 (NoSig)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….</a:t>
            </a:r>
          </a:p>
          <a:p>
            <a:pPr marL="457200" indent="-292100">
              <a:buClr>
                <a:srgbClr val="000000"/>
              </a:buClr>
              <a:buSzPts val="1000"/>
              <a:buAutoNum type="arabicPeriod" startAt="1"/>
              <a:defRPr sz="1000"/>
            </a:pPr>
            <a:r>
              <a:t>GET_MEASUREMENTSN (Sig)</a:t>
            </a:r>
          </a:p>
        </p:txBody>
      </p:sp>
      <p:sp>
        <p:nvSpPr>
          <p:cNvPr id="591" name="Google Shape;282;p39"/>
          <p:cNvSpPr/>
          <p:nvPr/>
        </p:nvSpPr>
        <p:spPr>
          <a:xfrm flipH="1" flipV="1">
            <a:off x="2816138" y="4089956"/>
            <a:ext cx="4507800" cy="12602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Google Shape;283;p39"/>
          <p:cNvSpPr txBox="1"/>
          <p:nvPr/>
        </p:nvSpPr>
        <p:spPr>
          <a:xfrm>
            <a:off x="742216" y="2958731"/>
            <a:ext cx="2553902" cy="171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980000"/>
                </a:solidFill>
              </a:defRPr>
            </a:pPr>
            <a:r>
              <a:t>POST /redfish/v1/??/??/SignMeasurements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{ 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Nonce,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MeasurementId,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SigningKeyId, 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SignerVersion,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HashingAlgo,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SigningAlgo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}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</a:t>
            </a:r>
          </a:p>
        </p:txBody>
      </p:sp>
      <p:sp>
        <p:nvSpPr>
          <p:cNvPr id="593" name="Google Shape;284;p39"/>
          <p:cNvSpPr/>
          <p:nvPr/>
        </p:nvSpPr>
        <p:spPr>
          <a:xfrm flipH="1" flipV="1">
            <a:off x="1136750" y="3809243"/>
            <a:ext cx="1731301" cy="20402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Google Shape;286;p39"/>
          <p:cNvSpPr/>
          <p:nvPr/>
        </p:nvSpPr>
        <p:spPr>
          <a:xfrm>
            <a:off x="1171891" y="4873866"/>
            <a:ext cx="1696201" cy="54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Google Shape;288;p39"/>
          <p:cNvSpPr txBox="1"/>
          <p:nvPr/>
        </p:nvSpPr>
        <p:spPr>
          <a:xfrm>
            <a:off x="1190299" y="4457050"/>
            <a:ext cx="1788899" cy="45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/>
            </a:lvl1pPr>
          </a:lstStyle>
          <a:p>
            <a:pPr/>
            <a:r>
              <a:t>Signed Measurements (L2 string + signature)</a:t>
            </a:r>
          </a:p>
        </p:txBody>
      </p:sp>
      <p:sp>
        <p:nvSpPr>
          <p:cNvPr id="596" name="Google Shape;289;p39"/>
          <p:cNvSpPr txBox="1"/>
          <p:nvPr>
            <p:ph type="title"/>
          </p:nvPr>
        </p:nvSpPr>
        <p:spPr>
          <a:xfrm>
            <a:off x="584200" y="444500"/>
            <a:ext cx="7912100" cy="457201"/>
          </a:xfrm>
          <a:prstGeom prst="rect">
            <a:avLst/>
          </a:prstGeom>
        </p:spPr>
        <p:txBody>
          <a:bodyPr/>
          <a:lstStyle>
            <a:lvl1pPr defTabSz="841247">
              <a:defRPr sz="1932"/>
            </a:lvl1pPr>
          </a:lstStyle>
          <a:p>
            <a:pPr/>
            <a:r>
              <a:t>SPDM attestation over Redfish (Destroying cached state)</a:t>
            </a:r>
          </a:p>
        </p:txBody>
      </p:sp>
      <p:sp>
        <p:nvSpPr>
          <p:cNvPr id="597" name="Google Shape;291;p39"/>
          <p:cNvSpPr txBox="1"/>
          <p:nvPr/>
        </p:nvSpPr>
        <p:spPr>
          <a:xfrm>
            <a:off x="2816154" y="3575937"/>
            <a:ext cx="1156501" cy="43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/>
            </a:pPr>
            <a:r>
              <a:t>New Negotiated state (</a:t>
            </a:r>
            <a:r>
              <a:rPr b="1" u="sng"/>
              <a:t>VCA)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296;p40"/>
          <p:cNvSpPr txBox="1"/>
          <p:nvPr>
            <p:ph type="body" idx="1"/>
          </p:nvPr>
        </p:nvSpPr>
        <p:spPr>
          <a:xfrm>
            <a:off x="562225" y="1137249"/>
            <a:ext cx="8054100" cy="3416401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 u="sng"/>
            </a:pPr>
            <a:r>
              <a:t>Nonce</a:t>
            </a:r>
            <a:r>
              <a:rPr u="none"/>
              <a:t> - No discovery needed</a:t>
            </a:r>
          </a:p>
          <a:p>
            <a:pPr indent="-323850">
              <a:buSzPts val="1500"/>
              <a:defRPr sz="1500" u="sng"/>
            </a:pPr>
            <a:r>
              <a:t>MeasurementIndices</a:t>
            </a:r>
            <a:r>
              <a:rPr u="none"/>
              <a:t> - From ActionInfo (For SPDM 0-255)</a:t>
            </a:r>
          </a:p>
          <a:p>
            <a:pPr indent="-323850">
              <a:buSzPts val="1500"/>
              <a:defRPr sz="1500" u="sng"/>
            </a:pPr>
            <a:r>
              <a:t>HashingAlgo/SigningAlgo</a:t>
            </a:r>
            <a:r>
              <a:rPr u="none"/>
              <a:t>: 3 paths; any one can be chosen by an implementation</a:t>
            </a:r>
          </a:p>
          <a:p>
            <a:pPr lvl="1" marL="914400" indent="-323850">
              <a:buSzPts val="1500"/>
              <a:defRPr sz="1500"/>
            </a:pPr>
            <a:r>
              <a:t>BMC makes various SPDM NEGOTIATE_ALGO calls to figure out all algos the Responder supports at boot time and provides them in ActionInfo</a:t>
            </a:r>
          </a:p>
          <a:p>
            <a:pPr lvl="1" marL="914400" indent="-323850">
              <a:buSzPts val="1500"/>
              <a:defRPr sz="1500"/>
            </a:pPr>
            <a:r>
              <a:t>Verifier knows what algos Responder uses out-of-band; BMC allows any algorithm to be passed in Redfish request but rejects them if Responder doesn’t support it</a:t>
            </a:r>
          </a:p>
          <a:p>
            <a:pPr lvl="1" marL="914400" indent="-323850">
              <a:buSzPts val="1500"/>
              <a:defRPr sz="1500"/>
            </a:pPr>
            <a:r>
              <a:t>BMC doesn’t like to disturb the existing negotiated state and so allows only one algo; the same is expressed in ActionInfo </a:t>
            </a:r>
          </a:p>
          <a:p>
            <a:pPr indent="-323850">
              <a:buSzPts val="1500"/>
              <a:defRPr sz="1500" u="sng"/>
            </a:pPr>
            <a:r>
              <a:t>SignerVersion</a:t>
            </a:r>
            <a:r>
              <a:rPr u="none"/>
              <a:t>: Same as algo but for SPDM GET_VERSION request</a:t>
            </a:r>
          </a:p>
          <a:p>
            <a:pPr indent="-323850">
              <a:buSzPts val="1500"/>
              <a:defRPr sz="1500" u="sng"/>
            </a:pPr>
            <a:r>
              <a:t>SigningKeyId</a:t>
            </a:r>
            <a:r>
              <a:rPr u="none"/>
              <a:t> - From ActionInfo, there are a list of allowed values</a:t>
            </a:r>
          </a:p>
        </p:txBody>
      </p:sp>
      <p:sp>
        <p:nvSpPr>
          <p:cNvPr id="600" name="Google Shape;297;p40"/>
          <p:cNvSpPr txBox="1"/>
          <p:nvPr>
            <p:ph type="title"/>
          </p:nvPr>
        </p:nvSpPr>
        <p:spPr>
          <a:xfrm>
            <a:off x="387899" y="640749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Discovery of allowed values for each Parameter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170;p26"/>
          <p:cNvGrpSpPr/>
          <p:nvPr/>
        </p:nvGrpSpPr>
        <p:grpSpPr>
          <a:xfrm>
            <a:off x="5142958" y="3637567"/>
            <a:ext cx="979201" cy="1026301"/>
            <a:chOff x="0" y="0"/>
            <a:chExt cx="979200" cy="1026299"/>
          </a:xfrm>
        </p:grpSpPr>
        <p:sp>
          <p:nvSpPr>
            <p:cNvPr id="252" name="Rounded Rectangle"/>
            <p:cNvSpPr/>
            <p:nvPr/>
          </p:nvSpPr>
          <p:spPr>
            <a:xfrm>
              <a:off x="0" y="0"/>
              <a:ext cx="979201" cy="10263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algn="ctr"/>
            </a:p>
          </p:txBody>
        </p:sp>
        <p:sp>
          <p:nvSpPr>
            <p:cNvPr id="253" name="SoC"/>
            <p:cNvSpPr txBox="1"/>
            <p:nvPr/>
          </p:nvSpPr>
          <p:spPr>
            <a:xfrm>
              <a:off x="52563" y="593502"/>
              <a:ext cx="87407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b">
              <a:spAutoFit/>
            </a:bodyPr>
            <a:lstStyle>
              <a:lvl1pPr algn="ctr"/>
            </a:lstStyle>
            <a:p>
              <a:pPr/>
              <a:r>
                <a:t>SoC</a:t>
              </a:r>
            </a:p>
          </p:txBody>
        </p:sp>
      </p:grpSp>
      <p:grpSp>
        <p:nvGrpSpPr>
          <p:cNvPr id="257" name="Google Shape;171;p26"/>
          <p:cNvGrpSpPr/>
          <p:nvPr/>
        </p:nvGrpSpPr>
        <p:grpSpPr>
          <a:xfrm>
            <a:off x="1230574" y="3637567"/>
            <a:ext cx="979201" cy="1026301"/>
            <a:chOff x="0" y="0"/>
            <a:chExt cx="979200" cy="1026299"/>
          </a:xfrm>
        </p:grpSpPr>
        <p:sp>
          <p:nvSpPr>
            <p:cNvPr id="255" name="Rounded Rectangle"/>
            <p:cNvSpPr/>
            <p:nvPr/>
          </p:nvSpPr>
          <p:spPr>
            <a:xfrm>
              <a:off x="0" y="0"/>
              <a:ext cx="979201" cy="10263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algn="ctr"/>
            </a:p>
          </p:txBody>
        </p:sp>
        <p:sp>
          <p:nvSpPr>
            <p:cNvPr id="256" name="SoC"/>
            <p:cNvSpPr txBox="1"/>
            <p:nvPr/>
          </p:nvSpPr>
          <p:spPr>
            <a:xfrm>
              <a:off x="52563" y="593502"/>
              <a:ext cx="87407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b">
              <a:spAutoFit/>
            </a:bodyPr>
            <a:lstStyle>
              <a:lvl1pPr algn="ctr"/>
            </a:lstStyle>
            <a:p>
              <a:pPr/>
              <a:r>
                <a:t>SoC</a:t>
              </a:r>
            </a:p>
          </p:txBody>
        </p:sp>
      </p:grpSp>
      <p:sp>
        <p:nvSpPr>
          <p:cNvPr id="258" name="Google Shape;172;p26"/>
          <p:cNvSpPr txBox="1"/>
          <p:nvPr/>
        </p:nvSpPr>
        <p:spPr>
          <a:xfrm>
            <a:off x="586174" y="726524"/>
            <a:ext cx="8163302" cy="5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22959">
              <a:lnSpc>
                <a:spcPct val="80000"/>
              </a:lnSpc>
              <a:defRPr sz="2250"/>
            </a:lvl1pPr>
          </a:lstStyle>
          <a:p>
            <a:pPr/>
            <a:r>
              <a:t>Use case - Machine attestation</a:t>
            </a:r>
          </a:p>
        </p:txBody>
      </p:sp>
      <p:sp>
        <p:nvSpPr>
          <p:cNvPr id="312" name="Google Shape;173;p26"/>
          <p:cNvSpPr/>
          <p:nvPr/>
        </p:nvSpPr>
        <p:spPr>
          <a:xfrm>
            <a:off x="5822187" y="3258625"/>
            <a:ext cx="308994" cy="393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62" name="Google Shape;174;p26"/>
          <p:cNvGrpSpPr/>
          <p:nvPr/>
        </p:nvGrpSpPr>
        <p:grpSpPr>
          <a:xfrm>
            <a:off x="5185643" y="3652382"/>
            <a:ext cx="894001" cy="483081"/>
            <a:chOff x="0" y="0"/>
            <a:chExt cx="893999" cy="483079"/>
          </a:xfrm>
        </p:grpSpPr>
        <p:sp>
          <p:nvSpPr>
            <p:cNvPr id="260" name="Rounded Rectangle"/>
            <p:cNvSpPr/>
            <p:nvPr/>
          </p:nvSpPr>
          <p:spPr>
            <a:xfrm>
              <a:off x="0" y="37539"/>
              <a:ext cx="894000" cy="408001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61" name="Integrated RoT"/>
            <p:cNvSpPr txBox="1"/>
            <p:nvPr/>
          </p:nvSpPr>
          <p:spPr>
            <a:xfrm>
              <a:off x="24679" y="0"/>
              <a:ext cx="844642" cy="483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Integrated RoT</a:t>
              </a:r>
            </a:p>
          </p:txBody>
        </p:sp>
      </p:grpSp>
      <p:sp>
        <p:nvSpPr>
          <p:cNvPr id="313" name="Google Shape;176;p26"/>
          <p:cNvSpPr/>
          <p:nvPr/>
        </p:nvSpPr>
        <p:spPr>
          <a:xfrm>
            <a:off x="4324034" y="3258625"/>
            <a:ext cx="18" cy="42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66" name="Google Shape;179;p26"/>
          <p:cNvGrpSpPr/>
          <p:nvPr/>
        </p:nvGrpSpPr>
        <p:grpSpPr>
          <a:xfrm>
            <a:off x="2568475" y="3689922"/>
            <a:ext cx="894000" cy="408001"/>
            <a:chOff x="0" y="0"/>
            <a:chExt cx="893999" cy="407999"/>
          </a:xfrm>
        </p:grpSpPr>
        <p:sp>
          <p:nvSpPr>
            <p:cNvPr id="264" name="Rounded Rectangle"/>
            <p:cNvSpPr/>
            <p:nvPr/>
          </p:nvSpPr>
          <p:spPr>
            <a:xfrm>
              <a:off x="0" y="0"/>
              <a:ext cx="894000" cy="4080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65" name="RoT"/>
            <p:cNvSpPr txBox="1"/>
            <p:nvPr/>
          </p:nvSpPr>
          <p:spPr>
            <a:xfrm>
              <a:off x="24679" y="13883"/>
              <a:ext cx="8446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RoT</a:t>
              </a:r>
            </a:p>
          </p:txBody>
        </p:sp>
      </p:grpSp>
      <p:grpSp>
        <p:nvGrpSpPr>
          <p:cNvPr id="269" name="Google Shape;180;p26"/>
          <p:cNvGrpSpPr/>
          <p:nvPr/>
        </p:nvGrpSpPr>
        <p:grpSpPr>
          <a:xfrm>
            <a:off x="2568475" y="4255858"/>
            <a:ext cx="894000" cy="408001"/>
            <a:chOff x="0" y="0"/>
            <a:chExt cx="893999" cy="407999"/>
          </a:xfrm>
        </p:grpSpPr>
        <p:sp>
          <p:nvSpPr>
            <p:cNvPr id="267" name="Rounded Rectangle"/>
            <p:cNvSpPr/>
            <p:nvPr/>
          </p:nvSpPr>
          <p:spPr>
            <a:xfrm>
              <a:off x="0" y="0"/>
              <a:ext cx="894000" cy="408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68" name="Flash"/>
            <p:cNvSpPr txBox="1"/>
            <p:nvPr/>
          </p:nvSpPr>
          <p:spPr>
            <a:xfrm>
              <a:off x="24679" y="13883"/>
              <a:ext cx="8446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Flash</a:t>
              </a:r>
            </a:p>
          </p:txBody>
        </p:sp>
      </p:grpSp>
      <p:sp>
        <p:nvSpPr>
          <p:cNvPr id="314" name="Google Shape;181;p26"/>
          <p:cNvSpPr/>
          <p:nvPr/>
        </p:nvSpPr>
        <p:spPr>
          <a:xfrm>
            <a:off x="2529402" y="3258625"/>
            <a:ext cx="326347" cy="42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15" name="Google Shape;183;p26"/>
          <p:cNvSpPr/>
          <p:nvPr/>
        </p:nvSpPr>
        <p:spPr>
          <a:xfrm>
            <a:off x="3015474" y="4102672"/>
            <a:ext cx="1" cy="14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74" name="Google Shape;184;p26"/>
          <p:cNvGrpSpPr/>
          <p:nvPr/>
        </p:nvGrpSpPr>
        <p:grpSpPr>
          <a:xfrm>
            <a:off x="1259891" y="3652382"/>
            <a:ext cx="894001" cy="483081"/>
            <a:chOff x="0" y="0"/>
            <a:chExt cx="893999" cy="483079"/>
          </a:xfrm>
        </p:grpSpPr>
        <p:sp>
          <p:nvSpPr>
            <p:cNvPr id="272" name="Rounded Rectangle"/>
            <p:cNvSpPr/>
            <p:nvPr/>
          </p:nvSpPr>
          <p:spPr>
            <a:xfrm>
              <a:off x="0" y="37539"/>
              <a:ext cx="894000" cy="408001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273" name="Integrated RoT"/>
            <p:cNvSpPr txBox="1"/>
            <p:nvPr/>
          </p:nvSpPr>
          <p:spPr>
            <a:xfrm>
              <a:off x="24679" y="0"/>
              <a:ext cx="844642" cy="483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Integrated RoT</a:t>
              </a:r>
            </a:p>
          </p:txBody>
        </p:sp>
      </p:grpSp>
      <p:sp>
        <p:nvSpPr>
          <p:cNvPr id="316" name="Google Shape;185;p26"/>
          <p:cNvSpPr/>
          <p:nvPr/>
        </p:nvSpPr>
        <p:spPr>
          <a:xfrm>
            <a:off x="1896562" y="3258625"/>
            <a:ext cx="309202" cy="393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78" name="Google Shape;177;p26"/>
          <p:cNvGrpSpPr/>
          <p:nvPr/>
        </p:nvGrpSpPr>
        <p:grpSpPr>
          <a:xfrm>
            <a:off x="3877059" y="3689922"/>
            <a:ext cx="894001" cy="408001"/>
            <a:chOff x="0" y="0"/>
            <a:chExt cx="893999" cy="407999"/>
          </a:xfrm>
        </p:grpSpPr>
        <p:sp>
          <p:nvSpPr>
            <p:cNvPr id="276" name="Rounded Rectangle"/>
            <p:cNvSpPr/>
            <p:nvPr/>
          </p:nvSpPr>
          <p:spPr>
            <a:xfrm>
              <a:off x="0" y="0"/>
              <a:ext cx="894000" cy="4080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77" name="RoT"/>
            <p:cNvSpPr txBox="1"/>
            <p:nvPr/>
          </p:nvSpPr>
          <p:spPr>
            <a:xfrm>
              <a:off x="24679" y="13883"/>
              <a:ext cx="8446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RoT</a:t>
              </a:r>
            </a:p>
          </p:txBody>
        </p:sp>
      </p:grpSp>
      <p:grpSp>
        <p:nvGrpSpPr>
          <p:cNvPr id="281" name="Google Shape;186;p26"/>
          <p:cNvGrpSpPr/>
          <p:nvPr/>
        </p:nvGrpSpPr>
        <p:grpSpPr>
          <a:xfrm>
            <a:off x="3877059" y="4255858"/>
            <a:ext cx="894001" cy="408001"/>
            <a:chOff x="0" y="0"/>
            <a:chExt cx="893999" cy="407999"/>
          </a:xfrm>
        </p:grpSpPr>
        <p:sp>
          <p:nvSpPr>
            <p:cNvPr id="279" name="Rounded Rectangle"/>
            <p:cNvSpPr/>
            <p:nvPr/>
          </p:nvSpPr>
          <p:spPr>
            <a:xfrm>
              <a:off x="0" y="0"/>
              <a:ext cx="894000" cy="408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80" name="Flash"/>
            <p:cNvSpPr txBox="1"/>
            <p:nvPr/>
          </p:nvSpPr>
          <p:spPr>
            <a:xfrm>
              <a:off x="24679" y="13883"/>
              <a:ext cx="8446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Flash</a:t>
              </a:r>
            </a:p>
          </p:txBody>
        </p:sp>
      </p:grpSp>
      <p:sp>
        <p:nvSpPr>
          <p:cNvPr id="317" name="Google Shape;187;p26"/>
          <p:cNvSpPr/>
          <p:nvPr/>
        </p:nvSpPr>
        <p:spPr>
          <a:xfrm>
            <a:off x="4324059" y="4102672"/>
            <a:ext cx="1" cy="14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87" name="Google Shape;188;p26"/>
          <p:cNvGrpSpPr/>
          <p:nvPr/>
        </p:nvGrpSpPr>
        <p:grpSpPr>
          <a:xfrm>
            <a:off x="3387071" y="1262445"/>
            <a:ext cx="1873257" cy="935259"/>
            <a:chOff x="0" y="0"/>
            <a:chExt cx="1873256" cy="935257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1873257" cy="935258"/>
              <a:chOff x="0" y="0"/>
              <a:chExt cx="1873256" cy="935257"/>
            </a:xfrm>
          </p:grpSpPr>
          <p:sp>
            <p:nvSpPr>
              <p:cNvPr id="283" name="Shape"/>
              <p:cNvSpPr/>
              <p:nvPr/>
            </p:nvSpPr>
            <p:spPr>
              <a:xfrm>
                <a:off x="0" y="0"/>
                <a:ext cx="1873257" cy="9352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CFE2F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84" name="Shape"/>
              <p:cNvSpPr/>
              <p:nvPr/>
            </p:nvSpPr>
            <p:spPr>
              <a:xfrm>
                <a:off x="95120" y="47557"/>
                <a:ext cx="1716529" cy="7940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</p:grpSp>
        <p:sp>
          <p:nvSpPr>
            <p:cNvPr id="286" name="Control plane attestation challenger"/>
            <p:cNvSpPr txBox="1"/>
            <p:nvPr/>
          </p:nvSpPr>
          <p:spPr>
            <a:xfrm>
              <a:off x="264186" y="67603"/>
              <a:ext cx="1212542" cy="748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300"/>
              </a:lvl1pPr>
            </a:lstStyle>
            <a:p>
              <a:pPr/>
              <a:r>
                <a:t>Control plane attestation challenger</a:t>
              </a:r>
            </a:p>
          </p:txBody>
        </p:sp>
      </p:grpSp>
      <p:grpSp>
        <p:nvGrpSpPr>
          <p:cNvPr id="290" name="Google Shape;178;p26"/>
          <p:cNvGrpSpPr/>
          <p:nvPr/>
        </p:nvGrpSpPr>
        <p:grpSpPr>
          <a:xfrm>
            <a:off x="3523476" y="2845875"/>
            <a:ext cx="1601101" cy="408001"/>
            <a:chOff x="0" y="0"/>
            <a:chExt cx="1601100" cy="407999"/>
          </a:xfrm>
        </p:grpSpPr>
        <p:sp>
          <p:nvSpPr>
            <p:cNvPr id="288" name="Rounded Rectangle"/>
            <p:cNvSpPr/>
            <p:nvPr/>
          </p:nvSpPr>
          <p:spPr>
            <a:xfrm>
              <a:off x="0" y="0"/>
              <a:ext cx="1601101" cy="4080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89" name="BMC / daemon"/>
            <p:cNvSpPr txBox="1"/>
            <p:nvPr/>
          </p:nvSpPr>
          <p:spPr>
            <a:xfrm>
              <a:off x="24679" y="13883"/>
              <a:ext cx="15517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BMC / daemon</a:t>
              </a:r>
            </a:p>
          </p:txBody>
        </p:sp>
      </p:grpSp>
      <p:sp>
        <p:nvSpPr>
          <p:cNvPr id="318" name="Google Shape;189;p26"/>
          <p:cNvSpPr/>
          <p:nvPr/>
        </p:nvSpPr>
        <p:spPr>
          <a:xfrm>
            <a:off x="4323816" y="2202044"/>
            <a:ext cx="159" cy="63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19" name="Google Shape;190;p26"/>
          <p:cNvSpPr/>
          <p:nvPr/>
        </p:nvSpPr>
        <p:spPr>
          <a:xfrm>
            <a:off x="6454813" y="3258625"/>
            <a:ext cx="326586" cy="426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95" name="Google Shape;191;p26"/>
          <p:cNvGrpSpPr/>
          <p:nvPr/>
        </p:nvGrpSpPr>
        <p:grpSpPr>
          <a:xfrm>
            <a:off x="6494228" y="3689958"/>
            <a:ext cx="894001" cy="408001"/>
            <a:chOff x="0" y="0"/>
            <a:chExt cx="893999" cy="407999"/>
          </a:xfrm>
        </p:grpSpPr>
        <p:sp>
          <p:nvSpPr>
            <p:cNvPr id="293" name="Rounded Rectangle"/>
            <p:cNvSpPr/>
            <p:nvPr/>
          </p:nvSpPr>
          <p:spPr>
            <a:xfrm>
              <a:off x="0" y="0"/>
              <a:ext cx="894000" cy="4080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94" name="RoT"/>
            <p:cNvSpPr txBox="1"/>
            <p:nvPr/>
          </p:nvSpPr>
          <p:spPr>
            <a:xfrm>
              <a:off x="24679" y="13883"/>
              <a:ext cx="8446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RoT</a:t>
              </a:r>
            </a:p>
          </p:txBody>
        </p:sp>
      </p:grpSp>
      <p:sp>
        <p:nvSpPr>
          <p:cNvPr id="320" name="Google Shape;192;p26"/>
          <p:cNvSpPr/>
          <p:nvPr/>
        </p:nvSpPr>
        <p:spPr>
          <a:xfrm>
            <a:off x="6941228" y="4102708"/>
            <a:ext cx="1" cy="14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99" name="Google Shape;193;p26"/>
          <p:cNvGrpSpPr/>
          <p:nvPr/>
        </p:nvGrpSpPr>
        <p:grpSpPr>
          <a:xfrm>
            <a:off x="6494228" y="4255894"/>
            <a:ext cx="894001" cy="408001"/>
            <a:chOff x="0" y="0"/>
            <a:chExt cx="893999" cy="407999"/>
          </a:xfrm>
        </p:grpSpPr>
        <p:sp>
          <p:nvSpPr>
            <p:cNvPr id="297" name="Rounded Rectangle"/>
            <p:cNvSpPr/>
            <p:nvPr/>
          </p:nvSpPr>
          <p:spPr>
            <a:xfrm>
              <a:off x="0" y="0"/>
              <a:ext cx="894000" cy="408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98" name="Flash"/>
            <p:cNvSpPr txBox="1"/>
            <p:nvPr/>
          </p:nvSpPr>
          <p:spPr>
            <a:xfrm>
              <a:off x="24679" y="13883"/>
              <a:ext cx="8446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Flash</a:t>
              </a:r>
            </a:p>
          </p:txBody>
        </p:sp>
      </p:grpSp>
      <p:sp>
        <p:nvSpPr>
          <p:cNvPr id="321" name="Google Shape;194;p26"/>
          <p:cNvSpPr/>
          <p:nvPr/>
        </p:nvSpPr>
        <p:spPr>
          <a:xfrm>
            <a:off x="5264292" y="1727972"/>
            <a:ext cx="360874" cy="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303" name="Google Shape;195;p26"/>
          <p:cNvGrpSpPr/>
          <p:nvPr/>
        </p:nvGrpSpPr>
        <p:grpSpPr>
          <a:xfrm>
            <a:off x="5629928" y="1236981"/>
            <a:ext cx="2221201" cy="978380"/>
            <a:chOff x="0" y="0"/>
            <a:chExt cx="2221200" cy="978379"/>
          </a:xfrm>
        </p:grpSpPr>
        <p:sp>
          <p:nvSpPr>
            <p:cNvPr id="301" name="Rounded Rectangle"/>
            <p:cNvSpPr/>
            <p:nvPr/>
          </p:nvSpPr>
          <p:spPr>
            <a:xfrm>
              <a:off x="0" y="49689"/>
              <a:ext cx="2221201" cy="879001"/>
            </a:xfrm>
            <a:prstGeom prst="roundRect">
              <a:avLst>
                <a:gd name="adj" fmla="val 12109"/>
              </a:avLst>
            </a:prstGeom>
            <a:solidFill>
              <a:srgbClr val="D9D2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302" name="Platform policy…"/>
            <p:cNvSpPr txBox="1"/>
            <p:nvPr/>
          </p:nvSpPr>
          <p:spPr>
            <a:xfrm>
              <a:off x="35937" y="0"/>
              <a:ext cx="2149326" cy="978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1300"/>
              </a:pPr>
              <a:r>
                <a:t>Platform policy</a:t>
              </a:r>
            </a:p>
            <a:p>
              <a:pPr/>
              <a:endParaRPr sz="1100"/>
            </a:p>
            <a:p>
              <a:pPr algn="ctr">
                <a:defRPr sz="1100"/>
              </a:pPr>
              <a:r>
                <a:t>Enumerates expected identities and measurements for each device on the machine.</a:t>
              </a:r>
            </a:p>
          </p:txBody>
        </p:sp>
      </p:grpSp>
      <p:grpSp>
        <p:nvGrpSpPr>
          <p:cNvPr id="306" name="Google Shape;182;p26"/>
          <p:cNvGrpSpPr/>
          <p:nvPr/>
        </p:nvGrpSpPr>
        <p:grpSpPr>
          <a:xfrm>
            <a:off x="1569136" y="2845875"/>
            <a:ext cx="1601101" cy="408001"/>
            <a:chOff x="0" y="0"/>
            <a:chExt cx="1601100" cy="407999"/>
          </a:xfrm>
        </p:grpSpPr>
        <p:sp>
          <p:nvSpPr>
            <p:cNvPr id="304" name="Rounded Rectangle"/>
            <p:cNvSpPr/>
            <p:nvPr/>
          </p:nvSpPr>
          <p:spPr>
            <a:xfrm>
              <a:off x="0" y="0"/>
              <a:ext cx="1601101" cy="4080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05" name="BMC / daemon"/>
            <p:cNvSpPr txBox="1"/>
            <p:nvPr/>
          </p:nvSpPr>
          <p:spPr>
            <a:xfrm>
              <a:off x="24679" y="13883"/>
              <a:ext cx="15517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BMC / daemon</a:t>
              </a:r>
            </a:p>
          </p:txBody>
        </p:sp>
      </p:grpSp>
      <p:grpSp>
        <p:nvGrpSpPr>
          <p:cNvPr id="309" name="Google Shape;175;p26"/>
          <p:cNvGrpSpPr/>
          <p:nvPr/>
        </p:nvGrpSpPr>
        <p:grpSpPr>
          <a:xfrm>
            <a:off x="5494442" y="2845875"/>
            <a:ext cx="1601101" cy="408001"/>
            <a:chOff x="0" y="0"/>
            <a:chExt cx="1601100" cy="407999"/>
          </a:xfrm>
        </p:grpSpPr>
        <p:sp>
          <p:nvSpPr>
            <p:cNvPr id="307" name="Rounded Rectangle"/>
            <p:cNvSpPr/>
            <p:nvPr/>
          </p:nvSpPr>
          <p:spPr>
            <a:xfrm>
              <a:off x="0" y="0"/>
              <a:ext cx="1601101" cy="4080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BMC / daemon"/>
            <p:cNvSpPr txBox="1"/>
            <p:nvPr/>
          </p:nvSpPr>
          <p:spPr>
            <a:xfrm>
              <a:off x="24679" y="13883"/>
              <a:ext cx="155174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BMC / daemon</a:t>
              </a:r>
            </a:p>
          </p:txBody>
        </p:sp>
      </p:grpSp>
      <p:sp>
        <p:nvSpPr>
          <p:cNvPr id="322" name="Google Shape;196;p26"/>
          <p:cNvSpPr/>
          <p:nvPr/>
        </p:nvSpPr>
        <p:spPr>
          <a:xfrm>
            <a:off x="2678766" y="2113471"/>
            <a:ext cx="1077302" cy="727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23" name="Google Shape;197;p26"/>
          <p:cNvSpPr/>
          <p:nvPr/>
        </p:nvSpPr>
        <p:spPr>
          <a:xfrm>
            <a:off x="4844591" y="2078817"/>
            <a:ext cx="1138589" cy="76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391;p43"/>
          <p:cNvSpPr txBox="1"/>
          <p:nvPr/>
        </p:nvSpPr>
        <p:spPr>
          <a:xfrm>
            <a:off x="2600212" y="2319297"/>
            <a:ext cx="1133701" cy="30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Cached sighandle</a:t>
            </a:r>
          </a:p>
        </p:txBody>
      </p:sp>
      <p:grpSp>
        <p:nvGrpSpPr>
          <p:cNvPr id="605" name="Google Shape;393;p43"/>
          <p:cNvGrpSpPr/>
          <p:nvPr/>
        </p:nvGrpSpPr>
        <p:grpSpPr>
          <a:xfrm>
            <a:off x="2133717" y="1063005"/>
            <a:ext cx="1360501" cy="380234"/>
            <a:chOff x="0" y="0"/>
            <a:chExt cx="1360499" cy="380233"/>
          </a:xfrm>
        </p:grpSpPr>
        <p:sp>
          <p:nvSpPr>
            <p:cNvPr id="603" name="Rounded Rectangle"/>
            <p:cNvSpPr/>
            <p:nvPr/>
          </p:nvSpPr>
          <p:spPr>
            <a:xfrm>
              <a:off x="0" y="31116"/>
              <a:ext cx="1360500" cy="3180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604" name="Requester"/>
            <p:cNvSpPr txBox="1"/>
            <p:nvPr/>
          </p:nvSpPr>
          <p:spPr>
            <a:xfrm>
              <a:off x="20285" y="0"/>
              <a:ext cx="13199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Requester</a:t>
              </a:r>
            </a:p>
          </p:txBody>
        </p:sp>
      </p:grpSp>
      <p:grpSp>
        <p:nvGrpSpPr>
          <p:cNvPr id="608" name="Google Shape;394;p43"/>
          <p:cNvGrpSpPr/>
          <p:nvPr/>
        </p:nvGrpSpPr>
        <p:grpSpPr>
          <a:xfrm>
            <a:off x="6412010" y="1062926"/>
            <a:ext cx="1604401" cy="380234"/>
            <a:chOff x="0" y="0"/>
            <a:chExt cx="1604400" cy="380233"/>
          </a:xfrm>
        </p:grpSpPr>
        <p:sp>
          <p:nvSpPr>
            <p:cNvPr id="606" name="Rounded Rectangle"/>
            <p:cNvSpPr/>
            <p:nvPr/>
          </p:nvSpPr>
          <p:spPr>
            <a:xfrm>
              <a:off x="0" y="31116"/>
              <a:ext cx="1604401" cy="318001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607" name="Responder"/>
            <p:cNvSpPr txBox="1"/>
            <p:nvPr/>
          </p:nvSpPr>
          <p:spPr>
            <a:xfrm>
              <a:off x="20285" y="0"/>
              <a:ext cx="15638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Responder</a:t>
              </a:r>
            </a:p>
          </p:txBody>
        </p:sp>
      </p:grpSp>
      <p:sp>
        <p:nvSpPr>
          <p:cNvPr id="609" name="Google Shape;396;p43"/>
          <p:cNvSpPr txBox="1"/>
          <p:nvPr/>
        </p:nvSpPr>
        <p:spPr>
          <a:xfrm>
            <a:off x="614749" y="2699521"/>
            <a:ext cx="1056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Redfish</a:t>
            </a:r>
          </a:p>
        </p:txBody>
      </p:sp>
      <p:sp>
        <p:nvSpPr>
          <p:cNvPr id="610" name="Google Shape;398;p43"/>
          <p:cNvSpPr txBox="1"/>
          <p:nvPr/>
        </p:nvSpPr>
        <p:spPr>
          <a:xfrm>
            <a:off x="4386014" y="1293138"/>
            <a:ext cx="1056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TPM</a:t>
            </a:r>
          </a:p>
        </p:txBody>
      </p:sp>
      <p:sp>
        <p:nvSpPr>
          <p:cNvPr id="611" name="Google Shape;399;p43"/>
          <p:cNvSpPr/>
          <p:nvPr/>
        </p:nvSpPr>
        <p:spPr>
          <a:xfrm flipH="1">
            <a:off x="2806167" y="1412121"/>
            <a:ext cx="7801" cy="3242102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2" name="Google Shape;400;p43"/>
          <p:cNvSpPr/>
          <p:nvPr/>
        </p:nvSpPr>
        <p:spPr>
          <a:xfrm flipH="1">
            <a:off x="7172762" y="1395451"/>
            <a:ext cx="9600" cy="3327001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Google Shape;401;p43"/>
          <p:cNvSpPr/>
          <p:nvPr/>
        </p:nvSpPr>
        <p:spPr>
          <a:xfrm flipH="1" flipV="1">
            <a:off x="2841934" y="2109885"/>
            <a:ext cx="4302601" cy="1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Google Shape;402;p43"/>
          <p:cNvSpPr txBox="1"/>
          <p:nvPr/>
        </p:nvSpPr>
        <p:spPr>
          <a:xfrm>
            <a:off x="3572655" y="3417777"/>
            <a:ext cx="2784901" cy="597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/>
            </a:pPr>
            <a:r>
              <a:t>QUOTE</a:t>
            </a:r>
          </a:p>
          <a:p>
            <a:pPr>
              <a:defRPr sz="1000"/>
            </a:pPr>
            <a:r>
              <a:t>SIGN</a:t>
            </a:r>
          </a:p>
          <a:p>
            <a:pPr>
              <a:defRPr sz="1000"/>
            </a:pPr>
            <a:r>
              <a:t>NV_READ (for reading EK certificate)</a:t>
            </a:r>
          </a:p>
        </p:txBody>
      </p:sp>
      <p:sp>
        <p:nvSpPr>
          <p:cNvPr id="615" name="Google Shape;403;p43"/>
          <p:cNvSpPr/>
          <p:nvPr/>
        </p:nvSpPr>
        <p:spPr>
          <a:xfrm flipH="1" flipV="1">
            <a:off x="2763061" y="3786834"/>
            <a:ext cx="4419301" cy="11700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Google Shape;404;p43"/>
          <p:cNvSpPr txBox="1"/>
          <p:nvPr/>
        </p:nvSpPr>
        <p:spPr>
          <a:xfrm>
            <a:off x="530945" y="3138276"/>
            <a:ext cx="2504101" cy="1435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980000"/>
                </a:solidFill>
              </a:defRPr>
            </a:pPr>
            <a:r>
              <a:t>POST /redfish/v1/??/??/SignMeasurements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{ 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Nonce,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MeasurementIndices,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SigningKeyId,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 HashingAlgorithm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 }</a:t>
            </a:r>
          </a:p>
          <a:p>
            <a:pPr>
              <a:defRPr sz="1000">
                <a:solidFill>
                  <a:srgbClr val="980000"/>
                </a:solidFill>
              </a:defRPr>
            </a:pPr>
            <a:r>
              <a:t>        </a:t>
            </a:r>
          </a:p>
        </p:txBody>
      </p:sp>
      <p:sp>
        <p:nvSpPr>
          <p:cNvPr id="617" name="Google Shape;405;p43"/>
          <p:cNvSpPr/>
          <p:nvPr/>
        </p:nvSpPr>
        <p:spPr>
          <a:xfrm flipH="1" flipV="1">
            <a:off x="965330" y="3533876"/>
            <a:ext cx="1848601" cy="117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Google Shape;407;p43"/>
          <p:cNvSpPr/>
          <p:nvPr/>
        </p:nvSpPr>
        <p:spPr>
          <a:xfrm>
            <a:off x="1151061" y="4513445"/>
            <a:ext cx="1662901" cy="51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9" name="Google Shape;409;p43"/>
          <p:cNvSpPr txBox="1"/>
          <p:nvPr/>
        </p:nvSpPr>
        <p:spPr>
          <a:xfrm>
            <a:off x="1342223" y="4320716"/>
            <a:ext cx="12789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/>
            </a:lvl1pPr>
          </a:lstStyle>
          <a:p>
            <a:pPr/>
            <a:r>
              <a:t>QUOTE response</a:t>
            </a:r>
          </a:p>
        </p:txBody>
      </p:sp>
      <p:sp>
        <p:nvSpPr>
          <p:cNvPr id="620" name="Google Shape;411;p43"/>
          <p:cNvSpPr txBox="1"/>
          <p:nvPr/>
        </p:nvSpPr>
        <p:spPr>
          <a:xfrm>
            <a:off x="587674" y="624174"/>
            <a:ext cx="7909502" cy="4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1932"/>
            </a:lvl1pPr>
          </a:lstStyle>
          <a:p>
            <a:pPr/>
            <a:r>
              <a:t>TPM attestation over Redfish</a:t>
            </a:r>
          </a:p>
        </p:txBody>
      </p:sp>
      <p:sp>
        <p:nvSpPr>
          <p:cNvPr id="621" name="TPM_CREATE"/>
          <p:cNvSpPr txBox="1"/>
          <p:nvPr/>
        </p:nvSpPr>
        <p:spPr>
          <a:xfrm>
            <a:off x="4402608" y="1889248"/>
            <a:ext cx="68823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pPr/>
            <a:r>
              <a:t>TPM_CREATE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296;p40"/>
          <p:cNvSpPr txBox="1"/>
          <p:nvPr>
            <p:ph type="body" idx="1"/>
          </p:nvPr>
        </p:nvSpPr>
        <p:spPr>
          <a:xfrm>
            <a:off x="562225" y="1137249"/>
            <a:ext cx="8054100" cy="3416401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 u="sng"/>
            </a:pPr>
            <a:r>
              <a:t>Nonce</a:t>
            </a:r>
            <a:r>
              <a:rPr u="none"/>
              <a:t> - No discovery needed</a:t>
            </a:r>
          </a:p>
          <a:p>
            <a:pPr indent="-323850">
              <a:buSzPts val="1500"/>
              <a:defRPr sz="1500" u="sng"/>
            </a:pPr>
            <a:r>
              <a:t>MeasurementIndices</a:t>
            </a:r>
            <a:r>
              <a:rPr u="none"/>
              <a:t> - From ActionInfo (For TPM 0-31)</a:t>
            </a:r>
          </a:p>
          <a:p>
            <a:pPr indent="-323850">
              <a:buSzPts val="1500"/>
              <a:defRPr sz="1500" u="sng"/>
            </a:pPr>
            <a:r>
              <a:t>HashingAlgo/SigningAlgo</a:t>
            </a:r>
            <a:r>
              <a:rPr u="none"/>
              <a:t>: From ActionInfo, there are a list of allowed values</a:t>
            </a:r>
          </a:p>
          <a:p>
            <a:pPr indent="-323850">
              <a:buSzPts val="1500"/>
              <a:defRPr sz="1500" u="sng"/>
            </a:pPr>
            <a:r>
              <a:t>SignerVersion</a:t>
            </a:r>
            <a:r>
              <a:rPr u="none"/>
              <a:t>: Fixed by TPM  (2.0 etc.)</a:t>
            </a:r>
          </a:p>
          <a:p>
            <a:pPr indent="-323850">
              <a:buSzPts val="1500"/>
              <a:defRPr sz="1500" u="sng"/>
            </a:pPr>
            <a:r>
              <a:t>SigningKeyId</a:t>
            </a:r>
            <a:r>
              <a:rPr u="none"/>
              <a:t> - From ActionInfo, there are a list of allowed values</a:t>
            </a:r>
          </a:p>
        </p:txBody>
      </p:sp>
      <p:sp>
        <p:nvSpPr>
          <p:cNvPr id="626" name="Google Shape;297;p40"/>
          <p:cNvSpPr txBox="1"/>
          <p:nvPr>
            <p:ph type="title"/>
          </p:nvPr>
        </p:nvSpPr>
        <p:spPr>
          <a:xfrm>
            <a:off x="387899" y="640749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Discovery of allowed values for each Parameter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384;p42"/>
          <p:cNvSpPr txBox="1"/>
          <p:nvPr/>
        </p:nvSpPr>
        <p:spPr>
          <a:xfrm>
            <a:off x="487825" y="707175"/>
            <a:ext cx="8343901" cy="5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77823">
              <a:lnSpc>
                <a:spcPct val="90000"/>
              </a:lnSpc>
              <a:defRPr sz="2688"/>
            </a:lvl1pPr>
          </a:lstStyle>
          <a:p>
            <a:pPr/>
            <a:r>
              <a:t>Signer protocol discovery</a:t>
            </a:r>
          </a:p>
        </p:txBody>
      </p:sp>
      <p:sp>
        <p:nvSpPr>
          <p:cNvPr id="629" name="Google Shape;385;p42"/>
          <p:cNvSpPr txBox="1"/>
          <p:nvPr/>
        </p:nvSpPr>
        <p:spPr>
          <a:xfrm>
            <a:off x="487824" y="1279874"/>
            <a:ext cx="8520602" cy="36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14959">
              <a:lnSpc>
                <a:spcPct val="92000"/>
              </a:lnSpc>
              <a:buClr>
                <a:srgbClr val="000000"/>
              </a:buClr>
              <a:buSzPct val="100000"/>
              <a:buFont typeface="Arial"/>
              <a:buChar char="●"/>
              <a:defRPr sz="1300"/>
            </a:lvl1pPr>
          </a:lstStyle>
          <a:p>
            <a:pPr/>
            <a:r>
              <a:t>There will be a complex property on the Responder resource to indicate an SPDM or TPM Responder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443;p45"/>
          <p:cNvSpPr txBox="1"/>
          <p:nvPr>
            <p:ph type="title" idx="4294967295"/>
          </p:nvPr>
        </p:nvSpPr>
        <p:spPr>
          <a:xfrm>
            <a:off x="1752600" y="1943100"/>
            <a:ext cx="5638800" cy="628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End of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202;p27"/>
          <p:cNvSpPr txBox="1"/>
          <p:nvPr/>
        </p:nvSpPr>
        <p:spPr>
          <a:xfrm>
            <a:off x="4693925" y="4800600"/>
            <a:ext cx="4099551" cy="21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 sz="900">
                <a:solidFill>
                  <a:srgbClr val="1B1F95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326" name="Google Shape;203;p27"/>
          <p:cNvSpPr txBox="1"/>
          <p:nvPr/>
        </p:nvSpPr>
        <p:spPr>
          <a:xfrm>
            <a:off x="905329" y="1012874"/>
            <a:ext cx="7610100" cy="44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0000"/>
              </a:lnSpc>
              <a:defRPr sz="1700"/>
            </a:lvl1pPr>
          </a:lstStyle>
          <a:p>
            <a:pPr/>
            <a:r>
              <a:t>Requirement - Collect signed measurements from SPDM/TPM Responder</a:t>
            </a:r>
          </a:p>
        </p:txBody>
      </p:sp>
      <p:grpSp>
        <p:nvGrpSpPr>
          <p:cNvPr id="329" name="Google Shape;204;p27"/>
          <p:cNvGrpSpPr/>
          <p:nvPr/>
        </p:nvGrpSpPr>
        <p:grpSpPr>
          <a:xfrm>
            <a:off x="3534926" y="2275884"/>
            <a:ext cx="1575601" cy="1087201"/>
            <a:chOff x="0" y="0"/>
            <a:chExt cx="1575600" cy="1087200"/>
          </a:xfrm>
        </p:grpSpPr>
        <p:sp>
          <p:nvSpPr>
            <p:cNvPr id="327" name="Rounded Rectangle"/>
            <p:cNvSpPr/>
            <p:nvPr/>
          </p:nvSpPr>
          <p:spPr>
            <a:xfrm>
              <a:off x="0" y="0"/>
              <a:ext cx="1575601" cy="10872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28" name="BMC (SPDM Requester /TPM client)"/>
            <p:cNvSpPr txBox="1"/>
            <p:nvPr/>
          </p:nvSpPr>
          <p:spPr>
            <a:xfrm>
              <a:off x="57835" y="150283"/>
              <a:ext cx="1459930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BMC (SPDM Requester /TPM client)</a:t>
              </a:r>
            </a:p>
          </p:txBody>
        </p:sp>
      </p:grpSp>
      <p:grpSp>
        <p:nvGrpSpPr>
          <p:cNvPr id="332" name="Google Shape;205;p27"/>
          <p:cNvGrpSpPr/>
          <p:nvPr/>
        </p:nvGrpSpPr>
        <p:grpSpPr>
          <a:xfrm>
            <a:off x="6578906" y="2275884"/>
            <a:ext cx="1575602" cy="1087201"/>
            <a:chOff x="0" y="0"/>
            <a:chExt cx="1575600" cy="1087200"/>
          </a:xfrm>
        </p:grpSpPr>
        <p:sp>
          <p:nvSpPr>
            <p:cNvPr id="330" name="Rounded Rectangle"/>
            <p:cNvSpPr/>
            <p:nvPr/>
          </p:nvSpPr>
          <p:spPr>
            <a:xfrm>
              <a:off x="0" y="0"/>
              <a:ext cx="1575601" cy="10872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31" name="RoT (SPDM Responder/TPM)"/>
            <p:cNvSpPr txBox="1"/>
            <p:nvPr/>
          </p:nvSpPr>
          <p:spPr>
            <a:xfrm>
              <a:off x="57835" y="150283"/>
              <a:ext cx="1459930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RoT (SPDM Responder/TPM)</a:t>
              </a:r>
            </a:p>
          </p:txBody>
        </p:sp>
      </p:grpSp>
      <p:sp>
        <p:nvSpPr>
          <p:cNvPr id="344" name="Google Shape;206;p27"/>
          <p:cNvSpPr/>
          <p:nvPr/>
        </p:nvSpPr>
        <p:spPr>
          <a:xfrm>
            <a:off x="5115282" y="2819484"/>
            <a:ext cx="145886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10800"/>
                  <a:pt x="14400" y="216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38" name="Google Shape;207;p27"/>
          <p:cNvGrpSpPr/>
          <p:nvPr/>
        </p:nvGrpSpPr>
        <p:grpSpPr>
          <a:xfrm>
            <a:off x="676668" y="1662815"/>
            <a:ext cx="1661513" cy="958092"/>
            <a:chOff x="0" y="0"/>
            <a:chExt cx="1661512" cy="958090"/>
          </a:xfrm>
        </p:grpSpPr>
        <p:grpSp>
          <p:nvGrpSpPr>
            <p:cNvPr id="336" name="Group"/>
            <p:cNvGrpSpPr/>
            <p:nvPr/>
          </p:nvGrpSpPr>
          <p:grpSpPr>
            <a:xfrm>
              <a:off x="0" y="0"/>
              <a:ext cx="1661513" cy="958091"/>
              <a:chOff x="0" y="0"/>
              <a:chExt cx="1661512" cy="958090"/>
            </a:xfrm>
          </p:grpSpPr>
          <p:sp>
            <p:nvSpPr>
              <p:cNvPr id="334" name="Shape"/>
              <p:cNvSpPr/>
              <p:nvPr/>
            </p:nvSpPr>
            <p:spPr>
              <a:xfrm>
                <a:off x="-1" y="-1"/>
                <a:ext cx="1661514" cy="958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EEEEEE"/>
              </a:solidFill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5" name="Shape"/>
              <p:cNvSpPr/>
              <p:nvPr/>
            </p:nvSpPr>
            <p:spPr>
              <a:xfrm>
                <a:off x="84368" y="48718"/>
                <a:ext cx="1522501" cy="813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37" name="Attestation challenger + verifier"/>
            <p:cNvSpPr txBox="1"/>
            <p:nvPr/>
          </p:nvSpPr>
          <p:spPr>
            <a:xfrm>
              <a:off x="234862" y="59554"/>
              <a:ext cx="1074406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Attestation challenger + verifier</a:t>
              </a:r>
            </a:p>
          </p:txBody>
        </p:sp>
      </p:grpSp>
      <p:sp>
        <p:nvSpPr>
          <p:cNvPr id="345" name="Google Shape;208;p27"/>
          <p:cNvSpPr/>
          <p:nvPr/>
        </p:nvSpPr>
        <p:spPr>
          <a:xfrm>
            <a:off x="2204622" y="2309671"/>
            <a:ext cx="1325542" cy="319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40" name="Google Shape;209;p27"/>
          <p:cNvSpPr txBox="1"/>
          <p:nvPr/>
        </p:nvSpPr>
        <p:spPr>
          <a:xfrm>
            <a:off x="2253425" y="2276475"/>
            <a:ext cx="1198801" cy="787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100"/>
            </a:pPr>
            <a:r>
              <a:t>Provide challenge;</a:t>
            </a:r>
          </a:p>
          <a:p>
            <a:pPr>
              <a:defRPr sz="1100"/>
            </a:pPr>
            <a:r>
              <a:t>Get signed measurements</a:t>
            </a:r>
          </a:p>
        </p:txBody>
      </p:sp>
      <p:sp>
        <p:nvSpPr>
          <p:cNvPr id="341" name="Google Shape;210;p27"/>
          <p:cNvSpPr txBox="1"/>
          <p:nvPr/>
        </p:nvSpPr>
        <p:spPr>
          <a:xfrm>
            <a:off x="5336371" y="2461282"/>
            <a:ext cx="1016700" cy="43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‘Attest to measurements’</a:t>
            </a:r>
          </a:p>
        </p:txBody>
      </p:sp>
      <p:sp>
        <p:nvSpPr>
          <p:cNvPr id="342" name="Google Shape;211;p27"/>
          <p:cNvSpPr/>
          <p:nvPr/>
        </p:nvSpPr>
        <p:spPr>
          <a:xfrm>
            <a:off x="5110526" y="3053259"/>
            <a:ext cx="1468501" cy="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Google Shape;212;p27"/>
          <p:cNvSpPr txBox="1"/>
          <p:nvPr/>
        </p:nvSpPr>
        <p:spPr>
          <a:xfrm>
            <a:off x="5461646" y="3092782"/>
            <a:ext cx="1016700" cy="43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Attestation,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217;p28"/>
          <p:cNvSpPr txBox="1"/>
          <p:nvPr/>
        </p:nvSpPr>
        <p:spPr>
          <a:xfrm>
            <a:off x="702333" y="968949"/>
            <a:ext cx="7928999" cy="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2576"/>
            </a:lvl1pPr>
          </a:lstStyle>
          <a:p>
            <a:pPr/>
            <a:r>
              <a:t>Surfacing signed measurements</a:t>
            </a:r>
          </a:p>
        </p:txBody>
      </p:sp>
      <p:grpSp>
        <p:nvGrpSpPr>
          <p:cNvPr id="350" name="Google Shape;218;p28"/>
          <p:cNvGrpSpPr/>
          <p:nvPr/>
        </p:nvGrpSpPr>
        <p:grpSpPr>
          <a:xfrm>
            <a:off x="3473424" y="2897625"/>
            <a:ext cx="1941901" cy="1333201"/>
            <a:chOff x="0" y="0"/>
            <a:chExt cx="1941900" cy="1333200"/>
          </a:xfrm>
        </p:grpSpPr>
        <p:sp>
          <p:nvSpPr>
            <p:cNvPr id="348" name="Rounded Rectangle"/>
            <p:cNvSpPr/>
            <p:nvPr/>
          </p:nvSpPr>
          <p:spPr>
            <a:xfrm>
              <a:off x="0" y="0"/>
              <a:ext cx="1941901" cy="13332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49" name="BMC"/>
            <p:cNvSpPr txBox="1"/>
            <p:nvPr/>
          </p:nvSpPr>
          <p:spPr>
            <a:xfrm>
              <a:off x="69843" y="476483"/>
              <a:ext cx="180221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 BMC</a:t>
              </a:r>
            </a:p>
          </p:txBody>
        </p:sp>
      </p:grpSp>
      <p:grpSp>
        <p:nvGrpSpPr>
          <p:cNvPr id="353" name="Google Shape;219;p28"/>
          <p:cNvGrpSpPr/>
          <p:nvPr/>
        </p:nvGrpSpPr>
        <p:grpSpPr>
          <a:xfrm>
            <a:off x="6762432" y="2897627"/>
            <a:ext cx="1641601" cy="1333201"/>
            <a:chOff x="0" y="0"/>
            <a:chExt cx="1641599" cy="1333200"/>
          </a:xfrm>
        </p:grpSpPr>
        <p:sp>
          <p:nvSpPr>
            <p:cNvPr id="351" name="Rounded Rectangle"/>
            <p:cNvSpPr/>
            <p:nvPr/>
          </p:nvSpPr>
          <p:spPr>
            <a:xfrm>
              <a:off x="0" y="0"/>
              <a:ext cx="1641600" cy="13332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52" name="zzzz zRoT"/>
            <p:cNvSpPr txBox="1"/>
            <p:nvPr/>
          </p:nvSpPr>
          <p:spPr>
            <a:xfrm>
              <a:off x="69843" y="476483"/>
              <a:ext cx="150191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zzzz zRoT</a:t>
              </a:r>
            </a:p>
          </p:txBody>
        </p:sp>
      </p:grpSp>
      <p:sp>
        <p:nvSpPr>
          <p:cNvPr id="378" name="Google Shape;220;p28"/>
          <p:cNvSpPr/>
          <p:nvPr/>
        </p:nvSpPr>
        <p:spPr>
          <a:xfrm>
            <a:off x="5420096" y="3564225"/>
            <a:ext cx="1337575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980000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59" name="Google Shape;221;p28"/>
          <p:cNvGrpSpPr/>
          <p:nvPr/>
        </p:nvGrpSpPr>
        <p:grpSpPr>
          <a:xfrm>
            <a:off x="612709" y="2145784"/>
            <a:ext cx="1731266" cy="1175052"/>
            <a:chOff x="0" y="0"/>
            <a:chExt cx="1731264" cy="1175051"/>
          </a:xfrm>
        </p:grpSpPr>
        <p:grpSp>
          <p:nvGrpSpPr>
            <p:cNvPr id="357" name="Group"/>
            <p:cNvGrpSpPr/>
            <p:nvPr/>
          </p:nvGrpSpPr>
          <p:grpSpPr>
            <a:xfrm>
              <a:off x="0" y="0"/>
              <a:ext cx="1731265" cy="1175052"/>
              <a:chOff x="0" y="0"/>
              <a:chExt cx="1731264" cy="1175051"/>
            </a:xfrm>
          </p:grpSpPr>
          <p:sp>
            <p:nvSpPr>
              <p:cNvPr id="355" name="Shape"/>
              <p:cNvSpPr/>
              <p:nvPr/>
            </p:nvSpPr>
            <p:spPr>
              <a:xfrm>
                <a:off x="-1" y="0"/>
                <a:ext cx="1731266" cy="11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EEEEEE"/>
              </a:solidFill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6" name="Shape"/>
              <p:cNvSpPr/>
              <p:nvPr/>
            </p:nvSpPr>
            <p:spPr>
              <a:xfrm>
                <a:off x="87909" y="59750"/>
                <a:ext cx="1586418" cy="997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58" name="Attestation challenger + verifier"/>
            <p:cNvSpPr txBox="1"/>
            <p:nvPr/>
          </p:nvSpPr>
          <p:spPr>
            <a:xfrm>
              <a:off x="244522" y="162107"/>
              <a:ext cx="1119911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Attestation challenger + verifier</a:t>
              </a:r>
            </a:p>
          </p:txBody>
        </p:sp>
      </p:grpSp>
      <p:sp>
        <p:nvSpPr>
          <p:cNvPr id="379" name="Google Shape;222;p28"/>
          <p:cNvSpPr/>
          <p:nvPr/>
        </p:nvSpPr>
        <p:spPr>
          <a:xfrm>
            <a:off x="2206181" y="2937209"/>
            <a:ext cx="1262482" cy="353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980000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63" name="Google Shape;223;p28"/>
          <p:cNvGrpSpPr/>
          <p:nvPr/>
        </p:nvGrpSpPr>
        <p:grpSpPr>
          <a:xfrm>
            <a:off x="6976650" y="2115770"/>
            <a:ext cx="1219801" cy="443401"/>
            <a:chOff x="0" y="0"/>
            <a:chExt cx="1219800" cy="443400"/>
          </a:xfrm>
        </p:grpSpPr>
        <p:sp>
          <p:nvSpPr>
            <p:cNvPr id="361" name="Rectangle"/>
            <p:cNvSpPr/>
            <p:nvPr/>
          </p:nvSpPr>
          <p:spPr>
            <a:xfrm>
              <a:off x="-1" y="-1"/>
              <a:ext cx="1219802" cy="443402"/>
            </a:xfrm>
            <a:prstGeom prst="rect">
              <a:avLst/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62" name="EEPROM"/>
            <p:cNvSpPr txBox="1"/>
            <p:nvPr/>
          </p:nvSpPr>
          <p:spPr>
            <a:xfrm>
              <a:off x="4762" y="31583"/>
              <a:ext cx="12102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EEPROM</a:t>
              </a:r>
            </a:p>
          </p:txBody>
        </p:sp>
      </p:grpSp>
      <p:sp>
        <p:nvSpPr>
          <p:cNvPr id="380" name="Google Shape;224;p28"/>
          <p:cNvSpPr/>
          <p:nvPr/>
        </p:nvSpPr>
        <p:spPr>
          <a:xfrm>
            <a:off x="7585048" y="2563841"/>
            <a:ext cx="891" cy="32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595959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365" name="Google Shape;225;p28"/>
          <p:cNvSpPr txBox="1"/>
          <p:nvPr/>
        </p:nvSpPr>
        <p:spPr>
          <a:xfrm>
            <a:off x="7510236" y="2558408"/>
            <a:ext cx="893701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Measure</a:t>
            </a:r>
          </a:p>
        </p:txBody>
      </p:sp>
      <p:sp>
        <p:nvSpPr>
          <p:cNvPr id="366" name="Google Shape;226;p28"/>
          <p:cNvSpPr txBox="1"/>
          <p:nvPr/>
        </p:nvSpPr>
        <p:spPr>
          <a:xfrm>
            <a:off x="2343101" y="2898346"/>
            <a:ext cx="10593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Redfish</a:t>
            </a:r>
          </a:p>
        </p:txBody>
      </p:sp>
      <p:sp>
        <p:nvSpPr>
          <p:cNvPr id="367" name="Google Shape;227;p28"/>
          <p:cNvSpPr txBox="1"/>
          <p:nvPr/>
        </p:nvSpPr>
        <p:spPr>
          <a:xfrm>
            <a:off x="5549031" y="3198817"/>
            <a:ext cx="10593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SPDM/TPM</a:t>
            </a:r>
          </a:p>
        </p:txBody>
      </p:sp>
      <p:grpSp>
        <p:nvGrpSpPr>
          <p:cNvPr id="370" name="Google Shape;228;p28"/>
          <p:cNvGrpSpPr/>
          <p:nvPr/>
        </p:nvGrpSpPr>
        <p:grpSpPr>
          <a:xfrm>
            <a:off x="3473424" y="3039799"/>
            <a:ext cx="698101" cy="1122601"/>
            <a:chOff x="0" y="0"/>
            <a:chExt cx="698099" cy="1122599"/>
          </a:xfrm>
        </p:grpSpPr>
        <p:sp>
          <p:nvSpPr>
            <p:cNvPr id="368" name="Rounded Rectangle"/>
            <p:cNvSpPr/>
            <p:nvPr/>
          </p:nvSpPr>
          <p:spPr>
            <a:xfrm>
              <a:off x="0" y="0"/>
              <a:ext cx="698100" cy="11226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"/>
              </a:pPr>
            </a:p>
          </p:txBody>
        </p:sp>
        <p:sp>
          <p:nvSpPr>
            <p:cNvPr id="369" name="Redfish…"/>
            <p:cNvSpPr txBox="1"/>
            <p:nvPr/>
          </p:nvSpPr>
          <p:spPr>
            <a:xfrm>
              <a:off x="38840" y="318721"/>
              <a:ext cx="620420" cy="485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600"/>
              </a:pPr>
              <a:r>
                <a:t>Redfish</a:t>
              </a:r>
            </a:p>
            <a:p>
              <a:pPr>
                <a:defRPr sz="600"/>
              </a:pPr>
              <a:r>
                <a:t>Server</a:t>
              </a:r>
            </a:p>
            <a:p>
              <a:pPr>
                <a:defRPr sz="600"/>
              </a:pPr>
              <a:r>
                <a:t>(OData via HTTP/Json)</a:t>
              </a:r>
            </a:p>
          </p:txBody>
        </p:sp>
      </p:grpSp>
      <p:grpSp>
        <p:nvGrpSpPr>
          <p:cNvPr id="373" name="Google Shape;229;p28"/>
          <p:cNvGrpSpPr/>
          <p:nvPr/>
        </p:nvGrpSpPr>
        <p:grpSpPr>
          <a:xfrm>
            <a:off x="4690824" y="3039799"/>
            <a:ext cx="698101" cy="1122601"/>
            <a:chOff x="0" y="0"/>
            <a:chExt cx="698099" cy="1122599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698100" cy="11226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372" name="SPDM…"/>
            <p:cNvSpPr txBox="1"/>
            <p:nvPr/>
          </p:nvSpPr>
          <p:spPr>
            <a:xfrm>
              <a:off x="38840" y="71279"/>
              <a:ext cx="620420" cy="980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700"/>
              </a:pPr>
              <a:r>
                <a:t>SPDM</a:t>
              </a:r>
            </a:p>
            <a:p>
              <a:pPr>
                <a:defRPr sz="700"/>
              </a:pPr>
              <a:r>
                <a:t>Requester</a:t>
              </a:r>
            </a:p>
            <a:p>
              <a:pPr>
                <a:defRPr sz="700"/>
              </a:pPr>
              <a:r>
                <a:t>(Byte scheme over MCTP)</a:t>
              </a:r>
              <a:br/>
              <a:br/>
              <a:r>
                <a:t>/TPM client</a:t>
              </a:r>
            </a:p>
          </p:txBody>
        </p:sp>
      </p:grpSp>
      <p:grpSp>
        <p:nvGrpSpPr>
          <p:cNvPr id="376" name="Google Shape;230;p28"/>
          <p:cNvGrpSpPr/>
          <p:nvPr/>
        </p:nvGrpSpPr>
        <p:grpSpPr>
          <a:xfrm>
            <a:off x="6742049" y="3002925"/>
            <a:ext cx="698101" cy="1122601"/>
            <a:chOff x="0" y="0"/>
            <a:chExt cx="698099" cy="1122599"/>
          </a:xfrm>
        </p:grpSpPr>
        <p:sp>
          <p:nvSpPr>
            <p:cNvPr id="374" name="Rounded Rectangle"/>
            <p:cNvSpPr/>
            <p:nvPr/>
          </p:nvSpPr>
          <p:spPr>
            <a:xfrm>
              <a:off x="0" y="0"/>
              <a:ext cx="698100" cy="11226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"/>
              </a:pPr>
            </a:p>
          </p:txBody>
        </p:sp>
        <p:sp>
          <p:nvSpPr>
            <p:cNvPr id="375" name="SPDM…"/>
            <p:cNvSpPr txBox="1"/>
            <p:nvPr/>
          </p:nvSpPr>
          <p:spPr>
            <a:xfrm>
              <a:off x="38840" y="356821"/>
              <a:ext cx="620420" cy="408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600"/>
              </a:pPr>
              <a:r>
                <a:t>SPDM</a:t>
              </a:r>
            </a:p>
            <a:p>
              <a:pPr>
                <a:defRPr sz="600"/>
              </a:pPr>
              <a:r>
                <a:t>Responder/TPM</a:t>
              </a:r>
            </a:p>
          </p:txBody>
        </p:sp>
      </p:grpSp>
      <p:sp>
        <p:nvSpPr>
          <p:cNvPr id="377" name="Google Shape;231;p28"/>
          <p:cNvSpPr/>
          <p:nvPr/>
        </p:nvSpPr>
        <p:spPr>
          <a:xfrm flipH="1" flipV="1">
            <a:off x="4176375" y="3272825"/>
            <a:ext cx="525000" cy="23101"/>
          </a:xfrm>
          <a:prstGeom prst="line">
            <a:avLst/>
          </a:prstGeom>
          <a:ln>
            <a:solidFill>
              <a:srgbClr val="595959"/>
            </a:solidFill>
            <a:prstDash val="dashDot"/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236;p29"/>
          <p:cNvSpPr txBox="1"/>
          <p:nvPr/>
        </p:nvSpPr>
        <p:spPr>
          <a:xfrm>
            <a:off x="549933" y="702249"/>
            <a:ext cx="7928999" cy="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2576"/>
            </a:lvl1pPr>
          </a:lstStyle>
          <a:p>
            <a:pPr/>
            <a:r>
              <a:t>Persisting signed measurements</a:t>
            </a:r>
          </a:p>
        </p:txBody>
      </p:sp>
      <p:grpSp>
        <p:nvGrpSpPr>
          <p:cNvPr id="385" name="Google Shape;237;p29"/>
          <p:cNvGrpSpPr/>
          <p:nvPr/>
        </p:nvGrpSpPr>
        <p:grpSpPr>
          <a:xfrm>
            <a:off x="3397644" y="2745227"/>
            <a:ext cx="1682401" cy="1333201"/>
            <a:chOff x="0" y="0"/>
            <a:chExt cx="1682400" cy="1333200"/>
          </a:xfrm>
        </p:grpSpPr>
        <p:sp>
          <p:nvSpPr>
            <p:cNvPr id="383" name="Rounded Rectangle"/>
            <p:cNvSpPr/>
            <p:nvPr/>
          </p:nvSpPr>
          <p:spPr>
            <a:xfrm>
              <a:off x="0" y="0"/>
              <a:ext cx="1682401" cy="13332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84" name="BMC"/>
            <p:cNvSpPr txBox="1"/>
            <p:nvPr/>
          </p:nvSpPr>
          <p:spPr>
            <a:xfrm>
              <a:off x="69843" y="476483"/>
              <a:ext cx="154271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BMC</a:t>
              </a:r>
            </a:p>
          </p:txBody>
        </p:sp>
      </p:grpSp>
      <p:grpSp>
        <p:nvGrpSpPr>
          <p:cNvPr id="388" name="Google Shape;238;p29"/>
          <p:cNvGrpSpPr/>
          <p:nvPr/>
        </p:nvGrpSpPr>
        <p:grpSpPr>
          <a:xfrm>
            <a:off x="6610032" y="2745227"/>
            <a:ext cx="1641601" cy="1333201"/>
            <a:chOff x="0" y="0"/>
            <a:chExt cx="1641599" cy="1333200"/>
          </a:xfrm>
        </p:grpSpPr>
        <p:sp>
          <p:nvSpPr>
            <p:cNvPr id="386" name="Rounded Rectangle"/>
            <p:cNvSpPr/>
            <p:nvPr/>
          </p:nvSpPr>
          <p:spPr>
            <a:xfrm>
              <a:off x="0" y="0"/>
              <a:ext cx="1641600" cy="13332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87" name="RoT"/>
            <p:cNvSpPr txBox="1"/>
            <p:nvPr/>
          </p:nvSpPr>
          <p:spPr>
            <a:xfrm>
              <a:off x="69843" y="476483"/>
              <a:ext cx="150191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RoT</a:t>
              </a:r>
            </a:p>
          </p:txBody>
        </p:sp>
      </p:grpSp>
      <p:sp>
        <p:nvSpPr>
          <p:cNvPr id="423" name="Google Shape;239;p29"/>
          <p:cNvSpPr/>
          <p:nvPr/>
        </p:nvSpPr>
        <p:spPr>
          <a:xfrm>
            <a:off x="5084760" y="3411827"/>
            <a:ext cx="15205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980000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94" name="Google Shape;240;p29"/>
          <p:cNvGrpSpPr/>
          <p:nvPr/>
        </p:nvGrpSpPr>
        <p:grpSpPr>
          <a:xfrm>
            <a:off x="460309" y="1993384"/>
            <a:ext cx="1731266" cy="1175052"/>
            <a:chOff x="0" y="0"/>
            <a:chExt cx="1731264" cy="1175051"/>
          </a:xfrm>
        </p:grpSpPr>
        <p:grpSp>
          <p:nvGrpSpPr>
            <p:cNvPr id="392" name="Group"/>
            <p:cNvGrpSpPr/>
            <p:nvPr/>
          </p:nvGrpSpPr>
          <p:grpSpPr>
            <a:xfrm>
              <a:off x="0" y="0"/>
              <a:ext cx="1731265" cy="1175052"/>
              <a:chOff x="0" y="0"/>
              <a:chExt cx="1731264" cy="1175051"/>
            </a:xfrm>
          </p:grpSpPr>
          <p:sp>
            <p:nvSpPr>
              <p:cNvPr id="390" name="Shape"/>
              <p:cNvSpPr/>
              <p:nvPr/>
            </p:nvSpPr>
            <p:spPr>
              <a:xfrm>
                <a:off x="-1" y="0"/>
                <a:ext cx="1731266" cy="11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EEEEEE"/>
              </a:solidFill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91" name="Shape"/>
              <p:cNvSpPr/>
              <p:nvPr/>
            </p:nvSpPr>
            <p:spPr>
              <a:xfrm>
                <a:off x="87909" y="59750"/>
                <a:ext cx="1586418" cy="997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93" name="Signature  verifier"/>
            <p:cNvSpPr txBox="1"/>
            <p:nvPr/>
          </p:nvSpPr>
          <p:spPr>
            <a:xfrm>
              <a:off x="244522" y="263707"/>
              <a:ext cx="1119911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Signature  verifier</a:t>
              </a:r>
            </a:p>
          </p:txBody>
        </p:sp>
      </p:grpSp>
      <p:grpSp>
        <p:nvGrpSpPr>
          <p:cNvPr id="397" name="Google Shape;241;p29"/>
          <p:cNvGrpSpPr/>
          <p:nvPr/>
        </p:nvGrpSpPr>
        <p:grpSpPr>
          <a:xfrm>
            <a:off x="6824250" y="1963370"/>
            <a:ext cx="1219801" cy="443401"/>
            <a:chOff x="0" y="0"/>
            <a:chExt cx="1219800" cy="443400"/>
          </a:xfrm>
        </p:grpSpPr>
        <p:sp>
          <p:nvSpPr>
            <p:cNvPr id="395" name="Rectangle"/>
            <p:cNvSpPr/>
            <p:nvPr/>
          </p:nvSpPr>
          <p:spPr>
            <a:xfrm>
              <a:off x="-1" y="-1"/>
              <a:ext cx="1219802" cy="443402"/>
            </a:xfrm>
            <a:prstGeom prst="rect">
              <a:avLst/>
            </a:prstGeom>
            <a:solidFill>
              <a:srgbClr val="EEEEEE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96" name="EEPROM"/>
            <p:cNvSpPr txBox="1"/>
            <p:nvPr/>
          </p:nvSpPr>
          <p:spPr>
            <a:xfrm>
              <a:off x="4762" y="31583"/>
              <a:ext cx="12102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EEPROM</a:t>
              </a:r>
            </a:p>
          </p:txBody>
        </p:sp>
      </p:grpSp>
      <p:sp>
        <p:nvSpPr>
          <p:cNvPr id="424" name="Google Shape;242;p29"/>
          <p:cNvSpPr/>
          <p:nvPr/>
        </p:nvSpPr>
        <p:spPr>
          <a:xfrm>
            <a:off x="7432648" y="2411441"/>
            <a:ext cx="891" cy="32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595959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399" name="Google Shape;243;p29"/>
          <p:cNvSpPr txBox="1"/>
          <p:nvPr/>
        </p:nvSpPr>
        <p:spPr>
          <a:xfrm>
            <a:off x="7357836" y="2406008"/>
            <a:ext cx="893701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Measure</a:t>
            </a:r>
          </a:p>
        </p:txBody>
      </p:sp>
      <p:sp>
        <p:nvSpPr>
          <p:cNvPr id="400" name="Google Shape;244;p29"/>
          <p:cNvSpPr txBox="1"/>
          <p:nvPr/>
        </p:nvSpPr>
        <p:spPr>
          <a:xfrm>
            <a:off x="5262817" y="3046417"/>
            <a:ext cx="10593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SPDM</a:t>
            </a:r>
          </a:p>
        </p:txBody>
      </p:sp>
      <p:grpSp>
        <p:nvGrpSpPr>
          <p:cNvPr id="403" name="Google Shape;245;p29"/>
          <p:cNvGrpSpPr/>
          <p:nvPr/>
        </p:nvGrpSpPr>
        <p:grpSpPr>
          <a:xfrm>
            <a:off x="4458236" y="2887396"/>
            <a:ext cx="621601" cy="1122601"/>
            <a:chOff x="0" y="0"/>
            <a:chExt cx="621599" cy="1122599"/>
          </a:xfrm>
        </p:grpSpPr>
        <p:sp>
          <p:nvSpPr>
            <p:cNvPr id="401" name="Rounded Rectangle"/>
            <p:cNvSpPr/>
            <p:nvPr/>
          </p:nvSpPr>
          <p:spPr>
            <a:xfrm>
              <a:off x="0" y="0"/>
              <a:ext cx="621600" cy="11226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402" name="SPDM…"/>
            <p:cNvSpPr txBox="1"/>
            <p:nvPr/>
          </p:nvSpPr>
          <p:spPr>
            <a:xfrm>
              <a:off x="35106" y="26829"/>
              <a:ext cx="551388" cy="106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700"/>
              </a:pPr>
              <a:r>
                <a:t>SPDM</a:t>
              </a:r>
            </a:p>
            <a:p>
              <a:pPr>
                <a:defRPr sz="700"/>
              </a:pPr>
              <a:r>
                <a:t>Requester</a:t>
              </a:r>
            </a:p>
            <a:p>
              <a:pPr>
                <a:defRPr sz="700"/>
              </a:pPr>
              <a:r>
                <a:t>(Byte scheme over MCTP)</a:t>
              </a:r>
              <a:br/>
              <a:br/>
              <a:r>
                <a:t>/TPM client</a:t>
              </a:r>
            </a:p>
          </p:txBody>
        </p:sp>
      </p:grpSp>
      <p:grpSp>
        <p:nvGrpSpPr>
          <p:cNvPr id="406" name="Google Shape;246;p29"/>
          <p:cNvGrpSpPr/>
          <p:nvPr/>
        </p:nvGrpSpPr>
        <p:grpSpPr>
          <a:xfrm>
            <a:off x="6589654" y="2850520"/>
            <a:ext cx="666301" cy="1122601"/>
            <a:chOff x="0" y="0"/>
            <a:chExt cx="666299" cy="1122599"/>
          </a:xfrm>
        </p:grpSpPr>
        <p:sp>
          <p:nvSpPr>
            <p:cNvPr id="404" name="Rounded Rectangle"/>
            <p:cNvSpPr/>
            <p:nvPr/>
          </p:nvSpPr>
          <p:spPr>
            <a:xfrm>
              <a:off x="0" y="0"/>
              <a:ext cx="666300" cy="1122600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"/>
              </a:pPr>
            </a:p>
          </p:txBody>
        </p:sp>
        <p:sp>
          <p:nvSpPr>
            <p:cNvPr id="405" name="SPDM…"/>
            <p:cNvSpPr txBox="1"/>
            <p:nvPr/>
          </p:nvSpPr>
          <p:spPr>
            <a:xfrm>
              <a:off x="37288" y="394921"/>
              <a:ext cx="591724" cy="332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600"/>
              </a:pPr>
              <a:r>
                <a:t>SPDM</a:t>
              </a:r>
            </a:p>
            <a:p>
              <a:pPr>
                <a:defRPr sz="600"/>
              </a:pPr>
              <a:r>
                <a:t>Responder</a:t>
              </a:r>
            </a:p>
          </p:txBody>
        </p:sp>
      </p:grpSp>
      <p:grpSp>
        <p:nvGrpSpPr>
          <p:cNvPr id="411" name="Google Shape;247;p29"/>
          <p:cNvGrpSpPr/>
          <p:nvPr/>
        </p:nvGrpSpPr>
        <p:grpSpPr>
          <a:xfrm>
            <a:off x="2173574" y="3738174"/>
            <a:ext cx="955628" cy="1122601"/>
            <a:chOff x="-1" y="0"/>
            <a:chExt cx="955627" cy="1122599"/>
          </a:xfrm>
        </p:grpSpPr>
        <p:grpSp>
          <p:nvGrpSpPr>
            <p:cNvPr id="409" name="Group"/>
            <p:cNvGrpSpPr/>
            <p:nvPr/>
          </p:nvGrpSpPr>
          <p:grpSpPr>
            <a:xfrm>
              <a:off x="-2" y="0"/>
              <a:ext cx="955629" cy="1122600"/>
              <a:chOff x="-1" y="0"/>
              <a:chExt cx="955627" cy="1122599"/>
            </a:xfrm>
          </p:grpSpPr>
          <p:sp>
            <p:nvSpPr>
              <p:cNvPr id="407" name="Shape"/>
              <p:cNvSpPr/>
              <p:nvPr/>
            </p:nvSpPr>
            <p:spPr>
              <a:xfrm>
                <a:off x="-2" y="0"/>
                <a:ext cx="955629" cy="112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8" name="Shape"/>
              <p:cNvSpPr/>
              <p:nvPr/>
            </p:nvSpPr>
            <p:spPr>
              <a:xfrm>
                <a:off x="-2" y="0"/>
                <a:ext cx="955629" cy="112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10" name="Storage"/>
            <p:cNvSpPr txBox="1"/>
            <p:nvPr/>
          </p:nvSpPr>
          <p:spPr>
            <a:xfrm>
              <a:off x="4762" y="464733"/>
              <a:ext cx="9461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Storage</a:t>
              </a:r>
            </a:p>
          </p:txBody>
        </p:sp>
      </p:grpSp>
      <p:sp>
        <p:nvSpPr>
          <p:cNvPr id="412" name="Google Shape;248;p29"/>
          <p:cNvSpPr/>
          <p:nvPr/>
        </p:nvSpPr>
        <p:spPr>
          <a:xfrm flipH="1">
            <a:off x="2651386" y="3411775"/>
            <a:ext cx="746402" cy="32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Google Shape;249;p29"/>
          <p:cNvSpPr txBox="1"/>
          <p:nvPr/>
        </p:nvSpPr>
        <p:spPr>
          <a:xfrm>
            <a:off x="2577725" y="2954024"/>
            <a:ext cx="893701" cy="558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300"/>
            </a:pPr>
            <a:r>
              <a:t>Persist</a:t>
            </a:r>
          </a:p>
          <a:p>
            <a:pPr>
              <a:defRPr sz="1300"/>
            </a:pPr>
            <a:r>
              <a:t>Signature</a:t>
            </a:r>
          </a:p>
        </p:txBody>
      </p:sp>
      <p:sp>
        <p:nvSpPr>
          <p:cNvPr id="425" name="Google Shape;250;p29"/>
          <p:cNvSpPr/>
          <p:nvPr/>
        </p:nvSpPr>
        <p:spPr>
          <a:xfrm>
            <a:off x="1325880" y="3171190"/>
            <a:ext cx="842010" cy="1127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5" name="Google Shape;251;p29"/>
          <p:cNvSpPr txBox="1"/>
          <p:nvPr/>
        </p:nvSpPr>
        <p:spPr>
          <a:xfrm>
            <a:off x="461775" y="3437875"/>
            <a:ext cx="893701" cy="93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300"/>
            </a:lvl1pPr>
          </a:lstStyle>
          <a:p>
            <a:pPr/>
            <a:r>
              <a:t>Collect and verify signature</a:t>
            </a:r>
          </a:p>
        </p:txBody>
      </p:sp>
      <p:grpSp>
        <p:nvGrpSpPr>
          <p:cNvPr id="420" name="Google Shape;252;p29"/>
          <p:cNvGrpSpPr/>
          <p:nvPr/>
        </p:nvGrpSpPr>
        <p:grpSpPr>
          <a:xfrm>
            <a:off x="2264809" y="1343822"/>
            <a:ext cx="1731265" cy="1175052"/>
            <a:chOff x="0" y="0"/>
            <a:chExt cx="1731264" cy="1175051"/>
          </a:xfrm>
        </p:grpSpPr>
        <p:grpSp>
          <p:nvGrpSpPr>
            <p:cNvPr id="418" name="Group"/>
            <p:cNvGrpSpPr/>
            <p:nvPr/>
          </p:nvGrpSpPr>
          <p:grpSpPr>
            <a:xfrm>
              <a:off x="0" y="0"/>
              <a:ext cx="1731265" cy="1175052"/>
              <a:chOff x="0" y="0"/>
              <a:chExt cx="1731264" cy="1175051"/>
            </a:xfrm>
          </p:grpSpPr>
          <p:sp>
            <p:nvSpPr>
              <p:cNvPr id="416" name="Shape"/>
              <p:cNvSpPr/>
              <p:nvPr/>
            </p:nvSpPr>
            <p:spPr>
              <a:xfrm>
                <a:off x="-1" y="0"/>
                <a:ext cx="1731266" cy="117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EEEEEE"/>
              </a:solidFill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7" name="Shape"/>
              <p:cNvSpPr/>
              <p:nvPr/>
            </p:nvSpPr>
            <p:spPr>
              <a:xfrm>
                <a:off x="87909" y="59750"/>
                <a:ext cx="1586418" cy="997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19" name="Challenger"/>
            <p:cNvSpPr txBox="1"/>
            <p:nvPr/>
          </p:nvSpPr>
          <p:spPr>
            <a:xfrm>
              <a:off x="244522" y="365307"/>
              <a:ext cx="111991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Challenger</a:t>
              </a:r>
            </a:p>
          </p:txBody>
        </p:sp>
      </p:grpSp>
      <p:sp>
        <p:nvSpPr>
          <p:cNvPr id="421" name="Google Shape;253;p29"/>
          <p:cNvSpPr txBox="1"/>
          <p:nvPr/>
        </p:nvSpPr>
        <p:spPr>
          <a:xfrm>
            <a:off x="4211399" y="1989588"/>
            <a:ext cx="1198801" cy="48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Provide challenge</a:t>
            </a:r>
          </a:p>
        </p:txBody>
      </p:sp>
      <p:sp>
        <p:nvSpPr>
          <p:cNvPr id="426" name="Google Shape;254;p29"/>
          <p:cNvSpPr/>
          <p:nvPr/>
        </p:nvSpPr>
        <p:spPr>
          <a:xfrm>
            <a:off x="3129279" y="1148080"/>
            <a:ext cx="1108711" cy="15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48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259;p30"/>
          <p:cNvSpPr txBox="1"/>
          <p:nvPr/>
        </p:nvSpPr>
        <p:spPr>
          <a:xfrm>
            <a:off x="848214" y="767799"/>
            <a:ext cx="7368300" cy="481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2116"/>
            </a:lvl1pPr>
          </a:lstStyle>
          <a:p>
            <a:pPr/>
            <a:r>
              <a:t>SPDM + Redfish today</a:t>
            </a:r>
          </a:p>
        </p:txBody>
      </p:sp>
      <p:grpSp>
        <p:nvGrpSpPr>
          <p:cNvPr id="433" name="Google Shape;260;p30"/>
          <p:cNvGrpSpPr/>
          <p:nvPr/>
        </p:nvGrpSpPr>
        <p:grpSpPr>
          <a:xfrm>
            <a:off x="2574118" y="1310988"/>
            <a:ext cx="1463701" cy="3419702"/>
            <a:chOff x="0" y="0"/>
            <a:chExt cx="1463699" cy="3419700"/>
          </a:xfrm>
        </p:grpSpPr>
        <p:sp>
          <p:nvSpPr>
            <p:cNvPr id="431" name="Rounded Rectangle"/>
            <p:cNvSpPr/>
            <p:nvPr/>
          </p:nvSpPr>
          <p:spPr>
            <a:xfrm>
              <a:off x="0" y="0"/>
              <a:ext cx="1463700" cy="34197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800"/>
              </a:pPr>
            </a:p>
          </p:txBody>
        </p:sp>
        <p:sp>
          <p:nvSpPr>
            <p:cNvPr id="432" name="BMC(Redfish Responder+ SPDM Requester)"/>
            <p:cNvSpPr txBox="1"/>
            <p:nvPr/>
          </p:nvSpPr>
          <p:spPr>
            <a:xfrm>
              <a:off x="76214" y="76214"/>
              <a:ext cx="1311272" cy="133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/>
              <a:r>
                <a:t>BMC(Redfish Responder+ SPDM Requester)</a:t>
              </a:r>
            </a:p>
            <a:p>
              <a:pPr/>
              <a:endParaRPr sz="800"/>
            </a:p>
            <a:p>
              <a:pPr/>
              <a:endParaRPr sz="800"/>
            </a:p>
          </p:txBody>
        </p:sp>
      </p:grpSp>
      <p:grpSp>
        <p:nvGrpSpPr>
          <p:cNvPr id="436" name="Google Shape;261;p30"/>
          <p:cNvGrpSpPr/>
          <p:nvPr/>
        </p:nvGrpSpPr>
        <p:grpSpPr>
          <a:xfrm>
            <a:off x="6990435" y="1311031"/>
            <a:ext cx="1463701" cy="3419701"/>
            <a:chOff x="0" y="0"/>
            <a:chExt cx="1463699" cy="3419700"/>
          </a:xfrm>
        </p:grpSpPr>
        <p:sp>
          <p:nvSpPr>
            <p:cNvPr id="434" name="Rounded Rectangle"/>
            <p:cNvSpPr/>
            <p:nvPr/>
          </p:nvSpPr>
          <p:spPr>
            <a:xfrm>
              <a:off x="0" y="0"/>
              <a:ext cx="1463700" cy="34197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/>
            </a:p>
          </p:txBody>
        </p:sp>
        <p:sp>
          <p:nvSpPr>
            <p:cNvPr id="435" name="RoT(SPDM Responder)…"/>
            <p:cNvSpPr txBox="1"/>
            <p:nvPr/>
          </p:nvSpPr>
          <p:spPr>
            <a:xfrm>
              <a:off x="76214" y="76214"/>
              <a:ext cx="1311272" cy="31767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/>
              <a:r>
                <a:t>RoT(SPDM Responder)</a:t>
              </a:r>
            </a:p>
            <a:p>
              <a:pPr algn="ctr"/>
            </a:p>
            <a:p>
              <a:pPr algn="ctr"/>
            </a:p>
            <a:p>
              <a:pPr algn="ctr"/>
            </a:p>
            <a:p>
              <a:pPr algn="ctr"/>
            </a:p>
            <a:p>
              <a:pPr algn="ctr"/>
            </a:p>
            <a:p>
              <a:pPr/>
            </a:p>
            <a:p>
              <a:pPr>
                <a:defRPr sz="800" u="sng"/>
              </a:pPr>
              <a:r>
                <a:t>Measurement Blocks</a:t>
              </a:r>
            </a:p>
            <a:p>
              <a:pPr>
                <a:defRPr sz="800"/>
              </a:pPr>
              <a:r>
                <a:t>[{</a:t>
              </a:r>
            </a:p>
            <a:p>
              <a:pPr>
                <a:defRPr sz="800"/>
              </a:pPr>
              <a:r>
                <a:t> “Index”: 1, “Type”: 0, Size: 0x100, Measurement: ...</a:t>
              </a:r>
            </a:p>
            <a:p>
              <a:pPr>
                <a:defRPr sz="800"/>
              </a:pPr>
              <a:r>
                <a:t>},</a:t>
              </a:r>
            </a:p>
            <a:p>
              <a:pPr>
                <a:defRPr sz="800"/>
              </a:pPr>
              <a:r>
                <a:t>{</a:t>
              </a:r>
            </a:p>
            <a:p>
              <a:pPr>
                <a:defRPr sz="800"/>
              </a:pPr>
              <a:r>
                <a:t> “Index”: 2, “Type”: 0, Size: 0x400, Measurement: ...</a:t>
              </a:r>
            </a:p>
            <a:p>
              <a:pPr>
                <a:defRPr sz="800"/>
              </a:pPr>
              <a:r>
                <a:t>}]</a:t>
              </a:r>
            </a:p>
          </p:txBody>
        </p:sp>
      </p:grpSp>
      <p:sp>
        <p:nvSpPr>
          <p:cNvPr id="437" name="Google Shape;262;p30"/>
          <p:cNvSpPr txBox="1"/>
          <p:nvPr/>
        </p:nvSpPr>
        <p:spPr>
          <a:xfrm>
            <a:off x="4391042" y="1102133"/>
            <a:ext cx="9843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SPDM</a:t>
            </a:r>
          </a:p>
        </p:txBody>
      </p:sp>
      <p:sp>
        <p:nvSpPr>
          <p:cNvPr id="438" name="Google Shape;263;p30"/>
          <p:cNvSpPr txBox="1"/>
          <p:nvPr/>
        </p:nvSpPr>
        <p:spPr>
          <a:xfrm>
            <a:off x="643975" y="1910713"/>
            <a:ext cx="1747200" cy="68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/>
            </a:pPr>
            <a:r>
              <a:t>GET /redfish/v1/??/??/Certificates</a:t>
            </a:r>
          </a:p>
          <a:p>
            <a:pPr/>
            <a:endParaRPr sz="900"/>
          </a:p>
        </p:txBody>
      </p:sp>
      <p:sp>
        <p:nvSpPr>
          <p:cNvPr id="439" name="Google Shape;264;p30"/>
          <p:cNvSpPr/>
          <p:nvPr/>
        </p:nvSpPr>
        <p:spPr>
          <a:xfrm flipH="1">
            <a:off x="511918" y="2391104"/>
            <a:ext cx="2062201" cy="12002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Google Shape;265;p30"/>
          <p:cNvSpPr txBox="1"/>
          <p:nvPr/>
        </p:nvSpPr>
        <p:spPr>
          <a:xfrm>
            <a:off x="808500" y="1165231"/>
            <a:ext cx="9843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u="sng"/>
            </a:lvl1pPr>
          </a:lstStyle>
          <a:p>
            <a:pPr/>
            <a:r>
              <a:t>Redfish</a:t>
            </a:r>
          </a:p>
        </p:txBody>
      </p:sp>
      <p:sp>
        <p:nvSpPr>
          <p:cNvPr id="441" name="Google Shape;266;p30"/>
          <p:cNvSpPr txBox="1"/>
          <p:nvPr/>
        </p:nvSpPr>
        <p:spPr>
          <a:xfrm>
            <a:off x="643974" y="3214002"/>
            <a:ext cx="2332801" cy="306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GET /redfish/v1/??/??/Measurements</a:t>
            </a:r>
          </a:p>
        </p:txBody>
      </p:sp>
      <p:sp>
        <p:nvSpPr>
          <p:cNvPr id="442" name="Google Shape;267;p30"/>
          <p:cNvSpPr/>
          <p:nvPr/>
        </p:nvSpPr>
        <p:spPr>
          <a:xfrm flipH="1" flipV="1">
            <a:off x="1092156" y="3477709"/>
            <a:ext cx="1449901" cy="36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Google Shape;268;p30"/>
          <p:cNvSpPr/>
          <p:nvPr/>
        </p:nvSpPr>
        <p:spPr>
          <a:xfrm>
            <a:off x="1002676" y="3006070"/>
            <a:ext cx="1549201" cy="5400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4" name="Google Shape;269;p30"/>
          <p:cNvSpPr/>
          <p:nvPr/>
        </p:nvSpPr>
        <p:spPr>
          <a:xfrm>
            <a:off x="1257999" y="3991421"/>
            <a:ext cx="1316102" cy="3601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Google Shape;270;p30"/>
          <p:cNvSpPr txBox="1"/>
          <p:nvPr/>
        </p:nvSpPr>
        <p:spPr>
          <a:xfrm>
            <a:off x="1181477" y="2648906"/>
            <a:ext cx="1191601" cy="43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900"/>
          </a:p>
          <a:p>
            <a:pPr>
              <a:defRPr sz="900"/>
            </a:pPr>
            <a:r>
              <a:t>Certificates</a:t>
            </a:r>
          </a:p>
        </p:txBody>
      </p:sp>
      <p:sp>
        <p:nvSpPr>
          <p:cNvPr id="446" name="Google Shape;271;p30"/>
          <p:cNvSpPr txBox="1"/>
          <p:nvPr/>
        </p:nvSpPr>
        <p:spPr>
          <a:xfrm>
            <a:off x="1320263" y="3783250"/>
            <a:ext cx="1191602" cy="43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pPr/>
            <a:r>
              <a:t>Measurements (no signature)</a:t>
            </a:r>
          </a:p>
        </p:txBody>
      </p:sp>
      <p:grpSp>
        <p:nvGrpSpPr>
          <p:cNvPr id="450" name="Google Shape;272;p30"/>
          <p:cNvGrpSpPr/>
          <p:nvPr/>
        </p:nvGrpSpPr>
        <p:grpSpPr>
          <a:xfrm>
            <a:off x="4150755" y="2517276"/>
            <a:ext cx="2700002" cy="239100"/>
            <a:chOff x="0" y="0"/>
            <a:chExt cx="2700000" cy="239098"/>
          </a:xfrm>
        </p:grpSpPr>
        <p:sp>
          <p:nvSpPr>
            <p:cNvPr id="447" name="Shape"/>
            <p:cNvSpPr/>
            <p:nvPr/>
          </p:nvSpPr>
          <p:spPr>
            <a:xfrm>
              <a:off x="-1" y="0"/>
              <a:ext cx="2700002" cy="23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128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8" name="Triangle"/>
            <p:cNvSpPr/>
            <p:nvPr/>
          </p:nvSpPr>
          <p:spPr>
            <a:xfrm>
              <a:off x="2660149" y="199248"/>
              <a:ext cx="39852" cy="3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9" name="Line"/>
            <p:cNvSpPr/>
            <p:nvPr/>
          </p:nvSpPr>
          <p:spPr>
            <a:xfrm>
              <a:off x="-1" y="0"/>
              <a:ext cx="2700002" cy="23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1" y="21600"/>
                  </a:moveTo>
                  <a:lnTo>
                    <a:pt x="21345" y="18720"/>
                  </a:lnTo>
                  <a:lnTo>
                    <a:pt x="21600" y="18000"/>
                  </a:lnTo>
                  <a:lnTo>
                    <a:pt x="21281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451" name="Google Shape;273;p30"/>
          <p:cNvSpPr txBox="1"/>
          <p:nvPr/>
        </p:nvSpPr>
        <p:spPr>
          <a:xfrm>
            <a:off x="4194905" y="2517276"/>
            <a:ext cx="2700002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GET_CERTIFICATE</a:t>
            </a:r>
          </a:p>
        </p:txBody>
      </p:sp>
      <p:sp>
        <p:nvSpPr>
          <p:cNvPr id="452" name="Google Shape;274;p30"/>
          <p:cNvSpPr/>
          <p:nvPr/>
        </p:nvSpPr>
        <p:spPr>
          <a:xfrm>
            <a:off x="4060078" y="2756535"/>
            <a:ext cx="2925601" cy="15300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56" name="Google Shape;275;p30"/>
          <p:cNvGrpSpPr/>
          <p:nvPr/>
        </p:nvGrpSpPr>
        <p:grpSpPr>
          <a:xfrm>
            <a:off x="4162080" y="3374299"/>
            <a:ext cx="2700001" cy="239100"/>
            <a:chOff x="0" y="0"/>
            <a:chExt cx="2700000" cy="239098"/>
          </a:xfrm>
        </p:grpSpPr>
        <p:sp>
          <p:nvSpPr>
            <p:cNvPr id="453" name="Shape"/>
            <p:cNvSpPr/>
            <p:nvPr/>
          </p:nvSpPr>
          <p:spPr>
            <a:xfrm>
              <a:off x="-1" y="0"/>
              <a:ext cx="2700002" cy="23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128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4" name="Triangle"/>
            <p:cNvSpPr/>
            <p:nvPr/>
          </p:nvSpPr>
          <p:spPr>
            <a:xfrm>
              <a:off x="2660149" y="199248"/>
              <a:ext cx="39852" cy="3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5" name="Line"/>
            <p:cNvSpPr/>
            <p:nvPr/>
          </p:nvSpPr>
          <p:spPr>
            <a:xfrm>
              <a:off x="-1" y="0"/>
              <a:ext cx="2700002" cy="23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1" y="21600"/>
                  </a:moveTo>
                  <a:lnTo>
                    <a:pt x="21345" y="18720"/>
                  </a:lnTo>
                  <a:lnTo>
                    <a:pt x="21600" y="18000"/>
                  </a:lnTo>
                  <a:lnTo>
                    <a:pt x="21281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457" name="Google Shape;276;p30"/>
          <p:cNvSpPr txBox="1"/>
          <p:nvPr/>
        </p:nvSpPr>
        <p:spPr>
          <a:xfrm>
            <a:off x="4206230" y="3374299"/>
            <a:ext cx="2700001" cy="3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GET_MEASUREMENTS</a:t>
            </a:r>
          </a:p>
        </p:txBody>
      </p:sp>
      <p:sp>
        <p:nvSpPr>
          <p:cNvPr id="458" name="Google Shape;277;p30"/>
          <p:cNvSpPr/>
          <p:nvPr/>
        </p:nvSpPr>
        <p:spPr>
          <a:xfrm>
            <a:off x="4071402" y="3613557"/>
            <a:ext cx="2925601" cy="15300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9" name="Google Shape;278;p30"/>
          <p:cNvSpPr/>
          <p:nvPr/>
        </p:nvSpPr>
        <p:spPr>
          <a:xfrm flipH="1" flipV="1">
            <a:off x="4038465" y="2217902"/>
            <a:ext cx="2942401" cy="11702"/>
          </a:xfrm>
          <a:prstGeom prst="line">
            <a:avLst/>
          </a:prstGeom>
          <a:ln>
            <a:solidFill>
              <a:srgbClr val="595959"/>
            </a:solidFill>
            <a:headEnd type="triangle"/>
            <a:tailEnd type="stealth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65" name="Google Shape;279;p30"/>
          <p:cNvGrpSpPr/>
          <p:nvPr/>
        </p:nvGrpSpPr>
        <p:grpSpPr>
          <a:xfrm>
            <a:off x="4132550" y="1672879"/>
            <a:ext cx="2700001" cy="560933"/>
            <a:chOff x="0" y="0"/>
            <a:chExt cx="2700000" cy="560931"/>
          </a:xfrm>
        </p:grpSpPr>
        <p:grpSp>
          <p:nvGrpSpPr>
            <p:cNvPr id="463" name="Group"/>
            <p:cNvGrpSpPr/>
            <p:nvPr/>
          </p:nvGrpSpPr>
          <p:grpSpPr>
            <a:xfrm>
              <a:off x="0" y="79431"/>
              <a:ext cx="2700001" cy="481501"/>
              <a:chOff x="0" y="0"/>
              <a:chExt cx="2700000" cy="481500"/>
            </a:xfrm>
          </p:grpSpPr>
          <p:sp>
            <p:nvSpPr>
              <p:cNvPr id="460" name="Shape"/>
              <p:cNvSpPr/>
              <p:nvPr/>
            </p:nvSpPr>
            <p:spPr>
              <a:xfrm>
                <a:off x="-1" y="-1"/>
                <a:ext cx="2700002" cy="481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209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300"/>
                </a:pPr>
              </a:p>
            </p:txBody>
          </p:sp>
          <p:sp>
            <p:nvSpPr>
              <p:cNvPr id="461" name="Triangle"/>
              <p:cNvSpPr/>
              <p:nvPr/>
            </p:nvSpPr>
            <p:spPr>
              <a:xfrm>
                <a:off x="2619748" y="401248"/>
                <a:ext cx="80253" cy="80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300"/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>
                <a:off x="-1" y="-1"/>
                <a:ext cx="2700002" cy="481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58" y="21600"/>
                    </a:moveTo>
                    <a:lnTo>
                      <a:pt x="21086" y="18720"/>
                    </a:lnTo>
                    <a:lnTo>
                      <a:pt x="21600" y="18000"/>
                    </a:lnTo>
                    <a:lnTo>
                      <a:pt x="20958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300"/>
                </a:pPr>
              </a:p>
            </p:txBody>
          </p:sp>
        </p:grpSp>
        <p:sp>
          <p:nvSpPr>
            <p:cNvPr id="464" name="GET_VERSION…"/>
            <p:cNvSpPr txBox="1"/>
            <p:nvPr/>
          </p:nvSpPr>
          <p:spPr>
            <a:xfrm>
              <a:off x="4762" y="0"/>
              <a:ext cx="2690476" cy="560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900"/>
              </a:pPr>
              <a:r>
                <a:t>GET_VERSION</a:t>
              </a:r>
            </a:p>
            <a:p>
              <a:pPr>
                <a:defRPr sz="900"/>
              </a:pPr>
              <a:r>
                <a:t>GET_CAPABILITIES</a:t>
              </a:r>
            </a:p>
            <a:p>
              <a:pPr>
                <a:defRPr sz="900"/>
              </a:pPr>
              <a:r>
                <a:t>NEGOTIATE_ALGORITHMS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284;p31"/>
          <p:cNvSpPr txBox="1"/>
          <p:nvPr/>
        </p:nvSpPr>
        <p:spPr>
          <a:xfrm>
            <a:off x="693499" y="842124"/>
            <a:ext cx="7703702" cy="54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lnSpc>
                <a:spcPct val="80000"/>
              </a:lnSpc>
              <a:defRPr sz="2576"/>
            </a:lvl1pPr>
          </a:lstStyle>
          <a:p>
            <a:pPr/>
            <a:r>
              <a:t>SPDM GET_MEASUREMENTS signature</a:t>
            </a:r>
          </a:p>
        </p:txBody>
      </p:sp>
      <p:grpSp>
        <p:nvGrpSpPr>
          <p:cNvPr id="471" name="Google Shape;285;p31"/>
          <p:cNvGrpSpPr/>
          <p:nvPr/>
        </p:nvGrpSpPr>
        <p:grpSpPr>
          <a:xfrm>
            <a:off x="2539995" y="2072594"/>
            <a:ext cx="4088101" cy="464102"/>
            <a:chOff x="0" y="0"/>
            <a:chExt cx="4088100" cy="464100"/>
          </a:xfrm>
        </p:grpSpPr>
        <p:sp>
          <p:nvSpPr>
            <p:cNvPr id="468" name="Shape"/>
            <p:cNvSpPr/>
            <p:nvPr/>
          </p:nvSpPr>
          <p:spPr>
            <a:xfrm>
              <a:off x="-1" y="-1"/>
              <a:ext cx="4088102" cy="46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11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69" name="Triangle"/>
            <p:cNvSpPr/>
            <p:nvPr/>
          </p:nvSpPr>
          <p:spPr>
            <a:xfrm>
              <a:off x="4010748" y="386748"/>
              <a:ext cx="77353" cy="7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70" name="Line"/>
            <p:cNvSpPr/>
            <p:nvPr/>
          </p:nvSpPr>
          <p:spPr>
            <a:xfrm>
              <a:off x="-1" y="-1"/>
              <a:ext cx="4088102" cy="46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91" y="21600"/>
                  </a:moveTo>
                  <a:lnTo>
                    <a:pt x="21273" y="18720"/>
                  </a:lnTo>
                  <a:lnTo>
                    <a:pt x="21600" y="18000"/>
                  </a:lnTo>
                  <a:lnTo>
                    <a:pt x="21191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74" name="Google Shape;286;p31"/>
          <p:cNvGrpSpPr/>
          <p:nvPr/>
        </p:nvGrpSpPr>
        <p:grpSpPr>
          <a:xfrm>
            <a:off x="693500" y="1890389"/>
            <a:ext cx="1658100" cy="2759101"/>
            <a:chOff x="0" y="0"/>
            <a:chExt cx="1658099" cy="2759099"/>
          </a:xfrm>
        </p:grpSpPr>
        <p:sp>
          <p:nvSpPr>
            <p:cNvPr id="472" name="Rounded Rectangle"/>
            <p:cNvSpPr/>
            <p:nvPr/>
          </p:nvSpPr>
          <p:spPr>
            <a:xfrm>
              <a:off x="0" y="0"/>
              <a:ext cx="1658100" cy="27591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/>
            </a:p>
          </p:txBody>
        </p:sp>
        <p:sp>
          <p:nvSpPr>
            <p:cNvPr id="473" name="SPDM Requester"/>
            <p:cNvSpPr txBox="1"/>
            <p:nvPr/>
          </p:nvSpPr>
          <p:spPr>
            <a:xfrm>
              <a:off x="85704" y="85704"/>
              <a:ext cx="1486692" cy="1360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/>
              <a:r>
                <a:t>SPDM Requester</a:t>
              </a:r>
            </a:p>
            <a:p>
              <a:pPr algn="ctr"/>
            </a:p>
            <a:p>
              <a:pPr/>
              <a:endParaRPr sz="800"/>
            </a:p>
            <a:p>
              <a:pPr/>
              <a:endParaRPr sz="800"/>
            </a:p>
            <a:p>
              <a:pPr/>
              <a:endParaRPr sz="800"/>
            </a:p>
            <a:p>
              <a:pPr/>
              <a:endParaRPr sz="800"/>
            </a:p>
          </p:txBody>
        </p:sp>
      </p:grpSp>
      <p:grpSp>
        <p:nvGrpSpPr>
          <p:cNvPr id="477" name="Google Shape;287;p31"/>
          <p:cNvGrpSpPr/>
          <p:nvPr/>
        </p:nvGrpSpPr>
        <p:grpSpPr>
          <a:xfrm>
            <a:off x="6877573" y="1796615"/>
            <a:ext cx="1733401" cy="2853001"/>
            <a:chOff x="0" y="0"/>
            <a:chExt cx="1733400" cy="2853000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1733401" cy="2853001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800"/>
              </a:pPr>
            </a:p>
          </p:txBody>
        </p:sp>
        <p:sp>
          <p:nvSpPr>
            <p:cNvPr id="476" name="SPDM Responder…"/>
            <p:cNvSpPr txBox="1"/>
            <p:nvPr/>
          </p:nvSpPr>
          <p:spPr>
            <a:xfrm>
              <a:off x="89380" y="89380"/>
              <a:ext cx="1554640" cy="1817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/>
              <a:r>
                <a:t>SPDM Responder</a:t>
              </a:r>
            </a:p>
            <a:p>
              <a:pPr/>
            </a:p>
            <a:p>
              <a:pPr>
                <a:defRPr sz="800" u="sng"/>
              </a:pPr>
              <a:r>
                <a:t>Measurements Blocks</a:t>
              </a:r>
            </a:p>
            <a:p>
              <a:pPr>
                <a:defRPr sz="800"/>
              </a:pPr>
              <a:r>
                <a:t>[{</a:t>
              </a:r>
            </a:p>
            <a:p>
              <a:pPr>
                <a:defRPr sz="800"/>
              </a:pPr>
              <a:r>
                <a:t> “Index”: 1, “Type”: 0, Size: 0x100, Measurement: ...</a:t>
              </a:r>
            </a:p>
            <a:p>
              <a:pPr>
                <a:defRPr sz="800"/>
              </a:pPr>
              <a:r>
                <a:t>},</a:t>
              </a:r>
            </a:p>
            <a:p>
              <a:pPr>
                <a:defRPr sz="800"/>
              </a:pPr>
              <a:r>
                <a:t>{</a:t>
              </a:r>
            </a:p>
            <a:p>
              <a:pPr>
                <a:defRPr sz="800"/>
              </a:pPr>
              <a:r>
                <a:t> “Index”: 2, “Type”: 0, Size: 0x400, Measurement: ...</a:t>
              </a:r>
            </a:p>
            <a:p>
              <a:pPr>
                <a:defRPr sz="800"/>
              </a:pPr>
              <a:r>
                <a:t>}]</a:t>
              </a:r>
            </a:p>
          </p:txBody>
        </p:sp>
      </p:grpSp>
      <p:sp>
        <p:nvSpPr>
          <p:cNvPr id="478" name="Google Shape;288;p31"/>
          <p:cNvSpPr txBox="1"/>
          <p:nvPr/>
        </p:nvSpPr>
        <p:spPr>
          <a:xfrm>
            <a:off x="2539979" y="2136424"/>
            <a:ext cx="4149300" cy="3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1100">
                <a:solidFill>
                  <a:srgbClr val="595959"/>
                </a:solidFill>
              </a:defRPr>
            </a:lvl1pPr>
          </a:lstStyle>
          <a:p>
            <a:pPr/>
            <a:r>
              <a:t>GET_MEASUREMENTS (Index=0xFF, Offset=0)</a:t>
            </a:r>
          </a:p>
        </p:txBody>
      </p:sp>
      <p:sp>
        <p:nvSpPr>
          <p:cNvPr id="479" name="Google Shape;289;p31"/>
          <p:cNvSpPr/>
          <p:nvPr/>
        </p:nvSpPr>
        <p:spPr>
          <a:xfrm>
            <a:off x="2360907" y="2543685"/>
            <a:ext cx="4495800" cy="1620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0" name="Google Shape;290;p31"/>
          <p:cNvSpPr/>
          <p:nvPr/>
        </p:nvSpPr>
        <p:spPr>
          <a:xfrm>
            <a:off x="2366664" y="3124351"/>
            <a:ext cx="4495801" cy="16200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84" name="Google Shape;291;p31"/>
          <p:cNvGrpSpPr/>
          <p:nvPr/>
        </p:nvGrpSpPr>
        <p:grpSpPr>
          <a:xfrm>
            <a:off x="2539995" y="2660439"/>
            <a:ext cx="4088101" cy="464101"/>
            <a:chOff x="0" y="0"/>
            <a:chExt cx="4088100" cy="464100"/>
          </a:xfrm>
        </p:grpSpPr>
        <p:sp>
          <p:nvSpPr>
            <p:cNvPr id="481" name="Shape"/>
            <p:cNvSpPr/>
            <p:nvPr/>
          </p:nvSpPr>
          <p:spPr>
            <a:xfrm>
              <a:off x="-1" y="-1"/>
              <a:ext cx="4088102" cy="46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11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82" name="Triangle"/>
            <p:cNvSpPr/>
            <p:nvPr/>
          </p:nvSpPr>
          <p:spPr>
            <a:xfrm>
              <a:off x="4010748" y="386748"/>
              <a:ext cx="77353" cy="7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83" name="Line"/>
            <p:cNvSpPr/>
            <p:nvPr/>
          </p:nvSpPr>
          <p:spPr>
            <a:xfrm>
              <a:off x="-1" y="-1"/>
              <a:ext cx="4088102" cy="46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91" y="21600"/>
                  </a:moveTo>
                  <a:lnTo>
                    <a:pt x="21273" y="18720"/>
                  </a:lnTo>
                  <a:lnTo>
                    <a:pt x="21600" y="18000"/>
                  </a:lnTo>
                  <a:lnTo>
                    <a:pt x="21191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485" name="Google Shape;292;p31"/>
          <p:cNvSpPr txBox="1"/>
          <p:nvPr/>
        </p:nvSpPr>
        <p:spPr>
          <a:xfrm>
            <a:off x="2552219" y="2700950"/>
            <a:ext cx="4149300" cy="3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1100">
                <a:solidFill>
                  <a:srgbClr val="595959"/>
                </a:solidFill>
              </a:defRPr>
            </a:lvl1pPr>
          </a:lstStyle>
          <a:p>
            <a:pPr/>
            <a:r>
              <a:t>MEASUREMENTS (Measurements)</a:t>
            </a:r>
          </a:p>
        </p:txBody>
      </p:sp>
      <p:grpSp>
        <p:nvGrpSpPr>
          <p:cNvPr id="489" name="Google Shape;293;p31"/>
          <p:cNvGrpSpPr/>
          <p:nvPr/>
        </p:nvGrpSpPr>
        <p:grpSpPr>
          <a:xfrm>
            <a:off x="2542877" y="3409429"/>
            <a:ext cx="4088101" cy="464101"/>
            <a:chOff x="0" y="0"/>
            <a:chExt cx="4088100" cy="464100"/>
          </a:xfrm>
        </p:grpSpPr>
        <p:sp>
          <p:nvSpPr>
            <p:cNvPr id="486" name="Shape"/>
            <p:cNvSpPr/>
            <p:nvPr/>
          </p:nvSpPr>
          <p:spPr>
            <a:xfrm>
              <a:off x="-1" y="-1"/>
              <a:ext cx="4088102" cy="46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11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87" name="Triangle"/>
            <p:cNvSpPr/>
            <p:nvPr/>
          </p:nvSpPr>
          <p:spPr>
            <a:xfrm>
              <a:off x="4010748" y="386748"/>
              <a:ext cx="77353" cy="7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88" name="Line"/>
            <p:cNvSpPr/>
            <p:nvPr/>
          </p:nvSpPr>
          <p:spPr>
            <a:xfrm>
              <a:off x="-1" y="-1"/>
              <a:ext cx="4088102" cy="46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91" y="21600"/>
                  </a:moveTo>
                  <a:lnTo>
                    <a:pt x="21273" y="18720"/>
                  </a:lnTo>
                  <a:lnTo>
                    <a:pt x="21600" y="18000"/>
                  </a:lnTo>
                  <a:lnTo>
                    <a:pt x="21191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490" name="Google Shape;294;p31"/>
          <p:cNvSpPr/>
          <p:nvPr/>
        </p:nvSpPr>
        <p:spPr>
          <a:xfrm>
            <a:off x="2376018" y="3873346"/>
            <a:ext cx="4495800" cy="1620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Google Shape;295;p31"/>
          <p:cNvSpPr txBox="1"/>
          <p:nvPr/>
        </p:nvSpPr>
        <p:spPr>
          <a:xfrm>
            <a:off x="2555101" y="3449937"/>
            <a:ext cx="4149300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1100">
                <a:solidFill>
                  <a:srgbClr val="595959"/>
                </a:solidFill>
              </a:defRPr>
            </a:lvl1pPr>
          </a:lstStyle>
          <a:p>
            <a:pPr/>
            <a:r>
              <a:t>GET_MEASUREMENTS (Index=0xFF, Offset=0x200)</a:t>
            </a:r>
          </a:p>
        </p:txBody>
      </p:sp>
      <p:grpSp>
        <p:nvGrpSpPr>
          <p:cNvPr id="495" name="Google Shape;296;p31"/>
          <p:cNvGrpSpPr/>
          <p:nvPr/>
        </p:nvGrpSpPr>
        <p:grpSpPr>
          <a:xfrm>
            <a:off x="2539994" y="4095539"/>
            <a:ext cx="4088102" cy="667201"/>
            <a:chOff x="0" y="0"/>
            <a:chExt cx="4088100" cy="667200"/>
          </a:xfrm>
        </p:grpSpPr>
        <p:sp>
          <p:nvSpPr>
            <p:cNvPr id="492" name="Shape"/>
            <p:cNvSpPr/>
            <p:nvPr/>
          </p:nvSpPr>
          <p:spPr>
            <a:xfrm>
              <a:off x="-1" y="-1"/>
              <a:ext cx="4088102" cy="66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2101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93" name="Triangle"/>
            <p:cNvSpPr/>
            <p:nvPr/>
          </p:nvSpPr>
          <p:spPr>
            <a:xfrm>
              <a:off x="3976897" y="555997"/>
              <a:ext cx="111203" cy="11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94" name="Line"/>
            <p:cNvSpPr/>
            <p:nvPr/>
          </p:nvSpPr>
          <p:spPr>
            <a:xfrm>
              <a:off x="-1" y="-1"/>
              <a:ext cx="4088102" cy="66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2" y="21600"/>
                  </a:moveTo>
                  <a:lnTo>
                    <a:pt x="21130" y="18720"/>
                  </a:lnTo>
                  <a:lnTo>
                    <a:pt x="21600" y="18000"/>
                  </a:lnTo>
                  <a:lnTo>
                    <a:pt x="21012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496" name="Google Shape;297;p31"/>
          <p:cNvSpPr txBox="1"/>
          <p:nvPr/>
        </p:nvSpPr>
        <p:spPr>
          <a:xfrm>
            <a:off x="2539972" y="4095539"/>
            <a:ext cx="3744601" cy="65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595959"/>
                </a:solidFill>
              </a:defRPr>
            </a:pPr>
            <a:r>
              <a:t>MEASUREMENTS (Measurements) 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 sz="1100">
                <a:solidFill>
                  <a:srgbClr val="595959"/>
                </a:solidFill>
              </a:defRPr>
            </a:pPr>
            <a:r>
              <a:t>Signature = Sign(all exchanged requests + responses)</a:t>
            </a:r>
          </a:p>
        </p:txBody>
      </p:sp>
      <p:sp>
        <p:nvSpPr>
          <p:cNvPr id="497" name="Google Shape;298;p31"/>
          <p:cNvSpPr/>
          <p:nvPr/>
        </p:nvSpPr>
        <p:spPr>
          <a:xfrm>
            <a:off x="2381775" y="4454013"/>
            <a:ext cx="4495800" cy="16200"/>
          </a:xfrm>
          <a:prstGeom prst="line">
            <a:avLst/>
          </a:prstGeom>
          <a:ln>
            <a:solidFill>
              <a:srgbClr val="595959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Google Shape;299;p31"/>
          <p:cNvSpPr/>
          <p:nvPr/>
        </p:nvSpPr>
        <p:spPr>
          <a:xfrm>
            <a:off x="2356406" y="3229674"/>
            <a:ext cx="4516405" cy="33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595959"/>
            </a:solidFill>
            <a:prstDash val="dot"/>
          </a:ln>
        </p:spPr>
        <p:txBody>
          <a:bodyPr/>
          <a:lstStyle/>
          <a:p>
            <a:pPr/>
          </a:p>
        </p:txBody>
      </p:sp>
      <p:sp>
        <p:nvSpPr>
          <p:cNvPr id="499" name="Google Shape;300;p31"/>
          <p:cNvSpPr/>
          <p:nvPr/>
        </p:nvSpPr>
        <p:spPr>
          <a:xfrm>
            <a:off x="2542888" y="2072597"/>
            <a:ext cx="4088101" cy="2381701"/>
          </a:xfrm>
          <a:prstGeom prst="rect">
            <a:avLst/>
          </a:prstGeom>
          <a:ln w="19050">
            <a:solidFill>
              <a:srgbClr val="980000"/>
            </a:solidFill>
          </a:ln>
        </p:spPr>
        <p:txBody>
          <a:bodyPr lIns="0" tIns="0" rIns="0" bIns="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305;p32"/>
          <p:cNvSpPr txBox="1"/>
          <p:nvPr/>
        </p:nvSpPr>
        <p:spPr>
          <a:xfrm>
            <a:off x="462325" y="792575"/>
            <a:ext cx="8272199" cy="51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59536">
              <a:lnSpc>
                <a:spcPct val="80000"/>
              </a:lnSpc>
              <a:defRPr sz="2350"/>
            </a:lvl1pPr>
          </a:lstStyle>
          <a:p>
            <a:pPr/>
            <a:r>
              <a:t>Surfacing SPDM signature to Verifier - problems</a:t>
            </a:r>
          </a:p>
        </p:txBody>
      </p:sp>
      <p:sp>
        <p:nvSpPr>
          <p:cNvPr id="503" name="Google Shape;306;p32"/>
          <p:cNvSpPr txBox="1"/>
          <p:nvPr/>
        </p:nvSpPr>
        <p:spPr>
          <a:xfrm>
            <a:off x="462325" y="1430231"/>
            <a:ext cx="8272199" cy="119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03500"/>
              </a:lnSpc>
              <a:buClr>
                <a:srgbClr val="595959"/>
              </a:buClr>
              <a:buSzPts val="1800"/>
              <a:buFont typeface="Arial"/>
              <a:buChar char="●"/>
              <a:defRPr sz="1800">
                <a:solidFill>
                  <a:srgbClr val="595959"/>
                </a:solidFill>
              </a:defRPr>
            </a:lvl1pPr>
            <a:lvl2pPr marL="914400" indent="-317500">
              <a:lnSpc>
                <a:spcPct val="103500"/>
              </a:lnSpc>
              <a:buClr>
                <a:srgbClr val="595959"/>
              </a:buClr>
              <a:buSzPts val="1400"/>
              <a:buFont typeface="Arial"/>
              <a:buChar char="○"/>
              <a:defRPr>
                <a:solidFill>
                  <a:srgbClr val="595959"/>
                </a:solidFill>
              </a:defRPr>
            </a:lvl2pPr>
          </a:lstStyle>
          <a:p>
            <a:pPr/>
            <a:r>
              <a:t>Redfish doesn’t provide a way for an external verifier challenging an SPDM Responder for its measurements.</a:t>
            </a:r>
          </a:p>
          <a:p>
            <a:pPr lvl="1"/>
            <a:r>
              <a:t>Verifier needs to assume SPDM Requester passed in a valid challenge and got a signature.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341;p36"/>
          <p:cNvSpPr txBox="1"/>
          <p:nvPr/>
        </p:nvSpPr>
        <p:spPr>
          <a:xfrm>
            <a:off x="487825" y="707175"/>
            <a:ext cx="83439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0000"/>
              </a:lnSpc>
              <a:defRPr sz="2500"/>
            </a:lvl1pPr>
          </a:lstStyle>
          <a:p>
            <a:pPr/>
            <a:r>
              <a:t>Proposal - New Redfish action to sign measurements</a:t>
            </a:r>
          </a:p>
        </p:txBody>
      </p:sp>
      <p:sp>
        <p:nvSpPr>
          <p:cNvPr id="508" name="Google Shape;342;p36"/>
          <p:cNvSpPr txBox="1"/>
          <p:nvPr/>
        </p:nvSpPr>
        <p:spPr>
          <a:xfrm>
            <a:off x="487824" y="1414624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595959"/>
              </a:buClr>
              <a:buSzPts val="1800"/>
              <a:buFont typeface="Arial"/>
              <a:buChar char="●"/>
              <a:defRPr sz="1800">
                <a:solidFill>
                  <a:srgbClr val="595959"/>
                </a:solidFill>
              </a:defRPr>
            </a:pPr>
            <a:r>
              <a:t>Requirements:</a:t>
            </a:r>
          </a:p>
          <a:p>
            <a:pPr lvl="1" marL="914400" indent="-317500">
              <a:lnSpc>
                <a:spcPct val="115000"/>
              </a:lnSpc>
              <a:buClr>
                <a:srgbClr val="595959"/>
              </a:buClr>
              <a:buSzPts val="1400"/>
              <a:buFont typeface="Arial"/>
              <a:buChar char="○"/>
              <a:defRPr>
                <a:solidFill>
                  <a:srgbClr val="595959"/>
                </a:solidFill>
              </a:defRPr>
            </a:pPr>
            <a:r>
              <a:t>Should support both SPDM and TPM.</a:t>
            </a:r>
          </a:p>
          <a:p>
            <a:pPr lvl="1" marL="914400" indent="-317500">
              <a:lnSpc>
                <a:spcPct val="115000"/>
              </a:lnSpc>
              <a:buClr>
                <a:srgbClr val="595959"/>
              </a:buClr>
              <a:buSzPts val="1400"/>
              <a:buFont typeface="Arial"/>
              <a:buChar char="○"/>
              <a:defRPr>
                <a:solidFill>
                  <a:srgbClr val="595959"/>
                </a:solidFill>
              </a:defRPr>
            </a:pPr>
            <a:r>
              <a:t>Various parameter constraints must be discoverable by the caller.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56728F"/>
      </a:accent4>
      <a:accent5>
        <a:srgbClr val="72728F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56728F"/>
      </a:accent4>
      <a:accent5>
        <a:srgbClr val="72728F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