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4"/>
  </p:notesMasterIdLst>
  <p:handoutMasterIdLst>
    <p:handoutMasterId r:id="rId25"/>
  </p:handoutMasterIdLst>
  <p:sldIdLst>
    <p:sldId id="458" r:id="rId2"/>
    <p:sldId id="473" r:id="rId3"/>
    <p:sldId id="459" r:id="rId4"/>
    <p:sldId id="474" r:id="rId5"/>
    <p:sldId id="475" r:id="rId6"/>
    <p:sldId id="476" r:id="rId7"/>
    <p:sldId id="477" r:id="rId8"/>
    <p:sldId id="478" r:id="rId9"/>
    <p:sldId id="479" r:id="rId10"/>
    <p:sldId id="462" r:id="rId11"/>
    <p:sldId id="463" r:id="rId12"/>
    <p:sldId id="464" r:id="rId13"/>
    <p:sldId id="460" r:id="rId14"/>
    <p:sldId id="461" r:id="rId15"/>
    <p:sldId id="465" r:id="rId16"/>
    <p:sldId id="466" r:id="rId17"/>
    <p:sldId id="467" r:id="rId18"/>
    <p:sldId id="468" r:id="rId19"/>
    <p:sldId id="469" r:id="rId20"/>
    <p:sldId id="470" r:id="rId21"/>
    <p:sldId id="472" r:id="rId22"/>
    <p:sldId id="4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priya" initials="s" lastIdx="5" clrIdx="0"/>
  <p:cmAuthor id="1" name="Student" initials="S" lastIdx="18" clrIdx="1"/>
  <p:cmAuthor id="2" name="ameyphadke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8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2789" autoAdjust="0"/>
  </p:normalViewPr>
  <p:slideViewPr>
    <p:cSldViewPr>
      <p:cViewPr varScale="1">
        <p:scale>
          <a:sx n="118" d="100"/>
          <a:sy n="118" d="100"/>
        </p:scale>
        <p:origin x="22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52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1ABAE-2753-6C44-A7EA-EF33E4530DD4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BDF31-5CB7-9348-A465-CA15A598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C75BE-D024-45B9-A7E2-76908F1114E6}" type="datetimeFigureOut">
              <a:rPr lang="en-US" smtClean="0"/>
              <a:pPr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D0438-3FF5-4F0A-9F0A-F5D39C2D8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3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EAB6F-91DD-0940-96D6-D8F141B114F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9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D0438-3FF5-4F0A-9F0A-F5D39C2D8F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3DC63-8CC9-B64B-813C-A1E4BE4F9259}" type="slidenum">
              <a:rPr lang="en-US"/>
              <a:pPr/>
              <a:t>10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0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AB220-9E64-E449-8B99-63AC1B536013}" type="slidenum">
              <a:rPr lang="en-US"/>
              <a:pPr/>
              <a:t>15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3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7C22B-3CE0-A14F-A7F7-5695841D5E8A}" type="slidenum">
              <a:rPr lang="en-US"/>
              <a:pPr/>
              <a:t>16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6F476-D670-1F4D-98C1-6D004517263D}" type="slidenum">
              <a:rPr lang="en-US"/>
              <a:pPr/>
              <a:t>17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13470-5F74-BE46-B1C0-912ACD9DBF9B}" type="slidenum">
              <a:rPr lang="en-US"/>
              <a:pPr/>
              <a:t>18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764F2-C993-AC42-A1A4-00A6DCAA2F30}" type="slidenum">
              <a:rPr lang="en-US"/>
              <a:pPr/>
              <a:t>19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150D0-12D6-C944-8333-D7FEE50E1B53}" type="slidenum">
              <a:rPr lang="en-US"/>
              <a:pPr/>
              <a:t>20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7705" y="1494375"/>
            <a:ext cx="865995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9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77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A634C9-4A00-0942-80E8-D3CE56F8E4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906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 baseline="0"/>
            </a:lvl2pPr>
            <a:lvl3pPr>
              <a:defRPr sz="20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7705" y="1506825"/>
            <a:ext cx="865995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8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67705" y="1506825"/>
            <a:ext cx="865995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7705" y="1475700"/>
            <a:ext cx="865995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7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67705" y="1506825"/>
            <a:ext cx="865995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7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james.stine@okstate.edu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b="0" dirty="0"/>
              <a:t>Stick Diagrams and </a:t>
            </a:r>
            <a:r>
              <a:rPr lang="en-US" b="0" dirty="0" err="1"/>
              <a:t>floorplanning</a:t>
            </a:r>
            <a:endParaRPr lang="en-US" sz="2000" b="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800" y="3505200"/>
            <a:ext cx="7772400" cy="2971800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James E. Stine, Jr.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Edward </a:t>
            </a:r>
            <a:r>
              <a:rPr lang="en-US" dirty="0" err="1">
                <a:solidFill>
                  <a:srgbClr val="000000"/>
                </a:solidFill>
              </a:rPr>
              <a:t>Joullian</a:t>
            </a:r>
            <a:r>
              <a:rPr lang="en-US" dirty="0">
                <a:solidFill>
                  <a:srgbClr val="000000"/>
                </a:solidFill>
              </a:rPr>
              <a:t> Endowed Chair in Engineering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Oklahoma State University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Electrical and Computer Engineering Department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Stillwater, OK 74078 USA </a:t>
            </a:r>
          </a:p>
          <a:p>
            <a:pPr algn="ctr"/>
            <a:r>
              <a:rPr lang="en-US" dirty="0">
                <a:solidFill>
                  <a:srgbClr val="000000"/>
                </a:solidFill>
                <a:hlinkClick r:id="rId2"/>
              </a:rPr>
              <a:t>james.stine@okstate.edu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35524" y="3050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223838"/>
            <a:ext cx="2179949" cy="1450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BCB3F-020D-5C48-BC2D-507CCF36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5766"/>
            <a:ext cx="20701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Layout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Layout can be very time consuming : its an art!!!!!!</a:t>
            </a:r>
          </a:p>
          <a:p>
            <a:pPr lvl="1"/>
            <a:r>
              <a:rPr lang="en-US" dirty="0"/>
              <a:t>Design gates to fit together nicely</a:t>
            </a:r>
          </a:p>
          <a:p>
            <a:pPr lvl="1"/>
            <a:r>
              <a:rPr lang="en-US" dirty="0"/>
              <a:t>Build a library of standard cells</a:t>
            </a:r>
          </a:p>
          <a:p>
            <a:r>
              <a:rPr lang="en-US" dirty="0"/>
              <a:t>Standard cell design methodology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DD</a:t>
            </a:r>
            <a:r>
              <a:rPr lang="en-US" dirty="0"/>
              <a:t> and GND should abut (standard height)</a:t>
            </a:r>
          </a:p>
          <a:p>
            <a:pPr lvl="1"/>
            <a:r>
              <a:rPr lang="en-US" dirty="0"/>
              <a:t>Adjacent gates should satisfy design rules</a:t>
            </a:r>
          </a:p>
          <a:p>
            <a:pPr lvl="1"/>
            <a:r>
              <a:rPr lang="en-US" dirty="0" err="1"/>
              <a:t>nMOS</a:t>
            </a:r>
            <a:r>
              <a:rPr lang="en-US" dirty="0"/>
              <a:t> at bottom and </a:t>
            </a:r>
            <a:r>
              <a:rPr lang="en-US" dirty="0" err="1"/>
              <a:t>pMOS</a:t>
            </a:r>
            <a:r>
              <a:rPr lang="en-US" dirty="0"/>
              <a:t> at top</a:t>
            </a:r>
          </a:p>
          <a:p>
            <a:pPr lvl="1"/>
            <a:r>
              <a:rPr lang="en-US" dirty="0"/>
              <a:t>All gates include well and </a:t>
            </a:r>
            <a:r>
              <a:rPr lang="en-US" u="sng" dirty="0"/>
              <a:t>substrate contacts</a:t>
            </a:r>
          </a:p>
          <a:p>
            <a:pPr lvl="2"/>
            <a:r>
              <a:rPr lang="en-US" dirty="0"/>
              <a:t>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</a:t>
            </a:r>
            <a:r>
              <a:rPr lang="en-US" dirty="0" err="1"/>
              <a:t>Good’ol</a:t>
            </a:r>
            <a:r>
              <a:rPr lang="en-US" dirty="0"/>
              <a:t> </a:t>
            </a:r>
            <a:r>
              <a:rPr lang="en-US" dirty="0" err="1"/>
              <a:t>Kirchoff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err="1"/>
              <a:t>Kirchoff’s</a:t>
            </a:r>
            <a:r>
              <a:rPr lang="en-US" dirty="0"/>
              <a:t> Voltage Law</a:t>
            </a:r>
          </a:p>
          <a:p>
            <a:pPr lvl="1"/>
            <a:r>
              <a:rPr lang="en-US" dirty="0"/>
              <a:t>All loops around a loop are 0!</a:t>
            </a:r>
          </a:p>
          <a:p>
            <a:r>
              <a:rPr lang="en-US" dirty="0"/>
              <a:t>Even though we don’t understand the basic operation of MOSFETs yet, let’s look at the symbol we will use!</a:t>
            </a:r>
          </a:p>
          <a:p>
            <a:r>
              <a:rPr lang="en-US" dirty="0"/>
              <a:t>This is just a property of making sure that voltage always gets measured according to a certain level.</a:t>
            </a:r>
          </a:p>
          <a:p>
            <a:pPr lvl="1"/>
            <a:r>
              <a:rPr lang="en-US" dirty="0"/>
              <a:t>Make sure the Voltage has no fluctuation.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267200"/>
            <a:ext cx="5283200" cy="2374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 : 4 terminals!!!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 devices have 4 terminals!</a:t>
            </a:r>
          </a:p>
          <a:p>
            <a:pPr lvl="1"/>
            <a:r>
              <a:rPr lang="en-US" dirty="0"/>
              <a:t>We will learn the operation well, I assure you.</a:t>
            </a:r>
          </a:p>
          <a:p>
            <a:pPr lvl="1"/>
            <a:r>
              <a:rPr lang="en-US" dirty="0"/>
              <a:t>But, for our design assume the following even though we have been drawing the two as 3 terminals</a:t>
            </a:r>
          </a:p>
          <a:p>
            <a:r>
              <a:rPr lang="en-US" dirty="0"/>
              <a:t>Let’s try it!!!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input </a:t>
            </a:r>
            <a:r>
              <a:rPr lang="en-US" dirty="0" err="1"/>
              <a:t>nand</a:t>
            </a:r>
            <a:r>
              <a:rPr lang="en-US" dirty="0"/>
              <a:t> : NAND2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Inverter</a:t>
            </a:r>
          </a:p>
        </p:txBody>
      </p:sp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7244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NAND3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Horizontal N-diffusion and p-diffusion strips</a:t>
            </a:r>
          </a:p>
          <a:p>
            <a:r>
              <a:rPr lang="en-US"/>
              <a:t>Vertical polysilicon gates</a:t>
            </a:r>
          </a:p>
          <a:p>
            <a:r>
              <a:rPr lang="en-US"/>
              <a:t>Metal1 V</a:t>
            </a:r>
            <a:r>
              <a:rPr lang="en-US" baseline="-25000"/>
              <a:t>DD</a:t>
            </a:r>
            <a:r>
              <a:rPr lang="en-US"/>
              <a:t> rail at top</a:t>
            </a:r>
          </a:p>
          <a:p>
            <a:r>
              <a:rPr lang="en-US"/>
              <a:t>Metal1 GND rail at bottom</a:t>
            </a:r>
          </a:p>
          <a:p>
            <a:r>
              <a:rPr lang="en-US"/>
              <a:t>32 </a:t>
            </a:r>
            <a:r>
              <a:rPr lang="en-US">
                <a:latin typeface="Symbol" charset="0"/>
              </a:rPr>
              <a:t>l</a:t>
            </a:r>
            <a:r>
              <a:rPr lang="en-US"/>
              <a:t> by 40 </a:t>
            </a:r>
            <a:r>
              <a:rPr lang="en-US">
                <a:latin typeface="Symbol" charset="0"/>
              </a:rPr>
              <a:t>l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36226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Diagrams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Stick diagrams</a:t>
            </a:r>
            <a:r>
              <a:rPr lang="en-US" dirty="0"/>
              <a:t> help plan layout quickly</a:t>
            </a:r>
          </a:p>
          <a:p>
            <a:pPr lvl="1"/>
            <a:r>
              <a:rPr lang="en-US" dirty="0"/>
              <a:t>Need not be to scale</a:t>
            </a:r>
          </a:p>
          <a:p>
            <a:pPr lvl="1"/>
            <a:r>
              <a:rPr lang="en-US" dirty="0"/>
              <a:t>Draw with color pencils or crayons or dry-erase markers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762000" y="2971800"/>
          <a:ext cx="7696200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58123" imgH="2148840" progId="Visio.Drawing.11">
                  <p:embed/>
                </p:oleObj>
              </mc:Choice>
              <mc:Fallback>
                <p:oleObj name="Visio" r:id="rId3" imgW="5858123" imgH="21488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696200" cy="282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Wiring Tracks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wiring track</a:t>
            </a:r>
            <a:r>
              <a:rPr lang="en-US"/>
              <a:t> is the space required for a wire</a:t>
            </a:r>
          </a:p>
          <a:p>
            <a:pPr lvl="1"/>
            <a:r>
              <a:rPr lang="en-US"/>
              <a:t>4 </a:t>
            </a:r>
            <a:r>
              <a:rPr lang="en-US">
                <a:latin typeface="Symbol" charset="0"/>
              </a:rPr>
              <a:t>l</a:t>
            </a:r>
            <a:r>
              <a:rPr lang="en-US"/>
              <a:t> width, 4 </a:t>
            </a:r>
            <a:r>
              <a:rPr lang="en-US">
                <a:latin typeface="Symbol" charset="0"/>
              </a:rPr>
              <a:t>l</a:t>
            </a:r>
            <a:r>
              <a:rPr lang="en-US"/>
              <a:t> spacing from neighbor = 8 </a:t>
            </a:r>
            <a:r>
              <a:rPr lang="en-US">
                <a:latin typeface="Symbol" charset="0"/>
              </a:rPr>
              <a:t>l</a:t>
            </a:r>
            <a:r>
              <a:rPr lang="en-US"/>
              <a:t> pitch</a:t>
            </a:r>
          </a:p>
          <a:p>
            <a:r>
              <a:rPr lang="en-US"/>
              <a:t>Transistors also consume one wiring track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4648200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Well spacing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Wells must surround transistors by 6 </a:t>
            </a:r>
            <a:r>
              <a:rPr lang="en-US">
                <a:latin typeface="Symbol" charset="0"/>
              </a:rPr>
              <a:t>l</a:t>
            </a:r>
          </a:p>
          <a:p>
            <a:pPr lvl="1"/>
            <a:r>
              <a:rPr lang="en-US"/>
              <a:t>Implies 12 </a:t>
            </a:r>
            <a:r>
              <a:rPr lang="en-US">
                <a:latin typeface="Symbol" charset="0"/>
              </a:rPr>
              <a:t>l</a:t>
            </a:r>
            <a:r>
              <a:rPr lang="en-US"/>
              <a:t> between opposite transistor flavors</a:t>
            </a:r>
          </a:p>
          <a:p>
            <a:pPr lvl="1"/>
            <a:r>
              <a:rPr lang="en-US"/>
              <a:t>Leaves room for one wire track</a:t>
            </a: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4724400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673" y="4461193"/>
            <a:ext cx="1049794" cy="15157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“Let’s crack open the crayons!!”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25041"/>
            <a:ext cx="4343400" cy="4343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6356350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[Crayola]</a:t>
            </a:r>
          </a:p>
        </p:txBody>
      </p:sp>
    </p:spTree>
    <p:extLst>
      <p:ext uri="{BB962C8B-B14F-4D97-AF65-F5344CB8AC3E}">
        <p14:creationId xmlns:p14="http://schemas.microsoft.com/office/powerpoint/2010/main" val="10892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2438400"/>
          <a:ext cx="35242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91517" imgH="2733758" progId="Visio.Drawing.11">
                  <p:embed/>
                </p:oleObj>
              </mc:Choice>
              <mc:Fallback>
                <p:oleObj name="Visio" r:id="rId3" imgW="2691517" imgH="27337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35242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133600" y="2514600"/>
            <a:ext cx="3962400" cy="3429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Estimation : Rule of 8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5715000" cy="4572000"/>
          </a:xfrm>
        </p:spPr>
        <p:txBody>
          <a:bodyPr/>
          <a:lstStyle/>
          <a:p>
            <a:r>
              <a:rPr lang="en-US" sz="2000"/>
              <a:t>Estimate area by counting wiring tracks</a:t>
            </a:r>
          </a:p>
          <a:p>
            <a:pPr lvl="1"/>
            <a:r>
              <a:rPr lang="en-US" sz="2000"/>
              <a:t>Multiply by 8 to express in </a:t>
            </a:r>
            <a:r>
              <a:rPr lang="en-US" sz="2000">
                <a:latin typeface="Symbol" charset="0"/>
              </a:rPr>
              <a:t>l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0" y="2062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2209800" y="2438400"/>
          <a:ext cx="35321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91517" imgH="2733758" progId="Visio.Drawing.11">
                  <p:embed/>
                </p:oleObj>
              </mc:Choice>
              <mc:Fallback>
                <p:oleObj name="Visio" r:id="rId5" imgW="2691517" imgH="27337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3532188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A634C9-4A00-0942-80E8-D3CE56F8E45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724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 : NOR3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4C9-4A00-0942-80E8-D3CE56F8E45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Substrate Contact Census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how many substrate contacts should I use?</a:t>
            </a:r>
          </a:p>
          <a:p>
            <a:r>
              <a:rPr lang="en-US" dirty="0"/>
              <a:t>In this class, we will adopt the methodology that 1 substrate contact per transistor.</a:t>
            </a:r>
          </a:p>
          <a:p>
            <a:r>
              <a:rPr lang="en-US" dirty="0"/>
              <a:t>Some companies may change this depending on test results.</a:t>
            </a:r>
          </a:p>
          <a:p>
            <a:r>
              <a:rPr lang="en-US" dirty="0"/>
              <a:t>Companies will usually hire talented visual engineers that are called layout engineers.</a:t>
            </a:r>
          </a:p>
          <a:p>
            <a:pPr lvl="1"/>
            <a:r>
              <a:rPr lang="en-US" dirty="0"/>
              <a:t>These individuals are like gold for a company in that they can make the difference between success and failure.</a:t>
            </a:r>
          </a:p>
          <a:p>
            <a:pPr lvl="1"/>
            <a:r>
              <a:rPr lang="en-US" dirty="0"/>
              <a:t>They are highly coveted positions.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Stick Diagrams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/>
                  <a:t>Stick </a:t>
                </a:r>
                <a:r>
                  <a:rPr lang="en-US" sz="2000" dirty="0"/>
                  <a:t>diagrams are used to avoid the endless time sink that layout can be (however, its loads of fun!)</a:t>
                </a:r>
              </a:p>
              <a:p>
                <a:r>
                  <a:rPr lang="en-US" sz="2000" dirty="0"/>
                  <a:t>Lets try the inverter</a:t>
                </a:r>
              </a:p>
              <a:p>
                <a:pPr lvl="1"/>
                <a:r>
                  <a:rPr lang="en-US" dirty="0"/>
                  <a:t>Blue = metal1</a:t>
                </a:r>
              </a:p>
              <a:p>
                <a:pPr lvl="1"/>
                <a:r>
                  <a:rPr lang="en-US" dirty="0"/>
                  <a:t>Green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𝑑𝑖𝑓𝑓𝑢𝑠𝑖𝑜𝑛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Brown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𝑑𝑖𝑓𝑓𝑢𝑠𝑖𝑜𝑛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Red = poly</a:t>
                </a:r>
              </a:p>
              <a:p>
                <a:pPr lvl="1"/>
                <a:r>
                  <a:rPr lang="en-US" dirty="0"/>
                  <a:t>Dot = contact (black)</a:t>
                </a:r>
              </a:p>
              <a:p>
                <a:pPr lvl="1"/>
                <a:r>
                  <a:rPr lang="en-US" dirty="0"/>
                  <a:t>Purple = Metal2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CMOS Inverter</a:t>
            </a:r>
          </a:p>
        </p:txBody>
      </p:sp>
      <p:graphicFrame>
        <p:nvGraphicFramePr>
          <p:cNvPr id="9934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3527"/>
              </p:ext>
            </p:extLst>
          </p:nvPr>
        </p:nvGraphicFramePr>
        <p:xfrm>
          <a:off x="838200" y="1905000"/>
          <a:ext cx="1447800" cy="1676401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93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01167"/>
              </p:ext>
            </p:extLst>
          </p:nvPr>
        </p:nvGraphicFramePr>
        <p:xfrm>
          <a:off x="4495800" y="1631950"/>
          <a:ext cx="35941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0040" imgH="1012680" progId="Visio.Drawing.6">
                  <p:embed/>
                </p:oleObj>
              </mc:Choice>
              <mc:Fallback>
                <p:oleObj name="VISIO" r:id="rId2" imgW="770040" imgH="1012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31950"/>
                        <a:ext cx="35941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6" name="Object 18"/>
          <p:cNvGraphicFramePr>
            <a:graphicFrameLocks noChangeAspect="1"/>
          </p:cNvGraphicFramePr>
          <p:nvPr/>
        </p:nvGraphicFramePr>
        <p:xfrm>
          <a:off x="762000" y="4572000"/>
          <a:ext cx="3733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69840" imgH="282600" progId="Visio.Drawing.6">
                  <p:embed/>
                </p:oleObj>
              </mc:Choice>
              <mc:Fallback>
                <p:oleObj name="VISIO" r:id="rId4" imgW="969840" imgH="282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3733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CMOS Fabrication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CMOS transistors are fabricated on silicon wafer</a:t>
            </a:r>
          </a:p>
          <a:p>
            <a:r>
              <a:rPr lang="en-US" altLang="en-US" dirty="0"/>
              <a:t>Lithography process similar to printing press</a:t>
            </a:r>
          </a:p>
          <a:p>
            <a:r>
              <a:rPr lang="en-US" altLang="en-US" dirty="0"/>
              <a:t>On each step, different materials are deposited or etched</a:t>
            </a:r>
          </a:p>
          <a:p>
            <a:r>
              <a:rPr lang="en-US" altLang="en-US" dirty="0"/>
              <a:t>Easiest to understand by viewing both top and cross-section of wafer in a simplified manufacturing process</a:t>
            </a:r>
          </a:p>
          <a:p>
            <a:pPr lvl="1"/>
            <a:r>
              <a:rPr lang="en-US" altLang="en-US" dirty="0"/>
              <a:t>To get this to be fabricated you need some way of putting layers into a Computer-Aided Design (CAD) tool.</a:t>
            </a:r>
          </a:p>
          <a:p>
            <a:pPr lvl="1"/>
            <a:r>
              <a:rPr lang="en-US" altLang="en-US" dirty="0"/>
              <a:t>This tool is called a layout editor (magic is our layout editor).</a:t>
            </a:r>
          </a:p>
          <a:p>
            <a:pPr lvl="1"/>
            <a:r>
              <a:rPr lang="en-US" altLang="en-US" dirty="0"/>
              <a:t>Layout editors are 2D realizations of 3D structures.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Inverter Cross-section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Typically use p-type substrate for nMOS transistor</a:t>
            </a:r>
          </a:p>
          <a:p>
            <a:pPr lvl="1"/>
            <a:r>
              <a:rPr lang="en-US" altLang="en-US"/>
              <a:t>Requires n-well for body of pMOS transistors</a:t>
            </a:r>
          </a:p>
          <a:p>
            <a:pPr lvl="1"/>
            <a:r>
              <a:rPr lang="en-US" altLang="en-US"/>
              <a:t>Several alternatives: SOI, twin-tub, etc.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609600" y="2971800"/>
          <a:ext cx="815340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81120" imgH="1695600" progId="Visio.Drawing.6">
                  <p:embed/>
                </p:oleObj>
              </mc:Choice>
              <mc:Fallback>
                <p:oleObj name="VISIO" r:id="rId3" imgW="5181120" imgH="169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8153400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74575-173E-467F-DE5B-09D461FB3C7D}"/>
              </a:ext>
            </a:extLst>
          </p:cNvPr>
          <p:cNvSpPr txBox="1"/>
          <p:nvPr/>
        </p:nvSpPr>
        <p:spPr>
          <a:xfrm>
            <a:off x="6553200" y="564038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</a:t>
            </a:r>
            <a:r>
              <a:rPr lang="en-US" sz="800" dirty="0" err="1"/>
              <a:t>Weste</a:t>
            </a:r>
            <a:r>
              <a:rPr lang="en-US" sz="800" dirty="0"/>
              <a:t>, Harris]</a:t>
            </a:r>
          </a:p>
        </p:txBody>
      </p:sp>
    </p:spTree>
    <p:extLst>
      <p:ext uri="{BB962C8B-B14F-4D97-AF65-F5344CB8AC3E}">
        <p14:creationId xmlns:p14="http://schemas.microsoft.com/office/powerpoint/2010/main" val="86155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Well and Substrate Taps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Substrate must be tied to GND and n-well to V</a:t>
            </a:r>
            <a:r>
              <a:rPr lang="en-US" altLang="en-US" baseline="-25000"/>
              <a:t>DD</a:t>
            </a:r>
          </a:p>
          <a:p>
            <a:r>
              <a:rPr lang="en-US" altLang="en-US"/>
              <a:t>Metal to lightly-doped semiconductor forms poor connection called Shottky Diode</a:t>
            </a:r>
          </a:p>
          <a:p>
            <a:r>
              <a:rPr lang="en-US" altLang="en-US"/>
              <a:t>Use heavily doped well and substrate contacts / taps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533400" y="3200400"/>
          <a:ext cx="80772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65600" imgH="1713600" progId="Visio.Drawing.6">
                  <p:embed/>
                </p:oleObj>
              </mc:Choice>
              <mc:Fallback>
                <p:oleObj name="VISIO" r:id="rId2" imgW="4665600" imgH="1713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80772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7A601-B860-9129-3492-DF72AFAFB5AE}"/>
              </a:ext>
            </a:extLst>
          </p:cNvPr>
          <p:cNvSpPr txBox="1"/>
          <p:nvPr/>
        </p:nvSpPr>
        <p:spPr>
          <a:xfrm>
            <a:off x="7641771" y="5715000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</a:t>
            </a:r>
            <a:r>
              <a:rPr lang="en-US" sz="800" dirty="0" err="1"/>
              <a:t>Weste</a:t>
            </a:r>
            <a:r>
              <a:rPr lang="en-US" sz="800" dirty="0"/>
              <a:t>, Harris]</a:t>
            </a:r>
          </a:p>
        </p:txBody>
      </p:sp>
    </p:spTree>
    <p:extLst>
      <p:ext uri="{BB962C8B-B14F-4D97-AF65-F5344CB8AC3E}">
        <p14:creationId xmlns:p14="http://schemas.microsoft.com/office/powerpoint/2010/main" val="175675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Inverter Mask Set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Transistors and wires are defined by </a:t>
            </a:r>
            <a:r>
              <a:rPr lang="en-US" altLang="en-US" i="1"/>
              <a:t>masks</a:t>
            </a:r>
          </a:p>
          <a:p>
            <a:r>
              <a:rPr lang="en-US" altLang="en-US"/>
              <a:t>Cross-section taken along dashed line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609600" y="2566988"/>
          <a:ext cx="8001000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12200" imgH="2118600" progId="Visio.Drawing.6">
                  <p:embed/>
                </p:oleObj>
              </mc:Choice>
              <mc:Fallback>
                <p:oleObj name="VISIO" r:id="rId2" imgW="4912200" imgH="2118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66988"/>
                        <a:ext cx="8001000" cy="345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D3452-2362-F741-F775-E5B72DCA5C1E}"/>
              </a:ext>
            </a:extLst>
          </p:cNvPr>
          <p:cNvSpPr txBox="1"/>
          <p:nvPr/>
        </p:nvSpPr>
        <p:spPr>
          <a:xfrm>
            <a:off x="8026157" y="5749816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</a:t>
            </a:r>
            <a:r>
              <a:rPr lang="en-US" sz="800" dirty="0" err="1"/>
              <a:t>Weste</a:t>
            </a:r>
            <a:r>
              <a:rPr lang="en-US" sz="800" dirty="0"/>
              <a:t>, Harris]</a:t>
            </a:r>
          </a:p>
        </p:txBody>
      </p:sp>
    </p:spTree>
    <p:extLst>
      <p:ext uri="{BB962C8B-B14F-4D97-AF65-F5344CB8AC3E}">
        <p14:creationId xmlns:p14="http://schemas.microsoft.com/office/powerpoint/2010/main" val="7448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Detailed Mask Views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Six masks</a:t>
            </a:r>
          </a:p>
          <a:p>
            <a:pPr lvl="1"/>
            <a:r>
              <a:rPr lang="en-US" altLang="en-US"/>
              <a:t>n-well</a:t>
            </a:r>
          </a:p>
          <a:p>
            <a:pPr lvl="1"/>
            <a:r>
              <a:rPr lang="en-US" altLang="en-US"/>
              <a:t>Polysilicon</a:t>
            </a:r>
          </a:p>
          <a:p>
            <a:pPr lvl="1"/>
            <a:r>
              <a:rPr lang="en-US" altLang="en-US"/>
              <a:t>n+ diffusion</a:t>
            </a:r>
          </a:p>
          <a:p>
            <a:pPr lvl="1"/>
            <a:r>
              <a:rPr lang="en-US" altLang="en-US"/>
              <a:t>p+ diffusion</a:t>
            </a:r>
          </a:p>
          <a:p>
            <a:pPr lvl="1"/>
            <a:r>
              <a:rPr lang="en-US" altLang="en-US"/>
              <a:t>Contact</a:t>
            </a:r>
          </a:p>
          <a:p>
            <a:pPr lvl="1"/>
            <a:r>
              <a:rPr lang="en-US" altLang="en-US"/>
              <a:t>Metal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4038600" y="1524000"/>
          <a:ext cx="4148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16280" imgH="5876280" progId="Visio.Drawing.6">
                  <p:embed/>
                </p:oleObj>
              </mc:Choice>
              <mc:Fallback>
                <p:oleObj name="VISIO" r:id="rId2" imgW="5516280" imgH="5876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524000"/>
                        <a:ext cx="4148138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006AF-E0DF-33DB-8FB9-9A5F880F5DC8}"/>
              </a:ext>
            </a:extLst>
          </p:cNvPr>
          <p:cNvSpPr txBox="1"/>
          <p:nvPr/>
        </p:nvSpPr>
        <p:spPr>
          <a:xfrm>
            <a:off x="3632078" y="624862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</a:t>
            </a:r>
            <a:r>
              <a:rPr lang="en-US" sz="800" dirty="0" err="1"/>
              <a:t>Weste</a:t>
            </a:r>
            <a:r>
              <a:rPr lang="en-US" sz="800" dirty="0"/>
              <a:t>, Harris]</a:t>
            </a:r>
          </a:p>
        </p:txBody>
      </p:sp>
    </p:spTree>
    <p:extLst>
      <p:ext uri="{BB962C8B-B14F-4D97-AF65-F5344CB8AC3E}">
        <p14:creationId xmlns:p14="http://schemas.microsoft.com/office/powerpoint/2010/main" val="1085757511"/>
      </p:ext>
    </p:extLst>
  </p:cSld>
  <p:clrMapOvr>
    <a:masterClrMapping/>
  </p:clrMapOvr>
</p:sld>
</file>

<file path=ppt/theme/theme1.xml><?xml version="1.0" encoding="utf-8"?>
<a:theme xmlns:a="http://schemas.openxmlformats.org/drawingml/2006/main" name="os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8158</TotalTime>
  <Words>713</Words>
  <Application>Microsoft Macintosh PowerPoint</Application>
  <PresentationFormat>On-screen Show (4:3)</PresentationFormat>
  <Paragraphs>142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Wingdings</vt:lpstr>
      <vt:lpstr>osu_template</vt:lpstr>
      <vt:lpstr>VISIO</vt:lpstr>
      <vt:lpstr>Visio</vt:lpstr>
      <vt:lpstr>Stick Diagrams and floorplanning</vt:lpstr>
      <vt:lpstr>Artwork</vt:lpstr>
      <vt:lpstr>Stick Diagrams</vt:lpstr>
      <vt:lpstr>Static CMOS Inverter</vt:lpstr>
      <vt:lpstr>CMOS Fabrication</vt:lpstr>
      <vt:lpstr>Inverter Cross-section</vt:lpstr>
      <vt:lpstr>Well and Substrate Taps</vt:lpstr>
      <vt:lpstr>Inverter Mask Set</vt:lpstr>
      <vt:lpstr>Detailed Mask Views</vt:lpstr>
      <vt:lpstr>Gate Layout</vt:lpstr>
      <vt:lpstr>Revisiting Good’ol Kirchoff!</vt:lpstr>
      <vt:lpstr>MOSFET : 4 terminals!!!</vt:lpstr>
      <vt:lpstr>Inverter Gate</vt:lpstr>
      <vt:lpstr>2 input nand : NAND2</vt:lpstr>
      <vt:lpstr>Example: Inverter</vt:lpstr>
      <vt:lpstr>Example: NAND3</vt:lpstr>
      <vt:lpstr>Stick Diagrams</vt:lpstr>
      <vt:lpstr>Wiring Tracks</vt:lpstr>
      <vt:lpstr>Well spacing</vt:lpstr>
      <vt:lpstr>Area Estimation : Rule of 8</vt:lpstr>
      <vt:lpstr>More complicated Example : NOR3</vt:lpstr>
      <vt:lpstr>Substrate Contact Census</vt:lpstr>
    </vt:vector>
  </TitlesOfParts>
  <Manager/>
  <Company>Oklahoma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and MOS Transistors</dc:title>
  <dc:subject/>
  <dc:creator>James E. Stine, Jr.</dc:creator>
  <cp:keywords/>
  <dc:description/>
  <cp:lastModifiedBy>Stine, James</cp:lastModifiedBy>
  <cp:revision>2080</cp:revision>
  <cp:lastPrinted>2017-09-06T18:31:10Z</cp:lastPrinted>
  <dcterms:created xsi:type="dcterms:W3CDTF">2011-01-27T02:44:09Z</dcterms:created>
  <dcterms:modified xsi:type="dcterms:W3CDTF">2022-08-04T12:59:52Z</dcterms:modified>
  <cp:category/>
</cp:coreProperties>
</file>