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38"/>
  </p:notesMasterIdLst>
  <p:handoutMasterIdLst>
    <p:handoutMasterId r:id="rId39"/>
  </p:handoutMasterIdLst>
  <p:sldIdLst>
    <p:sldId id="458" r:id="rId2"/>
    <p:sldId id="459" r:id="rId3"/>
    <p:sldId id="489" r:id="rId4"/>
    <p:sldId id="490" r:id="rId5"/>
    <p:sldId id="491" r:id="rId6"/>
    <p:sldId id="494" r:id="rId7"/>
    <p:sldId id="496" r:id="rId8"/>
    <p:sldId id="498" r:id="rId9"/>
    <p:sldId id="460" r:id="rId10"/>
    <p:sldId id="461" r:id="rId11"/>
    <p:sldId id="462" r:id="rId12"/>
    <p:sldId id="518" r:id="rId13"/>
    <p:sldId id="463" r:id="rId14"/>
    <p:sldId id="517" r:id="rId15"/>
    <p:sldId id="511" r:id="rId16"/>
    <p:sldId id="464" r:id="rId17"/>
    <p:sldId id="521" r:id="rId18"/>
    <p:sldId id="519" r:id="rId19"/>
    <p:sldId id="520" r:id="rId20"/>
    <p:sldId id="523" r:id="rId21"/>
    <p:sldId id="524" r:id="rId22"/>
    <p:sldId id="512" r:id="rId23"/>
    <p:sldId id="513" r:id="rId24"/>
    <p:sldId id="515" r:id="rId25"/>
    <p:sldId id="516" r:id="rId26"/>
    <p:sldId id="499" r:id="rId27"/>
    <p:sldId id="500" r:id="rId28"/>
    <p:sldId id="501" r:id="rId29"/>
    <p:sldId id="502" r:id="rId30"/>
    <p:sldId id="503" r:id="rId31"/>
    <p:sldId id="504" r:id="rId32"/>
    <p:sldId id="505" r:id="rId33"/>
    <p:sldId id="506" r:id="rId34"/>
    <p:sldId id="507" r:id="rId35"/>
    <p:sldId id="508" r:id="rId36"/>
    <p:sldId id="50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rpriya" initials="s" lastIdx="5" clrIdx="0"/>
  <p:cmAuthor id="1" name="Student" initials="S" lastIdx="18" clrIdx="1"/>
  <p:cmAuthor id="2" name="ameyphadke"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68D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92789" autoAdjust="0"/>
  </p:normalViewPr>
  <p:slideViewPr>
    <p:cSldViewPr>
      <p:cViewPr varScale="1">
        <p:scale>
          <a:sx n="118" d="100"/>
          <a:sy n="118" d="100"/>
        </p:scale>
        <p:origin x="2312" y="208"/>
      </p:cViewPr>
      <p:guideLst>
        <p:guide orient="horz" pos="2160"/>
        <p:guide pos="2880"/>
      </p:guideLst>
    </p:cSldViewPr>
  </p:slideViewPr>
  <p:outlineViewPr>
    <p:cViewPr>
      <p:scale>
        <a:sx n="33" d="100"/>
        <a:sy n="33" d="100"/>
      </p:scale>
      <p:origin x="0" y="5952"/>
    </p:cViewPr>
  </p:outlineViewPr>
  <p:notesTextViewPr>
    <p:cViewPr>
      <p:scale>
        <a:sx n="33" d="100"/>
        <a:sy n="33"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A1ABAE-2753-6C44-A7EA-EF33E4530DD4}" type="datetimeFigureOut">
              <a:rPr lang="en-US" smtClean="0"/>
              <a:t>8/4/22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BBDF31-5CB7-9348-A465-CA15A5980B7F}" type="slidenum">
              <a:rPr lang="en-US" smtClean="0"/>
              <a:t>‹#›</a:t>
            </a:fld>
            <a:endParaRPr lang="en-US"/>
          </a:p>
        </p:txBody>
      </p:sp>
    </p:spTree>
    <p:extLst>
      <p:ext uri="{BB962C8B-B14F-4D97-AF65-F5344CB8AC3E}">
        <p14:creationId xmlns:p14="http://schemas.microsoft.com/office/powerpoint/2010/main" val="31216813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7C75BE-D024-45B9-A7E2-76908F1114E6}" type="datetimeFigureOut">
              <a:rPr lang="en-US" smtClean="0"/>
              <a:pPr/>
              <a:t>8/4/22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5D0438-3FF5-4F0A-9F0A-F5D39C2D8F05}" type="slidenum">
              <a:rPr lang="en-US" smtClean="0"/>
              <a:pPr/>
              <a:t>‹#›</a:t>
            </a:fld>
            <a:endParaRPr lang="en-US"/>
          </a:p>
        </p:txBody>
      </p:sp>
    </p:spTree>
    <p:extLst>
      <p:ext uri="{BB962C8B-B14F-4D97-AF65-F5344CB8AC3E}">
        <p14:creationId xmlns:p14="http://schemas.microsoft.com/office/powerpoint/2010/main" val="8019031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6DFDC-8D67-E949-A2C7-A218330F0EB4}" type="slidenum">
              <a:rPr lang="en-US"/>
              <a:pPr/>
              <a:t>5</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2115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Rot="1" noChangeAspect="1" noChangeArrowheads="1" noTextEdit="1"/>
          </p:cNvSpPr>
          <p:nvPr>
            <p:ph type="sldImg"/>
          </p:nvPr>
        </p:nvSpPr>
        <p:spPr>
          <a:xfrm>
            <a:off x="1144588" y="685800"/>
            <a:ext cx="4570412" cy="3429000"/>
          </a:xfrm>
          <a:extLst>
            <a:ext uri="{FAA26D3D-D897-4be2-8F04-BA451C77F1D7}">
              <ma14:placeholderFlag xmlns="" xmlns:ma14="http://schemas.microsoft.com/office/mac/drawingml/2011/main" val="1"/>
            </a:ext>
          </a:extLst>
        </p:spPr>
      </p:sp>
      <p:sp>
        <p:nvSpPr>
          <p:cNvPr id="1170435" name="Rectangle 3"/>
          <p:cNvSpPr>
            <a:spLocks noGrp="1" noChangeArrowheads="1"/>
          </p:cNvSpPr>
          <p:nvPr>
            <p:ph type="body" idx="1"/>
          </p:nvPr>
        </p:nvSpPr>
        <p:spPr>
          <a:xfrm>
            <a:off x="915294" y="4343704"/>
            <a:ext cx="5027414" cy="4113892"/>
          </a:xfrm>
          <a:ln/>
        </p:spPr>
        <p:txBody>
          <a:bodyPr/>
          <a:lstStyle/>
          <a:p>
            <a:r>
              <a:rPr lang="en-US" b="1" u="sng"/>
              <a:t>Design Rule Waivers:</a:t>
            </a:r>
            <a:r>
              <a:rPr lang="en-US"/>
              <a:t> </a:t>
            </a:r>
          </a:p>
          <a:p>
            <a:r>
              <a:rPr lang="en-US"/>
              <a:t>Special DRC rules which apply to certain designs with strict area limitations. These rules fail normal design rules constraints, however, are so well tested that they are accepted by the foundry. I.e. Ram cells</a:t>
            </a:r>
          </a:p>
          <a:p>
            <a:endParaRPr lang="en-US"/>
          </a:p>
        </p:txBody>
      </p:sp>
    </p:spTree>
    <p:extLst>
      <p:ext uri="{BB962C8B-B14F-4D97-AF65-F5344CB8AC3E}">
        <p14:creationId xmlns:p14="http://schemas.microsoft.com/office/powerpoint/2010/main" val="176402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D9ACDE-1865-424A-8A61-D3925C026CCD}" type="slidenum">
              <a:rPr lang="en-US"/>
              <a:pPr/>
              <a:t>6</a:t>
            </a:fld>
            <a:endParaRPr lang="en-US"/>
          </a:p>
        </p:txBody>
      </p:sp>
      <p:sp>
        <p:nvSpPr>
          <p:cNvPr id="174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371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8D74D-D782-4E47-B8DC-57914DF41B2A}" type="slidenum">
              <a:rPr lang="en-US"/>
              <a:pPr/>
              <a:t>7</a:t>
            </a:fld>
            <a:endParaRPr lang="en-US"/>
          </a:p>
        </p:txBody>
      </p:sp>
      <p:sp>
        <p:nvSpPr>
          <p:cNvPr id="204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060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ED321-366F-464F-9F77-8A480D238CA5}" type="slidenum">
              <a:rPr lang="en-US"/>
              <a:pPr/>
              <a:t>8</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25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5D0438-3FF5-4F0A-9F0A-F5D39C2D8F05}" type="slidenum">
              <a:rPr lang="en-US" smtClean="0"/>
              <a:pPr/>
              <a:t>10</a:t>
            </a:fld>
            <a:endParaRPr lang="en-US"/>
          </a:p>
        </p:txBody>
      </p:sp>
    </p:spTree>
    <p:extLst>
      <p:ext uri="{BB962C8B-B14F-4D97-AF65-F5344CB8AC3E}">
        <p14:creationId xmlns:p14="http://schemas.microsoft.com/office/powerpoint/2010/main" val="241575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5D0438-3FF5-4F0A-9F0A-F5D39C2D8F05}" type="slidenum">
              <a:rPr lang="en-US" smtClean="0"/>
              <a:pPr/>
              <a:t>14</a:t>
            </a:fld>
            <a:endParaRPr lang="en-US"/>
          </a:p>
        </p:txBody>
      </p:sp>
    </p:spTree>
    <p:extLst>
      <p:ext uri="{BB962C8B-B14F-4D97-AF65-F5344CB8AC3E}">
        <p14:creationId xmlns:p14="http://schemas.microsoft.com/office/powerpoint/2010/main" val="985954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charset="0"/>
              </a:defRPr>
            </a:lvl1pPr>
            <a:lvl2pPr marL="742950" indent="-285750" defTabSz="920750" eaLnBrk="0" hangingPunct="0">
              <a:defRPr sz="2400">
                <a:solidFill>
                  <a:schemeClr val="tx1"/>
                </a:solidFill>
                <a:latin typeface="Times New Roman" charset="0"/>
              </a:defRPr>
            </a:lvl2pPr>
            <a:lvl3pPr marL="1143000" indent="-228600" defTabSz="920750" eaLnBrk="0" hangingPunct="0">
              <a:defRPr sz="2400">
                <a:solidFill>
                  <a:schemeClr val="tx1"/>
                </a:solidFill>
                <a:latin typeface="Times New Roman" charset="0"/>
              </a:defRPr>
            </a:lvl3pPr>
            <a:lvl4pPr marL="1600200" indent="-228600" defTabSz="920750" eaLnBrk="0" hangingPunct="0">
              <a:defRPr sz="2400">
                <a:solidFill>
                  <a:schemeClr val="tx1"/>
                </a:solidFill>
                <a:latin typeface="Times New Roman" charset="0"/>
              </a:defRPr>
            </a:lvl4pPr>
            <a:lvl5pPr marL="2057400" indent="-228600" defTabSz="920750" eaLnBrk="0" hangingPunct="0">
              <a:defRPr sz="2400">
                <a:solidFill>
                  <a:schemeClr val="tx1"/>
                </a:solidFill>
                <a:latin typeface="Times New Roman" charset="0"/>
              </a:defRPr>
            </a:lvl5pPr>
            <a:lvl6pPr marL="2514600" indent="-228600" defTabSz="920750" eaLnBrk="0" fontAlgn="base" hangingPunct="0">
              <a:spcBef>
                <a:spcPct val="0"/>
              </a:spcBef>
              <a:spcAft>
                <a:spcPct val="0"/>
              </a:spcAft>
              <a:defRPr sz="2400">
                <a:solidFill>
                  <a:schemeClr val="tx1"/>
                </a:solidFill>
                <a:latin typeface="Times New Roman" charset="0"/>
              </a:defRPr>
            </a:lvl6pPr>
            <a:lvl7pPr marL="2971800" indent="-228600" defTabSz="920750" eaLnBrk="0" fontAlgn="base" hangingPunct="0">
              <a:spcBef>
                <a:spcPct val="0"/>
              </a:spcBef>
              <a:spcAft>
                <a:spcPct val="0"/>
              </a:spcAft>
              <a:defRPr sz="2400">
                <a:solidFill>
                  <a:schemeClr val="tx1"/>
                </a:solidFill>
                <a:latin typeface="Times New Roman" charset="0"/>
              </a:defRPr>
            </a:lvl7pPr>
            <a:lvl8pPr marL="3429000" indent="-228600" defTabSz="920750" eaLnBrk="0" fontAlgn="base" hangingPunct="0">
              <a:spcBef>
                <a:spcPct val="0"/>
              </a:spcBef>
              <a:spcAft>
                <a:spcPct val="0"/>
              </a:spcAft>
              <a:defRPr sz="2400">
                <a:solidFill>
                  <a:schemeClr val="tx1"/>
                </a:solidFill>
                <a:latin typeface="Times New Roman" charset="0"/>
              </a:defRPr>
            </a:lvl8pPr>
            <a:lvl9pPr marL="3886200" indent="-228600" defTabSz="920750" eaLnBrk="0" fontAlgn="base" hangingPunct="0">
              <a:spcBef>
                <a:spcPct val="0"/>
              </a:spcBef>
              <a:spcAft>
                <a:spcPct val="0"/>
              </a:spcAft>
              <a:defRPr sz="2400">
                <a:solidFill>
                  <a:schemeClr val="tx1"/>
                </a:solidFill>
                <a:latin typeface="Times New Roman" charset="0"/>
              </a:defRPr>
            </a:lvl9pPr>
          </a:lstStyle>
          <a:p>
            <a:pPr eaLnBrk="1" hangingPunct="1"/>
            <a:fld id="{91186157-A253-2447-B58D-CCDC380A8F8D}" type="slidenum">
              <a:rPr lang="en-US" altLang="en-US" sz="1200"/>
              <a:pPr eaLnBrk="1" hangingPunct="1"/>
              <a:t>20</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792570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Rot="1" noChangeAspect="1" noChangeArrowheads="1" noTextEdit="1"/>
          </p:cNvSpPr>
          <p:nvPr>
            <p:ph type="sldImg"/>
          </p:nvPr>
        </p:nvSpPr>
        <p:spPr>
          <a:xfrm>
            <a:off x="1144588" y="685800"/>
            <a:ext cx="4570412" cy="3429000"/>
          </a:xfrm>
          <a:extLst>
            <a:ext uri="{FAA26D3D-D897-4be2-8F04-BA451C77F1D7}">
              <ma14:placeholderFlag xmlns="" xmlns:ma14="http://schemas.microsoft.com/office/mac/drawingml/2011/main" val="1"/>
            </a:ext>
          </a:extLst>
        </p:spPr>
      </p:sp>
      <p:sp>
        <p:nvSpPr>
          <p:cNvPr id="1166339" name="Rectangle 3"/>
          <p:cNvSpPr>
            <a:spLocks noGrp="1" noChangeArrowheads="1"/>
          </p:cNvSpPr>
          <p:nvPr>
            <p:ph type="body" idx="1"/>
          </p:nvPr>
        </p:nvSpPr>
        <p:spPr>
          <a:xfrm>
            <a:off x="915294" y="4343704"/>
            <a:ext cx="5027414" cy="4113892"/>
          </a:xfrm>
          <a:ln/>
        </p:spPr>
        <p:txBody>
          <a:bodyPr/>
          <a:lstStyle/>
          <a:p>
            <a:r>
              <a:rPr lang="en-US" b="1" u="sng"/>
              <a:t>Physical Verification</a:t>
            </a:r>
          </a:p>
          <a:p>
            <a:r>
              <a:rPr lang="en-US"/>
              <a:t>It is the last verification step performed on the design before it is sent to be manufactured. In this step the physical design (layout) from the place and route (Gate level) design as well as custom (Transistor level) design are put together and verified against the manufacturing process rules and the netlist at a transistor level. </a:t>
            </a:r>
          </a:p>
          <a:p>
            <a:r>
              <a:rPr lang="en-US" b="1"/>
              <a:t>The objective is to verify if the:</a:t>
            </a:r>
          </a:p>
          <a:p>
            <a:pPr lvl="1" algn="just">
              <a:buFontTx/>
              <a:buChar char="•"/>
            </a:pPr>
            <a:r>
              <a:rPr lang="en-US"/>
              <a:t> design can be manufactured correctly and meet the required yield and reliability goals (DRC)</a:t>
            </a:r>
          </a:p>
          <a:p>
            <a:pPr lvl="1" algn="just">
              <a:buFontTx/>
              <a:buChar char="•"/>
            </a:pPr>
            <a:r>
              <a:rPr lang="en-US"/>
              <a:t> layout of the design matches the netlist representation (LVS)</a:t>
            </a:r>
          </a:p>
          <a:p>
            <a:r>
              <a:rPr lang="en-US" b="1" u="sng"/>
              <a:t>Impact</a:t>
            </a:r>
          </a:p>
          <a:p>
            <a:r>
              <a:rPr lang="en-US"/>
              <a:t>With the shrink in technology the transistor count in the designs is growing exponentially and the process rules are getting more complicated. This translates into a drastic increase in data volume and intricate checks. Therefore the product time to market could be drastically impacted by the long runtimes, analysis and repair of the PV problems identified.</a:t>
            </a:r>
          </a:p>
          <a:p>
            <a:r>
              <a:rPr lang="en-US" b="1" u="sng"/>
              <a:t>The lecture concentrates on:</a:t>
            </a:r>
          </a:p>
          <a:p>
            <a:r>
              <a:rPr lang="en-US"/>
              <a:t>DRC and LVS general concepts and contrasting the implications of flat and hierarchical approaches.</a:t>
            </a:r>
            <a:endParaRPr lang="en-US" b="1" u="sng"/>
          </a:p>
        </p:txBody>
      </p:sp>
    </p:spTree>
    <p:extLst>
      <p:ext uri="{BB962C8B-B14F-4D97-AF65-F5344CB8AC3E}">
        <p14:creationId xmlns:p14="http://schemas.microsoft.com/office/powerpoint/2010/main" val="73496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Rot="1" noChangeAspect="1" noChangeArrowheads="1" noTextEdit="1"/>
          </p:cNvSpPr>
          <p:nvPr>
            <p:ph type="sldImg"/>
          </p:nvPr>
        </p:nvSpPr>
        <p:spPr>
          <a:xfrm>
            <a:off x="1144588" y="685800"/>
            <a:ext cx="4570412" cy="3429000"/>
          </a:xfrm>
          <a:extLst>
            <a:ext uri="{FAA26D3D-D897-4be2-8F04-BA451C77F1D7}">
              <ma14:placeholderFlag xmlns="" xmlns:ma14="http://schemas.microsoft.com/office/mac/drawingml/2011/main" val="1"/>
            </a:ext>
          </a:extLst>
        </p:spPr>
      </p:sp>
      <p:sp>
        <p:nvSpPr>
          <p:cNvPr id="1168387" name="Rectangle 3"/>
          <p:cNvSpPr>
            <a:spLocks noGrp="1" noChangeArrowheads="1"/>
          </p:cNvSpPr>
          <p:nvPr>
            <p:ph type="body" idx="1"/>
          </p:nvPr>
        </p:nvSpPr>
        <p:spPr>
          <a:xfrm>
            <a:off x="915294" y="4343704"/>
            <a:ext cx="5027414" cy="4113892"/>
          </a:xfrm>
          <a:ln/>
        </p:spPr>
        <p:txBody>
          <a:bodyPr/>
          <a:lstStyle/>
          <a:p>
            <a:pPr marL="488026" lvl="1" indent="-163677"/>
            <a:endParaRPr lang="en-US" dirty="0"/>
          </a:p>
        </p:txBody>
      </p:sp>
    </p:spTree>
    <p:extLst>
      <p:ext uri="{BB962C8B-B14F-4D97-AF65-F5344CB8AC3E}">
        <p14:creationId xmlns:p14="http://schemas.microsoft.com/office/powerpoint/2010/main" val="29922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13668-E756-4AF5-8027-6D071A299BAF}" type="slidenum">
              <a:rPr lang="en-US" smtClean="0"/>
              <a:pPr/>
              <a:t>‹#›</a:t>
            </a:fld>
            <a:endParaRPr lang="en-US"/>
          </a:p>
        </p:txBody>
      </p:sp>
    </p:spTree>
    <p:extLst>
      <p:ext uri="{BB962C8B-B14F-4D97-AF65-F5344CB8AC3E}">
        <p14:creationId xmlns:p14="http://schemas.microsoft.com/office/powerpoint/2010/main" val="390648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13668-E756-4AF5-8027-6D071A299BAF}" type="slidenum">
              <a:rPr lang="en-US" smtClean="0"/>
              <a:pPr/>
              <a:t>‹#›</a:t>
            </a:fld>
            <a:endParaRPr lang="en-US"/>
          </a:p>
        </p:txBody>
      </p:sp>
      <p:cxnSp>
        <p:nvCxnSpPr>
          <p:cNvPr id="7" name="Straight Connector 6"/>
          <p:cNvCxnSpPr/>
          <p:nvPr/>
        </p:nvCxnSpPr>
        <p:spPr>
          <a:xfrm>
            <a:off x="267705" y="1494375"/>
            <a:ext cx="8659952"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19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13668-E756-4AF5-8027-6D071A299BAF}" type="slidenum">
              <a:rPr lang="en-US" smtClean="0"/>
              <a:pPr/>
              <a:t>‹#›</a:t>
            </a:fld>
            <a:endParaRPr lang="en-US"/>
          </a:p>
        </p:txBody>
      </p:sp>
    </p:spTree>
    <p:extLst>
      <p:ext uri="{BB962C8B-B14F-4D97-AF65-F5344CB8AC3E}">
        <p14:creationId xmlns:p14="http://schemas.microsoft.com/office/powerpoint/2010/main" val="248854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p>
        </p:txBody>
      </p:sp>
      <p:sp>
        <p:nvSpPr>
          <p:cNvPr id="3" name="Content Placeholder 2"/>
          <p:cNvSpPr>
            <a:spLocks noGrp="1"/>
          </p:cNvSpPr>
          <p:nvPr>
            <p:ph idx="1"/>
          </p:nvPr>
        </p:nvSpPr>
        <p:spPr/>
        <p:txBody>
          <a:bodyPr/>
          <a:lstStyle>
            <a:lvl2pPr>
              <a:defRPr sz="2000" baseline="0"/>
            </a:lvl2pPr>
            <a:lvl3pPr>
              <a:defRPr sz="2000" baseline="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13668-E756-4AF5-8027-6D071A299BAF}" type="slidenum">
              <a:rPr lang="en-US" smtClean="0"/>
              <a:pPr/>
              <a:t>‹#›</a:t>
            </a:fld>
            <a:endParaRPr lang="en-US"/>
          </a:p>
        </p:txBody>
      </p:sp>
      <p:cxnSp>
        <p:nvCxnSpPr>
          <p:cNvPr id="7" name="Straight Connector 6"/>
          <p:cNvCxnSpPr/>
          <p:nvPr/>
        </p:nvCxnSpPr>
        <p:spPr>
          <a:xfrm>
            <a:off x="267705" y="1506825"/>
            <a:ext cx="8659952"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18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13668-E756-4AF5-8027-6D071A299BAF}" type="slidenum">
              <a:rPr lang="en-US" smtClean="0"/>
              <a:pPr/>
              <a:t>‹#›</a:t>
            </a:fld>
            <a:endParaRPr lang="en-US"/>
          </a:p>
        </p:txBody>
      </p:sp>
    </p:spTree>
    <p:extLst>
      <p:ext uri="{BB962C8B-B14F-4D97-AF65-F5344CB8AC3E}">
        <p14:creationId xmlns:p14="http://schemas.microsoft.com/office/powerpoint/2010/main" val="219899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13668-E756-4AF5-8027-6D071A299BAF}" type="slidenum">
              <a:rPr lang="en-US" smtClean="0"/>
              <a:pPr/>
              <a:t>‹#›</a:t>
            </a:fld>
            <a:endParaRPr lang="en-US"/>
          </a:p>
        </p:txBody>
      </p:sp>
      <p:cxnSp>
        <p:nvCxnSpPr>
          <p:cNvPr id="8" name="Straight Connector 7"/>
          <p:cNvCxnSpPr/>
          <p:nvPr/>
        </p:nvCxnSpPr>
        <p:spPr>
          <a:xfrm>
            <a:off x="267705" y="1506825"/>
            <a:ext cx="8659952"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05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13668-E756-4AF5-8027-6D071A299BAF}" type="slidenum">
              <a:rPr lang="en-US" smtClean="0"/>
              <a:pPr/>
              <a:t>‹#›</a:t>
            </a:fld>
            <a:endParaRPr lang="en-US"/>
          </a:p>
        </p:txBody>
      </p:sp>
      <p:cxnSp>
        <p:nvCxnSpPr>
          <p:cNvPr id="10" name="Straight Connector 9"/>
          <p:cNvCxnSpPr/>
          <p:nvPr/>
        </p:nvCxnSpPr>
        <p:spPr>
          <a:xfrm>
            <a:off x="267705" y="1475700"/>
            <a:ext cx="8659952"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67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13668-E756-4AF5-8027-6D071A299BAF}" type="slidenum">
              <a:rPr lang="en-US" smtClean="0"/>
              <a:pPr/>
              <a:t>‹#›</a:t>
            </a:fld>
            <a:endParaRPr lang="en-US"/>
          </a:p>
        </p:txBody>
      </p:sp>
      <p:cxnSp>
        <p:nvCxnSpPr>
          <p:cNvPr id="6" name="Straight Connector 5"/>
          <p:cNvCxnSpPr/>
          <p:nvPr/>
        </p:nvCxnSpPr>
        <p:spPr>
          <a:xfrm>
            <a:off x="267705" y="1506825"/>
            <a:ext cx="8659952"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13668-E756-4AF5-8027-6D071A299BAF}" type="slidenum">
              <a:rPr lang="en-US" smtClean="0"/>
              <a:pPr/>
              <a:t>‹#›</a:t>
            </a:fld>
            <a:endParaRPr lang="en-US"/>
          </a:p>
        </p:txBody>
      </p:sp>
    </p:spTree>
    <p:extLst>
      <p:ext uri="{BB962C8B-B14F-4D97-AF65-F5344CB8AC3E}">
        <p14:creationId xmlns:p14="http://schemas.microsoft.com/office/powerpoint/2010/main" val="59013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13668-E756-4AF5-8027-6D071A299BAF}" type="slidenum">
              <a:rPr lang="en-US" smtClean="0"/>
              <a:pPr/>
              <a:t>‹#›</a:t>
            </a:fld>
            <a:endParaRPr lang="en-US"/>
          </a:p>
        </p:txBody>
      </p:sp>
    </p:spTree>
    <p:extLst>
      <p:ext uri="{BB962C8B-B14F-4D97-AF65-F5344CB8AC3E}">
        <p14:creationId xmlns:p14="http://schemas.microsoft.com/office/powerpoint/2010/main" val="27755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13668-E756-4AF5-8027-6D071A299BAF}" type="slidenum">
              <a:rPr lang="en-US" smtClean="0"/>
              <a:pPr/>
              <a:t>‹#›</a:t>
            </a:fld>
            <a:endParaRPr lang="en-US"/>
          </a:p>
        </p:txBody>
      </p:sp>
    </p:spTree>
    <p:extLst>
      <p:ext uri="{BB962C8B-B14F-4D97-AF65-F5344CB8AC3E}">
        <p14:creationId xmlns:p14="http://schemas.microsoft.com/office/powerpoint/2010/main" val="188947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13668-E756-4AF5-8027-6D071A299BAF}" type="slidenum">
              <a:rPr lang="en-US" smtClean="0"/>
              <a:pPr/>
              <a:t>‹#›</a:t>
            </a:fld>
            <a:endParaRPr lang="en-US"/>
          </a:p>
        </p:txBody>
      </p:sp>
    </p:spTree>
    <p:extLst>
      <p:ext uri="{BB962C8B-B14F-4D97-AF65-F5344CB8AC3E}">
        <p14:creationId xmlns:p14="http://schemas.microsoft.com/office/powerpoint/2010/main" val="316187833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ames.stine@okstate.edu" TargetMode="Externa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www.mosi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opencircuitdesign.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1981200"/>
            <a:ext cx="7772400" cy="1362075"/>
          </a:xfrm>
        </p:spPr>
        <p:txBody>
          <a:bodyPr>
            <a:noAutofit/>
          </a:bodyPr>
          <a:lstStyle/>
          <a:p>
            <a:pPr algn="ctr"/>
            <a:r>
              <a:rPr lang="en-US" b="0" dirty="0"/>
              <a:t>FABS, Design rules and the art of layout</a:t>
            </a:r>
            <a:endParaRPr lang="en-US" sz="2000" b="0" i="1" dirty="0"/>
          </a:p>
        </p:txBody>
      </p:sp>
      <p:sp>
        <p:nvSpPr>
          <p:cNvPr id="4" name="Text Placeholder 3"/>
          <p:cNvSpPr>
            <a:spLocks noGrp="1"/>
          </p:cNvSpPr>
          <p:nvPr>
            <p:ph type="body" idx="1"/>
          </p:nvPr>
        </p:nvSpPr>
        <p:spPr>
          <a:xfrm>
            <a:off x="685800" y="3505200"/>
            <a:ext cx="7772400" cy="2971800"/>
          </a:xfrm>
        </p:spPr>
        <p:txBody>
          <a:bodyPr>
            <a:normAutofit/>
          </a:bodyPr>
          <a:lstStyle/>
          <a:p>
            <a:pPr algn="ctr"/>
            <a:endParaRPr lang="en-US" dirty="0">
              <a:solidFill>
                <a:srgbClr val="000000"/>
              </a:solidFill>
            </a:endParaRPr>
          </a:p>
          <a:p>
            <a:pPr algn="ctr"/>
            <a:r>
              <a:rPr lang="en-US" dirty="0">
                <a:solidFill>
                  <a:srgbClr val="000000"/>
                </a:solidFill>
              </a:rPr>
              <a:t>Oklahoma State University</a:t>
            </a:r>
          </a:p>
          <a:p>
            <a:pPr algn="ctr"/>
            <a:r>
              <a:rPr lang="en-US" dirty="0">
                <a:solidFill>
                  <a:srgbClr val="000000"/>
                </a:solidFill>
              </a:rPr>
              <a:t>Electrical and Computer Engineering Department</a:t>
            </a:r>
          </a:p>
          <a:p>
            <a:pPr algn="ctr"/>
            <a:r>
              <a:rPr lang="en-US" dirty="0">
                <a:solidFill>
                  <a:srgbClr val="000000"/>
                </a:solidFill>
              </a:rPr>
              <a:t>Stillwater, OK 74078 USA </a:t>
            </a:r>
          </a:p>
          <a:p>
            <a:pPr algn="ctr"/>
            <a:r>
              <a:rPr lang="en-US" dirty="0">
                <a:solidFill>
                  <a:srgbClr val="000000"/>
                </a:solidFill>
                <a:hlinkClick r:id="rId2"/>
              </a:rPr>
              <a:t>james.stine@okstate.edu</a:t>
            </a:r>
          </a:p>
          <a:p>
            <a:endParaRPr lang="en-US" dirty="0"/>
          </a:p>
        </p:txBody>
      </p:sp>
      <p:pic>
        <p:nvPicPr>
          <p:cNvPr id="2" name="Picture 1"/>
          <p:cNvPicPr>
            <a:picLocks noChangeAspect="1"/>
          </p:cNvPicPr>
          <p:nvPr/>
        </p:nvPicPr>
        <p:blipFill>
          <a:blip r:embed="rId3"/>
          <a:stretch>
            <a:fillRect/>
          </a:stretch>
        </p:blipFill>
        <p:spPr>
          <a:xfrm>
            <a:off x="7848600" y="304800"/>
            <a:ext cx="749300" cy="739353"/>
          </a:xfrm>
          <a:prstGeom prst="rect">
            <a:avLst/>
          </a:prstGeom>
        </p:spPr>
      </p:pic>
      <p:sp>
        <p:nvSpPr>
          <p:cNvPr id="6" name="Slide Number Placeholder 5"/>
          <p:cNvSpPr>
            <a:spLocks noGrp="1"/>
          </p:cNvSpPr>
          <p:nvPr>
            <p:ph type="sldNum" sz="quarter" idx="12"/>
          </p:nvPr>
        </p:nvSpPr>
        <p:spPr/>
        <p:txBody>
          <a:bodyPr/>
          <a:lstStyle/>
          <a:p>
            <a:fld id="{36313668-E756-4AF5-8027-6D071A299BAF}" type="slidenum">
              <a:rPr lang="en-US" smtClean="0"/>
              <a:pPr/>
              <a:t>1</a:t>
            </a:fld>
            <a:endParaRPr lang="en-US"/>
          </a:p>
        </p:txBody>
      </p:sp>
      <p:sp>
        <p:nvSpPr>
          <p:cNvPr id="7" name="TextBox 6"/>
          <p:cNvSpPr txBox="1"/>
          <p:nvPr/>
        </p:nvSpPr>
        <p:spPr>
          <a:xfrm>
            <a:off x="11135524" y="3050520"/>
            <a:ext cx="184666" cy="369332"/>
          </a:xfrm>
          <a:prstGeom prst="rect">
            <a:avLst/>
          </a:prstGeom>
          <a:noFill/>
        </p:spPr>
        <p:txBody>
          <a:bodyPr wrap="none" rtlCol="0">
            <a:spAutoFit/>
          </a:bodyPr>
          <a:lstStyle/>
          <a:p>
            <a:endParaRPr lang="en-US"/>
          </a:p>
        </p:txBody>
      </p:sp>
      <p:pic>
        <p:nvPicPr>
          <p:cNvPr id="9" name="Picture 8">
            <a:extLst>
              <a:ext uri="{FF2B5EF4-FFF2-40B4-BE49-F238E27FC236}">
                <a16:creationId xmlns:a16="http://schemas.microsoft.com/office/drawing/2014/main" id="{1F8A42E7-5956-D348-AFEA-17AF37B264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445877"/>
            <a:ext cx="2070100" cy="1066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Processes</a:t>
            </a:r>
          </a:p>
        </p:txBody>
      </p:sp>
      <p:sp>
        <p:nvSpPr>
          <p:cNvPr id="3" name="Content Placeholder 2"/>
          <p:cNvSpPr>
            <a:spLocks noGrp="1"/>
          </p:cNvSpPr>
          <p:nvPr>
            <p:ph idx="1"/>
          </p:nvPr>
        </p:nvSpPr>
        <p:spPr>
          <a:xfrm>
            <a:off x="457200" y="1600200"/>
            <a:ext cx="4648200" cy="4525963"/>
          </a:xfrm>
        </p:spPr>
        <p:txBody>
          <a:bodyPr>
            <a:noAutofit/>
          </a:bodyPr>
          <a:lstStyle/>
          <a:p>
            <a:r>
              <a:rPr lang="en-US" sz="1800" dirty="0"/>
              <a:t>A process is a sequence of steps required to engineer a chip.</a:t>
            </a:r>
          </a:p>
          <a:p>
            <a:r>
              <a:rPr lang="en-US" sz="1800" dirty="0"/>
              <a:t>Some important CMOS processes are p-well and n-well.</a:t>
            </a:r>
          </a:p>
          <a:p>
            <a:r>
              <a:rPr lang="en-US" sz="1800" dirty="0"/>
              <a:t>The SCN3ME_SUBM ON 0.5um</a:t>
            </a:r>
          </a:p>
          <a:p>
            <a:pPr lvl="1"/>
            <a:r>
              <a:rPr lang="en-US" sz="1800" dirty="0"/>
              <a:t>sometimes called 0.6um because its drawn and measured values are different!</a:t>
            </a:r>
          </a:p>
          <a:p>
            <a:r>
              <a:rPr lang="en-US" sz="1800" dirty="0"/>
              <a:t>0.5um is the minimum length for this technology, SCN3ME_SUBM.</a:t>
            </a:r>
          </a:p>
          <a:p>
            <a:pPr lvl="1"/>
            <a:r>
              <a:rPr lang="en-US" sz="1800" dirty="0"/>
              <a:t>The _SUBM indicates we are using submicron rules, which is a subset of MOSIS SCMOS rules.</a:t>
            </a:r>
          </a:p>
          <a:p>
            <a:pPr lvl="1"/>
            <a:r>
              <a:rPr lang="en-US" sz="1800" dirty="0">
                <a:hlinkClick r:id="rId3"/>
              </a:rPr>
              <a:t>http://www.mosis.com</a:t>
            </a:r>
            <a:r>
              <a:rPr lang="en-US" sz="1800" dirty="0"/>
              <a:t> </a:t>
            </a:r>
          </a:p>
          <a:p>
            <a:r>
              <a:rPr lang="en-US" sz="1800" dirty="0"/>
              <a:t>All transistors will have this minimal length to guarantee its operability.</a:t>
            </a:r>
          </a:p>
        </p:txBody>
      </p:sp>
      <p:pic>
        <p:nvPicPr>
          <p:cNvPr id="4" name="Picture 3" descr="Ts01F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667000"/>
            <a:ext cx="3310622" cy="134095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a:spLocks noChangeArrowheads="1"/>
          </p:cNvSpPr>
          <p:nvPr/>
        </p:nvSpPr>
        <p:spPr bwMode="auto">
          <a:xfrm>
            <a:off x="4876800" y="4267200"/>
            <a:ext cx="39624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100" b="1" i="0" baseline="0" dirty="0">
                <a:latin typeface="Times LT Std" charset="0"/>
              </a:rPr>
              <a:t>FIGURE 1.30 </a:t>
            </a:r>
            <a:r>
              <a:rPr lang="en-US" sz="1100" i="0" baseline="0" dirty="0">
                <a:latin typeface="Times LT Std" charset="0"/>
              </a:rPr>
              <a:t>Simplified structure of an </a:t>
            </a:r>
            <a:r>
              <a:rPr lang="en-US" sz="1100" baseline="0" dirty="0">
                <a:latin typeface="Times LT Std" charset="0"/>
              </a:rPr>
              <a:t>n</a:t>
            </a:r>
            <a:r>
              <a:rPr lang="en-US" sz="1100" i="0" baseline="0" dirty="0">
                <a:latin typeface="Times LT Std" charset="0"/>
              </a:rPr>
              <a:t>-channel MOS transistor.</a:t>
            </a:r>
          </a:p>
        </p:txBody>
      </p:sp>
      <p:sp>
        <p:nvSpPr>
          <p:cNvPr id="6" name="Slide Number Placeholder 5"/>
          <p:cNvSpPr>
            <a:spLocks noGrp="1"/>
          </p:cNvSpPr>
          <p:nvPr>
            <p:ph type="sldNum" sz="quarter" idx="12"/>
          </p:nvPr>
        </p:nvSpPr>
        <p:spPr/>
        <p:txBody>
          <a:bodyPr/>
          <a:lstStyle/>
          <a:p>
            <a:fld id="{36313668-E756-4AF5-8027-6D071A299BAF}" type="slidenum">
              <a:rPr lang="en-US" smtClean="0"/>
              <a:pPr/>
              <a:t>10</a:t>
            </a:fld>
            <a:endParaRPr lang="en-US"/>
          </a:p>
        </p:txBody>
      </p:sp>
      <p:sp>
        <p:nvSpPr>
          <p:cNvPr id="7" name="TextBox 6">
            <a:extLst>
              <a:ext uri="{FF2B5EF4-FFF2-40B4-BE49-F238E27FC236}">
                <a16:creationId xmlns:a16="http://schemas.microsoft.com/office/drawing/2014/main" id="{28273D4C-EFFC-3888-FD65-7EC16E3CECA2}"/>
              </a:ext>
            </a:extLst>
          </p:cNvPr>
          <p:cNvSpPr txBox="1"/>
          <p:nvPr/>
        </p:nvSpPr>
        <p:spPr>
          <a:xfrm>
            <a:off x="7543800" y="4876800"/>
            <a:ext cx="1059906" cy="215444"/>
          </a:xfrm>
          <a:prstGeom prst="rect">
            <a:avLst/>
          </a:prstGeom>
          <a:noFill/>
        </p:spPr>
        <p:txBody>
          <a:bodyPr wrap="none" rtlCol="0">
            <a:spAutoFit/>
          </a:bodyPr>
          <a:lstStyle/>
          <a:p>
            <a:r>
              <a:rPr lang="en-US" sz="800" dirty="0"/>
              <a:t>[</a:t>
            </a:r>
            <a:r>
              <a:rPr lang="en-US" sz="800" dirty="0" err="1"/>
              <a:t>Tsividis</a:t>
            </a:r>
            <a:r>
              <a:rPr lang="en-US" sz="800" dirty="0"/>
              <a:t>, McAndrew]</a:t>
            </a:r>
          </a:p>
        </p:txBody>
      </p:sp>
    </p:spTree>
    <p:extLst>
      <p:ext uri="{BB962C8B-B14F-4D97-AF65-F5344CB8AC3E}">
        <p14:creationId xmlns:p14="http://schemas.microsoft.com/office/powerpoint/2010/main" val="59329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Rules</a:t>
            </a:r>
          </a:p>
        </p:txBody>
      </p:sp>
      <p:sp>
        <p:nvSpPr>
          <p:cNvPr id="3" name="Content Placeholder 2"/>
          <p:cNvSpPr>
            <a:spLocks noGrp="1"/>
          </p:cNvSpPr>
          <p:nvPr>
            <p:ph idx="1"/>
          </p:nvPr>
        </p:nvSpPr>
        <p:spPr/>
        <p:txBody>
          <a:bodyPr>
            <a:normAutofit/>
          </a:bodyPr>
          <a:lstStyle/>
          <a:p>
            <a:pPr algn="just">
              <a:buNone/>
            </a:pPr>
            <a:endParaRPr lang="en-US" sz="2000" dirty="0"/>
          </a:p>
          <a:p>
            <a:pPr algn="just">
              <a:buNone/>
            </a:pPr>
            <a:r>
              <a:rPr lang="en-US" sz="2000" dirty="0"/>
              <a:t>Who needs them?</a:t>
            </a:r>
          </a:p>
          <a:p>
            <a:pPr algn="just"/>
            <a:r>
              <a:rPr lang="en-US" sz="2000" dirty="0"/>
              <a:t>There are practical limits on the resolution to which we can manufacture Silicon chips.</a:t>
            </a:r>
          </a:p>
          <a:p>
            <a:pPr algn="just"/>
            <a:r>
              <a:rPr lang="en-US" sz="2000" dirty="0"/>
              <a:t>These have to do with equipment precision, mask alignment, lateral diffusion, etc.</a:t>
            </a:r>
          </a:p>
          <a:p>
            <a:pPr algn="just"/>
            <a:r>
              <a:rPr lang="en-US" sz="2000" dirty="0"/>
              <a:t>In order to achieve reasonable yield, a layout must not violate these limits.</a:t>
            </a:r>
          </a:p>
          <a:p>
            <a:pPr algn="just"/>
            <a:r>
              <a:rPr lang="en-US" sz="2000" dirty="0"/>
              <a:t>In order to shield the IC designer from the complexities of the fabrication process, process engineers specify simple design rules</a:t>
            </a:r>
          </a:p>
        </p:txBody>
      </p:sp>
      <p:sp>
        <p:nvSpPr>
          <p:cNvPr id="4" name="Slide Number Placeholder 3"/>
          <p:cNvSpPr>
            <a:spLocks noGrp="1"/>
          </p:cNvSpPr>
          <p:nvPr>
            <p:ph type="sldNum" sz="quarter" idx="12"/>
          </p:nvPr>
        </p:nvSpPr>
        <p:spPr/>
        <p:txBody>
          <a:bodyPr/>
          <a:lstStyle/>
          <a:p>
            <a:fld id="{36313668-E756-4AF5-8027-6D071A299BAF}" type="slidenum">
              <a:rPr lang="en-US" smtClean="0"/>
              <a:pPr/>
              <a:t>11</a:t>
            </a:fld>
            <a:endParaRPr lang="en-US"/>
          </a:p>
        </p:txBody>
      </p:sp>
    </p:spTree>
    <p:extLst>
      <p:ext uri="{BB962C8B-B14F-4D97-AF65-F5344CB8AC3E}">
        <p14:creationId xmlns:p14="http://schemas.microsoft.com/office/powerpoint/2010/main" val="410358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Lynn Conway</a:t>
            </a:r>
          </a:p>
        </p:txBody>
      </p:sp>
      <p:sp>
        <p:nvSpPr>
          <p:cNvPr id="69635" name="Rectangle 3"/>
          <p:cNvSpPr>
            <a:spLocks noGrp="1" noChangeArrowheads="1"/>
          </p:cNvSpPr>
          <p:nvPr>
            <p:ph idx="1"/>
          </p:nvPr>
        </p:nvSpPr>
        <p:spPr>
          <a:xfrm>
            <a:off x="457200" y="1600200"/>
            <a:ext cx="5791200" cy="3428999"/>
          </a:xfrm>
        </p:spPr>
        <p:txBody>
          <a:bodyPr>
            <a:noAutofit/>
          </a:bodyPr>
          <a:lstStyle/>
          <a:p>
            <a:pPr>
              <a:lnSpc>
                <a:spcPct val="90000"/>
              </a:lnSpc>
            </a:pPr>
            <a:r>
              <a:rPr lang="en-US" sz="1800" dirty="0"/>
              <a:t>Before 1999, Lynn Conway was </a:t>
            </a:r>
          </a:p>
          <a:p>
            <a:pPr>
              <a:lnSpc>
                <a:spcPct val="90000"/>
              </a:lnSpc>
              <a:spcBef>
                <a:spcPct val="0"/>
              </a:spcBef>
              <a:buFont typeface="Wingdings" charset="0"/>
              <a:buNone/>
            </a:pPr>
            <a:r>
              <a:rPr lang="en-US" sz="1800" dirty="0"/>
              <a:t>	already well respected for her many accomplishments: </a:t>
            </a:r>
          </a:p>
          <a:p>
            <a:pPr lvl="1">
              <a:lnSpc>
                <a:spcPct val="90000"/>
              </a:lnSpc>
            </a:pPr>
            <a:r>
              <a:rPr lang="en-US" sz="1800" dirty="0"/>
              <a:t>VLSI work at Xerox PARC</a:t>
            </a:r>
          </a:p>
          <a:p>
            <a:pPr lvl="1">
              <a:lnSpc>
                <a:spcPct val="90000"/>
              </a:lnSpc>
            </a:pPr>
            <a:r>
              <a:rPr lang="en-US" sz="1800" dirty="0"/>
              <a:t>DARPA / Strategic Defense Initiative</a:t>
            </a:r>
          </a:p>
          <a:p>
            <a:pPr>
              <a:lnSpc>
                <a:spcPct val="90000"/>
              </a:lnSpc>
            </a:pPr>
            <a:r>
              <a:rPr lang="en-US" sz="1800" dirty="0"/>
              <a:t>Her work at IBM included the invention of a fundamental component of today</a:t>
            </a:r>
            <a:r>
              <a:rPr lang="en-US" sz="1800" dirty="0">
                <a:latin typeface="Arial"/>
              </a:rPr>
              <a:t>’</a:t>
            </a:r>
            <a:r>
              <a:rPr lang="en-US" sz="1800" dirty="0"/>
              <a:t>s modern superscalar computers.</a:t>
            </a:r>
          </a:p>
          <a:p>
            <a:pPr>
              <a:lnSpc>
                <a:spcPct val="90000"/>
              </a:lnSpc>
            </a:pPr>
            <a:r>
              <a:rPr lang="en-US" sz="1800" dirty="0"/>
              <a:t>She taught one of the first VLSI courses at MIT.</a:t>
            </a:r>
          </a:p>
          <a:p>
            <a:pPr lvl="1">
              <a:lnSpc>
                <a:spcPct val="90000"/>
              </a:lnSpc>
            </a:pPr>
            <a:r>
              <a:rPr lang="en-US" sz="1800" dirty="0"/>
              <a:t>Carver Mead at </a:t>
            </a:r>
            <a:r>
              <a:rPr lang="en-US" sz="1800" dirty="0" err="1"/>
              <a:t>CalTech</a:t>
            </a:r>
            <a:r>
              <a:rPr lang="en-US" sz="1800" dirty="0"/>
              <a:t> taught one, I believe, as well.</a:t>
            </a:r>
          </a:p>
          <a:p>
            <a:pPr lvl="1">
              <a:lnSpc>
                <a:spcPct val="90000"/>
              </a:lnSpc>
            </a:pPr>
            <a:r>
              <a:rPr lang="en-US" sz="1800" dirty="0"/>
              <a:t>They were both instrumental in creating lambda-based rules among many other enhancements.</a:t>
            </a:r>
          </a:p>
          <a:p>
            <a:pPr>
              <a:lnSpc>
                <a:spcPct val="90000"/>
              </a:lnSpc>
            </a:pPr>
            <a:r>
              <a:rPr lang="en-US" sz="1800" dirty="0"/>
              <a:t>Thank you Lynn Conway and Carver Mead!</a:t>
            </a:r>
          </a:p>
        </p:txBody>
      </p:sp>
      <p:sp>
        <p:nvSpPr>
          <p:cNvPr id="6" name="Slide Number Placeholder 5"/>
          <p:cNvSpPr>
            <a:spLocks noGrp="1"/>
          </p:cNvSpPr>
          <p:nvPr>
            <p:ph type="sldNum" sz="quarter" idx="12"/>
          </p:nvPr>
        </p:nvSpPr>
        <p:spPr/>
        <p:txBody>
          <a:bodyPr/>
          <a:lstStyle/>
          <a:p>
            <a:fld id="{90D27687-D2E7-E44F-AB8E-CD11BFBF3796}" type="slidenum">
              <a:rPr lang="en-US"/>
              <a:pPr/>
              <a:t>12</a:t>
            </a:fld>
            <a:endParaRPr lang="en-US"/>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l="13008" r="26288" b="4845"/>
          <a:stretch>
            <a:fillRect/>
          </a:stretch>
        </p:blipFill>
        <p:spPr bwMode="auto">
          <a:xfrm>
            <a:off x="6781800" y="1600200"/>
            <a:ext cx="21336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extBox 1"/>
          <p:cNvSpPr txBox="1"/>
          <p:nvPr/>
        </p:nvSpPr>
        <p:spPr>
          <a:xfrm>
            <a:off x="1447800" y="5736771"/>
            <a:ext cx="4038600" cy="369332"/>
          </a:xfrm>
          <a:prstGeom prst="rect">
            <a:avLst/>
          </a:prstGeom>
          <a:solidFill>
            <a:srgbClr val="F68D36"/>
          </a:solidFill>
          <a:ln>
            <a:solidFill>
              <a:schemeClr val="tx1"/>
            </a:solidFill>
          </a:ln>
        </p:spPr>
        <p:txBody>
          <a:bodyPr wrap="square" rtlCol="0">
            <a:spAutoFit/>
          </a:bodyPr>
          <a:lstStyle/>
          <a:p>
            <a:pPr algn="ctr"/>
            <a:r>
              <a:rPr lang="en-US" dirty="0"/>
              <a:t>40+ Years since VLSI was first taught!</a:t>
            </a:r>
          </a:p>
        </p:txBody>
      </p:sp>
    </p:spTree>
    <p:extLst>
      <p:ext uri="{BB962C8B-B14F-4D97-AF65-F5344CB8AC3E}">
        <p14:creationId xmlns:p14="http://schemas.microsoft.com/office/powerpoint/2010/main" val="359754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Lambda Layout Layers</a:t>
            </a: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a:t>Many more varieties of processes are possible.</a:t>
            </a:r>
          </a:p>
          <a:p>
            <a:pPr algn="just"/>
            <a:r>
              <a:rPr lang="en-US" sz="1800" dirty="0"/>
              <a:t>New processes are constantly being developed.</a:t>
            </a:r>
          </a:p>
          <a:p>
            <a:pPr algn="just"/>
            <a:r>
              <a:rPr lang="en-US" sz="1800" dirty="0"/>
              <a:t>Some terminology:</a:t>
            </a:r>
          </a:p>
          <a:p>
            <a:pPr lvl="1" algn="just"/>
            <a:r>
              <a:rPr lang="en-US" sz="1800" dirty="0"/>
              <a:t>Pitch: dimension in the metal to describe interdimensions. Pitch is used to mean the cell dimension perpendicular to the stacking direction.</a:t>
            </a:r>
          </a:p>
          <a:p>
            <a:pPr lvl="1" algn="just"/>
            <a:r>
              <a:rPr lang="en-US" sz="1800" dirty="0"/>
              <a:t>Floorplan: high level organization of design blocks.</a:t>
            </a:r>
          </a:p>
          <a:p>
            <a:pPr lvl="1" algn="just"/>
            <a:r>
              <a:rPr lang="en-US" sz="1800" dirty="0"/>
              <a:t>Ripper: A connector from a line to a bus.</a:t>
            </a:r>
          </a:p>
          <a:p>
            <a:pPr lvl="1" algn="just"/>
            <a:r>
              <a:rPr lang="en-US" sz="1800" dirty="0"/>
              <a:t>Instance: the actually symbol instance</a:t>
            </a:r>
            <a:r>
              <a:rPr lang="en-US" sz="1800" b="1" dirty="0"/>
              <a:t>.</a:t>
            </a:r>
          </a:p>
          <a:p>
            <a:pPr algn="just"/>
            <a:r>
              <a:rPr lang="en-US" sz="1800" dirty="0"/>
              <a:t>Design Rules: A set of permissible geometries and geometric constraints (a recipe)</a:t>
            </a:r>
          </a:p>
          <a:p>
            <a:pPr algn="just"/>
            <a:r>
              <a:rPr lang="en-US" sz="1800" dirty="0"/>
              <a:t>Include minimum width, minimum separations, and minimum overlaps.</a:t>
            </a:r>
          </a:p>
          <a:p>
            <a:pPr algn="just"/>
            <a:r>
              <a:rPr lang="en-US" sz="1800" dirty="0"/>
              <a:t>Usually, basic unit of length is </a:t>
            </a:r>
            <a:r>
              <a:rPr lang="el-GR" sz="1800" dirty="0"/>
              <a:t>λ</a:t>
            </a:r>
            <a:r>
              <a:rPr lang="en-US" sz="1800" dirty="0"/>
              <a:t> .</a:t>
            </a:r>
          </a:p>
          <a:p>
            <a:pPr algn="just"/>
            <a:r>
              <a:rPr lang="en-US" sz="1800" dirty="0"/>
              <a:t>For a 2 µm process, </a:t>
            </a:r>
            <a:r>
              <a:rPr lang="el-GR" sz="1800" dirty="0"/>
              <a:t>λ</a:t>
            </a:r>
            <a:r>
              <a:rPr lang="en-US" sz="1800" dirty="0"/>
              <a:t> = 1 µ m</a:t>
            </a:r>
          </a:p>
        </p:txBody>
      </p:sp>
      <p:sp>
        <p:nvSpPr>
          <p:cNvPr id="4" name="Slide Number Placeholder 3"/>
          <p:cNvSpPr>
            <a:spLocks noGrp="1"/>
          </p:cNvSpPr>
          <p:nvPr>
            <p:ph type="sldNum" sz="quarter" idx="12"/>
          </p:nvPr>
        </p:nvSpPr>
        <p:spPr/>
        <p:txBody>
          <a:bodyPr/>
          <a:lstStyle/>
          <a:p>
            <a:fld id="{36313668-E756-4AF5-8027-6D071A299BAF}" type="slidenum">
              <a:rPr lang="en-US" smtClean="0"/>
              <a:pPr/>
              <a:t>13</a:t>
            </a:fld>
            <a:endParaRPr lang="en-US"/>
          </a:p>
        </p:txBody>
      </p:sp>
    </p:spTree>
    <p:extLst>
      <p:ext uri="{BB962C8B-B14F-4D97-AF65-F5344CB8AC3E}">
        <p14:creationId xmlns:p14="http://schemas.microsoft.com/office/powerpoint/2010/main" val="147173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3600"/>
              <a:t>Layout Design Rules</a:t>
            </a:r>
          </a:p>
        </p:txBody>
      </p:sp>
      <p:sp>
        <p:nvSpPr>
          <p:cNvPr id="5123" name="Rectangle 3"/>
          <p:cNvSpPr>
            <a:spLocks noGrp="1" noChangeArrowheads="1"/>
          </p:cNvSpPr>
          <p:nvPr>
            <p:ph type="body" sz="half" idx="1"/>
          </p:nvPr>
        </p:nvSpPr>
        <p:spPr>
          <a:xfrm>
            <a:off x="457200" y="1600201"/>
            <a:ext cx="4038600" cy="2286000"/>
          </a:xfrm>
        </p:spPr>
        <p:txBody>
          <a:bodyPr>
            <a:normAutofit fontScale="85000" lnSpcReduction="10000"/>
          </a:bodyPr>
          <a:lstStyle/>
          <a:p>
            <a:pPr>
              <a:lnSpc>
                <a:spcPct val="90000"/>
              </a:lnSpc>
            </a:pPr>
            <a:r>
              <a:rPr lang="en-US" sz="1800" dirty="0"/>
              <a:t>Layout design rules describe device dimensions and how close different and like layers can be brought to close proximity without creating shorts.</a:t>
            </a:r>
          </a:p>
          <a:p>
            <a:pPr>
              <a:lnSpc>
                <a:spcPct val="90000"/>
              </a:lnSpc>
            </a:pPr>
            <a:r>
              <a:rPr lang="en-US" sz="1800" dirty="0"/>
              <a:t>The lambda based design rules made popular by Mead and Conway are based on the single parameter </a:t>
            </a:r>
            <a:r>
              <a:rPr lang="en-US" sz="1800" dirty="0">
                <a:latin typeface="Symbol" charset="0"/>
              </a:rPr>
              <a:t>l</a:t>
            </a:r>
            <a:r>
              <a:rPr lang="en-US" sz="1800" dirty="0"/>
              <a:t> and permit for ease of scaling.</a:t>
            </a:r>
          </a:p>
          <a:p>
            <a:pPr>
              <a:lnSpc>
                <a:spcPct val="90000"/>
              </a:lnSpc>
            </a:pPr>
            <a:r>
              <a:rPr lang="en-US" sz="1800" dirty="0"/>
              <a:t>Industry used micron as a unit of measure and this makes scaling difficult since not all dimensions do not scale uniformly.</a:t>
            </a:r>
          </a:p>
          <a:p>
            <a:pPr>
              <a:lnSpc>
                <a:spcPct val="90000"/>
              </a:lnSpc>
            </a:pPr>
            <a:endParaRPr lang="en-US" sz="1800" dirty="0"/>
          </a:p>
        </p:txBody>
      </p:sp>
      <p:sp>
        <p:nvSpPr>
          <p:cNvPr id="5124" name="Rectangle 4"/>
          <p:cNvSpPr>
            <a:spLocks noGrp="1" noChangeArrowheads="1"/>
          </p:cNvSpPr>
          <p:nvPr>
            <p:ph type="body" sz="half" idx="2"/>
          </p:nvPr>
        </p:nvSpPr>
        <p:spPr/>
        <p:txBody>
          <a:bodyPr>
            <a:normAutofit/>
          </a:bodyPr>
          <a:lstStyle/>
          <a:p>
            <a:pPr>
              <a:lnSpc>
                <a:spcPct val="90000"/>
              </a:lnSpc>
            </a:pPr>
            <a:r>
              <a:rPr lang="en-US" sz="1800" dirty="0"/>
              <a:t>Lambda (</a:t>
            </a:r>
            <a:r>
              <a:rPr lang="en-US" sz="1800" dirty="0">
                <a:latin typeface="Symbol" charset="0"/>
              </a:rPr>
              <a:t>l)</a:t>
            </a:r>
            <a:r>
              <a:rPr lang="en-US" sz="1800" dirty="0"/>
              <a:t> is generally half of the minimum drawn transistor channel length.</a:t>
            </a:r>
          </a:p>
          <a:p>
            <a:pPr>
              <a:lnSpc>
                <a:spcPct val="90000"/>
              </a:lnSpc>
            </a:pPr>
            <a:r>
              <a:rPr lang="en-US" sz="1800" dirty="0"/>
              <a:t>The channel length describes the distance between the inside edges of the source and drain (what’s defined by process/technology).</a:t>
            </a:r>
          </a:p>
          <a:p>
            <a:pPr>
              <a:lnSpc>
                <a:spcPct val="90000"/>
              </a:lnSpc>
            </a:pPr>
            <a:r>
              <a:rPr lang="en-US" sz="1800" dirty="0"/>
              <a:t>It is set by the minimum poly width (what engineers control).</a:t>
            </a:r>
          </a:p>
          <a:p>
            <a:pPr>
              <a:lnSpc>
                <a:spcPct val="90000"/>
              </a:lnSpc>
            </a:pPr>
            <a:r>
              <a:rPr lang="en-US" sz="1800" dirty="0"/>
              <a:t>We are begin to refer to the gate channel length in nanometers (nm) whereas for technologies 0.18 </a:t>
            </a:r>
            <a:r>
              <a:rPr lang="en-US" sz="1800" dirty="0">
                <a:latin typeface="Symbol" charset="0"/>
              </a:rPr>
              <a:t>m</a:t>
            </a:r>
            <a:r>
              <a:rPr lang="en-US" sz="1800" dirty="0"/>
              <a:t>m and above we used the micron.</a:t>
            </a:r>
          </a:p>
        </p:txBody>
      </p:sp>
      <p:pic>
        <p:nvPicPr>
          <p:cNvPr id="5" name="Picture 5" descr="Ts01F3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0"/>
            <a:ext cx="3482975" cy="268446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6"/>
          <p:cNvSpPr>
            <a:spLocks noChangeArrowheads="1"/>
          </p:cNvSpPr>
          <p:nvPr/>
        </p:nvSpPr>
        <p:spPr bwMode="auto">
          <a:xfrm>
            <a:off x="3048000" y="6324600"/>
            <a:ext cx="38100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100" b="1" i="0" baseline="0" dirty="0">
                <a:latin typeface="Times LT Std" charset="0"/>
              </a:rPr>
              <a:t>FIGURE 1.38 </a:t>
            </a:r>
            <a:r>
              <a:rPr lang="en-US" sz="1100" i="0" baseline="0" dirty="0">
                <a:latin typeface="Times LT Std" charset="0"/>
              </a:rPr>
              <a:t>A device drawing showing realistic relative dimensions for the various features; (</a:t>
            </a:r>
            <a:r>
              <a:rPr lang="en-US" sz="1100" baseline="0" dirty="0">
                <a:latin typeface="Times LT Std" charset="0"/>
              </a:rPr>
              <a:t>b</a:t>
            </a:r>
            <a:r>
              <a:rPr lang="en-US" sz="1100" i="0" baseline="0" dirty="0">
                <a:latin typeface="Times LT Std" charset="0"/>
              </a:rPr>
              <a:t>) top view.</a:t>
            </a:r>
          </a:p>
        </p:txBody>
      </p:sp>
      <p:cxnSp>
        <p:nvCxnSpPr>
          <p:cNvPr id="3" name="Straight Arrow Connector 2"/>
          <p:cNvCxnSpPr/>
          <p:nvPr/>
        </p:nvCxnSpPr>
        <p:spPr>
          <a:xfrm>
            <a:off x="2209800" y="4114800"/>
            <a:ext cx="0" cy="2057400"/>
          </a:xfrm>
          <a:prstGeom prst="straightConnector1">
            <a:avLst/>
          </a:prstGeom>
          <a:ln w="38100" cmpd="sng">
            <a:solidFill>
              <a:srgbClr val="FFC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286000" y="6629400"/>
            <a:ext cx="533400" cy="0"/>
          </a:xfrm>
          <a:prstGeom prst="straightConnector1">
            <a:avLst/>
          </a:prstGeom>
          <a:ln>
            <a:solidFill>
              <a:srgbClr val="00B0F0"/>
            </a:solidFill>
            <a:prstDash val="lgDash"/>
            <a:headEnd type="arrow"/>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057400" y="3581400"/>
            <a:ext cx="390026" cy="369332"/>
          </a:xfrm>
          <a:prstGeom prst="rect">
            <a:avLst/>
          </a:prstGeom>
          <a:noFill/>
        </p:spPr>
        <p:txBody>
          <a:bodyPr wrap="none" rtlCol="0">
            <a:spAutoFit/>
          </a:bodyPr>
          <a:lstStyle/>
          <a:p>
            <a:r>
              <a:rPr lang="en-US" dirty="0">
                <a:solidFill>
                  <a:srgbClr val="FFC000"/>
                </a:solidFill>
              </a:rPr>
              <a:t>W</a:t>
            </a:r>
          </a:p>
        </p:txBody>
      </p:sp>
      <p:sp>
        <p:nvSpPr>
          <p:cNvPr id="11" name="TextBox 10"/>
          <p:cNvSpPr txBox="1"/>
          <p:nvPr/>
        </p:nvSpPr>
        <p:spPr>
          <a:xfrm>
            <a:off x="1981200" y="6412468"/>
            <a:ext cx="287258" cy="369332"/>
          </a:xfrm>
          <a:prstGeom prst="rect">
            <a:avLst/>
          </a:prstGeom>
          <a:noFill/>
        </p:spPr>
        <p:txBody>
          <a:bodyPr wrap="none" rtlCol="0">
            <a:spAutoFit/>
          </a:bodyPr>
          <a:lstStyle/>
          <a:p>
            <a:r>
              <a:rPr lang="en-US" dirty="0">
                <a:solidFill>
                  <a:srgbClr val="00B0F0"/>
                </a:solidFill>
              </a:rPr>
              <a:t>L</a:t>
            </a:r>
          </a:p>
        </p:txBody>
      </p:sp>
      <p:graphicFrame>
        <p:nvGraphicFramePr>
          <p:cNvPr id="12" name="Object 11"/>
          <p:cNvGraphicFramePr>
            <a:graphicFrameLocks noChangeAspect="1"/>
          </p:cNvGraphicFramePr>
          <p:nvPr>
            <p:extLst>
              <p:ext uri="{D42A27DB-BD31-4B8C-83A1-F6EECF244321}">
                <p14:modId xmlns:p14="http://schemas.microsoft.com/office/powerpoint/2010/main" val="1172378657"/>
              </p:ext>
            </p:extLst>
          </p:nvPr>
        </p:nvGraphicFramePr>
        <p:xfrm>
          <a:off x="304800" y="4948891"/>
          <a:ext cx="336550" cy="613709"/>
        </p:xfrm>
        <a:graphic>
          <a:graphicData uri="http://schemas.openxmlformats.org/presentationml/2006/ole">
            <mc:AlternateContent xmlns:mc="http://schemas.openxmlformats.org/markup-compatibility/2006">
              <mc:Choice xmlns:v="urn:schemas-microsoft-com:vml" Requires="v">
                <p:oleObj name="Equation" r:id="rId4" imgW="215900" imgH="393700" progId="Equation.3">
                  <p:embed/>
                </p:oleObj>
              </mc:Choice>
              <mc:Fallback>
                <p:oleObj name="Equation" r:id="rId4" imgW="215900" imgH="393700" progId="Equation.3">
                  <p:embed/>
                  <p:pic>
                    <p:nvPicPr>
                      <p:cNvPr id="0" name=""/>
                      <p:cNvPicPr/>
                      <p:nvPr/>
                    </p:nvPicPr>
                    <p:blipFill>
                      <a:blip r:embed="rId5"/>
                      <a:stretch>
                        <a:fillRect/>
                      </a:stretch>
                    </p:blipFill>
                    <p:spPr>
                      <a:xfrm>
                        <a:off x="304800" y="4948891"/>
                        <a:ext cx="336550" cy="613709"/>
                      </a:xfrm>
                      <a:prstGeom prst="rect">
                        <a:avLst/>
                      </a:prstGeom>
                    </p:spPr>
                  </p:pic>
                </p:oleObj>
              </mc:Fallback>
            </mc:AlternateContent>
          </a:graphicData>
        </a:graphic>
      </p:graphicFrame>
      <p:sp>
        <p:nvSpPr>
          <p:cNvPr id="13" name="TextBox 12"/>
          <p:cNvSpPr txBox="1"/>
          <p:nvPr/>
        </p:nvSpPr>
        <p:spPr>
          <a:xfrm>
            <a:off x="5881684" y="5266631"/>
            <a:ext cx="2500316" cy="369332"/>
          </a:xfrm>
          <a:prstGeom prst="rect">
            <a:avLst/>
          </a:prstGeom>
          <a:solidFill>
            <a:srgbClr val="FF6600"/>
          </a:solidFill>
          <a:ln>
            <a:solidFill>
              <a:schemeClr val="tx1"/>
            </a:solidFill>
          </a:ln>
        </p:spPr>
        <p:txBody>
          <a:bodyPr wrap="none" rtlCol="0">
            <a:spAutoFit/>
          </a:bodyPr>
          <a:lstStyle/>
          <a:p>
            <a:r>
              <a:rPr lang="en-US" dirty="0"/>
              <a:t>What is our Lambda (</a:t>
            </a:r>
            <a:r>
              <a:rPr lang="en-US" dirty="0">
                <a:latin typeface="Symbol" charset="0"/>
              </a:rPr>
              <a:t>l)</a:t>
            </a:r>
            <a:r>
              <a:rPr lang="en-US" dirty="0"/>
              <a:t>?</a:t>
            </a:r>
          </a:p>
        </p:txBody>
      </p:sp>
      <p:sp>
        <p:nvSpPr>
          <p:cNvPr id="14" name="Slide Number Placeholder 13"/>
          <p:cNvSpPr>
            <a:spLocks noGrp="1"/>
          </p:cNvSpPr>
          <p:nvPr>
            <p:ph type="sldNum" sz="quarter" idx="12"/>
          </p:nvPr>
        </p:nvSpPr>
        <p:spPr/>
        <p:txBody>
          <a:bodyPr/>
          <a:lstStyle/>
          <a:p>
            <a:fld id="{36313668-E756-4AF5-8027-6D071A299BAF}" type="slidenum">
              <a:rPr lang="en-US" smtClean="0"/>
              <a:pPr/>
              <a:t>14</a:t>
            </a:fld>
            <a:endParaRPr lang="en-US"/>
          </a:p>
        </p:txBody>
      </p:sp>
      <p:sp>
        <p:nvSpPr>
          <p:cNvPr id="2" name="TextBox 1">
            <a:extLst>
              <a:ext uri="{FF2B5EF4-FFF2-40B4-BE49-F238E27FC236}">
                <a16:creationId xmlns:a16="http://schemas.microsoft.com/office/drawing/2014/main" id="{8B64C79E-A59E-42B5-28ED-61F236754370}"/>
              </a:ext>
            </a:extLst>
          </p:cNvPr>
          <p:cNvSpPr txBox="1"/>
          <p:nvPr/>
        </p:nvSpPr>
        <p:spPr>
          <a:xfrm>
            <a:off x="549184" y="6422687"/>
            <a:ext cx="1059906" cy="215444"/>
          </a:xfrm>
          <a:prstGeom prst="rect">
            <a:avLst/>
          </a:prstGeom>
          <a:noFill/>
        </p:spPr>
        <p:txBody>
          <a:bodyPr wrap="none" rtlCol="0">
            <a:spAutoFit/>
          </a:bodyPr>
          <a:lstStyle/>
          <a:p>
            <a:r>
              <a:rPr lang="en-US" sz="800" dirty="0"/>
              <a:t>[</a:t>
            </a:r>
            <a:r>
              <a:rPr lang="en-US" sz="800" dirty="0" err="1"/>
              <a:t>Tsividis</a:t>
            </a:r>
            <a:r>
              <a:rPr lang="en-US" sz="800" dirty="0"/>
              <a:t>, McAndrew]</a:t>
            </a:r>
          </a:p>
        </p:txBody>
      </p:sp>
    </p:spTree>
    <p:extLst>
      <p:ext uri="{BB962C8B-B14F-4D97-AF65-F5344CB8AC3E}">
        <p14:creationId xmlns:p14="http://schemas.microsoft.com/office/powerpoint/2010/main" val="96194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a:t>
            </a:r>
          </a:p>
        </p:txBody>
      </p:sp>
      <p:sp>
        <p:nvSpPr>
          <p:cNvPr id="3" name="Content Placeholder 2"/>
          <p:cNvSpPr>
            <a:spLocks noGrp="1"/>
          </p:cNvSpPr>
          <p:nvPr>
            <p:ph idx="1"/>
          </p:nvPr>
        </p:nvSpPr>
        <p:spPr/>
        <p:txBody>
          <a:bodyPr/>
          <a:lstStyle/>
          <a:p>
            <a:r>
              <a:rPr lang="en-US" dirty="0"/>
              <a:t>What is it?</a:t>
            </a:r>
          </a:p>
          <a:p>
            <a:r>
              <a:rPr lang="en-US" dirty="0"/>
              <a:t>What are we doing?</a:t>
            </a:r>
          </a:p>
          <a:p>
            <a:r>
              <a:rPr lang="en-US" dirty="0"/>
              <a:t>What are you doing?</a:t>
            </a:r>
          </a:p>
          <a:p>
            <a:endParaRPr lang="en-US" dirty="0"/>
          </a:p>
        </p:txBody>
      </p:sp>
      <p:pic>
        <p:nvPicPr>
          <p:cNvPr id="4" name="Picture 3"/>
          <p:cNvPicPr>
            <a:picLocks noChangeAspect="1"/>
          </p:cNvPicPr>
          <p:nvPr/>
        </p:nvPicPr>
        <p:blipFill>
          <a:blip r:embed="rId2"/>
          <a:stretch>
            <a:fillRect/>
          </a:stretch>
        </p:blipFill>
        <p:spPr>
          <a:xfrm>
            <a:off x="2743200" y="2895600"/>
            <a:ext cx="3454400" cy="3454400"/>
          </a:xfrm>
          <a:prstGeom prst="rect">
            <a:avLst/>
          </a:prstGeom>
        </p:spPr>
      </p:pic>
      <p:sp>
        <p:nvSpPr>
          <p:cNvPr id="5" name="TextBox 4"/>
          <p:cNvSpPr txBox="1"/>
          <p:nvPr/>
        </p:nvSpPr>
        <p:spPr>
          <a:xfrm>
            <a:off x="6477000" y="6400800"/>
            <a:ext cx="811039" cy="276999"/>
          </a:xfrm>
          <a:prstGeom prst="rect">
            <a:avLst/>
          </a:prstGeom>
          <a:noFill/>
        </p:spPr>
        <p:txBody>
          <a:bodyPr wrap="none" rtlCol="0">
            <a:spAutoFit/>
          </a:bodyPr>
          <a:lstStyle/>
          <a:p>
            <a:r>
              <a:rPr lang="en-US" sz="1200" dirty="0"/>
              <a:t>[Usborne]</a:t>
            </a:r>
          </a:p>
        </p:txBody>
      </p:sp>
      <p:sp>
        <p:nvSpPr>
          <p:cNvPr id="6" name="Slide Number Placeholder 5"/>
          <p:cNvSpPr>
            <a:spLocks noGrp="1"/>
          </p:cNvSpPr>
          <p:nvPr>
            <p:ph type="sldNum" sz="quarter" idx="12"/>
          </p:nvPr>
        </p:nvSpPr>
        <p:spPr/>
        <p:txBody>
          <a:bodyPr/>
          <a:lstStyle/>
          <a:p>
            <a:fld id="{36313668-E756-4AF5-8027-6D071A299BAF}" type="slidenum">
              <a:rPr lang="en-US" smtClean="0"/>
              <a:pPr/>
              <a:t>15</a:t>
            </a:fld>
            <a:endParaRPr lang="en-US"/>
          </a:p>
        </p:txBody>
      </p:sp>
    </p:spTree>
    <p:extLst>
      <p:ext uri="{BB962C8B-B14F-4D97-AF65-F5344CB8AC3E}">
        <p14:creationId xmlns:p14="http://schemas.microsoft.com/office/powerpoint/2010/main" val="37479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a:t>
            </a:r>
          </a:p>
        </p:txBody>
      </p:sp>
      <p:sp>
        <p:nvSpPr>
          <p:cNvPr id="3" name="Content Placeholder 2"/>
          <p:cNvSpPr>
            <a:spLocks noGrp="1"/>
          </p:cNvSpPr>
          <p:nvPr>
            <p:ph idx="1"/>
          </p:nvPr>
        </p:nvSpPr>
        <p:spPr/>
        <p:txBody>
          <a:bodyPr/>
          <a:lstStyle/>
          <a:p>
            <a:r>
              <a:rPr lang="en-US" dirty="0"/>
              <a:t>The basic principle is the </a:t>
            </a:r>
            <a:r>
              <a:rPr lang="en-US" dirty="0" err="1"/>
              <a:t>polysilicon</a:t>
            </a:r>
            <a:r>
              <a:rPr lang="en-US" dirty="0"/>
              <a:t> across the diffusion area.</a:t>
            </a:r>
          </a:p>
          <a:p>
            <a:r>
              <a:rPr lang="en-US" dirty="0"/>
              <a:t>This forms a transistor for every crossing path!</a:t>
            </a:r>
          </a:p>
        </p:txBody>
      </p:sp>
      <p:pic>
        <p:nvPicPr>
          <p:cNvPr id="5" name="Picture 4" descr="Screen shot 2011-08-27 at 11.3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38400"/>
            <a:ext cx="4978400" cy="3962400"/>
          </a:xfrm>
          <a:prstGeom prst="rect">
            <a:avLst/>
          </a:prstGeom>
        </p:spPr>
      </p:pic>
      <p:sp>
        <p:nvSpPr>
          <p:cNvPr id="6" name="TextBox 5"/>
          <p:cNvSpPr txBox="1"/>
          <p:nvPr/>
        </p:nvSpPr>
        <p:spPr>
          <a:xfrm>
            <a:off x="6248400" y="6260068"/>
            <a:ext cx="1190838" cy="369332"/>
          </a:xfrm>
          <a:prstGeom prst="rect">
            <a:avLst/>
          </a:prstGeom>
          <a:noFill/>
        </p:spPr>
        <p:txBody>
          <a:bodyPr wrap="none" rtlCol="0">
            <a:spAutoFit/>
          </a:bodyPr>
          <a:lstStyle/>
          <a:p>
            <a:r>
              <a:rPr lang="en-US" dirty="0"/>
              <a:t>[</a:t>
            </a:r>
            <a:r>
              <a:rPr lang="en-US" dirty="0" err="1"/>
              <a:t>Uyemora</a:t>
            </a:r>
            <a:r>
              <a:rPr lang="en-US" dirty="0"/>
              <a:t>]</a:t>
            </a:r>
          </a:p>
        </p:txBody>
      </p:sp>
      <p:sp>
        <p:nvSpPr>
          <p:cNvPr id="7" name="TextBox 6"/>
          <p:cNvSpPr txBox="1"/>
          <p:nvPr/>
        </p:nvSpPr>
        <p:spPr>
          <a:xfrm>
            <a:off x="304800" y="3657600"/>
            <a:ext cx="1848959" cy="369332"/>
          </a:xfrm>
          <a:prstGeom prst="rect">
            <a:avLst/>
          </a:prstGeom>
          <a:noFill/>
        </p:spPr>
        <p:txBody>
          <a:bodyPr wrap="none" rtlCol="0">
            <a:spAutoFit/>
          </a:bodyPr>
          <a:lstStyle/>
          <a:p>
            <a:r>
              <a:rPr lang="en-US" dirty="0"/>
              <a:t>How many gates?</a:t>
            </a:r>
          </a:p>
        </p:txBody>
      </p:sp>
      <p:cxnSp>
        <p:nvCxnSpPr>
          <p:cNvPr id="9" name="Straight Arrow Connector 8"/>
          <p:cNvCxnSpPr/>
          <p:nvPr/>
        </p:nvCxnSpPr>
        <p:spPr>
          <a:xfrm>
            <a:off x="2133600" y="38100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stretch>
            <a:fillRect/>
          </a:stretch>
        </p:blipFill>
        <p:spPr>
          <a:xfrm>
            <a:off x="914400" y="4191000"/>
            <a:ext cx="1388692" cy="990600"/>
          </a:xfrm>
          <a:prstGeom prst="rect">
            <a:avLst/>
          </a:prstGeom>
        </p:spPr>
      </p:pic>
      <p:sp>
        <p:nvSpPr>
          <p:cNvPr id="4" name="Slide Number Placeholder 3"/>
          <p:cNvSpPr>
            <a:spLocks noGrp="1"/>
          </p:cNvSpPr>
          <p:nvPr>
            <p:ph type="sldNum" sz="quarter" idx="12"/>
          </p:nvPr>
        </p:nvSpPr>
        <p:spPr/>
        <p:txBody>
          <a:bodyPr/>
          <a:lstStyle/>
          <a:p>
            <a:fld id="{36313668-E756-4AF5-8027-6D071A299BAF}" type="slidenum">
              <a:rPr lang="en-US" smtClean="0"/>
              <a:pPr/>
              <a:t>16</a:t>
            </a:fld>
            <a:endParaRPr lang="en-US"/>
          </a:p>
        </p:txBody>
      </p:sp>
      <p:sp>
        <p:nvSpPr>
          <p:cNvPr id="8" name="TextBox 7"/>
          <p:cNvSpPr txBox="1"/>
          <p:nvPr/>
        </p:nvSpPr>
        <p:spPr>
          <a:xfrm>
            <a:off x="6477000" y="2286000"/>
            <a:ext cx="2421080" cy="369332"/>
          </a:xfrm>
          <a:prstGeom prst="rect">
            <a:avLst/>
          </a:prstGeom>
          <a:solidFill>
            <a:srgbClr val="FF6600"/>
          </a:solidFill>
          <a:ln>
            <a:solidFill>
              <a:srgbClr val="000000"/>
            </a:solidFill>
          </a:ln>
        </p:spPr>
        <p:txBody>
          <a:bodyPr wrap="none" rtlCol="0">
            <a:spAutoFit/>
          </a:bodyPr>
          <a:lstStyle/>
          <a:p>
            <a:r>
              <a:rPr lang="en-US" dirty="0"/>
              <a:t>typically drawn as “red”</a:t>
            </a:r>
          </a:p>
        </p:txBody>
      </p:sp>
      <p:sp>
        <p:nvSpPr>
          <p:cNvPr id="11" name="TextBox 10"/>
          <p:cNvSpPr txBox="1"/>
          <p:nvPr/>
        </p:nvSpPr>
        <p:spPr>
          <a:xfrm>
            <a:off x="228600" y="6248400"/>
            <a:ext cx="3657599" cy="369332"/>
          </a:xfrm>
          <a:prstGeom prst="rect">
            <a:avLst/>
          </a:prstGeom>
          <a:solidFill>
            <a:srgbClr val="FF6600"/>
          </a:solidFill>
          <a:ln>
            <a:solidFill>
              <a:srgbClr val="000000"/>
            </a:solidFill>
          </a:ln>
        </p:spPr>
        <p:txBody>
          <a:bodyPr wrap="square" rtlCol="0">
            <a:spAutoFit/>
          </a:bodyPr>
          <a:lstStyle/>
          <a:p>
            <a:r>
              <a:rPr lang="en-US" dirty="0"/>
              <a:t>metal1 is the first layer of metal!</a:t>
            </a:r>
          </a:p>
        </p:txBody>
      </p:sp>
      <p:cxnSp>
        <p:nvCxnSpPr>
          <p:cNvPr id="13" name="Straight Arrow Connector 12"/>
          <p:cNvCxnSpPr>
            <a:stCxn id="8" idx="1"/>
          </p:cNvCxnSpPr>
          <p:nvPr/>
        </p:nvCxnSpPr>
        <p:spPr>
          <a:xfrm flipH="1">
            <a:off x="5715000" y="2470666"/>
            <a:ext cx="762000" cy="5773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04800" y="2590800"/>
            <a:ext cx="2550022" cy="369332"/>
          </a:xfrm>
          <a:prstGeom prst="rect">
            <a:avLst/>
          </a:prstGeom>
          <a:solidFill>
            <a:srgbClr val="FF6600"/>
          </a:solidFill>
          <a:ln>
            <a:solidFill>
              <a:srgbClr val="000000"/>
            </a:solidFill>
          </a:ln>
        </p:spPr>
        <p:txBody>
          <a:bodyPr wrap="none" rtlCol="0">
            <a:spAutoFit/>
          </a:bodyPr>
          <a:lstStyle/>
          <a:p>
            <a:r>
              <a:rPr lang="en-US" dirty="0"/>
              <a:t>Typically drawn as “blue”</a:t>
            </a:r>
          </a:p>
        </p:txBody>
      </p:sp>
      <p:cxnSp>
        <p:nvCxnSpPr>
          <p:cNvPr id="16" name="Straight Arrow Connector 15"/>
          <p:cNvCxnSpPr/>
          <p:nvPr/>
        </p:nvCxnSpPr>
        <p:spPr>
          <a:xfrm>
            <a:off x="2895600" y="2819400"/>
            <a:ext cx="1295400" cy="152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010400" y="5334000"/>
            <a:ext cx="1847606" cy="369332"/>
          </a:xfrm>
          <a:prstGeom prst="rect">
            <a:avLst/>
          </a:prstGeom>
          <a:solidFill>
            <a:srgbClr val="FF6600"/>
          </a:solidFill>
          <a:ln>
            <a:solidFill>
              <a:srgbClr val="000000"/>
            </a:solidFill>
          </a:ln>
        </p:spPr>
        <p:txBody>
          <a:bodyPr wrap="none" rtlCol="0">
            <a:spAutoFit/>
          </a:bodyPr>
          <a:lstStyle/>
          <a:p>
            <a:r>
              <a:rPr lang="en-US" dirty="0"/>
              <a:t>Overhang???????</a:t>
            </a:r>
          </a:p>
        </p:txBody>
      </p:sp>
      <p:cxnSp>
        <p:nvCxnSpPr>
          <p:cNvPr id="20" name="Straight Arrow Connector 19"/>
          <p:cNvCxnSpPr>
            <a:stCxn id="18" idx="1"/>
          </p:cNvCxnSpPr>
          <p:nvPr/>
        </p:nvCxnSpPr>
        <p:spPr>
          <a:xfrm flipH="1">
            <a:off x="5105400" y="5518666"/>
            <a:ext cx="1905000" cy="4249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28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a:t>
            </a:r>
          </a:p>
        </p:txBody>
      </p:sp>
      <p:sp>
        <p:nvSpPr>
          <p:cNvPr id="4" name="Slide Number Placeholder 3"/>
          <p:cNvSpPr>
            <a:spLocks noGrp="1"/>
          </p:cNvSpPr>
          <p:nvPr>
            <p:ph type="sldNum" sz="quarter" idx="12"/>
          </p:nvPr>
        </p:nvSpPr>
        <p:spPr/>
        <p:txBody>
          <a:bodyPr/>
          <a:lstStyle/>
          <a:p>
            <a:fld id="{36313668-E756-4AF5-8027-6D071A299BAF}" type="slidenum">
              <a:rPr lang="en-US" smtClean="0"/>
              <a:pPr/>
              <a:t>17</a:t>
            </a:fld>
            <a:endParaRPr lang="en-US"/>
          </a:p>
        </p:txBody>
      </p:sp>
      <p:pic>
        <p:nvPicPr>
          <p:cNvPr id="5" name="Picture 4"/>
          <p:cNvPicPr>
            <a:picLocks noChangeAspect="1"/>
          </p:cNvPicPr>
          <p:nvPr/>
        </p:nvPicPr>
        <p:blipFill>
          <a:blip r:embed="rId2"/>
          <a:stretch>
            <a:fillRect/>
          </a:stretch>
        </p:blipFill>
        <p:spPr>
          <a:xfrm>
            <a:off x="2667000" y="1905000"/>
            <a:ext cx="4683125" cy="4495800"/>
          </a:xfrm>
          <a:prstGeom prst="rect">
            <a:avLst/>
          </a:prstGeom>
        </p:spPr>
      </p:pic>
      <p:sp>
        <p:nvSpPr>
          <p:cNvPr id="6" name="TextBox 5"/>
          <p:cNvSpPr txBox="1"/>
          <p:nvPr/>
        </p:nvSpPr>
        <p:spPr>
          <a:xfrm>
            <a:off x="3124200" y="6553200"/>
            <a:ext cx="4927952" cy="215444"/>
          </a:xfrm>
          <a:prstGeom prst="rect">
            <a:avLst/>
          </a:prstGeom>
          <a:noFill/>
        </p:spPr>
        <p:txBody>
          <a:bodyPr wrap="none" rtlCol="0">
            <a:spAutoFit/>
          </a:bodyPr>
          <a:lstStyle/>
          <a:p>
            <a:r>
              <a:rPr lang="en-US" sz="800" dirty="0"/>
              <a:t>[http://</a:t>
            </a:r>
            <a:r>
              <a:rPr lang="en-US" sz="800" dirty="0" err="1"/>
              <a:t>www.eecg.toronto.edu</a:t>
            </a:r>
            <a:r>
              <a:rPr lang="en-US" sz="800" dirty="0"/>
              <a:t>/~roman/teaching/1388/2004/</a:t>
            </a:r>
            <a:r>
              <a:rPr lang="en-US" sz="800" dirty="0" err="1"/>
              <a:t>finalProj</a:t>
            </a:r>
            <a:r>
              <a:rPr lang="en-US" sz="800" dirty="0"/>
              <a:t>/2004_ECE1388_FP_www/256kb_SDRAM/]</a:t>
            </a:r>
          </a:p>
        </p:txBody>
      </p:sp>
      <p:cxnSp>
        <p:nvCxnSpPr>
          <p:cNvPr id="8" name="Straight Arrow Connector 7"/>
          <p:cNvCxnSpPr/>
          <p:nvPr/>
        </p:nvCxnSpPr>
        <p:spPr>
          <a:xfrm flipV="1">
            <a:off x="1219200" y="2895600"/>
            <a:ext cx="1905000" cy="9906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3"/>
          <a:stretch>
            <a:fillRect/>
          </a:stretch>
        </p:blipFill>
        <p:spPr>
          <a:xfrm>
            <a:off x="228600" y="1600200"/>
            <a:ext cx="1727200" cy="1727200"/>
          </a:xfrm>
          <a:prstGeom prst="rect">
            <a:avLst/>
          </a:prstGeom>
        </p:spPr>
      </p:pic>
    </p:spTree>
    <p:extLst>
      <p:ext uri="{BB962C8B-B14F-4D97-AF65-F5344CB8AC3E}">
        <p14:creationId xmlns:p14="http://schemas.microsoft.com/office/powerpoint/2010/main" val="75020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descr="Ts01F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19175"/>
            <a:ext cx="7305675" cy="4567238"/>
          </a:xfrm>
          <a:prstGeom prst="rect">
            <a:avLst/>
          </a:prstGeom>
          <a:noFill/>
          <a:extLst>
            <a:ext uri="{909E8E84-426E-40dd-AFC4-6F175D3DCCD1}">
              <a14:hiddenFill xmlns:a14="http://schemas.microsoft.com/office/drawing/2010/main" xmlns="">
                <a:solidFill>
                  <a:srgbClr val="FFFFFF"/>
                </a:solidFill>
              </a14:hiddenFill>
            </a:ext>
          </a:extLst>
        </p:spPr>
      </p:pic>
      <p:sp>
        <p:nvSpPr>
          <p:cNvPr id="55300" name="Rectangle 4"/>
          <p:cNvSpPr>
            <a:spLocks noChangeArrowheads="1"/>
          </p:cNvSpPr>
          <p:nvPr/>
        </p:nvSpPr>
        <p:spPr bwMode="auto">
          <a:xfrm>
            <a:off x="1295400" y="5819775"/>
            <a:ext cx="6858000" cy="42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100" b="1" i="0" baseline="0">
                <a:latin typeface="Times LT Std" charset="0"/>
              </a:rPr>
              <a:t>FIGURE 1.40 </a:t>
            </a:r>
            <a:r>
              <a:rPr lang="en-US" sz="1100" i="0" baseline="0">
                <a:latin typeface="Times LT Std" charset="0"/>
              </a:rPr>
              <a:t>SEM images of (</a:t>
            </a:r>
            <a:r>
              <a:rPr lang="en-US" sz="1100" baseline="0">
                <a:latin typeface="Times LT Std" charset="0"/>
              </a:rPr>
              <a:t>a</a:t>
            </a:r>
            <a:r>
              <a:rPr lang="en-US" sz="1100" i="0" baseline="0">
                <a:latin typeface="Times LT Std" charset="0"/>
              </a:rPr>
              <a:t>) an </a:t>
            </a:r>
            <a:r>
              <a:rPr lang="en-US" sz="1100" baseline="0">
                <a:latin typeface="Times LT Std" charset="0"/>
              </a:rPr>
              <a:t>n</a:t>
            </a:r>
            <a:r>
              <a:rPr lang="en-US" sz="1100" i="0" baseline="0">
                <a:latin typeface="Times LT Std" charset="0"/>
              </a:rPr>
              <a:t>MOS and (</a:t>
            </a:r>
            <a:r>
              <a:rPr lang="en-US" sz="1100" baseline="0">
                <a:latin typeface="Times LT Std" charset="0"/>
              </a:rPr>
              <a:t>b</a:t>
            </a:r>
            <a:r>
              <a:rPr lang="en-US" sz="1100" i="0" baseline="0">
                <a:latin typeface="Times LT Std" charset="0"/>
              </a:rPr>
              <a:t>) a </a:t>
            </a:r>
            <a:r>
              <a:rPr lang="en-US" sz="1100" baseline="0">
                <a:latin typeface="Times LT Std" charset="0"/>
              </a:rPr>
              <a:t>p</a:t>
            </a:r>
            <a:r>
              <a:rPr lang="en-US" sz="1100" i="0" baseline="0">
                <a:latin typeface="Times LT Std" charset="0"/>
              </a:rPr>
              <a:t>MOS transistor in Intel</a:t>
            </a:r>
            <a:r>
              <a:rPr lang="ja-JP" altLang="en-US" sz="1100" i="0" baseline="0">
                <a:latin typeface="Arial"/>
              </a:rPr>
              <a:t>’</a:t>
            </a:r>
            <a:r>
              <a:rPr lang="en-US" sz="1100" i="0" baseline="0">
                <a:latin typeface="Times LT Std" charset="0"/>
              </a:rPr>
              <a:t>s 45-nm technology. Copyright © 2008 by IEEE, Courtesy of Intel Corporation.</a:t>
            </a:r>
          </a:p>
        </p:txBody>
      </p:sp>
      <p:sp>
        <p:nvSpPr>
          <p:cNvPr id="2" name="TextBox 1"/>
          <p:cNvSpPr txBox="1"/>
          <p:nvPr/>
        </p:nvSpPr>
        <p:spPr>
          <a:xfrm>
            <a:off x="4038600" y="561975"/>
            <a:ext cx="3476508" cy="369332"/>
          </a:xfrm>
          <a:prstGeom prst="rect">
            <a:avLst/>
          </a:prstGeom>
          <a:noFill/>
        </p:spPr>
        <p:txBody>
          <a:bodyPr wrap="none" rtlCol="0">
            <a:spAutoFit/>
          </a:bodyPr>
          <a:lstStyle/>
          <a:p>
            <a:r>
              <a:rPr lang="en-US" dirty="0"/>
              <a:t>SiO</a:t>
            </a:r>
            <a:r>
              <a:rPr lang="en-US" baseline="-25000" dirty="0"/>
              <a:t>2</a:t>
            </a:r>
            <a:r>
              <a:rPr lang="en-US" dirty="0"/>
              <a:t> : sometimes called passivation</a:t>
            </a:r>
            <a:endParaRPr lang="en-US" baseline="-25000" dirty="0"/>
          </a:p>
        </p:txBody>
      </p:sp>
      <p:cxnSp>
        <p:nvCxnSpPr>
          <p:cNvPr id="5" name="Straight Arrow Connector 4"/>
          <p:cNvCxnSpPr/>
          <p:nvPr/>
        </p:nvCxnSpPr>
        <p:spPr>
          <a:xfrm>
            <a:off x="7162800" y="866775"/>
            <a:ext cx="457200" cy="1371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36313668-E756-4AF5-8027-6D071A299BAF}" type="slidenum">
              <a:rPr lang="en-US" smtClean="0"/>
              <a:pPr/>
              <a:t>18</a:t>
            </a:fld>
            <a:endParaRPr lang="en-US"/>
          </a:p>
        </p:txBody>
      </p:sp>
    </p:spTree>
    <p:extLst>
      <p:ext uri="{BB962C8B-B14F-4D97-AF65-F5344CB8AC3E}">
        <p14:creationId xmlns:p14="http://schemas.microsoft.com/office/powerpoint/2010/main" val="311850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Interconnect (Metal Layers)</a:t>
            </a:r>
          </a:p>
        </p:txBody>
      </p:sp>
      <p:sp>
        <p:nvSpPr>
          <p:cNvPr id="2" name="Slide Number Placeholder 1"/>
          <p:cNvSpPr>
            <a:spLocks noGrp="1"/>
          </p:cNvSpPr>
          <p:nvPr>
            <p:ph type="sldNum" sz="quarter" idx="12"/>
          </p:nvPr>
        </p:nvSpPr>
        <p:spPr/>
        <p:txBody>
          <a:bodyPr/>
          <a:lstStyle/>
          <a:p>
            <a:fld id="{36313668-E756-4AF5-8027-6D071A299BAF}" type="slidenum">
              <a:rPr lang="en-US" smtClean="0"/>
              <a:pPr/>
              <a:t>19</a:t>
            </a:fld>
            <a:endParaRPr lang="en-US"/>
          </a:p>
        </p:txBody>
      </p:sp>
      <p:pic>
        <p:nvPicPr>
          <p:cNvPr id="4" name="Picture 3"/>
          <p:cNvPicPr>
            <a:picLocks noChangeAspect="1"/>
          </p:cNvPicPr>
          <p:nvPr/>
        </p:nvPicPr>
        <p:blipFill>
          <a:blip r:embed="rId2"/>
          <a:stretch>
            <a:fillRect/>
          </a:stretch>
        </p:blipFill>
        <p:spPr>
          <a:xfrm>
            <a:off x="1828800" y="2057400"/>
            <a:ext cx="4940300" cy="4007794"/>
          </a:xfrm>
          <a:prstGeom prst="rect">
            <a:avLst/>
          </a:prstGeom>
        </p:spPr>
      </p:pic>
      <p:sp>
        <p:nvSpPr>
          <p:cNvPr id="5" name="TextBox 4"/>
          <p:cNvSpPr txBox="1"/>
          <p:nvPr/>
        </p:nvSpPr>
        <p:spPr>
          <a:xfrm>
            <a:off x="6781800" y="6096000"/>
            <a:ext cx="787395" cy="215444"/>
          </a:xfrm>
          <a:prstGeom prst="rect">
            <a:avLst/>
          </a:prstGeom>
          <a:noFill/>
        </p:spPr>
        <p:txBody>
          <a:bodyPr wrap="none" rtlCol="0">
            <a:spAutoFit/>
          </a:bodyPr>
          <a:lstStyle/>
          <a:p>
            <a:r>
              <a:rPr lang="en-US" sz="800" dirty="0"/>
              <a:t>[</a:t>
            </a:r>
            <a:r>
              <a:rPr lang="en-US" sz="800" dirty="0" err="1"/>
              <a:t>semimd.com</a:t>
            </a:r>
            <a:r>
              <a:rPr lang="en-US" sz="800" dirty="0"/>
              <a:t>]</a:t>
            </a:r>
          </a:p>
        </p:txBody>
      </p:sp>
      <p:sp>
        <p:nvSpPr>
          <p:cNvPr id="6" name="TextBox 5"/>
          <p:cNvSpPr txBox="1"/>
          <p:nvPr/>
        </p:nvSpPr>
        <p:spPr>
          <a:xfrm>
            <a:off x="914400" y="4736068"/>
            <a:ext cx="574534" cy="369332"/>
          </a:xfrm>
          <a:prstGeom prst="rect">
            <a:avLst/>
          </a:prstGeom>
          <a:noFill/>
        </p:spPr>
        <p:txBody>
          <a:bodyPr wrap="none" rtlCol="0">
            <a:spAutoFit/>
          </a:bodyPr>
          <a:lstStyle/>
          <a:p>
            <a:r>
              <a:rPr lang="en-US" dirty="0"/>
              <a:t>SiO</a:t>
            </a:r>
            <a:r>
              <a:rPr lang="en-US" baseline="-25000" dirty="0"/>
              <a:t>2</a:t>
            </a:r>
          </a:p>
        </p:txBody>
      </p:sp>
      <p:cxnSp>
        <p:nvCxnSpPr>
          <p:cNvPr id="9" name="Straight Arrow Connector 8"/>
          <p:cNvCxnSpPr>
            <a:stCxn id="6" idx="3"/>
          </p:cNvCxnSpPr>
          <p:nvPr/>
        </p:nvCxnSpPr>
        <p:spPr>
          <a:xfrm flipV="1">
            <a:off x="1488934" y="4191000"/>
            <a:ext cx="2625866" cy="7297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8600" y="5562600"/>
            <a:ext cx="1087369" cy="369332"/>
          </a:xfrm>
          <a:prstGeom prst="rect">
            <a:avLst/>
          </a:prstGeom>
          <a:noFill/>
        </p:spPr>
        <p:txBody>
          <a:bodyPr wrap="none" rtlCol="0">
            <a:spAutoFit/>
          </a:bodyPr>
          <a:lstStyle/>
          <a:p>
            <a:r>
              <a:rPr lang="en-US" dirty="0"/>
              <a:t>transistor</a:t>
            </a:r>
          </a:p>
        </p:txBody>
      </p:sp>
      <p:cxnSp>
        <p:nvCxnSpPr>
          <p:cNvPr id="13" name="Straight Arrow Connector 12"/>
          <p:cNvCxnSpPr>
            <a:stCxn id="11" idx="3"/>
          </p:cNvCxnSpPr>
          <p:nvPr/>
        </p:nvCxnSpPr>
        <p:spPr>
          <a:xfrm>
            <a:off x="1315969" y="5747266"/>
            <a:ext cx="1046231" cy="2725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81000" y="2895600"/>
            <a:ext cx="724778" cy="369332"/>
          </a:xfrm>
          <a:prstGeom prst="rect">
            <a:avLst/>
          </a:prstGeom>
          <a:noFill/>
        </p:spPr>
        <p:txBody>
          <a:bodyPr wrap="none" rtlCol="0">
            <a:spAutoFit/>
          </a:bodyPr>
          <a:lstStyle/>
          <a:p>
            <a:r>
              <a:rPr lang="en-US" dirty="0"/>
              <a:t>metal</a:t>
            </a:r>
          </a:p>
        </p:txBody>
      </p:sp>
      <p:cxnSp>
        <p:nvCxnSpPr>
          <p:cNvPr id="17" name="Straight Arrow Connector 16"/>
          <p:cNvCxnSpPr>
            <a:stCxn id="15" idx="3"/>
          </p:cNvCxnSpPr>
          <p:nvPr/>
        </p:nvCxnSpPr>
        <p:spPr>
          <a:xfrm>
            <a:off x="1105778" y="3080266"/>
            <a:ext cx="1256422" cy="10345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00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Tools and their Use!</a:t>
            </a:r>
          </a:p>
        </p:txBody>
      </p:sp>
      <p:sp>
        <p:nvSpPr>
          <p:cNvPr id="6" name="Content Placeholder 5"/>
          <p:cNvSpPr>
            <a:spLocks noGrp="1"/>
          </p:cNvSpPr>
          <p:nvPr>
            <p:ph idx="1"/>
          </p:nvPr>
        </p:nvSpPr>
        <p:spPr/>
        <p:txBody>
          <a:bodyPr/>
          <a:lstStyle/>
          <a:p>
            <a:r>
              <a:rPr lang="en-US" dirty="0"/>
              <a:t>Scripts?</a:t>
            </a:r>
          </a:p>
          <a:p>
            <a:pPr lvl="1"/>
            <a:r>
              <a:rPr lang="en-US" dirty="0"/>
              <a:t>What is a script and why should I use them?</a:t>
            </a:r>
          </a:p>
          <a:p>
            <a:pPr lvl="1"/>
            <a:r>
              <a:rPr lang="en-US" dirty="0"/>
              <a:t>A script is a set of instructions that enables a user to repeat a set of actions, usually with a keystroke, program, or button.</a:t>
            </a:r>
          </a:p>
          <a:p>
            <a:r>
              <a:rPr lang="en-US" dirty="0"/>
              <a:t>Program, Process and how to get elements to interact?</a:t>
            </a:r>
          </a:p>
          <a:p>
            <a:pPr lvl="1"/>
            <a:r>
              <a:rPr lang="en-US" dirty="0"/>
              <a:t>The environment!!!</a:t>
            </a:r>
          </a:p>
          <a:p>
            <a:pPr lvl="1"/>
            <a:r>
              <a:rPr lang="en-US" dirty="0"/>
              <a:t>Let’s take a look-see before we begin!!!!</a:t>
            </a:r>
          </a:p>
          <a:p>
            <a:endParaRPr lang="en-US" dirty="0"/>
          </a:p>
        </p:txBody>
      </p:sp>
      <p:sp>
        <p:nvSpPr>
          <p:cNvPr id="2" name="Slide Number Placeholder 1"/>
          <p:cNvSpPr>
            <a:spLocks noGrp="1"/>
          </p:cNvSpPr>
          <p:nvPr>
            <p:ph type="sldNum" sz="quarter" idx="12"/>
          </p:nvPr>
        </p:nvSpPr>
        <p:spPr/>
        <p:txBody>
          <a:bodyPr/>
          <a:lstStyle/>
          <a:p>
            <a:fld id="{36313668-E756-4AF5-8027-6D071A299BAF}" type="slidenum">
              <a:rPr lang="en-US" smtClean="0"/>
              <a:pPr/>
              <a:t>2</a:t>
            </a:fld>
            <a:endParaRPr lang="en-US"/>
          </a:p>
        </p:txBody>
      </p:sp>
    </p:spTree>
    <p:extLst>
      <p:ext uri="{BB962C8B-B14F-4D97-AF65-F5344CB8AC3E}">
        <p14:creationId xmlns:p14="http://schemas.microsoft.com/office/powerpoint/2010/main" val="3100445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en-US"/>
              <a:t>Simplified Design Rules</a:t>
            </a:r>
          </a:p>
        </p:txBody>
      </p:sp>
      <p:sp>
        <p:nvSpPr>
          <p:cNvPr id="41989" name="Rectangle 3"/>
          <p:cNvSpPr>
            <a:spLocks noGrp="1" noChangeArrowheads="1"/>
          </p:cNvSpPr>
          <p:nvPr>
            <p:ph type="body" idx="1"/>
          </p:nvPr>
        </p:nvSpPr>
        <p:spPr/>
        <p:txBody>
          <a:bodyPr/>
          <a:lstStyle/>
          <a:p>
            <a:pPr eaLnBrk="1" hangingPunct="1"/>
            <a:r>
              <a:rPr lang="en-US" altLang="en-US"/>
              <a:t>Conservative rules to get you started</a:t>
            </a:r>
          </a:p>
        </p:txBody>
      </p:sp>
      <p:pic>
        <p:nvPicPr>
          <p:cNvPr id="419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6962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36313668-E756-4AF5-8027-6D071A299BAF}" type="slidenum">
              <a:rPr lang="en-US" smtClean="0"/>
              <a:pPr/>
              <a:t>20</a:t>
            </a:fld>
            <a:endParaRPr lang="en-US"/>
          </a:p>
        </p:txBody>
      </p:sp>
      <mc:AlternateContent xmlns:mc="http://schemas.openxmlformats.org/markup-compatibility/2006">
        <mc:Choice xmlns:a14="http://schemas.microsoft.com/office/drawing/2010/main" Requires="a14">
          <p:sp>
            <p:nvSpPr>
              <p:cNvPr id="3" name="TextBox 2"/>
              <p:cNvSpPr txBox="1"/>
              <p:nvPr/>
            </p:nvSpPr>
            <p:spPr>
              <a:xfrm>
                <a:off x="914400" y="6186513"/>
                <a:ext cx="6445354" cy="369332"/>
              </a:xfrm>
              <a:prstGeom prst="rect">
                <a:avLst/>
              </a:prstGeom>
              <a:noFill/>
            </p:spPr>
            <p:txBody>
              <a:bodyPr wrap="none" rtlCol="0">
                <a:spAutoFit/>
              </a:bodyPr>
              <a:lstStyle/>
              <a:p>
                <a:r>
                  <a:rPr lang="en-US" dirty="0"/>
                  <a:t>Lambda  (</a:t>
                </a:r>
                <a14:m>
                  <m:oMath xmlns:m="http://schemas.openxmlformats.org/officeDocument/2006/math">
                    <m:r>
                      <a:rPr lang="en-US" i="1" smtClean="0">
                        <a:latin typeface="Cambria Math" charset="0"/>
                        <a:ea typeface="Cambria Math" charset="0"/>
                        <a:cs typeface="Cambria Math" charset="0"/>
                      </a:rPr>
                      <m:t>𝜆</m:t>
                    </m:r>
                  </m:oMath>
                </a14:m>
                <a:r>
                  <a:rPr lang="en-US" dirty="0"/>
                  <a:t>) rules in this class </a:t>
                </a:r>
                <a:r>
                  <a:rPr lang="mr-IN" dirty="0"/>
                  <a:t>–</a:t>
                </a:r>
                <a:r>
                  <a:rPr lang="en-US" dirty="0"/>
                  <a:t> Intel and AMD use “vendor” rules!</a:t>
                </a:r>
              </a:p>
            </p:txBody>
          </p:sp>
        </mc:Choice>
        <mc:Fallback>
          <p:sp>
            <p:nvSpPr>
              <p:cNvPr id="3" name="TextBox 2"/>
              <p:cNvSpPr txBox="1">
                <a:spLocks noRot="1" noChangeAspect="1" noMove="1" noResize="1" noEditPoints="1" noAdjustHandles="1" noChangeArrowheads="1" noChangeShapeType="1" noTextEdit="1"/>
              </p:cNvSpPr>
              <p:nvPr/>
            </p:nvSpPr>
            <p:spPr>
              <a:xfrm>
                <a:off x="914400" y="6186513"/>
                <a:ext cx="6445354" cy="369332"/>
              </a:xfrm>
              <a:prstGeom prst="rect">
                <a:avLst/>
              </a:prstGeom>
              <a:blipFill>
                <a:blip r:embed="rId4"/>
                <a:stretch>
                  <a:fillRect l="-787" t="-10345" b="-31034"/>
                </a:stretch>
              </a:blipFill>
            </p:spPr>
            <p:txBody>
              <a:bodyPr/>
              <a:lstStyle/>
              <a:p>
                <a:r>
                  <a:rPr lang="en-US">
                    <a:noFill/>
                  </a:rPr>
                  <a:t> </a:t>
                </a:r>
              </a:p>
            </p:txBody>
          </p:sp>
        </mc:Fallback>
      </mc:AlternateContent>
    </p:spTree>
    <p:extLst>
      <p:ext uri="{BB962C8B-B14F-4D97-AF65-F5344CB8AC3E}">
        <p14:creationId xmlns:p14="http://schemas.microsoft.com/office/powerpoint/2010/main" val="90486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vs. SCMOS</a:t>
            </a:r>
          </a:p>
        </p:txBody>
      </p:sp>
      <p:sp>
        <p:nvSpPr>
          <p:cNvPr id="3" name="Content Placeholder 2"/>
          <p:cNvSpPr>
            <a:spLocks noGrp="1"/>
          </p:cNvSpPr>
          <p:nvPr>
            <p:ph idx="1"/>
          </p:nvPr>
        </p:nvSpPr>
        <p:spPr/>
        <p:txBody>
          <a:bodyPr/>
          <a:lstStyle/>
          <a:p>
            <a:r>
              <a:rPr lang="en-US" dirty="0"/>
              <a:t>SCMOS wastes extra space for drawing the transistor.</a:t>
            </a:r>
          </a:p>
          <a:p>
            <a:r>
              <a:rPr lang="en-US" dirty="0"/>
              <a:t>Area is money, so fabrication facilities resorted to creating rules based on distance and not grids!</a:t>
            </a:r>
          </a:p>
          <a:p>
            <a:pPr lvl="1"/>
            <a:r>
              <a:rPr lang="en-US" dirty="0"/>
              <a:t>Grids are still used to help keep connections together.</a:t>
            </a:r>
          </a:p>
          <a:p>
            <a:pPr lvl="1"/>
            <a:r>
              <a:rPr lang="en-US" dirty="0"/>
              <a:t>It also helps with contacting two transistors together.</a:t>
            </a:r>
          </a:p>
          <a:p>
            <a:r>
              <a:rPr lang="en-US" dirty="0"/>
              <a:t>Vendor rules use absolute distances to draw transistors.</a:t>
            </a:r>
          </a:p>
          <a:p>
            <a:pPr lvl="1"/>
            <a:r>
              <a:rPr lang="en-US" dirty="0"/>
              <a:t>Very hard to do in a reasonable amount of time without some practice.</a:t>
            </a:r>
          </a:p>
          <a:p>
            <a:pPr lvl="1"/>
            <a:r>
              <a:rPr lang="en-US" dirty="0"/>
              <a:t>Almost all current technologies use vendor or manufacturer rules.</a:t>
            </a:r>
          </a:p>
          <a:p>
            <a:r>
              <a:rPr lang="en-US" dirty="0"/>
              <a:t>SCMOS rules use grids based on lambda	</a:t>
            </a:r>
          </a:p>
          <a:p>
            <a:pPr lvl="1"/>
            <a:r>
              <a:rPr lang="en-US" dirty="0"/>
              <a:t>This is our preferred method for this class.</a:t>
            </a:r>
          </a:p>
          <a:p>
            <a:pPr lvl="1"/>
            <a:r>
              <a:rPr lang="en-US" dirty="0"/>
              <a:t>Both methods are based on same principle of using design rules.</a:t>
            </a:r>
          </a:p>
        </p:txBody>
      </p:sp>
      <p:sp>
        <p:nvSpPr>
          <p:cNvPr id="4" name="Slide Number Placeholder 3"/>
          <p:cNvSpPr>
            <a:spLocks noGrp="1"/>
          </p:cNvSpPr>
          <p:nvPr>
            <p:ph type="sldNum" sz="quarter" idx="12"/>
          </p:nvPr>
        </p:nvSpPr>
        <p:spPr/>
        <p:txBody>
          <a:bodyPr/>
          <a:lstStyle/>
          <a:p>
            <a:fld id="{36313668-E756-4AF5-8027-6D071A299BAF}" type="slidenum">
              <a:rPr lang="en-US" smtClean="0"/>
              <a:pPr/>
              <a:t>21</a:t>
            </a:fld>
            <a:endParaRPr lang="en-US"/>
          </a:p>
        </p:txBody>
      </p:sp>
    </p:spTree>
    <p:extLst>
      <p:ext uri="{BB962C8B-B14F-4D97-AF65-F5344CB8AC3E}">
        <p14:creationId xmlns:p14="http://schemas.microsoft.com/office/powerpoint/2010/main" val="7075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5314" name="Rectangle 2"/>
          <p:cNvSpPr>
            <a:spLocks noGrp="1" noChangeArrowheads="1"/>
          </p:cNvSpPr>
          <p:nvPr>
            <p:ph type="title"/>
          </p:nvPr>
        </p:nvSpPr>
        <p:spPr/>
        <p:txBody>
          <a:bodyPr/>
          <a:lstStyle/>
          <a:p>
            <a:r>
              <a:rPr lang="en-US" dirty="0"/>
              <a:t>Overview of Physical Verification</a:t>
            </a:r>
          </a:p>
        </p:txBody>
      </p:sp>
      <p:sp>
        <p:nvSpPr>
          <p:cNvPr id="1165315" name="Rectangle 3"/>
          <p:cNvSpPr>
            <a:spLocks noGrp="1" noChangeArrowheads="1"/>
          </p:cNvSpPr>
          <p:nvPr>
            <p:ph idx="1"/>
          </p:nvPr>
        </p:nvSpPr>
        <p:spPr/>
        <p:txBody>
          <a:bodyPr>
            <a:normAutofit/>
          </a:bodyPr>
          <a:lstStyle/>
          <a:p>
            <a:pPr marL="165100" indent="-165100"/>
            <a:r>
              <a:rPr lang="en-US" sz="1800" b="1" dirty="0"/>
              <a:t>What is Physical Verification (PV)?</a:t>
            </a:r>
          </a:p>
          <a:p>
            <a:pPr marL="165100" indent="-165100"/>
            <a:r>
              <a:rPr lang="en-US" sz="1800" b="1" dirty="0"/>
              <a:t>General PV topics</a:t>
            </a:r>
          </a:p>
          <a:p>
            <a:pPr marL="500063" lvl="1" indent="-220663"/>
            <a:r>
              <a:rPr lang="en-US" sz="1800" dirty="0"/>
              <a:t>Design Rule Check (DRC)</a:t>
            </a:r>
          </a:p>
          <a:p>
            <a:pPr marL="500063" lvl="1" indent="-220663"/>
            <a:r>
              <a:rPr lang="en-US" sz="1800" dirty="0"/>
              <a:t>Logical Versus Schematic (LVS)</a:t>
            </a:r>
          </a:p>
          <a:p>
            <a:pPr marL="500063" lvl="1" indent="-220663"/>
            <a:r>
              <a:rPr lang="en-US" sz="1800" dirty="0"/>
              <a:t>Verification Algorithms</a:t>
            </a:r>
          </a:p>
          <a:p>
            <a:pPr marL="852488" lvl="2" indent="-220663"/>
            <a:r>
              <a:rPr lang="en-US" sz="1800" dirty="0"/>
              <a:t>Flat and Hierarchical (different file structures)</a:t>
            </a:r>
          </a:p>
          <a:p>
            <a:pPr marL="165100" indent="-165100"/>
            <a:r>
              <a:rPr lang="en-US" sz="1800" b="1" dirty="0"/>
              <a:t>Approaches</a:t>
            </a:r>
          </a:p>
          <a:p>
            <a:pPr marL="500063" lvl="1" indent="-220663"/>
            <a:r>
              <a:rPr lang="en-US" sz="1800" dirty="0"/>
              <a:t>DRC</a:t>
            </a:r>
          </a:p>
          <a:p>
            <a:pPr marL="852488" lvl="2" indent="-220663"/>
            <a:r>
              <a:rPr lang="en-US" sz="1800" dirty="0"/>
              <a:t>Place and Route, Flat and Hierarchical</a:t>
            </a:r>
          </a:p>
          <a:p>
            <a:pPr marL="500063" lvl="1" indent="-220663"/>
            <a:r>
              <a:rPr lang="en-US" sz="1800" dirty="0"/>
              <a:t>LVS (some places can fire you if you forget!)</a:t>
            </a:r>
          </a:p>
          <a:p>
            <a:pPr marL="852488" lvl="2" indent="-220663">
              <a:lnSpc>
                <a:spcPct val="80000"/>
              </a:lnSpc>
            </a:pPr>
            <a:r>
              <a:rPr lang="en-US" sz="1800" dirty="0"/>
              <a:t>Place and Route, Flat and Hierarchical</a:t>
            </a:r>
          </a:p>
        </p:txBody>
      </p:sp>
      <p:sp>
        <p:nvSpPr>
          <p:cNvPr id="2" name="TextBox 1"/>
          <p:cNvSpPr txBox="1"/>
          <p:nvPr/>
        </p:nvSpPr>
        <p:spPr>
          <a:xfrm>
            <a:off x="6477000" y="2463072"/>
            <a:ext cx="1981200" cy="923330"/>
          </a:xfrm>
          <a:prstGeom prst="rect">
            <a:avLst/>
          </a:prstGeom>
          <a:solidFill>
            <a:srgbClr val="FF6600"/>
          </a:solidFill>
          <a:ln>
            <a:solidFill>
              <a:schemeClr val="tx1"/>
            </a:solidFill>
          </a:ln>
        </p:spPr>
        <p:txBody>
          <a:bodyPr wrap="square" rtlCol="0">
            <a:spAutoFit/>
          </a:bodyPr>
          <a:lstStyle/>
          <a:p>
            <a:r>
              <a:rPr lang="en-US" dirty="0"/>
              <a:t>Electronic Design Automation (EDA) Tools</a:t>
            </a:r>
          </a:p>
        </p:txBody>
      </p:sp>
      <p:sp>
        <p:nvSpPr>
          <p:cNvPr id="3" name="Slide Number Placeholder 2"/>
          <p:cNvSpPr>
            <a:spLocks noGrp="1"/>
          </p:cNvSpPr>
          <p:nvPr>
            <p:ph type="sldNum" sz="quarter" idx="12"/>
          </p:nvPr>
        </p:nvSpPr>
        <p:spPr/>
        <p:txBody>
          <a:bodyPr/>
          <a:lstStyle/>
          <a:p>
            <a:fld id="{36313668-E756-4AF5-8027-6D071A299BAF}" type="slidenum">
              <a:rPr lang="en-US" smtClean="0"/>
              <a:pPr/>
              <a:t>22</a:t>
            </a:fld>
            <a:endParaRPr lang="en-US"/>
          </a:p>
        </p:txBody>
      </p:sp>
      <p:sp>
        <p:nvSpPr>
          <p:cNvPr id="4" name="Right Brace 3"/>
          <p:cNvSpPr/>
          <p:nvPr/>
        </p:nvSpPr>
        <p:spPr>
          <a:xfrm>
            <a:off x="5867400" y="2086537"/>
            <a:ext cx="304800" cy="1676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0909085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165314"/>
                                        </p:tgtEl>
                                        <p:attrNameLst>
                                          <p:attrName>style.visibility</p:attrName>
                                        </p:attrNameLst>
                                      </p:cBhvr>
                                      <p:to>
                                        <p:strVal val="visible"/>
                                      </p:to>
                                    </p:set>
                                    <p:anim calcmode="lin" valueType="num">
                                      <p:cBhvr>
                                        <p:cTn id="7" dur="500" fill="hold"/>
                                        <p:tgtEl>
                                          <p:spTgt spid="1165314"/>
                                        </p:tgtEl>
                                        <p:attrNameLst>
                                          <p:attrName>ppt_w</p:attrName>
                                        </p:attrNameLst>
                                      </p:cBhvr>
                                      <p:tavLst>
                                        <p:tav tm="0">
                                          <p:val>
                                            <p:strVal val="4*#ppt_w"/>
                                          </p:val>
                                        </p:tav>
                                        <p:tav tm="100000">
                                          <p:val>
                                            <p:strVal val="#ppt_w"/>
                                          </p:val>
                                        </p:tav>
                                      </p:tavLst>
                                    </p:anim>
                                    <p:anim calcmode="lin" valueType="num">
                                      <p:cBhvr>
                                        <p:cTn id="8" dur="500" fill="hold"/>
                                        <p:tgtEl>
                                          <p:spTgt spid="116531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4" presetClass="entr" presetSubtype="16" fill="hold" grpId="0" nodeType="afterEffect">
                                  <p:stCondLst>
                                    <p:cond delay="1000"/>
                                  </p:stCondLst>
                                  <p:childTnLst>
                                    <p:set>
                                      <p:cBhvr>
                                        <p:cTn id="11" dur="1" fill="hold">
                                          <p:stCondLst>
                                            <p:cond delay="0"/>
                                          </p:stCondLst>
                                        </p:cTn>
                                        <p:tgtEl>
                                          <p:spTgt spid="1165315"/>
                                        </p:tgtEl>
                                        <p:attrNameLst>
                                          <p:attrName>style.visibility</p:attrName>
                                        </p:attrNameLst>
                                      </p:cBhvr>
                                      <p:to>
                                        <p:strVal val="visible"/>
                                      </p:to>
                                    </p:set>
                                    <p:animEffect transition="in" filter="box(in)">
                                      <p:cBhvr>
                                        <p:cTn id="12" dur="500"/>
                                        <p:tgtEl>
                                          <p:spTgt spid="116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4" grpId="0" autoUpdateAnimBg="0"/>
      <p:bldP spid="116531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descr="10%"/>
          <p:cNvSpPr>
            <a:spLocks noChangeArrowheads="1"/>
          </p:cNvSpPr>
          <p:nvPr/>
        </p:nvSpPr>
        <p:spPr bwMode="auto">
          <a:xfrm>
            <a:off x="7165975" y="5195887"/>
            <a:ext cx="900113" cy="1052513"/>
          </a:xfrm>
          <a:prstGeom prst="rect">
            <a:avLst/>
          </a:prstGeom>
          <a:pattFill prst="pct10">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63" name="Rectangle 3"/>
          <p:cNvSpPr>
            <a:spLocks noGrp="1" noChangeArrowheads="1"/>
          </p:cNvSpPr>
          <p:nvPr>
            <p:ph type="title"/>
          </p:nvPr>
        </p:nvSpPr>
        <p:spPr>
          <a:noFill/>
          <a:ln/>
        </p:spPr>
        <p:txBody>
          <a:bodyPr wrap="none" lIns="63398" tIns="25359" rIns="63398" bIns="25359">
            <a:normAutofit/>
          </a:bodyPr>
          <a:lstStyle/>
          <a:p>
            <a:r>
              <a:rPr lang="en-US"/>
              <a:t>What is Design Rule Checking?</a:t>
            </a:r>
          </a:p>
        </p:txBody>
      </p:sp>
      <p:sp>
        <p:nvSpPr>
          <p:cNvPr id="1244164" name="Rectangle 4"/>
          <p:cNvSpPr>
            <a:spLocks noGrp="1" noChangeArrowheads="1"/>
          </p:cNvSpPr>
          <p:nvPr>
            <p:ph idx="1"/>
          </p:nvPr>
        </p:nvSpPr>
        <p:spPr>
          <a:noFill/>
          <a:ln/>
        </p:spPr>
        <p:txBody>
          <a:bodyPr lIns="90342" tIns="44379" rIns="90342" bIns="44379">
            <a:normAutofit/>
          </a:bodyPr>
          <a:lstStyle/>
          <a:p>
            <a:r>
              <a:rPr lang="en-US" sz="1800" dirty="0"/>
              <a:t>Verification that layout geometry is legal</a:t>
            </a:r>
          </a:p>
          <a:p>
            <a:pPr lvl="1"/>
            <a:r>
              <a:rPr lang="en-US" sz="1800" dirty="0"/>
              <a:t>obeys set of </a:t>
            </a:r>
            <a:r>
              <a:rPr lang="en-US" sz="1800" i="1" dirty="0"/>
              <a:t>design rules</a:t>
            </a:r>
          </a:p>
          <a:p>
            <a:pPr lvl="1"/>
            <a:r>
              <a:rPr lang="en-US" sz="1800" dirty="0"/>
              <a:t>minimum widths and </a:t>
            </a:r>
            <a:r>
              <a:rPr lang="en-US" sz="1800" dirty="0" err="1"/>
              <a:t>spacings</a:t>
            </a:r>
            <a:endParaRPr lang="en-US" sz="1800" dirty="0"/>
          </a:p>
          <a:p>
            <a:pPr lvl="1"/>
            <a:r>
              <a:rPr lang="en-US" sz="1800" dirty="0"/>
              <a:t>extensions, overlaps</a:t>
            </a:r>
          </a:p>
          <a:p>
            <a:pPr lvl="1"/>
            <a:r>
              <a:rPr lang="en-US" sz="1800" dirty="0"/>
              <a:t>circuit-dependent rules</a:t>
            </a:r>
          </a:p>
          <a:p>
            <a:r>
              <a:rPr lang="en-US" sz="1800" dirty="0"/>
              <a:t>Goal</a:t>
            </a:r>
          </a:p>
          <a:p>
            <a:pPr lvl="1"/>
            <a:r>
              <a:rPr lang="en-US" sz="1800" dirty="0"/>
              <a:t>verify that all rules are met</a:t>
            </a:r>
          </a:p>
          <a:p>
            <a:pPr lvl="1"/>
            <a:r>
              <a:rPr lang="en-US" sz="1800" dirty="0"/>
              <a:t>highlight places that rules fail and why</a:t>
            </a:r>
          </a:p>
          <a:p>
            <a:pPr lvl="1"/>
            <a:r>
              <a:rPr lang="en-US" sz="1800" dirty="0"/>
              <a:t>use minimum CPU time, memory</a:t>
            </a:r>
          </a:p>
          <a:p>
            <a:pPr lvl="1"/>
            <a:r>
              <a:rPr lang="en-US" sz="1800" dirty="0"/>
              <a:t>integrated DRC + layout editor</a:t>
            </a:r>
          </a:p>
          <a:p>
            <a:pPr lvl="2"/>
            <a:r>
              <a:rPr lang="en-US" sz="1800" dirty="0"/>
              <a:t>use existing data structures</a:t>
            </a:r>
          </a:p>
          <a:p>
            <a:pPr lvl="2"/>
            <a:r>
              <a:rPr lang="en-US" sz="1800" dirty="0"/>
              <a:t>check incrementally</a:t>
            </a:r>
          </a:p>
        </p:txBody>
      </p:sp>
      <p:sp>
        <p:nvSpPr>
          <p:cNvPr id="1244165" name="Rectangle 5"/>
          <p:cNvSpPr>
            <a:spLocks noChangeArrowheads="1"/>
          </p:cNvSpPr>
          <p:nvPr/>
        </p:nvSpPr>
        <p:spPr bwMode="auto">
          <a:xfrm>
            <a:off x="7621588" y="2078037"/>
            <a:ext cx="215900" cy="21431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66" name="Rectangle 6"/>
          <p:cNvSpPr>
            <a:spLocks noChangeArrowheads="1"/>
          </p:cNvSpPr>
          <p:nvPr/>
        </p:nvSpPr>
        <p:spPr bwMode="auto">
          <a:xfrm>
            <a:off x="7469188" y="1925637"/>
            <a:ext cx="520700" cy="519113"/>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67" name="Line 7"/>
          <p:cNvSpPr>
            <a:spLocks noChangeShapeType="1"/>
          </p:cNvSpPr>
          <p:nvPr/>
        </p:nvSpPr>
        <p:spPr bwMode="auto">
          <a:xfrm flipV="1">
            <a:off x="7843838" y="1614487"/>
            <a:ext cx="0" cy="228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68" name="Line 8"/>
          <p:cNvSpPr>
            <a:spLocks noChangeShapeType="1"/>
          </p:cNvSpPr>
          <p:nvPr/>
        </p:nvSpPr>
        <p:spPr bwMode="auto">
          <a:xfrm flipV="1">
            <a:off x="7996238" y="1614487"/>
            <a:ext cx="0" cy="228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69" name="Line 9"/>
          <p:cNvSpPr>
            <a:spLocks noChangeShapeType="1"/>
          </p:cNvSpPr>
          <p:nvPr/>
        </p:nvSpPr>
        <p:spPr bwMode="auto">
          <a:xfrm>
            <a:off x="7545388" y="1766887"/>
            <a:ext cx="2921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0" name="Line 10"/>
          <p:cNvSpPr>
            <a:spLocks noChangeShapeType="1"/>
          </p:cNvSpPr>
          <p:nvPr/>
        </p:nvSpPr>
        <p:spPr bwMode="auto">
          <a:xfrm flipH="1">
            <a:off x="7996238" y="1766887"/>
            <a:ext cx="30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1" name="Rectangle 11" descr="Light upward diagonal"/>
          <p:cNvSpPr>
            <a:spLocks noChangeArrowheads="1"/>
          </p:cNvSpPr>
          <p:nvPr/>
        </p:nvSpPr>
        <p:spPr bwMode="auto">
          <a:xfrm>
            <a:off x="7318375" y="3294062"/>
            <a:ext cx="214313" cy="747713"/>
          </a:xfrm>
          <a:prstGeom prst="rect">
            <a:avLst/>
          </a:prstGeom>
          <a:pattFill prst="ltUpDiag">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2" name="Rectangle 12" descr="Light upward diagonal"/>
          <p:cNvSpPr>
            <a:spLocks noChangeArrowheads="1"/>
          </p:cNvSpPr>
          <p:nvPr/>
        </p:nvSpPr>
        <p:spPr bwMode="auto">
          <a:xfrm>
            <a:off x="7850188" y="3294062"/>
            <a:ext cx="215900" cy="747713"/>
          </a:xfrm>
          <a:prstGeom prst="rect">
            <a:avLst/>
          </a:prstGeom>
          <a:pattFill prst="ltUpDiag">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3" name="Line 13"/>
          <p:cNvSpPr>
            <a:spLocks noChangeShapeType="1"/>
          </p:cNvSpPr>
          <p:nvPr/>
        </p:nvSpPr>
        <p:spPr bwMode="auto">
          <a:xfrm>
            <a:off x="7312025" y="4130675"/>
            <a:ext cx="0" cy="2159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4" name="Line 14"/>
          <p:cNvSpPr>
            <a:spLocks noChangeShapeType="1"/>
          </p:cNvSpPr>
          <p:nvPr/>
        </p:nvSpPr>
        <p:spPr bwMode="auto">
          <a:xfrm>
            <a:off x="7539038" y="4130675"/>
            <a:ext cx="0" cy="2159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5" name="Line 15"/>
          <p:cNvSpPr>
            <a:spLocks noChangeShapeType="1"/>
          </p:cNvSpPr>
          <p:nvPr/>
        </p:nvSpPr>
        <p:spPr bwMode="auto">
          <a:xfrm>
            <a:off x="7013575" y="4200525"/>
            <a:ext cx="2921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6" name="Line 16"/>
          <p:cNvSpPr>
            <a:spLocks noChangeShapeType="1"/>
          </p:cNvSpPr>
          <p:nvPr/>
        </p:nvSpPr>
        <p:spPr bwMode="auto">
          <a:xfrm flipH="1">
            <a:off x="7539038" y="4200525"/>
            <a:ext cx="30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7" name="Line 17"/>
          <p:cNvSpPr>
            <a:spLocks noChangeShapeType="1"/>
          </p:cNvSpPr>
          <p:nvPr/>
        </p:nvSpPr>
        <p:spPr bwMode="auto">
          <a:xfrm>
            <a:off x="7539038" y="2990850"/>
            <a:ext cx="0" cy="214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8" name="Line 18"/>
          <p:cNvSpPr>
            <a:spLocks noChangeShapeType="1"/>
          </p:cNvSpPr>
          <p:nvPr/>
        </p:nvSpPr>
        <p:spPr bwMode="auto">
          <a:xfrm>
            <a:off x="7843838" y="2990850"/>
            <a:ext cx="0" cy="214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79" name="Line 19"/>
          <p:cNvSpPr>
            <a:spLocks noChangeShapeType="1"/>
          </p:cNvSpPr>
          <p:nvPr/>
        </p:nvSpPr>
        <p:spPr bwMode="auto">
          <a:xfrm>
            <a:off x="7242175" y="3135312"/>
            <a:ext cx="290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0" name="Line 20"/>
          <p:cNvSpPr>
            <a:spLocks noChangeShapeType="1"/>
          </p:cNvSpPr>
          <p:nvPr/>
        </p:nvSpPr>
        <p:spPr bwMode="auto">
          <a:xfrm flipH="1">
            <a:off x="7843838" y="3135312"/>
            <a:ext cx="30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1" name="Rectangle 21" descr="Light upward diagonal"/>
          <p:cNvSpPr>
            <a:spLocks noChangeArrowheads="1"/>
          </p:cNvSpPr>
          <p:nvPr/>
        </p:nvSpPr>
        <p:spPr bwMode="auto">
          <a:xfrm>
            <a:off x="6784975" y="5653087"/>
            <a:ext cx="1509713" cy="214313"/>
          </a:xfrm>
          <a:prstGeom prst="rect">
            <a:avLst/>
          </a:prstGeom>
          <a:pattFill prst="ltUpDiag">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2" name="Line 22"/>
          <p:cNvSpPr>
            <a:spLocks noChangeShapeType="1"/>
          </p:cNvSpPr>
          <p:nvPr/>
        </p:nvSpPr>
        <p:spPr bwMode="auto">
          <a:xfrm>
            <a:off x="8072438" y="4891087"/>
            <a:ext cx="0" cy="2159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3" name="Line 23"/>
          <p:cNvSpPr>
            <a:spLocks noChangeShapeType="1"/>
          </p:cNvSpPr>
          <p:nvPr/>
        </p:nvSpPr>
        <p:spPr bwMode="auto">
          <a:xfrm>
            <a:off x="8301038" y="4891087"/>
            <a:ext cx="0" cy="6731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4" name="Line 24"/>
          <p:cNvSpPr>
            <a:spLocks noChangeShapeType="1"/>
          </p:cNvSpPr>
          <p:nvPr/>
        </p:nvSpPr>
        <p:spPr bwMode="auto">
          <a:xfrm>
            <a:off x="7773988" y="4960937"/>
            <a:ext cx="2921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5" name="Line 25"/>
          <p:cNvSpPr>
            <a:spLocks noChangeShapeType="1"/>
          </p:cNvSpPr>
          <p:nvPr/>
        </p:nvSpPr>
        <p:spPr bwMode="auto">
          <a:xfrm flipH="1">
            <a:off x="8301038" y="4960937"/>
            <a:ext cx="3032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6" name="Rectangle 26" descr="10%"/>
          <p:cNvSpPr>
            <a:spLocks noChangeArrowheads="1"/>
          </p:cNvSpPr>
          <p:nvPr/>
        </p:nvSpPr>
        <p:spPr bwMode="auto">
          <a:xfrm>
            <a:off x="925513" y="5688012"/>
            <a:ext cx="1357312" cy="214313"/>
          </a:xfrm>
          <a:prstGeom prst="rect">
            <a:avLst/>
          </a:prstGeom>
          <a:pattFill prst="pct10">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7" name="Rectangle 27" descr="10%"/>
          <p:cNvSpPr>
            <a:spLocks noChangeArrowheads="1"/>
          </p:cNvSpPr>
          <p:nvPr/>
        </p:nvSpPr>
        <p:spPr bwMode="auto">
          <a:xfrm>
            <a:off x="925513" y="6219825"/>
            <a:ext cx="1357312" cy="215900"/>
          </a:xfrm>
          <a:prstGeom prst="rect">
            <a:avLst/>
          </a:prstGeom>
          <a:pattFill prst="pct10">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88" name="Rectangle 28"/>
          <p:cNvSpPr>
            <a:spLocks noChangeArrowheads="1"/>
          </p:cNvSpPr>
          <p:nvPr/>
        </p:nvSpPr>
        <p:spPr bwMode="auto">
          <a:xfrm>
            <a:off x="519113" y="5673725"/>
            <a:ext cx="357187"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342" tIns="44379" rIns="90342" bIns="44379">
            <a:spAutoFit/>
          </a:bodyPr>
          <a:lstStyle/>
          <a:p>
            <a:pPr defTabSz="912813">
              <a:lnSpc>
                <a:spcPct val="90000"/>
              </a:lnSpc>
              <a:buClrTx/>
              <a:buSzTx/>
            </a:pPr>
            <a:r>
              <a:rPr lang="en-US">
                <a:latin typeface="Helvetica" charset="0"/>
              </a:rPr>
              <a:t>A</a:t>
            </a:r>
          </a:p>
        </p:txBody>
      </p:sp>
      <p:sp>
        <p:nvSpPr>
          <p:cNvPr id="1244189" name="Rectangle 29"/>
          <p:cNvSpPr>
            <a:spLocks noChangeArrowheads="1"/>
          </p:cNvSpPr>
          <p:nvPr/>
        </p:nvSpPr>
        <p:spPr bwMode="auto">
          <a:xfrm>
            <a:off x="519113" y="6205537"/>
            <a:ext cx="357187" cy="347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342" tIns="44379" rIns="90342" bIns="44379">
            <a:spAutoFit/>
          </a:bodyPr>
          <a:lstStyle/>
          <a:p>
            <a:pPr defTabSz="912813">
              <a:lnSpc>
                <a:spcPct val="90000"/>
              </a:lnSpc>
              <a:buClrTx/>
              <a:buSzTx/>
            </a:pPr>
            <a:r>
              <a:rPr lang="en-US">
                <a:latin typeface="Helvetica" charset="0"/>
              </a:rPr>
              <a:t>B</a:t>
            </a:r>
          </a:p>
        </p:txBody>
      </p:sp>
      <p:sp>
        <p:nvSpPr>
          <p:cNvPr id="1244190" name="Line 30"/>
          <p:cNvSpPr>
            <a:spLocks noChangeShapeType="1"/>
          </p:cNvSpPr>
          <p:nvPr/>
        </p:nvSpPr>
        <p:spPr bwMode="auto">
          <a:xfrm>
            <a:off x="2371725" y="5908675"/>
            <a:ext cx="2921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91" name="Line 31"/>
          <p:cNvSpPr>
            <a:spLocks noChangeShapeType="1"/>
          </p:cNvSpPr>
          <p:nvPr/>
        </p:nvSpPr>
        <p:spPr bwMode="auto">
          <a:xfrm>
            <a:off x="2371725" y="6213475"/>
            <a:ext cx="2921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92" name="Line 32"/>
          <p:cNvSpPr>
            <a:spLocks noChangeShapeType="1"/>
          </p:cNvSpPr>
          <p:nvPr/>
        </p:nvSpPr>
        <p:spPr bwMode="auto">
          <a:xfrm>
            <a:off x="2517775" y="5611812"/>
            <a:ext cx="0" cy="2905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93" name="Line 33"/>
          <p:cNvSpPr>
            <a:spLocks noChangeShapeType="1"/>
          </p:cNvSpPr>
          <p:nvPr/>
        </p:nvSpPr>
        <p:spPr bwMode="auto">
          <a:xfrm flipV="1">
            <a:off x="2517775" y="6213475"/>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4194" name="Rectangle 34"/>
          <p:cNvSpPr>
            <a:spLocks noChangeArrowheads="1"/>
          </p:cNvSpPr>
          <p:nvPr/>
        </p:nvSpPr>
        <p:spPr bwMode="auto">
          <a:xfrm>
            <a:off x="2725738" y="5707062"/>
            <a:ext cx="2432050" cy="70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342" tIns="44379" rIns="90342" bIns="44379">
            <a:spAutoFit/>
          </a:bodyPr>
          <a:lstStyle/>
          <a:p>
            <a:pPr defTabSz="912813">
              <a:lnSpc>
                <a:spcPct val="110000"/>
              </a:lnSpc>
              <a:buClrTx/>
              <a:buSzTx/>
            </a:pPr>
            <a:r>
              <a:rPr lang="en-US" dirty="0" err="1">
                <a:latin typeface="Helvetica" charset="0"/>
              </a:rPr>
              <a:t>S</a:t>
            </a:r>
            <a:r>
              <a:rPr lang="en-US" baseline="-25000" dirty="0" err="1">
                <a:latin typeface="Helvetica" charset="0"/>
              </a:rPr>
              <a:t>min</a:t>
            </a:r>
            <a:r>
              <a:rPr lang="en-US" dirty="0">
                <a:latin typeface="Helvetica" charset="0"/>
              </a:rPr>
              <a:t> = 3 if V</a:t>
            </a:r>
            <a:r>
              <a:rPr lang="en-US" baseline="-25000" dirty="0">
                <a:latin typeface="Helvetica" charset="0"/>
              </a:rPr>
              <a:t>AB</a:t>
            </a:r>
            <a:r>
              <a:rPr lang="en-US" dirty="0">
                <a:latin typeface="Helvetica" charset="0"/>
              </a:rPr>
              <a:t> &lt; 2.5V,</a:t>
            </a:r>
          </a:p>
          <a:p>
            <a:pPr defTabSz="912813">
              <a:lnSpc>
                <a:spcPct val="110000"/>
              </a:lnSpc>
              <a:buClrTx/>
              <a:buSzTx/>
            </a:pPr>
            <a:r>
              <a:rPr lang="en-US" dirty="0" err="1">
                <a:latin typeface="Helvetica" charset="0"/>
              </a:rPr>
              <a:t>S</a:t>
            </a:r>
            <a:r>
              <a:rPr lang="en-US" baseline="-25000" dirty="0" err="1">
                <a:latin typeface="Helvetica" charset="0"/>
              </a:rPr>
              <a:t>min</a:t>
            </a:r>
            <a:r>
              <a:rPr lang="en-US" dirty="0">
                <a:latin typeface="Helvetica" charset="0"/>
              </a:rPr>
              <a:t> = 4 otherwise</a:t>
            </a:r>
          </a:p>
        </p:txBody>
      </p:sp>
      <p:sp>
        <p:nvSpPr>
          <p:cNvPr id="2" name="TextBox 1"/>
          <p:cNvSpPr txBox="1"/>
          <p:nvPr/>
        </p:nvSpPr>
        <p:spPr>
          <a:xfrm>
            <a:off x="5862743" y="76369"/>
            <a:ext cx="3125575" cy="338554"/>
          </a:xfrm>
          <a:prstGeom prst="rect">
            <a:avLst/>
          </a:prstGeom>
          <a:solidFill>
            <a:srgbClr val="FF6600"/>
          </a:solidFill>
          <a:ln>
            <a:solidFill>
              <a:srgbClr val="000000"/>
            </a:solidFill>
          </a:ln>
        </p:spPr>
        <p:txBody>
          <a:bodyPr wrap="none" rtlCol="0">
            <a:spAutoFit/>
          </a:bodyPr>
          <a:lstStyle/>
          <a:p>
            <a:r>
              <a:rPr lang="en-US" sz="1600" dirty="0"/>
              <a:t>Can DRC Checkers use “the cloud”?</a:t>
            </a:r>
          </a:p>
        </p:txBody>
      </p:sp>
      <p:sp>
        <p:nvSpPr>
          <p:cNvPr id="3" name="Slide Number Placeholder 2"/>
          <p:cNvSpPr>
            <a:spLocks noGrp="1"/>
          </p:cNvSpPr>
          <p:nvPr>
            <p:ph type="sldNum" sz="quarter" idx="12"/>
          </p:nvPr>
        </p:nvSpPr>
        <p:spPr/>
        <p:txBody>
          <a:bodyPr/>
          <a:lstStyle/>
          <a:p>
            <a:fld id="{36313668-E756-4AF5-8027-6D071A299BAF}" type="slidenum">
              <a:rPr lang="en-US" smtClean="0"/>
              <a:pPr/>
              <a:t>23</a:t>
            </a:fld>
            <a:endParaRPr lang="en-US" dirty="0"/>
          </a:p>
        </p:txBody>
      </p:sp>
    </p:spTree>
    <p:extLst>
      <p:ext uri="{BB962C8B-B14F-4D97-AF65-F5344CB8AC3E}">
        <p14:creationId xmlns:p14="http://schemas.microsoft.com/office/powerpoint/2010/main" val="36384072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62" name="Rectangle 2"/>
          <p:cNvSpPr>
            <a:spLocks noChangeArrowheads="1"/>
          </p:cNvSpPr>
          <p:nvPr/>
        </p:nvSpPr>
        <p:spPr bwMode="auto">
          <a:xfrm>
            <a:off x="304800" y="1600200"/>
            <a:ext cx="8534400" cy="49530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363" name="Rectangle 3"/>
          <p:cNvSpPr>
            <a:spLocks noGrp="1" noChangeArrowheads="1"/>
          </p:cNvSpPr>
          <p:nvPr>
            <p:ph type="title"/>
          </p:nvPr>
        </p:nvSpPr>
        <p:spPr/>
        <p:txBody>
          <a:bodyPr/>
          <a:lstStyle/>
          <a:p>
            <a:r>
              <a:rPr lang="en-US"/>
              <a:t>Design Rule Checks (DRCs)</a:t>
            </a:r>
          </a:p>
        </p:txBody>
      </p:sp>
      <p:sp>
        <p:nvSpPr>
          <p:cNvPr id="1167364" name="Rectangle 4"/>
          <p:cNvSpPr>
            <a:spLocks noGrp="1" noChangeArrowheads="1"/>
          </p:cNvSpPr>
          <p:nvPr>
            <p:ph type="body" sz="half" idx="1"/>
          </p:nvPr>
        </p:nvSpPr>
        <p:spPr>
          <a:xfrm>
            <a:off x="457200" y="1752600"/>
            <a:ext cx="4038600" cy="1905000"/>
          </a:xfrm>
          <a:solidFill>
            <a:schemeClr val="bg1"/>
          </a:solidFill>
          <a:ln w="12700">
            <a:solidFill>
              <a:schemeClr val="tx1"/>
            </a:solidFill>
            <a:miter lim="800000"/>
            <a:headEnd/>
            <a:tailEnd/>
          </a:ln>
        </p:spPr>
        <p:txBody>
          <a:bodyPr/>
          <a:lstStyle/>
          <a:p>
            <a:pPr>
              <a:buFont typeface="Wingdings" charset="0"/>
              <a:buNone/>
            </a:pPr>
            <a:r>
              <a:rPr lang="en-US" sz="1800" b="1" dirty="0"/>
              <a:t>Goals:</a:t>
            </a:r>
          </a:p>
          <a:p>
            <a:r>
              <a:rPr lang="en-US" sz="1800" dirty="0"/>
              <a:t>Manufacturability</a:t>
            </a:r>
          </a:p>
          <a:p>
            <a:r>
              <a:rPr lang="en-US" sz="1800" dirty="0"/>
              <a:t>Yield</a:t>
            </a:r>
          </a:p>
        </p:txBody>
      </p:sp>
      <p:sp>
        <p:nvSpPr>
          <p:cNvPr id="1167365" name="Rectangle 5"/>
          <p:cNvSpPr>
            <a:spLocks noGrp="1" noChangeArrowheads="1"/>
          </p:cNvSpPr>
          <p:nvPr>
            <p:ph type="body" sz="half" idx="2"/>
          </p:nvPr>
        </p:nvSpPr>
        <p:spPr>
          <a:xfrm>
            <a:off x="4648200" y="1752600"/>
            <a:ext cx="4038600" cy="2046288"/>
          </a:xfrm>
          <a:solidFill>
            <a:schemeClr val="bg1"/>
          </a:solidFill>
          <a:ln w="12700">
            <a:solidFill>
              <a:schemeClr val="tx1"/>
            </a:solidFill>
            <a:miter lim="800000"/>
            <a:headEnd/>
            <a:tailEnd/>
          </a:ln>
        </p:spPr>
        <p:txBody>
          <a:bodyPr/>
          <a:lstStyle/>
          <a:p>
            <a:pPr marL="165100" indent="-165100">
              <a:buFont typeface="Wingdings" charset="0"/>
              <a:buNone/>
            </a:pPr>
            <a:r>
              <a:rPr lang="en-US" sz="2000" b="1"/>
              <a:t>Analysis Inputs:</a:t>
            </a:r>
          </a:p>
          <a:p>
            <a:pPr marL="165100" indent="-165100"/>
            <a:r>
              <a:rPr lang="en-US" sz="2000" b="1"/>
              <a:t>Foundry</a:t>
            </a:r>
          </a:p>
          <a:p>
            <a:pPr marL="500063" lvl="1" indent="-220663"/>
            <a:r>
              <a:rPr lang="en-US" sz="2000"/>
              <a:t>Rules</a:t>
            </a:r>
          </a:p>
          <a:p>
            <a:pPr marL="165100" indent="-165100"/>
            <a:r>
              <a:rPr lang="en-US" sz="2000" b="1"/>
              <a:t>Design data</a:t>
            </a:r>
          </a:p>
          <a:p>
            <a:pPr marL="500063" lvl="1" indent="-220663"/>
            <a:r>
              <a:rPr lang="en-US" sz="2000"/>
              <a:t>Mask data, Layer information</a:t>
            </a:r>
          </a:p>
        </p:txBody>
      </p:sp>
      <p:sp>
        <p:nvSpPr>
          <p:cNvPr id="1167366" name="Rectangle 6"/>
          <p:cNvSpPr>
            <a:spLocks noChangeArrowheads="1"/>
          </p:cNvSpPr>
          <p:nvPr/>
        </p:nvSpPr>
        <p:spPr bwMode="auto">
          <a:xfrm>
            <a:off x="4648200" y="3810000"/>
            <a:ext cx="4038600" cy="2590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367" name="Rectangle 7"/>
          <p:cNvSpPr>
            <a:spLocks noChangeArrowheads="1"/>
          </p:cNvSpPr>
          <p:nvPr/>
        </p:nvSpPr>
        <p:spPr bwMode="auto">
          <a:xfrm>
            <a:off x="457200" y="3810000"/>
            <a:ext cx="4038600" cy="2590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tIns="0" rIns="0" bIns="137160"/>
          <a:lstStyle/>
          <a:p>
            <a:pPr marL="287338" indent="-287338">
              <a:lnSpc>
                <a:spcPct val="90000"/>
              </a:lnSpc>
              <a:spcBef>
                <a:spcPct val="65000"/>
              </a:spcBef>
              <a:buSzPct val="135000"/>
              <a:buFont typeface="Wingdings" charset="0"/>
              <a:buNone/>
            </a:pPr>
            <a:r>
              <a:rPr lang="en-US" dirty="0"/>
              <a:t>Typical checks performed:</a:t>
            </a:r>
          </a:p>
          <a:p>
            <a:pPr marL="287338" indent="-287338">
              <a:lnSpc>
                <a:spcPct val="90000"/>
              </a:lnSpc>
              <a:spcBef>
                <a:spcPct val="65000"/>
              </a:spcBef>
              <a:buSzPct val="135000"/>
              <a:buFont typeface="Wingdings" charset="0"/>
              <a:buNone/>
            </a:pPr>
            <a:r>
              <a:rPr lang="en-US" dirty="0"/>
              <a:t>For Manufacturing</a:t>
            </a:r>
          </a:p>
          <a:p>
            <a:pPr marL="287338" indent="-287338">
              <a:lnSpc>
                <a:spcPct val="90000"/>
              </a:lnSpc>
              <a:spcBef>
                <a:spcPct val="65000"/>
              </a:spcBef>
              <a:buSzPct val="135000"/>
              <a:buFont typeface="Wingdings" charset="0"/>
              <a:buChar char="§"/>
            </a:pPr>
            <a:r>
              <a:rPr lang="en-US" b="0" dirty="0"/>
              <a:t>Width, Spacing, Minimum Area, Enclosed Area, Overhang, etc.</a:t>
            </a:r>
          </a:p>
          <a:p>
            <a:pPr marL="287338" indent="-287338">
              <a:lnSpc>
                <a:spcPct val="90000"/>
              </a:lnSpc>
              <a:spcBef>
                <a:spcPct val="65000"/>
              </a:spcBef>
              <a:buSzPct val="135000"/>
              <a:buFont typeface="Wingdings" charset="0"/>
              <a:buNone/>
            </a:pPr>
            <a:r>
              <a:rPr lang="en-US" dirty="0"/>
              <a:t>For Yield (repeating every </a:t>
            </a:r>
            <a:r>
              <a:rPr lang="en-US" b="1" u="sng" dirty="0"/>
              <a:t>working</a:t>
            </a:r>
            <a:r>
              <a:rPr lang="en-US" dirty="0"/>
              <a:t> chip)</a:t>
            </a:r>
          </a:p>
          <a:p>
            <a:pPr marL="287338" indent="-287338">
              <a:lnSpc>
                <a:spcPct val="90000"/>
              </a:lnSpc>
              <a:spcBef>
                <a:spcPct val="65000"/>
              </a:spcBef>
              <a:buSzPct val="135000"/>
              <a:buFont typeface="Wingdings" charset="0"/>
              <a:buChar char="§"/>
            </a:pPr>
            <a:r>
              <a:rPr lang="en-US" b="0" dirty="0"/>
              <a:t>Antenna, </a:t>
            </a:r>
            <a:r>
              <a:rPr lang="en-US" b="0" dirty="0" err="1"/>
              <a:t>Electromigration</a:t>
            </a:r>
            <a:r>
              <a:rPr lang="en-US" b="0" dirty="0"/>
              <a:t>, Latch-up, Electrostatic Discharge, Density</a:t>
            </a:r>
          </a:p>
        </p:txBody>
      </p:sp>
      <p:sp>
        <p:nvSpPr>
          <p:cNvPr id="1167368" name="Text Box 8"/>
          <p:cNvSpPr txBox="1">
            <a:spLocks noChangeArrowheads="1"/>
          </p:cNvSpPr>
          <p:nvPr/>
        </p:nvSpPr>
        <p:spPr bwMode="auto">
          <a:xfrm>
            <a:off x="6172200" y="5029200"/>
            <a:ext cx="990600" cy="433388"/>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90000"/>
              </a:lnSpc>
              <a:spcBef>
                <a:spcPct val="50000"/>
              </a:spcBef>
              <a:buClrTx/>
              <a:buSzTx/>
              <a:buFont typeface="Wingdings" charset="0"/>
              <a:buNone/>
            </a:pPr>
            <a:r>
              <a:rPr lang="en-US" sz="2400" b="0"/>
              <a:t>DRC</a:t>
            </a:r>
          </a:p>
        </p:txBody>
      </p:sp>
      <p:grpSp>
        <p:nvGrpSpPr>
          <p:cNvPr id="1167369" name="Group 9"/>
          <p:cNvGrpSpPr>
            <a:grpSpLocks/>
          </p:cNvGrpSpPr>
          <p:nvPr/>
        </p:nvGrpSpPr>
        <p:grpSpPr bwMode="auto">
          <a:xfrm>
            <a:off x="4724400" y="5462584"/>
            <a:ext cx="3886200" cy="557211"/>
            <a:chOff x="3024" y="3353"/>
            <a:chExt cx="2448" cy="351"/>
          </a:xfrm>
        </p:grpSpPr>
        <p:sp>
          <p:nvSpPr>
            <p:cNvPr id="1167370" name="Text Box 10"/>
            <p:cNvSpPr txBox="1">
              <a:spLocks noChangeArrowheads="1"/>
            </p:cNvSpPr>
            <p:nvPr/>
          </p:nvSpPr>
          <p:spPr bwMode="auto">
            <a:xfrm>
              <a:off x="4752" y="3360"/>
              <a:ext cx="720" cy="344"/>
            </a:xfrm>
            <a:prstGeom prst="rect">
              <a:avLst/>
            </a:prstGeom>
            <a:solidFill>
              <a:srgbClr val="FF33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90000"/>
                </a:lnSpc>
                <a:spcBef>
                  <a:spcPct val="50000"/>
                </a:spcBef>
                <a:buClrTx/>
                <a:buSzTx/>
                <a:buFont typeface="Wingdings" charset="0"/>
                <a:buNone/>
              </a:pPr>
              <a:r>
                <a:rPr lang="en-US" sz="1600" b="0"/>
                <a:t>Violations Report</a:t>
              </a:r>
            </a:p>
          </p:txBody>
        </p:sp>
        <p:sp>
          <p:nvSpPr>
            <p:cNvPr id="1167371" name="Text Box 11"/>
            <p:cNvSpPr txBox="1">
              <a:spLocks noChangeArrowheads="1"/>
            </p:cNvSpPr>
            <p:nvPr/>
          </p:nvSpPr>
          <p:spPr bwMode="auto">
            <a:xfrm>
              <a:off x="3024" y="3360"/>
              <a:ext cx="720" cy="344"/>
            </a:xfrm>
            <a:prstGeom prst="rect">
              <a:avLst/>
            </a:prstGeom>
            <a:solidFill>
              <a:srgbClr val="FF33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90000"/>
                </a:lnSpc>
                <a:spcBef>
                  <a:spcPct val="50000"/>
                </a:spcBef>
                <a:buClrTx/>
                <a:buSzTx/>
                <a:buFont typeface="Wingdings" charset="0"/>
                <a:buNone/>
              </a:pPr>
              <a:r>
                <a:rPr lang="en-US" sz="1600" b="0"/>
                <a:t>Violations Markers</a:t>
              </a:r>
            </a:p>
          </p:txBody>
        </p:sp>
        <p:grpSp>
          <p:nvGrpSpPr>
            <p:cNvPr id="1167372" name="Group 12"/>
            <p:cNvGrpSpPr>
              <a:grpSpLocks/>
            </p:cNvGrpSpPr>
            <p:nvPr/>
          </p:nvGrpSpPr>
          <p:grpSpPr bwMode="auto">
            <a:xfrm>
              <a:off x="3743" y="3353"/>
              <a:ext cx="1009" cy="280"/>
              <a:chOff x="3743" y="3353"/>
              <a:chExt cx="1009" cy="280"/>
            </a:xfrm>
          </p:grpSpPr>
          <p:cxnSp>
            <p:nvCxnSpPr>
              <p:cNvPr id="1167373" name="AutoShape 13"/>
              <p:cNvCxnSpPr>
                <a:cxnSpLocks noChangeShapeType="1"/>
                <a:stCxn id="1167368" idx="2"/>
              </p:cNvCxnSpPr>
              <p:nvPr/>
            </p:nvCxnSpPr>
            <p:spPr bwMode="auto">
              <a:xfrm rot="16200000" flipH="1">
                <a:off x="4108" y="3493"/>
                <a:ext cx="280" cy="0"/>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7374" name="AutoShape 14"/>
              <p:cNvCxnSpPr>
                <a:cxnSpLocks noChangeShapeType="1"/>
              </p:cNvCxnSpPr>
              <p:nvPr/>
            </p:nvCxnSpPr>
            <p:spPr bwMode="auto">
              <a:xfrm>
                <a:off x="3743" y="3624"/>
                <a:ext cx="1009"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grpSp>
        <p:nvGrpSpPr>
          <p:cNvPr id="1167375" name="Group 15"/>
          <p:cNvGrpSpPr>
            <a:grpSpLocks/>
          </p:cNvGrpSpPr>
          <p:nvPr/>
        </p:nvGrpSpPr>
        <p:grpSpPr bwMode="auto">
          <a:xfrm>
            <a:off x="4876800" y="4038600"/>
            <a:ext cx="3657600" cy="990600"/>
            <a:chOff x="3120" y="2304"/>
            <a:chExt cx="2304" cy="624"/>
          </a:xfrm>
        </p:grpSpPr>
        <p:sp>
          <p:nvSpPr>
            <p:cNvPr id="1167376" name="Text Box 16"/>
            <p:cNvSpPr txBox="1">
              <a:spLocks noChangeArrowheads="1"/>
            </p:cNvSpPr>
            <p:nvPr/>
          </p:nvSpPr>
          <p:spPr bwMode="auto">
            <a:xfrm>
              <a:off x="3120" y="2304"/>
              <a:ext cx="576" cy="432"/>
            </a:xfrm>
            <a:prstGeom prst="rect">
              <a:avLst/>
            </a:prstGeom>
            <a:solidFill>
              <a:srgbClr val="33CC33"/>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lnSpc>
                  <a:spcPct val="110000"/>
                </a:lnSpc>
                <a:spcBef>
                  <a:spcPct val="50000"/>
                </a:spcBef>
                <a:buClrTx/>
                <a:buSzTx/>
                <a:buFont typeface="Wingdings" charset="0"/>
                <a:buNone/>
              </a:pPr>
              <a:r>
                <a:rPr lang="en-US" sz="1600" b="0"/>
                <a:t>Rules Deck</a:t>
              </a:r>
            </a:p>
          </p:txBody>
        </p:sp>
        <p:sp>
          <p:nvSpPr>
            <p:cNvPr id="1167377" name="Text Box 17"/>
            <p:cNvSpPr txBox="1">
              <a:spLocks noChangeArrowheads="1"/>
            </p:cNvSpPr>
            <p:nvPr/>
          </p:nvSpPr>
          <p:spPr bwMode="auto">
            <a:xfrm>
              <a:off x="4800" y="2304"/>
              <a:ext cx="624" cy="432"/>
            </a:xfrm>
            <a:prstGeom prst="rect">
              <a:avLst/>
            </a:prstGeom>
            <a:solidFill>
              <a:srgbClr val="33CC33"/>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lnSpc>
                  <a:spcPct val="80000"/>
                </a:lnSpc>
                <a:spcBef>
                  <a:spcPct val="50000"/>
                </a:spcBef>
                <a:buClrTx/>
                <a:buSzTx/>
                <a:buFont typeface="Wingdings" charset="0"/>
                <a:buNone/>
              </a:pPr>
              <a:r>
                <a:rPr lang="en-US" sz="1600" b="0"/>
                <a:t>Design</a:t>
              </a:r>
            </a:p>
            <a:p>
              <a:pPr algn="ctr" eaLnBrk="1" hangingPunct="1">
                <a:lnSpc>
                  <a:spcPct val="80000"/>
                </a:lnSpc>
                <a:spcBef>
                  <a:spcPct val="50000"/>
                </a:spcBef>
                <a:buClrTx/>
                <a:buSzTx/>
                <a:buFont typeface="Wingdings" charset="0"/>
                <a:buNone/>
              </a:pPr>
              <a:r>
                <a:rPr lang="en-US" sz="1600" b="0"/>
                <a:t>(Layout)</a:t>
              </a:r>
            </a:p>
          </p:txBody>
        </p:sp>
        <p:grpSp>
          <p:nvGrpSpPr>
            <p:cNvPr id="1167378" name="Group 18"/>
            <p:cNvGrpSpPr>
              <a:grpSpLocks/>
            </p:cNvGrpSpPr>
            <p:nvPr/>
          </p:nvGrpSpPr>
          <p:grpSpPr bwMode="auto">
            <a:xfrm>
              <a:off x="3696" y="2520"/>
              <a:ext cx="1104" cy="408"/>
              <a:chOff x="3696" y="2520"/>
              <a:chExt cx="1104" cy="408"/>
            </a:xfrm>
          </p:grpSpPr>
          <p:cxnSp>
            <p:nvCxnSpPr>
              <p:cNvPr id="1167379" name="AutoShape 19"/>
              <p:cNvCxnSpPr>
                <a:cxnSpLocks noChangeShapeType="1"/>
                <a:stCxn id="1167376" idx="3"/>
                <a:endCxn id="1167368" idx="0"/>
              </p:cNvCxnSpPr>
              <p:nvPr/>
            </p:nvCxnSpPr>
            <p:spPr bwMode="auto">
              <a:xfrm>
                <a:off x="3696" y="2520"/>
                <a:ext cx="552" cy="408"/>
              </a:xfrm>
              <a:prstGeom prst="bentConnector2">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7380" name="AutoShape 20"/>
              <p:cNvCxnSpPr>
                <a:cxnSpLocks noChangeShapeType="1"/>
                <a:stCxn id="1167376" idx="3"/>
                <a:endCxn id="1167377" idx="1"/>
              </p:cNvCxnSpPr>
              <p:nvPr/>
            </p:nvCxnSpPr>
            <p:spPr bwMode="auto">
              <a:xfrm>
                <a:off x="3696" y="2520"/>
                <a:ext cx="1104" cy="0"/>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sp>
        <p:nvSpPr>
          <p:cNvPr id="2" name="Slide Number Placeholder 1"/>
          <p:cNvSpPr>
            <a:spLocks noGrp="1"/>
          </p:cNvSpPr>
          <p:nvPr>
            <p:ph type="sldNum" sz="quarter" idx="12"/>
          </p:nvPr>
        </p:nvSpPr>
        <p:spPr/>
        <p:txBody>
          <a:bodyPr/>
          <a:lstStyle/>
          <a:p>
            <a:fld id="{36313668-E756-4AF5-8027-6D071A299BAF}" type="slidenum">
              <a:rPr lang="en-US" smtClean="0"/>
              <a:pPr/>
              <a:t>24</a:t>
            </a:fld>
            <a:endParaRPr lang="en-US"/>
          </a:p>
        </p:txBody>
      </p:sp>
    </p:spTree>
    <p:extLst>
      <p:ext uri="{BB962C8B-B14F-4D97-AF65-F5344CB8AC3E}">
        <p14:creationId xmlns:p14="http://schemas.microsoft.com/office/powerpoint/2010/main" val="47216049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167363"/>
                                        </p:tgtEl>
                                        <p:attrNameLst>
                                          <p:attrName>style.visibility</p:attrName>
                                        </p:attrNameLst>
                                      </p:cBhvr>
                                      <p:to>
                                        <p:strVal val="visible"/>
                                      </p:to>
                                    </p:set>
                                    <p:anim calcmode="lin" valueType="num">
                                      <p:cBhvr>
                                        <p:cTn id="7" dur="500" fill="hold"/>
                                        <p:tgtEl>
                                          <p:spTgt spid="1167363"/>
                                        </p:tgtEl>
                                        <p:attrNameLst>
                                          <p:attrName>ppt_w</p:attrName>
                                        </p:attrNameLst>
                                      </p:cBhvr>
                                      <p:tavLst>
                                        <p:tav tm="0">
                                          <p:val>
                                            <p:strVal val="4*#ppt_w"/>
                                          </p:val>
                                        </p:tav>
                                        <p:tav tm="100000">
                                          <p:val>
                                            <p:strVal val="#ppt_w"/>
                                          </p:val>
                                        </p:tav>
                                      </p:tavLst>
                                    </p:anim>
                                    <p:anim calcmode="lin" valueType="num">
                                      <p:cBhvr>
                                        <p:cTn id="8" dur="500" fill="hold"/>
                                        <p:tgtEl>
                                          <p:spTgt spid="1167363"/>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4" presetClass="entr" presetSubtype="16" fill="hold" grpId="0" nodeType="afterEffect">
                                  <p:stCondLst>
                                    <p:cond delay="1000"/>
                                  </p:stCondLst>
                                  <p:childTnLst>
                                    <p:set>
                                      <p:cBhvr>
                                        <p:cTn id="11" dur="1" fill="hold">
                                          <p:stCondLst>
                                            <p:cond delay="0"/>
                                          </p:stCondLst>
                                        </p:cTn>
                                        <p:tgtEl>
                                          <p:spTgt spid="1167364">
                                            <p:txEl>
                                              <p:charRg st="4294967295" end="4294967295"/>
                                            </p:txEl>
                                          </p:spTgt>
                                        </p:tgtEl>
                                        <p:attrNameLst>
                                          <p:attrName>style.visibility</p:attrName>
                                        </p:attrNameLst>
                                      </p:cBhvr>
                                      <p:to>
                                        <p:strVal val="visible"/>
                                      </p:to>
                                    </p:set>
                                    <p:animEffect transition="in" filter="box(in)">
                                      <p:cBhvr>
                                        <p:cTn id="12" dur="500"/>
                                        <p:tgtEl>
                                          <p:spTgt spid="1167364">
                                            <p:txEl>
                                              <p:charRg st="4294967295" end="4294967295"/>
                                            </p:txEl>
                                          </p:spTgt>
                                        </p:tgtEl>
                                      </p:cBhvr>
                                    </p:animEffect>
                                  </p:childTnLst>
                                </p:cTn>
                              </p:par>
                            </p:childTnLst>
                          </p:cTn>
                        </p:par>
                        <p:par>
                          <p:cTn id="13" fill="hold" nodeType="afterGroup">
                            <p:stCondLst>
                              <p:cond delay="2000"/>
                            </p:stCondLst>
                            <p:childTnLst>
                              <p:par>
                                <p:cTn id="14" presetID="4" presetClass="entr" presetSubtype="16" fill="hold" grpId="0" nodeType="afterEffect">
                                  <p:stCondLst>
                                    <p:cond delay="1000"/>
                                  </p:stCondLst>
                                  <p:childTnLst>
                                    <p:set>
                                      <p:cBhvr>
                                        <p:cTn id="15" dur="1" fill="hold">
                                          <p:stCondLst>
                                            <p:cond delay="0"/>
                                          </p:stCondLst>
                                        </p:cTn>
                                        <p:tgtEl>
                                          <p:spTgt spid="1167367">
                                            <p:txEl>
                                              <p:charRg st="4294967295" end="4294967295"/>
                                            </p:txEl>
                                          </p:spTgt>
                                        </p:tgtEl>
                                        <p:attrNameLst>
                                          <p:attrName>style.visibility</p:attrName>
                                        </p:attrNameLst>
                                      </p:cBhvr>
                                      <p:to>
                                        <p:strVal val="visible"/>
                                      </p:to>
                                    </p:set>
                                    <p:animEffect transition="in" filter="box(in)">
                                      <p:cBhvr>
                                        <p:cTn id="16" dur="500"/>
                                        <p:tgtEl>
                                          <p:spTgt spid="1167367">
                                            <p:txEl>
                                              <p:charRg st="4294967295" end="4294967295"/>
                                            </p:txEl>
                                          </p:spTgt>
                                        </p:tgtEl>
                                      </p:cBhvr>
                                    </p:animEffect>
                                  </p:childTnLst>
                                </p:cTn>
                              </p:par>
                            </p:childTnLst>
                          </p:cTn>
                        </p:par>
                        <p:par>
                          <p:cTn id="17" fill="hold" nodeType="afterGroup">
                            <p:stCondLst>
                              <p:cond delay="3500"/>
                            </p:stCondLst>
                            <p:childTnLst>
                              <p:par>
                                <p:cTn id="18" presetID="4" presetClass="entr" presetSubtype="16" fill="hold" grpId="0" nodeType="afterEffect">
                                  <p:stCondLst>
                                    <p:cond delay="1000"/>
                                  </p:stCondLst>
                                  <p:childTnLst>
                                    <p:set>
                                      <p:cBhvr>
                                        <p:cTn id="19" dur="1" fill="hold">
                                          <p:stCondLst>
                                            <p:cond delay="0"/>
                                          </p:stCondLst>
                                        </p:cTn>
                                        <p:tgtEl>
                                          <p:spTgt spid="1167365">
                                            <p:txEl>
                                              <p:charRg st="4294967295" end="4294967295"/>
                                            </p:txEl>
                                          </p:spTgt>
                                        </p:tgtEl>
                                        <p:attrNameLst>
                                          <p:attrName>style.visibility</p:attrName>
                                        </p:attrNameLst>
                                      </p:cBhvr>
                                      <p:to>
                                        <p:strVal val="visible"/>
                                      </p:to>
                                    </p:set>
                                    <p:animEffect transition="in" filter="box(in)">
                                      <p:cBhvr>
                                        <p:cTn id="20" dur="500"/>
                                        <p:tgtEl>
                                          <p:spTgt spid="1167365">
                                            <p:txEl>
                                              <p:charRg st="4294967295" end="4294967295"/>
                                            </p:txEl>
                                          </p:spTgt>
                                        </p:tgtEl>
                                      </p:cBhvr>
                                    </p:animEffect>
                                  </p:childTnLst>
                                </p:cTn>
                              </p:par>
                            </p:childTnLst>
                          </p:cTn>
                        </p:par>
                        <p:par>
                          <p:cTn id="21" fill="hold" nodeType="afterGroup">
                            <p:stCondLst>
                              <p:cond delay="5000"/>
                            </p:stCondLst>
                            <p:childTnLst>
                              <p:par>
                                <p:cTn id="22" presetID="16" presetClass="entr" presetSubtype="21" fill="hold" nodeType="afterEffect">
                                  <p:stCondLst>
                                    <p:cond delay="1000"/>
                                  </p:stCondLst>
                                  <p:childTnLst>
                                    <p:set>
                                      <p:cBhvr>
                                        <p:cTn id="23" dur="1" fill="hold">
                                          <p:stCondLst>
                                            <p:cond delay="0"/>
                                          </p:stCondLst>
                                        </p:cTn>
                                        <p:tgtEl>
                                          <p:spTgt spid="1167375"/>
                                        </p:tgtEl>
                                        <p:attrNameLst>
                                          <p:attrName>style.visibility</p:attrName>
                                        </p:attrNameLst>
                                      </p:cBhvr>
                                      <p:to>
                                        <p:strVal val="visible"/>
                                      </p:to>
                                    </p:set>
                                    <p:animEffect transition="in" filter="barn(inVertical)">
                                      <p:cBhvr>
                                        <p:cTn id="24" dur="500"/>
                                        <p:tgtEl>
                                          <p:spTgt spid="1167375"/>
                                        </p:tgtEl>
                                      </p:cBhvr>
                                    </p:animEffect>
                                  </p:childTnLst>
                                </p:cTn>
                              </p:par>
                            </p:childTnLst>
                          </p:cTn>
                        </p:par>
                        <p:par>
                          <p:cTn id="25" fill="hold" nodeType="afterGroup">
                            <p:stCondLst>
                              <p:cond delay="6500"/>
                            </p:stCondLst>
                            <p:childTnLst>
                              <p:par>
                                <p:cTn id="26" presetID="23" presetClass="entr" presetSubtype="272" fill="hold" grpId="0" nodeType="afterEffect">
                                  <p:stCondLst>
                                    <p:cond delay="1000"/>
                                  </p:stCondLst>
                                  <p:childTnLst>
                                    <p:set>
                                      <p:cBhvr>
                                        <p:cTn id="27" dur="1" fill="hold">
                                          <p:stCondLst>
                                            <p:cond delay="0"/>
                                          </p:stCondLst>
                                        </p:cTn>
                                        <p:tgtEl>
                                          <p:spTgt spid="1167368"/>
                                        </p:tgtEl>
                                        <p:attrNameLst>
                                          <p:attrName>style.visibility</p:attrName>
                                        </p:attrNameLst>
                                      </p:cBhvr>
                                      <p:to>
                                        <p:strVal val="visible"/>
                                      </p:to>
                                    </p:set>
                                    <p:anim calcmode="lin" valueType="num">
                                      <p:cBhvr>
                                        <p:cTn id="28" dur="500" fill="hold"/>
                                        <p:tgtEl>
                                          <p:spTgt spid="1167368"/>
                                        </p:tgtEl>
                                        <p:attrNameLst>
                                          <p:attrName>ppt_w</p:attrName>
                                        </p:attrNameLst>
                                      </p:cBhvr>
                                      <p:tavLst>
                                        <p:tav tm="0">
                                          <p:val>
                                            <p:strVal val="2/3*#ppt_w"/>
                                          </p:val>
                                        </p:tav>
                                        <p:tav tm="100000">
                                          <p:val>
                                            <p:strVal val="#ppt_w"/>
                                          </p:val>
                                        </p:tav>
                                      </p:tavLst>
                                    </p:anim>
                                    <p:anim calcmode="lin" valueType="num">
                                      <p:cBhvr>
                                        <p:cTn id="29" dur="500" fill="hold"/>
                                        <p:tgtEl>
                                          <p:spTgt spid="1167368"/>
                                        </p:tgtEl>
                                        <p:attrNameLst>
                                          <p:attrName>ppt_h</p:attrName>
                                        </p:attrNameLst>
                                      </p:cBhvr>
                                      <p:tavLst>
                                        <p:tav tm="0">
                                          <p:val>
                                            <p:strVal val="2/3*#ppt_h"/>
                                          </p:val>
                                        </p:tav>
                                        <p:tav tm="100000">
                                          <p:val>
                                            <p:strVal val="#ppt_h"/>
                                          </p:val>
                                        </p:tav>
                                      </p:tavLst>
                                    </p:anim>
                                  </p:childTnLst>
                                </p:cTn>
                              </p:par>
                            </p:childTnLst>
                          </p:cTn>
                        </p:par>
                        <p:par>
                          <p:cTn id="30" fill="hold" nodeType="afterGroup">
                            <p:stCondLst>
                              <p:cond delay="8000"/>
                            </p:stCondLst>
                            <p:childTnLst>
                              <p:par>
                                <p:cTn id="31" presetID="16" presetClass="entr" presetSubtype="37" fill="hold" nodeType="afterEffect">
                                  <p:stCondLst>
                                    <p:cond delay="1000"/>
                                  </p:stCondLst>
                                  <p:childTnLst>
                                    <p:set>
                                      <p:cBhvr>
                                        <p:cTn id="32" dur="1" fill="hold">
                                          <p:stCondLst>
                                            <p:cond delay="0"/>
                                          </p:stCondLst>
                                        </p:cTn>
                                        <p:tgtEl>
                                          <p:spTgt spid="1167369"/>
                                        </p:tgtEl>
                                        <p:attrNameLst>
                                          <p:attrName>style.visibility</p:attrName>
                                        </p:attrNameLst>
                                      </p:cBhvr>
                                      <p:to>
                                        <p:strVal val="visible"/>
                                      </p:to>
                                    </p:set>
                                    <p:animEffect transition="in" filter="barn(outVertical)">
                                      <p:cBhvr>
                                        <p:cTn id="33" dur="500"/>
                                        <p:tgtEl>
                                          <p:spTgt spid="1167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autoUpdateAnimBg="0"/>
      <p:bldP spid="1167364" grpId="0" autoUpdateAnimBg="0"/>
      <p:bldP spid="1167365" grpId="0" autoUpdateAnimBg="0"/>
      <p:bldP spid="1167367" grpId="0" autoUpdateAnimBg="0"/>
      <p:bldP spid="116736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Design Rule Waivers</a:t>
            </a:r>
          </a:p>
        </p:txBody>
      </p:sp>
      <p:sp>
        <p:nvSpPr>
          <p:cNvPr id="1169411" name="Rectangle 3"/>
          <p:cNvSpPr>
            <a:spLocks noGrp="1" noChangeArrowheads="1"/>
          </p:cNvSpPr>
          <p:nvPr>
            <p:ph type="body" idx="1"/>
          </p:nvPr>
        </p:nvSpPr>
        <p:spPr/>
        <p:txBody>
          <a:bodyPr/>
          <a:lstStyle/>
          <a:p>
            <a:r>
              <a:rPr lang="en-US" dirty="0"/>
              <a:t>Well tested special structures</a:t>
            </a:r>
          </a:p>
          <a:p>
            <a:pPr lvl="1"/>
            <a:r>
              <a:rPr lang="en-US" dirty="0"/>
              <a:t>Memory macros</a:t>
            </a:r>
          </a:p>
          <a:p>
            <a:r>
              <a:rPr lang="en-US" dirty="0"/>
              <a:t>Special permissions with the cost of reduced yield</a:t>
            </a:r>
          </a:p>
          <a:p>
            <a:pPr lvl="1"/>
            <a:r>
              <a:rPr lang="en-US" dirty="0"/>
              <a:t>Antenna rules</a:t>
            </a:r>
          </a:p>
          <a:p>
            <a:pPr lvl="1"/>
            <a:r>
              <a:rPr lang="en-US" dirty="0"/>
              <a:t>Density rules</a:t>
            </a:r>
          </a:p>
          <a:p>
            <a:pPr lvl="1"/>
            <a:r>
              <a:rPr lang="en-US" dirty="0"/>
              <a:t>EM rules</a:t>
            </a:r>
          </a:p>
          <a:p>
            <a:r>
              <a:rPr lang="en-US" dirty="0"/>
              <a:t>Many Intellectual Property (IP) vendors who supply silicon or instances (instantiations) of IP that they have worked out with the fabrication facility of “fab” with certain errors that have waivers.</a:t>
            </a:r>
          </a:p>
          <a:p>
            <a:pPr lvl="1"/>
            <a:r>
              <a:rPr lang="en-US" dirty="0"/>
              <a:t>That is, they are allowable, but they may or may not decrease yield.</a:t>
            </a:r>
          </a:p>
          <a:p>
            <a:pPr lvl="1"/>
            <a:r>
              <a:rPr lang="en-US" dirty="0"/>
              <a:t>Design Rules are for making sure yield is maintained and that the chip becomes what it is supposed to.</a:t>
            </a:r>
          </a:p>
        </p:txBody>
      </p:sp>
      <p:sp>
        <p:nvSpPr>
          <p:cNvPr id="2" name="Slide Number Placeholder 1"/>
          <p:cNvSpPr>
            <a:spLocks noGrp="1"/>
          </p:cNvSpPr>
          <p:nvPr>
            <p:ph type="sldNum" sz="quarter" idx="12"/>
          </p:nvPr>
        </p:nvSpPr>
        <p:spPr/>
        <p:txBody>
          <a:bodyPr/>
          <a:lstStyle/>
          <a:p>
            <a:fld id="{36313668-E756-4AF5-8027-6D071A299BAF}" type="slidenum">
              <a:rPr lang="en-US" smtClean="0"/>
              <a:pPr/>
              <a:t>25</a:t>
            </a:fld>
            <a:endParaRPr lang="en-US"/>
          </a:p>
        </p:txBody>
      </p:sp>
    </p:spTree>
    <p:extLst>
      <p:ext uri="{BB962C8B-B14F-4D97-AF65-F5344CB8AC3E}">
        <p14:creationId xmlns:p14="http://schemas.microsoft.com/office/powerpoint/2010/main" val="275052765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69410"/>
                                        </p:tgtEl>
                                        <p:attrNameLst>
                                          <p:attrName>style.visibility</p:attrName>
                                        </p:attrNameLst>
                                      </p:cBhvr>
                                      <p:to>
                                        <p:strVal val="visible"/>
                                      </p:to>
                                    </p:set>
                                    <p:animEffect transition="in" filter="dissolve">
                                      <p:cBhvr>
                                        <p:cTn id="7" dur="500"/>
                                        <p:tgtEl>
                                          <p:spTgt spid="1169410"/>
                                        </p:tgtEl>
                                      </p:cBhvr>
                                    </p:animEffect>
                                  </p:childTnLst>
                                </p:cTn>
                              </p:par>
                            </p:childTnLst>
                          </p:cTn>
                        </p:par>
                        <p:par>
                          <p:cTn id="8" fill="hold" nodeType="afterGroup">
                            <p:stCondLst>
                              <p:cond delay="500"/>
                            </p:stCondLst>
                            <p:childTnLst>
                              <p:par>
                                <p:cTn id="9" presetID="4" presetClass="entr" presetSubtype="16" fill="hold" grpId="0" nodeType="afterEffect">
                                  <p:stCondLst>
                                    <p:cond delay="1000"/>
                                  </p:stCondLst>
                                  <p:childTnLst>
                                    <p:set>
                                      <p:cBhvr>
                                        <p:cTn id="10" dur="1" fill="hold">
                                          <p:stCondLst>
                                            <p:cond delay="0"/>
                                          </p:stCondLst>
                                        </p:cTn>
                                        <p:tgtEl>
                                          <p:spTgt spid="1169411"/>
                                        </p:tgtEl>
                                        <p:attrNameLst>
                                          <p:attrName>style.visibility</p:attrName>
                                        </p:attrNameLst>
                                      </p:cBhvr>
                                      <p:to>
                                        <p:strVal val="visible"/>
                                      </p:to>
                                    </p:set>
                                    <p:animEffect transition="in" filter="box(in)">
                                      <p:cBhvr>
                                        <p:cTn id="11" dur="500"/>
                                        <p:tgtEl>
                                          <p:spTgt spid="1169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0" grpId="0" autoUpdateAnimBg="0"/>
      <p:bldP spid="116941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Whew!</a:t>
            </a:r>
          </a:p>
        </p:txBody>
      </p:sp>
      <p:sp>
        <p:nvSpPr>
          <p:cNvPr id="3" name="Content Placeholder 2"/>
          <p:cNvSpPr>
            <a:spLocks noGrp="1"/>
          </p:cNvSpPr>
          <p:nvPr>
            <p:ph idx="1"/>
          </p:nvPr>
        </p:nvSpPr>
        <p:spPr/>
        <p:txBody>
          <a:bodyPr/>
          <a:lstStyle/>
          <a:p>
            <a:r>
              <a:rPr lang="en-US" dirty="0"/>
              <a:t>Boy, that was tough!</a:t>
            </a:r>
          </a:p>
          <a:p>
            <a:r>
              <a:rPr lang="en-US" dirty="0"/>
              <a:t>Seems like an enormous work load for any user!</a:t>
            </a:r>
          </a:p>
          <a:p>
            <a:pPr lvl="1"/>
            <a:r>
              <a:rPr lang="en-US" dirty="0"/>
              <a:t>Let’s make it easier!!!!</a:t>
            </a:r>
          </a:p>
          <a:p>
            <a:pPr lvl="1"/>
            <a:r>
              <a:rPr lang="en-US" dirty="0"/>
              <a:t>Boy, this will be a common trait – if you can make it better and easier, do it!</a:t>
            </a:r>
          </a:p>
          <a:p>
            <a:r>
              <a:rPr lang="en-US" dirty="0"/>
              <a:t>Design Rule Check or DRC</a:t>
            </a:r>
          </a:p>
          <a:p>
            <a:pPr lvl="1"/>
            <a:r>
              <a:rPr lang="en-US" dirty="0"/>
              <a:t>Let the computer check it for you!</a:t>
            </a:r>
          </a:p>
          <a:p>
            <a:pPr lvl="1"/>
            <a:r>
              <a:rPr lang="en-US" dirty="0"/>
              <a:t>The question is how to get your system to enter a layout!</a:t>
            </a:r>
          </a:p>
        </p:txBody>
      </p:sp>
      <p:sp>
        <p:nvSpPr>
          <p:cNvPr id="4" name="Slide Number Placeholder 3"/>
          <p:cNvSpPr>
            <a:spLocks noGrp="1"/>
          </p:cNvSpPr>
          <p:nvPr>
            <p:ph type="sldNum" sz="quarter" idx="12"/>
          </p:nvPr>
        </p:nvSpPr>
        <p:spPr/>
        <p:txBody>
          <a:bodyPr/>
          <a:lstStyle/>
          <a:p>
            <a:fld id="{36313668-E756-4AF5-8027-6D071A299BAF}" type="slidenum">
              <a:rPr lang="en-US" smtClean="0"/>
              <a:pPr/>
              <a:t>26</a:t>
            </a:fld>
            <a:endParaRPr lang="en-US"/>
          </a:p>
        </p:txBody>
      </p:sp>
    </p:spTree>
    <p:extLst>
      <p:ext uri="{BB962C8B-B14F-4D97-AF65-F5344CB8AC3E}">
        <p14:creationId xmlns:p14="http://schemas.microsoft.com/office/powerpoint/2010/main" val="480417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 the layout editor!</a:t>
            </a:r>
          </a:p>
        </p:txBody>
      </p:sp>
      <p:sp>
        <p:nvSpPr>
          <p:cNvPr id="3" name="Content Placeholder 2"/>
          <p:cNvSpPr>
            <a:spLocks noGrp="1"/>
          </p:cNvSpPr>
          <p:nvPr>
            <p:ph idx="1"/>
          </p:nvPr>
        </p:nvSpPr>
        <p:spPr/>
        <p:txBody>
          <a:bodyPr/>
          <a:lstStyle/>
          <a:p>
            <a:r>
              <a:rPr lang="en-US" dirty="0"/>
              <a:t>Magic was a tool created by John </a:t>
            </a:r>
            <a:r>
              <a:rPr lang="en-US" dirty="0" err="1"/>
              <a:t>Ousterhout</a:t>
            </a:r>
            <a:r>
              <a:rPr lang="en-US" dirty="0"/>
              <a:t> who was previously known for inventing a language called </a:t>
            </a:r>
            <a:r>
              <a:rPr lang="en-US" dirty="0" err="1"/>
              <a:t>Tcl</a:t>
            </a:r>
            <a:r>
              <a:rPr lang="en-US" dirty="0"/>
              <a:t>/</a:t>
            </a:r>
            <a:r>
              <a:rPr lang="en-US" dirty="0" err="1"/>
              <a:t>Tk</a:t>
            </a:r>
            <a:r>
              <a:rPr lang="en-US" dirty="0"/>
              <a:t> (pronounced Tickle)</a:t>
            </a:r>
          </a:p>
          <a:p>
            <a:pPr lvl="1"/>
            <a:r>
              <a:rPr lang="en-US" dirty="0"/>
              <a:t>John now runs Sun Microsystems or has so for the last couple of years.</a:t>
            </a:r>
          </a:p>
          <a:p>
            <a:r>
              <a:rPr lang="en-US" dirty="0"/>
              <a:t>This tool was invented for easy layout and is built on </a:t>
            </a:r>
            <a:r>
              <a:rPr lang="en-US" dirty="0" err="1"/>
              <a:t>Tcl</a:t>
            </a:r>
            <a:r>
              <a:rPr lang="en-US" dirty="0"/>
              <a:t>/</a:t>
            </a:r>
            <a:r>
              <a:rPr lang="en-US" dirty="0" err="1"/>
              <a:t>Tk</a:t>
            </a:r>
            <a:endParaRPr lang="en-US" dirty="0"/>
          </a:p>
          <a:p>
            <a:pPr lvl="1"/>
            <a:r>
              <a:rPr lang="en-US" dirty="0"/>
              <a:t>Its further refined by a friend of mine, Tim Edwards</a:t>
            </a:r>
          </a:p>
          <a:p>
            <a:pPr lvl="1"/>
            <a:r>
              <a:rPr lang="en-US" dirty="0">
                <a:hlinkClick r:id="rId2"/>
              </a:rPr>
              <a:t>http://www.opencircuitdesign.com</a:t>
            </a:r>
            <a:endParaRPr lang="en-US" dirty="0"/>
          </a:p>
          <a:p>
            <a:r>
              <a:rPr lang="en-US" dirty="0"/>
              <a:t>Magic is simple to learn:</a:t>
            </a:r>
          </a:p>
          <a:p>
            <a:pPr lvl="1"/>
            <a:r>
              <a:rPr lang="en-US" dirty="0"/>
              <a:t>Source startup script!</a:t>
            </a:r>
          </a:p>
          <a:p>
            <a:pPr lvl="1"/>
            <a:r>
              <a:rPr lang="en-US" dirty="0"/>
              <a:t>Type “magic”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86314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Environment</a:t>
            </a:r>
          </a:p>
        </p:txBody>
      </p:sp>
      <p:sp>
        <p:nvSpPr>
          <p:cNvPr id="3" name="Content Placeholder 2"/>
          <p:cNvSpPr>
            <a:spLocks noGrp="1"/>
          </p:cNvSpPr>
          <p:nvPr>
            <p:ph idx="1"/>
          </p:nvPr>
        </p:nvSpPr>
        <p:spPr/>
        <p:txBody>
          <a:bodyPr/>
          <a:lstStyle/>
          <a:p>
            <a:r>
              <a:rPr lang="en-US" dirty="0"/>
              <a:t>Magic environment has two windows : the text and graphical window.</a:t>
            </a:r>
          </a:p>
          <a:p>
            <a:r>
              <a:rPr lang="en-US" dirty="0"/>
              <a:t>I like to have my text and window windows separated and visible, because you only see graphics in the graphics window and you only see text in the text window – confusing?</a:t>
            </a:r>
          </a:p>
          <a:p>
            <a:pPr lvl="1"/>
            <a:r>
              <a:rPr lang="en-US" dirty="0"/>
              <a:t>Let me show you an example!</a:t>
            </a:r>
          </a:p>
        </p:txBody>
      </p:sp>
      <p:pic>
        <p:nvPicPr>
          <p:cNvPr id="4" name="Picture 3" descr="Screen Shot 2011-09-12 at 10.10.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505200"/>
            <a:ext cx="4093496" cy="2946968"/>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877109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a:t>
            </a:r>
          </a:p>
        </p:txBody>
      </p:sp>
      <p:sp>
        <p:nvSpPr>
          <p:cNvPr id="3" name="Content Placeholder 2"/>
          <p:cNvSpPr>
            <a:spLocks noGrp="1"/>
          </p:cNvSpPr>
          <p:nvPr>
            <p:ph idx="1"/>
          </p:nvPr>
        </p:nvSpPr>
        <p:spPr/>
        <p:txBody>
          <a:bodyPr/>
          <a:lstStyle/>
          <a:p>
            <a:r>
              <a:rPr lang="en-US" dirty="0"/>
              <a:t>The mouse draws a box!</a:t>
            </a:r>
          </a:p>
          <a:p>
            <a:r>
              <a:rPr lang="en-US" dirty="0"/>
              <a:t>If you don’t have a box, type “tool box”, but it should run by default</a:t>
            </a:r>
          </a:p>
          <a:p>
            <a:r>
              <a:rPr lang="en-US" dirty="0"/>
              <a:t>Buttons:</a:t>
            </a:r>
          </a:p>
          <a:p>
            <a:pPr lvl="1"/>
            <a:r>
              <a:rPr lang="en-US" dirty="0"/>
              <a:t>Left Button </a:t>
            </a:r>
            <a:r>
              <a:rPr lang="en-US" dirty="0">
                <a:sym typeface="Wingdings"/>
              </a:rPr>
              <a:t> lower left hand part of box</a:t>
            </a:r>
          </a:p>
          <a:p>
            <a:pPr lvl="1"/>
            <a:r>
              <a:rPr lang="en-US" dirty="0"/>
              <a:t>Right Button </a:t>
            </a:r>
            <a:r>
              <a:rPr lang="en-US" dirty="0">
                <a:sym typeface="Wingdings"/>
              </a:rPr>
              <a:t> upper right hand part of box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55846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Processes and Resources</a:t>
            </a:r>
          </a:p>
        </p:txBody>
      </p:sp>
      <p:grpSp>
        <p:nvGrpSpPr>
          <p:cNvPr id="9227" name="Group 11"/>
          <p:cNvGrpSpPr>
            <a:grpSpLocks/>
          </p:cNvGrpSpPr>
          <p:nvPr/>
        </p:nvGrpSpPr>
        <p:grpSpPr bwMode="auto">
          <a:xfrm>
            <a:off x="1066800" y="2413000"/>
            <a:ext cx="1752600" cy="457200"/>
            <a:chOff x="576" y="672"/>
            <a:chExt cx="1104" cy="288"/>
          </a:xfrm>
        </p:grpSpPr>
        <p:sp>
          <p:nvSpPr>
            <p:cNvPr id="9220" name="Oval 4"/>
            <p:cNvSpPr>
              <a:spLocks noChangeArrowheads="1"/>
            </p:cNvSpPr>
            <p:nvPr/>
          </p:nvSpPr>
          <p:spPr bwMode="auto">
            <a:xfrm>
              <a:off x="576" y="672"/>
              <a:ext cx="1104"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Text Box 5"/>
            <p:cNvSpPr txBox="1">
              <a:spLocks noChangeArrowheads="1"/>
            </p:cNvSpPr>
            <p:nvPr/>
          </p:nvSpPr>
          <p:spPr bwMode="auto">
            <a:xfrm>
              <a:off x="768" y="701"/>
              <a:ext cx="7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Process P</a:t>
              </a:r>
              <a:r>
                <a:rPr lang="en-US" baseline="-25000"/>
                <a:t>0</a:t>
              </a:r>
            </a:p>
          </p:txBody>
        </p:sp>
      </p:grpSp>
      <p:grpSp>
        <p:nvGrpSpPr>
          <p:cNvPr id="9226" name="Group 10"/>
          <p:cNvGrpSpPr>
            <a:grpSpLocks/>
          </p:cNvGrpSpPr>
          <p:nvPr/>
        </p:nvGrpSpPr>
        <p:grpSpPr bwMode="auto">
          <a:xfrm>
            <a:off x="1447800" y="2794000"/>
            <a:ext cx="1752600" cy="457200"/>
            <a:chOff x="816" y="912"/>
            <a:chExt cx="1104" cy="288"/>
          </a:xfrm>
        </p:grpSpPr>
        <p:sp>
          <p:nvSpPr>
            <p:cNvPr id="9224" name="Oval 8"/>
            <p:cNvSpPr>
              <a:spLocks noChangeArrowheads="1"/>
            </p:cNvSpPr>
            <p:nvPr/>
          </p:nvSpPr>
          <p:spPr bwMode="auto">
            <a:xfrm>
              <a:off x="816" y="912"/>
              <a:ext cx="1104"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Text Box 9"/>
            <p:cNvSpPr txBox="1">
              <a:spLocks noChangeArrowheads="1"/>
            </p:cNvSpPr>
            <p:nvPr/>
          </p:nvSpPr>
          <p:spPr bwMode="auto">
            <a:xfrm>
              <a:off x="1008" y="941"/>
              <a:ext cx="7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Process P</a:t>
              </a:r>
              <a:r>
                <a:rPr lang="en-US" baseline="-25000"/>
                <a:t>1</a:t>
              </a:r>
            </a:p>
          </p:txBody>
        </p:sp>
      </p:grpSp>
      <p:grpSp>
        <p:nvGrpSpPr>
          <p:cNvPr id="9228" name="Group 12"/>
          <p:cNvGrpSpPr>
            <a:grpSpLocks/>
          </p:cNvGrpSpPr>
          <p:nvPr/>
        </p:nvGrpSpPr>
        <p:grpSpPr bwMode="auto">
          <a:xfrm>
            <a:off x="1981200" y="3556000"/>
            <a:ext cx="1752600" cy="457200"/>
            <a:chOff x="816" y="912"/>
            <a:chExt cx="1104" cy="288"/>
          </a:xfrm>
        </p:grpSpPr>
        <p:sp>
          <p:nvSpPr>
            <p:cNvPr id="9229" name="Oval 13"/>
            <p:cNvSpPr>
              <a:spLocks noChangeArrowheads="1"/>
            </p:cNvSpPr>
            <p:nvPr/>
          </p:nvSpPr>
          <p:spPr bwMode="auto">
            <a:xfrm>
              <a:off x="816" y="912"/>
              <a:ext cx="1104"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0" name="Text Box 14"/>
            <p:cNvSpPr txBox="1">
              <a:spLocks noChangeArrowheads="1"/>
            </p:cNvSpPr>
            <p:nvPr/>
          </p:nvSpPr>
          <p:spPr bwMode="auto">
            <a:xfrm>
              <a:off x="1008" y="941"/>
              <a:ext cx="74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Process P</a:t>
              </a:r>
              <a:r>
                <a:rPr lang="en-US" baseline="-25000"/>
                <a:t>N</a:t>
              </a:r>
            </a:p>
          </p:txBody>
        </p:sp>
      </p:grpSp>
      <p:sp>
        <p:nvSpPr>
          <p:cNvPr id="9231" name="Text Box 15"/>
          <p:cNvSpPr txBox="1">
            <a:spLocks noChangeArrowheads="1"/>
          </p:cNvSpPr>
          <p:nvPr/>
        </p:nvSpPr>
        <p:spPr bwMode="auto">
          <a:xfrm>
            <a:off x="2330450" y="2976563"/>
            <a:ext cx="48895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a:t>
            </a:r>
          </a:p>
        </p:txBody>
      </p:sp>
      <p:grpSp>
        <p:nvGrpSpPr>
          <p:cNvPr id="9235" name="Group 19"/>
          <p:cNvGrpSpPr>
            <a:grpSpLocks/>
          </p:cNvGrpSpPr>
          <p:nvPr/>
        </p:nvGrpSpPr>
        <p:grpSpPr bwMode="auto">
          <a:xfrm>
            <a:off x="4876800" y="2260600"/>
            <a:ext cx="1905000" cy="457200"/>
            <a:chOff x="3072" y="1056"/>
            <a:chExt cx="1200" cy="288"/>
          </a:xfrm>
        </p:grpSpPr>
        <p:sp>
          <p:nvSpPr>
            <p:cNvPr id="9233" name="Rectangle 17"/>
            <p:cNvSpPr>
              <a:spLocks noChangeArrowheads="1"/>
            </p:cNvSpPr>
            <p:nvPr/>
          </p:nvSpPr>
          <p:spPr bwMode="auto">
            <a:xfrm>
              <a:off x="3072" y="1056"/>
              <a:ext cx="1200" cy="28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4" name="Text Box 18"/>
            <p:cNvSpPr txBox="1">
              <a:spLocks noChangeArrowheads="1"/>
            </p:cNvSpPr>
            <p:nvPr/>
          </p:nvSpPr>
          <p:spPr bwMode="auto">
            <a:xfrm>
              <a:off x="3420" y="1085"/>
              <a:ext cx="50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File F</a:t>
              </a:r>
              <a:r>
                <a:rPr lang="en-US" baseline="-25000"/>
                <a:t>0</a:t>
              </a:r>
            </a:p>
          </p:txBody>
        </p:sp>
      </p:grpSp>
      <p:grpSp>
        <p:nvGrpSpPr>
          <p:cNvPr id="9236" name="Group 20"/>
          <p:cNvGrpSpPr>
            <a:grpSpLocks/>
          </p:cNvGrpSpPr>
          <p:nvPr/>
        </p:nvGrpSpPr>
        <p:grpSpPr bwMode="auto">
          <a:xfrm>
            <a:off x="5105400" y="2692400"/>
            <a:ext cx="1905000" cy="457200"/>
            <a:chOff x="3072" y="1056"/>
            <a:chExt cx="1200" cy="288"/>
          </a:xfrm>
        </p:grpSpPr>
        <p:sp>
          <p:nvSpPr>
            <p:cNvPr id="9237" name="Rectangle 21"/>
            <p:cNvSpPr>
              <a:spLocks noChangeArrowheads="1"/>
            </p:cNvSpPr>
            <p:nvPr/>
          </p:nvSpPr>
          <p:spPr bwMode="auto">
            <a:xfrm>
              <a:off x="3072" y="1056"/>
              <a:ext cx="1200" cy="28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Text Box 22"/>
            <p:cNvSpPr txBox="1">
              <a:spLocks noChangeArrowheads="1"/>
            </p:cNvSpPr>
            <p:nvPr/>
          </p:nvSpPr>
          <p:spPr bwMode="auto">
            <a:xfrm>
              <a:off x="3420" y="1085"/>
              <a:ext cx="50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File F</a:t>
              </a:r>
              <a:r>
                <a:rPr lang="en-US" baseline="-25000"/>
                <a:t>1</a:t>
              </a:r>
            </a:p>
          </p:txBody>
        </p:sp>
      </p:grpSp>
      <p:grpSp>
        <p:nvGrpSpPr>
          <p:cNvPr id="9239" name="Group 23"/>
          <p:cNvGrpSpPr>
            <a:grpSpLocks/>
          </p:cNvGrpSpPr>
          <p:nvPr/>
        </p:nvGrpSpPr>
        <p:grpSpPr bwMode="auto">
          <a:xfrm>
            <a:off x="5422900" y="3314700"/>
            <a:ext cx="1905000" cy="457200"/>
            <a:chOff x="3072" y="1056"/>
            <a:chExt cx="1200" cy="288"/>
          </a:xfrm>
        </p:grpSpPr>
        <p:sp>
          <p:nvSpPr>
            <p:cNvPr id="9240" name="Rectangle 24"/>
            <p:cNvSpPr>
              <a:spLocks noChangeArrowheads="1"/>
            </p:cNvSpPr>
            <p:nvPr/>
          </p:nvSpPr>
          <p:spPr bwMode="auto">
            <a:xfrm>
              <a:off x="3072" y="1056"/>
              <a:ext cx="1200" cy="28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Text Box 25"/>
            <p:cNvSpPr txBox="1">
              <a:spLocks noChangeArrowheads="1"/>
            </p:cNvSpPr>
            <p:nvPr/>
          </p:nvSpPr>
          <p:spPr bwMode="auto">
            <a:xfrm>
              <a:off x="3420" y="1085"/>
              <a:ext cx="54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File F</a:t>
              </a:r>
              <a:r>
                <a:rPr lang="en-US" baseline="-25000"/>
                <a:t>M</a:t>
              </a:r>
            </a:p>
          </p:txBody>
        </p:sp>
      </p:grpSp>
      <p:sp>
        <p:nvSpPr>
          <p:cNvPr id="9242" name="Text Box 26"/>
          <p:cNvSpPr txBox="1">
            <a:spLocks noChangeArrowheads="1"/>
          </p:cNvSpPr>
          <p:nvPr/>
        </p:nvSpPr>
        <p:spPr bwMode="auto">
          <a:xfrm>
            <a:off x="5981700" y="2819400"/>
            <a:ext cx="4889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a:t>
            </a:r>
          </a:p>
        </p:txBody>
      </p:sp>
      <p:sp>
        <p:nvSpPr>
          <p:cNvPr id="9244" name="Rectangle 28"/>
          <p:cNvSpPr>
            <a:spLocks noChangeArrowheads="1"/>
          </p:cNvSpPr>
          <p:nvPr/>
        </p:nvSpPr>
        <p:spPr bwMode="auto">
          <a:xfrm>
            <a:off x="5738813" y="3725863"/>
            <a:ext cx="1905000" cy="457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Text Box 29"/>
          <p:cNvSpPr txBox="1">
            <a:spLocks noChangeArrowheads="1"/>
          </p:cNvSpPr>
          <p:nvPr/>
        </p:nvSpPr>
        <p:spPr bwMode="auto">
          <a:xfrm>
            <a:off x="5991225" y="3771900"/>
            <a:ext cx="11985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memory R</a:t>
            </a:r>
            <a:r>
              <a:rPr lang="en-US" baseline="-25000"/>
              <a:t>i</a:t>
            </a:r>
          </a:p>
        </p:txBody>
      </p:sp>
      <p:sp>
        <p:nvSpPr>
          <p:cNvPr id="9246" name="Rectangle 30"/>
          <p:cNvSpPr>
            <a:spLocks noChangeArrowheads="1"/>
          </p:cNvSpPr>
          <p:nvPr/>
        </p:nvSpPr>
        <p:spPr bwMode="auto">
          <a:xfrm>
            <a:off x="6018213" y="4340225"/>
            <a:ext cx="1905000" cy="457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Text Box 31"/>
          <p:cNvSpPr txBox="1">
            <a:spLocks noChangeArrowheads="1"/>
          </p:cNvSpPr>
          <p:nvPr/>
        </p:nvSpPr>
        <p:spPr bwMode="auto">
          <a:xfrm>
            <a:off x="6472238" y="4386263"/>
            <a:ext cx="10969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display R</a:t>
            </a:r>
            <a:r>
              <a:rPr lang="en-US" baseline="-25000"/>
              <a:t>j</a:t>
            </a:r>
          </a:p>
        </p:txBody>
      </p:sp>
      <p:sp>
        <p:nvSpPr>
          <p:cNvPr id="9250" name="Text Box 34"/>
          <p:cNvSpPr txBox="1">
            <a:spLocks noChangeArrowheads="1"/>
          </p:cNvSpPr>
          <p:nvPr/>
        </p:nvSpPr>
        <p:spPr bwMode="auto">
          <a:xfrm>
            <a:off x="6461125" y="3843338"/>
            <a:ext cx="48895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a:t>
            </a:r>
          </a:p>
        </p:txBody>
      </p:sp>
      <p:sp>
        <p:nvSpPr>
          <p:cNvPr id="9251" name="Text Box 35"/>
          <p:cNvSpPr txBox="1">
            <a:spLocks noChangeArrowheads="1"/>
          </p:cNvSpPr>
          <p:nvPr/>
        </p:nvSpPr>
        <p:spPr bwMode="auto">
          <a:xfrm>
            <a:off x="5703888" y="1843087"/>
            <a:ext cx="1123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Resources</a:t>
            </a:r>
          </a:p>
        </p:txBody>
      </p:sp>
      <p:sp>
        <p:nvSpPr>
          <p:cNvPr id="9252" name="Rectangle 36"/>
          <p:cNvSpPr>
            <a:spLocks noChangeArrowheads="1"/>
          </p:cNvSpPr>
          <p:nvPr/>
        </p:nvSpPr>
        <p:spPr bwMode="auto">
          <a:xfrm>
            <a:off x="4597400" y="2170113"/>
            <a:ext cx="3468688" cy="2668587"/>
          </a:xfrm>
          <a:prstGeom prst="rect">
            <a:avLst/>
          </a:prstGeom>
          <a:noFill/>
          <a:ln w="12700">
            <a:solidFill>
              <a:srgbClr val="333333"/>
            </a:solidFill>
            <a:prstDash val="lg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3" name="Rectangle 37"/>
          <p:cNvSpPr>
            <a:spLocks noChangeArrowheads="1"/>
          </p:cNvSpPr>
          <p:nvPr/>
        </p:nvSpPr>
        <p:spPr bwMode="auto">
          <a:xfrm>
            <a:off x="928688" y="2347913"/>
            <a:ext cx="2879725" cy="1841500"/>
          </a:xfrm>
          <a:prstGeom prst="rect">
            <a:avLst/>
          </a:prstGeom>
          <a:noFill/>
          <a:ln w="12700">
            <a:solidFill>
              <a:srgbClr val="333333"/>
            </a:solidFill>
            <a:prstDash val="lg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5" name="Text Box 39"/>
          <p:cNvSpPr txBox="1">
            <a:spLocks noChangeArrowheads="1"/>
          </p:cNvSpPr>
          <p:nvPr/>
        </p:nvSpPr>
        <p:spPr bwMode="auto">
          <a:xfrm>
            <a:off x="1751013" y="1954213"/>
            <a:ext cx="1073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Processes</a:t>
            </a:r>
          </a:p>
        </p:txBody>
      </p:sp>
      <p:sp>
        <p:nvSpPr>
          <p:cNvPr id="9256" name="Line 40"/>
          <p:cNvSpPr>
            <a:spLocks noChangeShapeType="1"/>
          </p:cNvSpPr>
          <p:nvPr/>
        </p:nvSpPr>
        <p:spPr bwMode="auto">
          <a:xfrm>
            <a:off x="3870325" y="3059113"/>
            <a:ext cx="71437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Rectangle 41"/>
          <p:cNvSpPr>
            <a:spLocks noChangeArrowheads="1"/>
          </p:cNvSpPr>
          <p:nvPr/>
        </p:nvSpPr>
        <p:spPr bwMode="auto">
          <a:xfrm>
            <a:off x="676275" y="5334000"/>
            <a:ext cx="7753350" cy="6127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Text Box 42"/>
          <p:cNvSpPr txBox="1">
            <a:spLocks noChangeArrowheads="1"/>
          </p:cNvSpPr>
          <p:nvPr/>
        </p:nvSpPr>
        <p:spPr bwMode="auto">
          <a:xfrm>
            <a:off x="3638550" y="5456238"/>
            <a:ext cx="1828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Operating System</a:t>
            </a:r>
          </a:p>
        </p:txBody>
      </p:sp>
      <p:sp>
        <p:nvSpPr>
          <p:cNvPr id="9259" name="Line 43"/>
          <p:cNvSpPr>
            <a:spLocks noChangeShapeType="1"/>
          </p:cNvSpPr>
          <p:nvPr/>
        </p:nvSpPr>
        <p:spPr bwMode="auto">
          <a:xfrm>
            <a:off x="6124575" y="4862513"/>
            <a:ext cx="0" cy="450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Line 44"/>
          <p:cNvSpPr>
            <a:spLocks noChangeShapeType="1"/>
          </p:cNvSpPr>
          <p:nvPr/>
        </p:nvSpPr>
        <p:spPr bwMode="auto">
          <a:xfrm>
            <a:off x="2217738" y="4213225"/>
            <a:ext cx="0" cy="1089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273" name="Group 57"/>
          <p:cNvGrpSpPr>
            <a:grpSpLocks/>
          </p:cNvGrpSpPr>
          <p:nvPr/>
        </p:nvGrpSpPr>
        <p:grpSpPr bwMode="auto">
          <a:xfrm>
            <a:off x="877888" y="6219825"/>
            <a:ext cx="1241425" cy="488950"/>
            <a:chOff x="553" y="3170"/>
            <a:chExt cx="782" cy="308"/>
          </a:xfrm>
        </p:grpSpPr>
        <p:sp>
          <p:nvSpPr>
            <p:cNvPr id="9262" name="AutoShape 46"/>
            <p:cNvSpPr>
              <a:spLocks noChangeArrowheads="1"/>
            </p:cNvSpPr>
            <p:nvPr/>
          </p:nvSpPr>
          <p:spPr bwMode="auto">
            <a:xfrm>
              <a:off x="553" y="3170"/>
              <a:ext cx="782" cy="30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Text Box 47"/>
            <p:cNvSpPr txBox="1">
              <a:spLocks noChangeArrowheads="1"/>
            </p:cNvSpPr>
            <p:nvPr/>
          </p:nvSpPr>
          <p:spPr bwMode="auto">
            <a:xfrm>
              <a:off x="746" y="3208"/>
              <a:ext cx="39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CPU</a:t>
              </a:r>
            </a:p>
          </p:txBody>
        </p:sp>
      </p:grpSp>
      <p:grpSp>
        <p:nvGrpSpPr>
          <p:cNvPr id="9272" name="Group 56"/>
          <p:cNvGrpSpPr>
            <a:grpSpLocks/>
          </p:cNvGrpSpPr>
          <p:nvPr/>
        </p:nvGrpSpPr>
        <p:grpSpPr bwMode="auto">
          <a:xfrm>
            <a:off x="2414588" y="6219825"/>
            <a:ext cx="1241425" cy="488950"/>
            <a:chOff x="1659" y="3258"/>
            <a:chExt cx="782" cy="308"/>
          </a:xfrm>
        </p:grpSpPr>
        <p:sp>
          <p:nvSpPr>
            <p:cNvPr id="9264" name="AutoShape 48"/>
            <p:cNvSpPr>
              <a:spLocks noChangeArrowheads="1"/>
            </p:cNvSpPr>
            <p:nvPr/>
          </p:nvSpPr>
          <p:spPr bwMode="auto">
            <a:xfrm>
              <a:off x="1659" y="3258"/>
              <a:ext cx="782" cy="30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Text Box 49"/>
            <p:cNvSpPr txBox="1">
              <a:spLocks noChangeArrowheads="1"/>
            </p:cNvSpPr>
            <p:nvPr/>
          </p:nvSpPr>
          <p:spPr bwMode="auto">
            <a:xfrm>
              <a:off x="1776" y="3296"/>
              <a:ext cx="54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DRAM</a:t>
              </a:r>
            </a:p>
          </p:txBody>
        </p:sp>
      </p:grpSp>
      <p:grpSp>
        <p:nvGrpSpPr>
          <p:cNvPr id="9271" name="Group 55"/>
          <p:cNvGrpSpPr>
            <a:grpSpLocks/>
          </p:cNvGrpSpPr>
          <p:nvPr/>
        </p:nvGrpSpPr>
        <p:grpSpPr bwMode="auto">
          <a:xfrm>
            <a:off x="3952875" y="6219825"/>
            <a:ext cx="1241425" cy="488950"/>
            <a:chOff x="2584" y="3236"/>
            <a:chExt cx="782" cy="308"/>
          </a:xfrm>
        </p:grpSpPr>
        <p:sp>
          <p:nvSpPr>
            <p:cNvPr id="9266" name="AutoShape 50"/>
            <p:cNvSpPr>
              <a:spLocks noChangeArrowheads="1"/>
            </p:cNvSpPr>
            <p:nvPr/>
          </p:nvSpPr>
          <p:spPr bwMode="auto">
            <a:xfrm>
              <a:off x="2584" y="3236"/>
              <a:ext cx="782" cy="30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7" name="Text Box 51"/>
            <p:cNvSpPr txBox="1">
              <a:spLocks noChangeArrowheads="1"/>
            </p:cNvSpPr>
            <p:nvPr/>
          </p:nvSpPr>
          <p:spPr bwMode="auto">
            <a:xfrm>
              <a:off x="2701" y="3274"/>
              <a:ext cx="53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DISKS</a:t>
              </a:r>
            </a:p>
          </p:txBody>
        </p:sp>
      </p:grpSp>
      <p:grpSp>
        <p:nvGrpSpPr>
          <p:cNvPr id="9270" name="Group 54"/>
          <p:cNvGrpSpPr>
            <a:grpSpLocks/>
          </p:cNvGrpSpPr>
          <p:nvPr/>
        </p:nvGrpSpPr>
        <p:grpSpPr bwMode="auto">
          <a:xfrm>
            <a:off x="5491163" y="6219825"/>
            <a:ext cx="1241425" cy="488950"/>
            <a:chOff x="3459" y="3189"/>
            <a:chExt cx="782" cy="308"/>
          </a:xfrm>
        </p:grpSpPr>
        <p:sp>
          <p:nvSpPr>
            <p:cNvPr id="9268" name="AutoShape 52"/>
            <p:cNvSpPr>
              <a:spLocks noChangeArrowheads="1"/>
            </p:cNvSpPr>
            <p:nvPr/>
          </p:nvSpPr>
          <p:spPr bwMode="auto">
            <a:xfrm>
              <a:off x="3459" y="3189"/>
              <a:ext cx="782" cy="30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Text Box 53"/>
            <p:cNvSpPr txBox="1">
              <a:spLocks noChangeArrowheads="1"/>
            </p:cNvSpPr>
            <p:nvPr/>
          </p:nvSpPr>
          <p:spPr bwMode="auto">
            <a:xfrm>
              <a:off x="3652" y="3227"/>
              <a:ext cx="39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NET</a:t>
              </a:r>
            </a:p>
          </p:txBody>
        </p:sp>
      </p:grpSp>
      <p:grpSp>
        <p:nvGrpSpPr>
          <p:cNvPr id="9283" name="Group 67"/>
          <p:cNvGrpSpPr>
            <a:grpSpLocks/>
          </p:cNvGrpSpPr>
          <p:nvPr/>
        </p:nvGrpSpPr>
        <p:grpSpPr bwMode="auto">
          <a:xfrm>
            <a:off x="7021513" y="6019800"/>
            <a:ext cx="1241425" cy="488950"/>
            <a:chOff x="4423" y="3116"/>
            <a:chExt cx="782" cy="308"/>
          </a:xfrm>
        </p:grpSpPr>
        <p:sp>
          <p:nvSpPr>
            <p:cNvPr id="9275" name="AutoShape 59"/>
            <p:cNvSpPr>
              <a:spLocks noChangeArrowheads="1"/>
            </p:cNvSpPr>
            <p:nvPr/>
          </p:nvSpPr>
          <p:spPr bwMode="auto">
            <a:xfrm>
              <a:off x="4423" y="3116"/>
              <a:ext cx="782" cy="30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Text Box 60"/>
            <p:cNvSpPr txBox="1">
              <a:spLocks noChangeArrowheads="1"/>
            </p:cNvSpPr>
            <p:nvPr/>
          </p:nvSpPr>
          <p:spPr bwMode="auto">
            <a:xfrm>
              <a:off x="4616" y="3154"/>
              <a:ext cx="4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other</a:t>
              </a:r>
            </a:p>
          </p:txBody>
        </p:sp>
      </p:grpSp>
      <p:grpSp>
        <p:nvGrpSpPr>
          <p:cNvPr id="9284" name="Group 68"/>
          <p:cNvGrpSpPr>
            <a:grpSpLocks/>
          </p:cNvGrpSpPr>
          <p:nvPr/>
        </p:nvGrpSpPr>
        <p:grpSpPr bwMode="auto">
          <a:xfrm>
            <a:off x="7173913" y="6172200"/>
            <a:ext cx="1241425" cy="488950"/>
            <a:chOff x="4423" y="3116"/>
            <a:chExt cx="782" cy="308"/>
          </a:xfrm>
        </p:grpSpPr>
        <p:sp>
          <p:nvSpPr>
            <p:cNvPr id="9285" name="AutoShape 69"/>
            <p:cNvSpPr>
              <a:spLocks noChangeArrowheads="1"/>
            </p:cNvSpPr>
            <p:nvPr/>
          </p:nvSpPr>
          <p:spPr bwMode="auto">
            <a:xfrm>
              <a:off x="4423" y="3116"/>
              <a:ext cx="782" cy="30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Text Box 70"/>
            <p:cNvSpPr txBox="1">
              <a:spLocks noChangeArrowheads="1"/>
            </p:cNvSpPr>
            <p:nvPr/>
          </p:nvSpPr>
          <p:spPr bwMode="auto">
            <a:xfrm>
              <a:off x="4616" y="3154"/>
              <a:ext cx="4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other</a:t>
              </a:r>
            </a:p>
          </p:txBody>
        </p:sp>
      </p:grpSp>
      <p:grpSp>
        <p:nvGrpSpPr>
          <p:cNvPr id="9287" name="Group 71"/>
          <p:cNvGrpSpPr>
            <a:grpSpLocks/>
          </p:cNvGrpSpPr>
          <p:nvPr/>
        </p:nvGrpSpPr>
        <p:grpSpPr bwMode="auto">
          <a:xfrm>
            <a:off x="7326313" y="6324600"/>
            <a:ext cx="1241425" cy="488950"/>
            <a:chOff x="4423" y="3116"/>
            <a:chExt cx="782" cy="308"/>
          </a:xfrm>
        </p:grpSpPr>
        <p:sp>
          <p:nvSpPr>
            <p:cNvPr id="9288" name="AutoShape 72"/>
            <p:cNvSpPr>
              <a:spLocks noChangeArrowheads="1"/>
            </p:cNvSpPr>
            <p:nvPr/>
          </p:nvSpPr>
          <p:spPr bwMode="auto">
            <a:xfrm>
              <a:off x="4423" y="3116"/>
              <a:ext cx="782" cy="30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9" name="Text Box 73"/>
            <p:cNvSpPr txBox="1">
              <a:spLocks noChangeArrowheads="1"/>
            </p:cNvSpPr>
            <p:nvPr/>
          </p:nvSpPr>
          <p:spPr bwMode="auto">
            <a:xfrm>
              <a:off x="4616" y="3154"/>
              <a:ext cx="4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other</a:t>
              </a:r>
            </a:p>
          </p:txBody>
        </p:sp>
      </p:grpSp>
      <p:sp>
        <p:nvSpPr>
          <p:cNvPr id="9291" name="Text Box 75"/>
          <p:cNvSpPr txBox="1">
            <a:spLocks noChangeArrowheads="1"/>
          </p:cNvSpPr>
          <p:nvPr/>
        </p:nvSpPr>
        <p:spPr bwMode="auto">
          <a:xfrm>
            <a:off x="469900" y="1574800"/>
            <a:ext cx="8216900" cy="406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000"/>
              <a:t>An application consists of one or more processes, a set of resources and state</a:t>
            </a:r>
          </a:p>
        </p:txBody>
      </p:sp>
      <p:sp>
        <p:nvSpPr>
          <p:cNvPr id="9292" name="Rectangle 76"/>
          <p:cNvSpPr>
            <a:spLocks noChangeArrowheads="1"/>
          </p:cNvSpPr>
          <p:nvPr/>
        </p:nvSpPr>
        <p:spPr bwMode="auto">
          <a:xfrm>
            <a:off x="4759325" y="4167188"/>
            <a:ext cx="914400" cy="563562"/>
          </a:xfrm>
          <a:prstGeom prst="rect">
            <a:avLst/>
          </a:prstGeom>
          <a:solidFill>
            <a:srgbClr val="FFD5D5"/>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CPU</a:t>
            </a:r>
          </a:p>
        </p:txBody>
      </p:sp>
      <p:sp>
        <p:nvSpPr>
          <p:cNvPr id="2" name="Slide Number Placeholder 1"/>
          <p:cNvSpPr>
            <a:spLocks noGrp="1"/>
          </p:cNvSpPr>
          <p:nvPr>
            <p:ph type="sldNum" sz="quarter" idx="12"/>
          </p:nvPr>
        </p:nvSpPr>
        <p:spPr/>
        <p:txBody>
          <a:bodyPr/>
          <a:lstStyle/>
          <a:p>
            <a:fld id="{36313668-E756-4AF5-8027-6D071A299BAF}" type="slidenum">
              <a:rPr lang="en-US" smtClean="0"/>
              <a:pPr/>
              <a:t>3</a:t>
            </a:fld>
            <a:endParaRPr lang="en-US"/>
          </a:p>
        </p:txBody>
      </p:sp>
    </p:spTree>
    <p:extLst>
      <p:ext uri="{BB962C8B-B14F-4D97-AF65-F5344CB8AC3E}">
        <p14:creationId xmlns:p14="http://schemas.microsoft.com/office/powerpoint/2010/main" val="2908229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Menus</a:t>
            </a:r>
          </a:p>
        </p:txBody>
      </p:sp>
      <p:sp>
        <p:nvSpPr>
          <p:cNvPr id="3" name="Content Placeholder 2"/>
          <p:cNvSpPr>
            <a:spLocks noGrp="1"/>
          </p:cNvSpPr>
          <p:nvPr>
            <p:ph idx="1"/>
          </p:nvPr>
        </p:nvSpPr>
        <p:spPr/>
        <p:txBody>
          <a:bodyPr/>
          <a:lstStyle/>
          <a:p>
            <a:r>
              <a:rPr lang="en-US" dirty="0"/>
              <a:t>All menus are invoked with the GUI or by typing the command </a:t>
            </a:r>
          </a:p>
          <a:p>
            <a:r>
              <a:rPr lang="en-US" dirty="0"/>
              <a:t>Its best to always use the command</a:t>
            </a:r>
          </a:p>
          <a:p>
            <a:pPr lvl="1"/>
            <a:r>
              <a:rPr lang="en-US" dirty="0"/>
              <a:t>Magic uses the : to prefix the command.</a:t>
            </a:r>
          </a:p>
          <a:p>
            <a:r>
              <a:rPr lang="en-US" dirty="0"/>
              <a:t>Example:</a:t>
            </a:r>
          </a:p>
          <a:p>
            <a:pPr lvl="1"/>
            <a:r>
              <a:rPr lang="en-US" dirty="0"/>
              <a:t>:paint </a:t>
            </a:r>
            <a:r>
              <a:rPr lang="en-US" dirty="0" err="1"/>
              <a:t>ndiff</a:t>
            </a:r>
            <a:endParaRPr lang="en-US" dirty="0"/>
          </a:p>
          <a:p>
            <a:pPr lvl="1"/>
            <a:r>
              <a:rPr lang="en-US" dirty="0"/>
              <a:t>:paint poly</a:t>
            </a:r>
          </a:p>
          <a:p>
            <a:pPr lvl="1"/>
            <a:r>
              <a:rPr lang="en-US" dirty="0"/>
              <a:t>:paint metal1</a:t>
            </a:r>
          </a:p>
          <a:p>
            <a:pPr lvl="1"/>
            <a:r>
              <a:rPr lang="en-US" dirty="0"/>
              <a:t>:paint m1</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49875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DRC : Design Rules Check</a:t>
            </a:r>
          </a:p>
        </p:txBody>
      </p:sp>
      <p:sp>
        <p:nvSpPr>
          <p:cNvPr id="3" name="Content Placeholder 2"/>
          <p:cNvSpPr>
            <a:spLocks noGrp="1"/>
          </p:cNvSpPr>
          <p:nvPr>
            <p:ph idx="1"/>
          </p:nvPr>
        </p:nvSpPr>
        <p:spPr/>
        <p:txBody>
          <a:bodyPr/>
          <a:lstStyle/>
          <a:p>
            <a:r>
              <a:rPr lang="en-US" dirty="0"/>
              <a:t>DRC or design rules check is used to tell if there are errors with the SCMOS rules.</a:t>
            </a:r>
          </a:p>
          <a:p>
            <a:pPr lvl="1"/>
            <a:r>
              <a:rPr lang="en-US" dirty="0"/>
              <a:t>In our case SUBM_SCMOS</a:t>
            </a:r>
          </a:p>
          <a:p>
            <a:r>
              <a:rPr lang="en-US" dirty="0"/>
              <a:t>There are two types:</a:t>
            </a:r>
          </a:p>
          <a:p>
            <a:pPr lvl="1"/>
            <a:r>
              <a:rPr lang="en-US" dirty="0"/>
              <a:t>Interactive : tells error based on drawing</a:t>
            </a:r>
          </a:p>
          <a:p>
            <a:pPr lvl="1"/>
            <a:r>
              <a:rPr lang="en-US" dirty="0"/>
              <a:t>Batch-based : you have to run a command to show the errors (by far, the most common)</a:t>
            </a:r>
          </a:p>
          <a:p>
            <a:r>
              <a:rPr lang="en-US" dirty="0"/>
              <a:t>Luckily Magic uses interactive DRC which is </a:t>
            </a:r>
            <a:r>
              <a:rPr lang="en-US" dirty="0" err="1"/>
              <a:t>supppperrr</a:t>
            </a:r>
            <a:r>
              <a:rPr lang="en-US" dirty="0"/>
              <a:t> cool!</a:t>
            </a:r>
          </a:p>
          <a:p>
            <a:endParaRPr lang="en-US" dirty="0"/>
          </a:p>
        </p:txBody>
      </p:sp>
      <p:pic>
        <p:nvPicPr>
          <p:cNvPr id="4" name="Picture 3" descr="Screen Shot 2011-09-12 at 10.16.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4648200"/>
            <a:ext cx="3092314" cy="1778122"/>
          </a:xfrm>
          <a:prstGeom prst="rect">
            <a:avLst/>
          </a:prstGeom>
        </p:spPr>
      </p:pic>
      <p:sp>
        <p:nvSpPr>
          <p:cNvPr id="5" name="TextBox 4"/>
          <p:cNvSpPr txBox="1"/>
          <p:nvPr/>
        </p:nvSpPr>
        <p:spPr>
          <a:xfrm>
            <a:off x="6858001" y="5181600"/>
            <a:ext cx="1676400" cy="646331"/>
          </a:xfrm>
          <a:prstGeom prst="rect">
            <a:avLst/>
          </a:prstGeom>
          <a:noFill/>
          <a:ln>
            <a:solidFill>
              <a:srgbClr val="000000"/>
            </a:solidFill>
          </a:ln>
        </p:spPr>
        <p:txBody>
          <a:bodyPr wrap="square" rtlCol="0">
            <a:spAutoFit/>
          </a:bodyPr>
          <a:lstStyle/>
          <a:p>
            <a:pPr algn="ctr"/>
            <a:r>
              <a:rPr lang="en-US" dirty="0">
                <a:solidFill>
                  <a:srgbClr val="FF6600"/>
                </a:solidFill>
              </a:rPr>
              <a:t>White dots indicate error!</a:t>
            </a:r>
          </a:p>
        </p:txBody>
      </p:sp>
      <p:cxnSp>
        <p:nvCxnSpPr>
          <p:cNvPr id="7" name="Straight Arrow Connector 6"/>
          <p:cNvCxnSpPr>
            <a:stCxn id="5" idx="1"/>
          </p:cNvCxnSpPr>
          <p:nvPr/>
        </p:nvCxnSpPr>
        <p:spPr>
          <a:xfrm flipH="1">
            <a:off x="4953000" y="5504766"/>
            <a:ext cx="1905001" cy="2864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280086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Grids</a:t>
            </a:r>
          </a:p>
        </p:txBody>
      </p:sp>
      <p:sp>
        <p:nvSpPr>
          <p:cNvPr id="3" name="Content Placeholder 2"/>
          <p:cNvSpPr>
            <a:spLocks noGrp="1"/>
          </p:cNvSpPr>
          <p:nvPr>
            <p:ph idx="1"/>
          </p:nvPr>
        </p:nvSpPr>
        <p:spPr/>
        <p:txBody>
          <a:bodyPr/>
          <a:lstStyle/>
          <a:p>
            <a:r>
              <a:rPr lang="en-US" dirty="0"/>
              <a:t>Since each grid is a lambda, its important to keep the grids at 1 when starting at.</a:t>
            </a:r>
          </a:p>
          <a:p>
            <a:r>
              <a:rPr lang="en-US" dirty="0"/>
              <a:t>They should default to 1, but you can change by typing: “grid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165077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a:t>
            </a:r>
          </a:p>
        </p:txBody>
      </p:sp>
      <p:sp>
        <p:nvSpPr>
          <p:cNvPr id="3" name="Content Placeholder 2"/>
          <p:cNvSpPr>
            <a:spLocks noGrp="1"/>
          </p:cNvSpPr>
          <p:nvPr>
            <p:ph idx="1"/>
          </p:nvPr>
        </p:nvSpPr>
        <p:spPr/>
        <p:txBody>
          <a:bodyPr/>
          <a:lstStyle/>
          <a:p>
            <a:r>
              <a:rPr lang="en-US" dirty="0"/>
              <a:t>Saving is a trouble maker</a:t>
            </a:r>
          </a:p>
          <a:p>
            <a:r>
              <a:rPr lang="en-US" dirty="0"/>
              <a:t>In the past, the old magic tool used to kill everything and it did this often</a:t>
            </a:r>
          </a:p>
          <a:p>
            <a:r>
              <a:rPr lang="en-US" dirty="0"/>
              <a:t>However, I believe the current version does have some backup features.</a:t>
            </a:r>
          </a:p>
          <a:p>
            <a:r>
              <a:rPr lang="en-US" dirty="0"/>
              <a:t>But, get in a good habit of keeping backups</a:t>
            </a:r>
          </a:p>
          <a:p>
            <a:pPr lvl="1"/>
            <a:r>
              <a:rPr lang="en-US" dirty="0"/>
              <a:t>Since files tend to copy old files, its important to keep the filename different</a:t>
            </a:r>
          </a:p>
          <a:p>
            <a:r>
              <a:rPr lang="en-US" dirty="0"/>
              <a:t>Example</a:t>
            </a:r>
          </a:p>
          <a:p>
            <a:pPr lvl="1"/>
            <a:r>
              <a:rPr lang="en-US" dirty="0"/>
              <a:t>:save </a:t>
            </a:r>
            <a:r>
              <a:rPr lang="en-US" dirty="0" err="1"/>
              <a:t>james</a:t>
            </a:r>
            <a:endParaRPr lang="en-US" dirty="0"/>
          </a:p>
          <a:p>
            <a:pPr lvl="1"/>
            <a:r>
              <a:rPr lang="en-US" dirty="0"/>
              <a:t>:save awesome</a:t>
            </a:r>
          </a:p>
          <a:p>
            <a:pPr lvl="1"/>
            <a:r>
              <a:rPr lang="en-US" dirty="0"/>
              <a:t>:load </a:t>
            </a:r>
            <a:r>
              <a:rPr lang="en-US" dirty="0" err="1"/>
              <a:t>james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307386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a:t>
            </a:r>
          </a:p>
        </p:txBody>
      </p:sp>
      <p:sp>
        <p:nvSpPr>
          <p:cNvPr id="3" name="Content Placeholder 2"/>
          <p:cNvSpPr>
            <a:spLocks noGrp="1"/>
          </p:cNvSpPr>
          <p:nvPr>
            <p:ph idx="1"/>
          </p:nvPr>
        </p:nvSpPr>
        <p:spPr/>
        <p:txBody>
          <a:bodyPr/>
          <a:lstStyle/>
          <a:p>
            <a:r>
              <a:rPr lang="en-US" dirty="0"/>
              <a:t>As stated earlier, everything is a hierarchy</a:t>
            </a:r>
          </a:p>
          <a:p>
            <a:r>
              <a:rPr lang="en-US" dirty="0"/>
              <a:t>However, its good to get in the habit of saving files into the hierarchy.</a:t>
            </a:r>
          </a:p>
          <a:p>
            <a:pPr lvl="1"/>
            <a:r>
              <a:rPr lang="en-US" dirty="0"/>
              <a:t>For example, I will typically work on an inverter in one directory.</a:t>
            </a:r>
          </a:p>
          <a:p>
            <a:pPr lvl="1"/>
            <a:r>
              <a:rPr lang="en-US" dirty="0"/>
              <a:t>Then, make an other directory for the hierarchy above it and work there.</a:t>
            </a:r>
          </a:p>
          <a:p>
            <a:pPr lvl="1"/>
            <a:r>
              <a:rPr lang="en-US" dirty="0"/>
              <a:t>Then, copy files from the lower level hierarchy into the other.</a:t>
            </a:r>
          </a:p>
          <a:p>
            <a:r>
              <a:rPr lang="en-US" dirty="0"/>
              <a:t>Saving files is highly recommended!!!!!!!</a:t>
            </a:r>
          </a:p>
          <a:p>
            <a:pPr lvl="1"/>
            <a:r>
              <a:rPr lang="en-US" dirty="0"/>
              <a:t>Some students in the past would run scripts to save files periodically</a:t>
            </a:r>
          </a:p>
          <a:p>
            <a:r>
              <a:rPr lang="en-US" dirty="0"/>
              <a:t>To use a hierarchy, type “:</a:t>
            </a:r>
            <a:r>
              <a:rPr lang="en-US" dirty="0" err="1"/>
              <a:t>getcell</a:t>
            </a:r>
            <a:r>
              <a:rPr lang="en-US" dirty="0"/>
              <a:t> </a:t>
            </a:r>
            <a:r>
              <a:rPr lang="en-US" dirty="0" err="1"/>
              <a:t>inv</a:t>
            </a:r>
            <a:r>
              <a:rPr lang="en-US" dirty="0"/>
              <a:t>” where </a:t>
            </a:r>
            <a:r>
              <a:rPr lang="en-US" dirty="0" err="1"/>
              <a:t>inv</a:t>
            </a:r>
            <a:r>
              <a:rPr lang="en-US" dirty="0"/>
              <a:t> is the lower level cell.</a:t>
            </a:r>
          </a:p>
          <a:p>
            <a:pPr lvl="1"/>
            <a:r>
              <a:rPr lang="en-US" dirty="0"/>
              <a:t>You will see a box to represent the hierarchy</a:t>
            </a:r>
          </a:p>
          <a:p>
            <a:pPr lvl="1"/>
            <a:r>
              <a:rPr lang="en-US" dirty="0"/>
              <a:t>To view it, type “x”</a:t>
            </a:r>
          </a:p>
          <a:p>
            <a:pPr lvl="1"/>
            <a:r>
              <a:rPr lang="en-US" dirty="0"/>
              <a:t>To un-view it, type “Shift x”</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187743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a:t>
            </a:r>
          </a:p>
        </p:txBody>
      </p:sp>
      <p:sp>
        <p:nvSpPr>
          <p:cNvPr id="3" name="Content Placeholder 2"/>
          <p:cNvSpPr>
            <a:spLocks noGrp="1"/>
          </p:cNvSpPr>
          <p:nvPr>
            <p:ph idx="1"/>
          </p:nvPr>
        </p:nvSpPr>
        <p:spPr/>
        <p:txBody>
          <a:bodyPr/>
          <a:lstStyle/>
          <a:p>
            <a:r>
              <a:rPr lang="en-US" dirty="0"/>
              <a:t>One of the coolest features of Magic is the ability to move blocks.</a:t>
            </a:r>
          </a:p>
          <a:p>
            <a:r>
              <a:rPr lang="en-US" dirty="0"/>
              <a:t>This can be done with the select key and the movement keys.</a:t>
            </a:r>
          </a:p>
          <a:p>
            <a:r>
              <a:rPr lang="en-US" dirty="0"/>
              <a:t>To select layout, highlight a box and type “a”</a:t>
            </a:r>
          </a:p>
          <a:p>
            <a:r>
              <a:rPr lang="en-US" dirty="0"/>
              <a:t>To move a block, use QWER</a:t>
            </a:r>
          </a:p>
          <a:p>
            <a:pPr lvl="1"/>
            <a:r>
              <a:rPr lang="en-US" dirty="0"/>
              <a:t>Q = left</a:t>
            </a:r>
          </a:p>
          <a:p>
            <a:pPr lvl="1"/>
            <a:r>
              <a:rPr lang="en-US" dirty="0"/>
              <a:t>W = down</a:t>
            </a:r>
          </a:p>
          <a:p>
            <a:pPr lvl="1"/>
            <a:r>
              <a:rPr lang="en-US" dirty="0"/>
              <a:t>E = up</a:t>
            </a:r>
          </a:p>
          <a:p>
            <a:pPr lvl="1"/>
            <a:r>
              <a:rPr lang="en-US" dirty="0"/>
              <a:t>R = right</a:t>
            </a:r>
          </a:p>
          <a:p>
            <a:r>
              <a:rPr lang="en-US" dirty="0"/>
              <a:t>Use interactive DRC to help make sure things are DRC free </a:t>
            </a:r>
            <a:r>
              <a:rPr lang="en-US" dirty="0">
                <a:sym typeface="Wingdings"/>
              </a:rPr>
              <a:t>!</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171981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a:t>
            </a:r>
          </a:p>
        </p:txBody>
      </p:sp>
      <p:sp>
        <p:nvSpPr>
          <p:cNvPr id="3" name="Content Placeholder 2"/>
          <p:cNvSpPr>
            <a:spLocks noGrp="1"/>
          </p:cNvSpPr>
          <p:nvPr>
            <p:ph idx="1"/>
          </p:nvPr>
        </p:nvSpPr>
        <p:spPr/>
        <p:txBody>
          <a:bodyPr/>
          <a:lstStyle/>
          <a:p>
            <a:r>
              <a:rPr lang="en-US" dirty="0"/>
              <a:t>Some magic commands are not cool!</a:t>
            </a:r>
          </a:p>
          <a:p>
            <a:r>
              <a:rPr lang="en-US" dirty="0"/>
              <a:t>For example, editing and resizing blocks is hard.</a:t>
            </a:r>
          </a:p>
          <a:p>
            <a:r>
              <a:rPr lang="en-US" dirty="0"/>
              <a:t>Its advisable to find what methodology works best for you.</a:t>
            </a:r>
          </a:p>
          <a:p>
            <a:r>
              <a:rPr lang="en-US" dirty="0"/>
              <a:t>Here are some strategies:</a:t>
            </a:r>
          </a:p>
          <a:p>
            <a:pPr lvl="1"/>
            <a:r>
              <a:rPr lang="en-US" dirty="0"/>
              <a:t>Deleting cells and starting over</a:t>
            </a:r>
          </a:p>
          <a:p>
            <a:pPr lvl="1"/>
            <a:r>
              <a:rPr lang="en-US" dirty="0"/>
              <a:t>Saving files and editing Magic file manually (Magic is saved as a text file).</a:t>
            </a:r>
          </a:p>
          <a:p>
            <a:pPr lvl="2"/>
            <a:r>
              <a:rPr lang="en-US" dirty="0"/>
              <a:t>This is extremely useful for text placement of pins</a:t>
            </a:r>
          </a:p>
          <a:p>
            <a:pPr lvl="1"/>
            <a:r>
              <a:rPr lang="en-US" dirty="0"/>
              <a:t>Opening up last saved file and starting again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08543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5105400" y="2616200"/>
            <a:ext cx="1600200" cy="381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400" b="1"/>
              <a:t>libraries</a:t>
            </a:r>
            <a:endParaRPr lang="en-US" sz="2400"/>
          </a:p>
        </p:txBody>
      </p:sp>
      <p:sp>
        <p:nvSpPr>
          <p:cNvPr id="8198" name="Rectangle 6"/>
          <p:cNvSpPr>
            <a:spLocks noChangeArrowheads="1"/>
          </p:cNvSpPr>
          <p:nvPr/>
        </p:nvSpPr>
        <p:spPr bwMode="auto">
          <a:xfrm>
            <a:off x="2057400" y="3454400"/>
            <a:ext cx="6096000" cy="457200"/>
          </a:xfrm>
          <a:prstGeom prst="rect">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400" b="1">
                <a:solidFill>
                  <a:schemeClr val="bg1"/>
                </a:solidFill>
              </a:rPr>
              <a:t>System call interface</a:t>
            </a:r>
            <a:endParaRPr lang="en-US" sz="2400"/>
          </a:p>
        </p:txBody>
      </p:sp>
      <p:sp>
        <p:nvSpPr>
          <p:cNvPr id="8199" name="Oval 7"/>
          <p:cNvSpPr>
            <a:spLocks noChangeArrowheads="1"/>
          </p:cNvSpPr>
          <p:nvPr/>
        </p:nvSpPr>
        <p:spPr bwMode="auto">
          <a:xfrm>
            <a:off x="3124200" y="1930400"/>
            <a:ext cx="1981200" cy="762000"/>
          </a:xfrm>
          <a:prstGeom prst="ellipse">
            <a:avLst/>
          </a:prstGeom>
          <a:solidFill>
            <a:srgbClr val="FFFF99"/>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400" b="1"/>
              <a:t>application</a:t>
            </a:r>
          </a:p>
        </p:txBody>
      </p:sp>
      <p:sp>
        <p:nvSpPr>
          <p:cNvPr id="8200" name="Rectangle 8"/>
          <p:cNvSpPr>
            <a:spLocks noChangeArrowheads="1"/>
          </p:cNvSpPr>
          <p:nvPr/>
        </p:nvSpPr>
        <p:spPr bwMode="auto">
          <a:xfrm>
            <a:off x="2438400" y="4216400"/>
            <a:ext cx="2438400" cy="1890713"/>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400" b="1"/>
              <a:t>File subsystem</a:t>
            </a:r>
          </a:p>
        </p:txBody>
      </p:sp>
      <p:sp>
        <p:nvSpPr>
          <p:cNvPr id="8202" name="Rectangle 10"/>
          <p:cNvSpPr>
            <a:spLocks noChangeArrowheads="1"/>
          </p:cNvSpPr>
          <p:nvPr/>
        </p:nvSpPr>
        <p:spPr bwMode="auto">
          <a:xfrm>
            <a:off x="5105400" y="4140200"/>
            <a:ext cx="3048000" cy="1981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Rectangle 11"/>
          <p:cNvSpPr>
            <a:spLocks noChangeArrowheads="1"/>
          </p:cNvSpPr>
          <p:nvPr/>
        </p:nvSpPr>
        <p:spPr bwMode="auto">
          <a:xfrm>
            <a:off x="6781800" y="4292600"/>
            <a:ext cx="1295400" cy="457200"/>
          </a:xfrm>
          <a:prstGeom prst="rect">
            <a:avLst/>
          </a:prstGeom>
          <a:solidFill>
            <a:srgbClr val="33339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400" b="1">
                <a:solidFill>
                  <a:schemeClr val="bg1"/>
                </a:solidFill>
              </a:rPr>
              <a:t>IPC</a:t>
            </a:r>
          </a:p>
        </p:txBody>
      </p:sp>
      <p:sp>
        <p:nvSpPr>
          <p:cNvPr id="8204" name="Rectangle 12"/>
          <p:cNvSpPr>
            <a:spLocks noChangeArrowheads="1"/>
          </p:cNvSpPr>
          <p:nvPr/>
        </p:nvSpPr>
        <p:spPr bwMode="auto">
          <a:xfrm>
            <a:off x="6781800" y="4902200"/>
            <a:ext cx="1295400" cy="457200"/>
          </a:xfrm>
          <a:prstGeom prst="rect">
            <a:avLst/>
          </a:prstGeom>
          <a:solidFill>
            <a:srgbClr val="33339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400" b="1">
                <a:solidFill>
                  <a:schemeClr val="bg1"/>
                </a:solidFill>
              </a:rPr>
              <a:t>scheduler</a:t>
            </a:r>
          </a:p>
        </p:txBody>
      </p:sp>
      <p:sp>
        <p:nvSpPr>
          <p:cNvPr id="8205" name="Rectangle 13"/>
          <p:cNvSpPr>
            <a:spLocks noChangeArrowheads="1"/>
          </p:cNvSpPr>
          <p:nvPr/>
        </p:nvSpPr>
        <p:spPr bwMode="auto">
          <a:xfrm>
            <a:off x="6781800" y="5511800"/>
            <a:ext cx="1295400" cy="457200"/>
          </a:xfrm>
          <a:prstGeom prst="rect">
            <a:avLst/>
          </a:prstGeom>
          <a:solidFill>
            <a:srgbClr val="33339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400" b="1">
                <a:solidFill>
                  <a:schemeClr val="bg1"/>
                </a:solidFill>
              </a:rPr>
              <a:t>memory</a:t>
            </a:r>
          </a:p>
        </p:txBody>
      </p:sp>
      <p:sp>
        <p:nvSpPr>
          <p:cNvPr id="8206" name="Text Box 14"/>
          <p:cNvSpPr txBox="1">
            <a:spLocks noChangeArrowheads="1"/>
          </p:cNvSpPr>
          <p:nvPr/>
        </p:nvSpPr>
        <p:spPr bwMode="auto">
          <a:xfrm>
            <a:off x="5105400" y="4445000"/>
            <a:ext cx="161607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2400" b="1"/>
              <a:t>Process</a:t>
            </a:r>
          </a:p>
          <a:p>
            <a:pPr algn="ctr" eaLnBrk="0" hangingPunct="0"/>
            <a:r>
              <a:rPr lang="en-US" sz="2400" b="1"/>
              <a:t>control</a:t>
            </a:r>
          </a:p>
          <a:p>
            <a:pPr algn="ctr" eaLnBrk="0" hangingPunct="0"/>
            <a:r>
              <a:rPr lang="en-US" sz="2400" b="1"/>
              <a:t>subsystem</a:t>
            </a:r>
            <a:endParaRPr lang="en-US" sz="2400"/>
          </a:p>
        </p:txBody>
      </p:sp>
      <p:sp>
        <p:nvSpPr>
          <p:cNvPr id="8211" name="Line 19"/>
          <p:cNvSpPr>
            <a:spLocks noChangeShapeType="1"/>
          </p:cNvSpPr>
          <p:nvPr/>
        </p:nvSpPr>
        <p:spPr bwMode="auto">
          <a:xfrm>
            <a:off x="609600" y="3454400"/>
            <a:ext cx="7620000" cy="0"/>
          </a:xfrm>
          <a:prstGeom prst="line">
            <a:avLst/>
          </a:prstGeom>
          <a:noFill/>
          <a:ln w="4445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2" name="Rectangle 20"/>
          <p:cNvSpPr>
            <a:spLocks noChangeArrowheads="1"/>
          </p:cNvSpPr>
          <p:nvPr/>
        </p:nvSpPr>
        <p:spPr bwMode="auto">
          <a:xfrm>
            <a:off x="1752600" y="6248400"/>
            <a:ext cx="6400800" cy="457200"/>
          </a:xfrm>
          <a:prstGeom prst="rect">
            <a:avLst/>
          </a:prstGeom>
          <a:solidFill>
            <a:srgbClr val="CC33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400" b="1">
                <a:solidFill>
                  <a:schemeClr val="bg1"/>
                </a:solidFill>
              </a:rPr>
              <a:t>hardware</a:t>
            </a:r>
          </a:p>
        </p:txBody>
      </p:sp>
      <p:sp>
        <p:nvSpPr>
          <p:cNvPr id="8214" name="Line 22"/>
          <p:cNvSpPr>
            <a:spLocks noChangeShapeType="1"/>
          </p:cNvSpPr>
          <p:nvPr/>
        </p:nvSpPr>
        <p:spPr bwMode="auto">
          <a:xfrm>
            <a:off x="4114800" y="2768600"/>
            <a:ext cx="0" cy="609600"/>
          </a:xfrm>
          <a:prstGeom prst="line">
            <a:avLst/>
          </a:prstGeom>
          <a:noFill/>
          <a:ln w="25400" cap="rnd">
            <a:solidFill>
              <a:schemeClr val="tx1"/>
            </a:solidFill>
            <a:prstDash val="sysDot"/>
            <a:round/>
            <a:headEnd type="triangl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Line 23"/>
          <p:cNvSpPr>
            <a:spLocks noChangeShapeType="1"/>
          </p:cNvSpPr>
          <p:nvPr/>
        </p:nvSpPr>
        <p:spPr bwMode="auto">
          <a:xfrm>
            <a:off x="5867400" y="2997200"/>
            <a:ext cx="0" cy="381000"/>
          </a:xfrm>
          <a:prstGeom prst="line">
            <a:avLst/>
          </a:prstGeom>
          <a:noFill/>
          <a:ln w="25400" cap="rnd">
            <a:solidFill>
              <a:schemeClr val="tx1"/>
            </a:solidFill>
            <a:prstDash val="sysDot"/>
            <a:round/>
            <a:headEnd type="triangl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Line 24"/>
          <p:cNvSpPr>
            <a:spLocks noChangeShapeType="1"/>
          </p:cNvSpPr>
          <p:nvPr/>
        </p:nvSpPr>
        <p:spPr bwMode="auto">
          <a:xfrm>
            <a:off x="4648200" y="2692400"/>
            <a:ext cx="381000" cy="152400"/>
          </a:xfrm>
          <a:prstGeom prst="line">
            <a:avLst/>
          </a:prstGeom>
          <a:noFill/>
          <a:ln w="25400">
            <a:solidFill>
              <a:schemeClr val="tx1"/>
            </a:solidFill>
            <a:round/>
            <a:headEnd type="triangl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Text Box 25"/>
          <p:cNvSpPr txBox="1">
            <a:spLocks noChangeArrowheads="1"/>
          </p:cNvSpPr>
          <p:nvPr/>
        </p:nvSpPr>
        <p:spPr bwMode="auto">
          <a:xfrm>
            <a:off x="609600" y="3495675"/>
            <a:ext cx="10128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solidFill>
                  <a:srgbClr val="0033CC"/>
                </a:solidFill>
              </a:rPr>
              <a:t>kernel</a:t>
            </a:r>
          </a:p>
        </p:txBody>
      </p:sp>
      <p:sp>
        <p:nvSpPr>
          <p:cNvPr id="8218" name="Text Box 26"/>
          <p:cNvSpPr txBox="1">
            <a:spLocks noChangeArrowheads="1"/>
          </p:cNvSpPr>
          <p:nvPr/>
        </p:nvSpPr>
        <p:spPr bwMode="auto">
          <a:xfrm>
            <a:off x="609600" y="2997200"/>
            <a:ext cx="742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solidFill>
                  <a:srgbClr val="0033CC"/>
                </a:solidFill>
              </a:rPr>
              <a:t>user</a:t>
            </a:r>
          </a:p>
        </p:txBody>
      </p:sp>
      <p:sp>
        <p:nvSpPr>
          <p:cNvPr id="8221" name="Text Box 29"/>
          <p:cNvSpPr txBox="1">
            <a:spLocks noChangeArrowheads="1"/>
          </p:cNvSpPr>
          <p:nvPr/>
        </p:nvSpPr>
        <p:spPr bwMode="auto">
          <a:xfrm>
            <a:off x="533400" y="1660525"/>
            <a:ext cx="1779588" cy="879475"/>
          </a:xfrm>
          <a:prstGeom prst="rect">
            <a:avLst/>
          </a:prstGeom>
          <a:solidFill>
            <a:srgbClr val="FF6600"/>
          </a:solidFill>
          <a:ln w="57150" cmpd="thinThick">
            <a:solidFill>
              <a:schemeClr val="tx1"/>
            </a:solidFill>
            <a:miter lim="800000"/>
            <a:headEnd/>
            <a:tailEnd/>
          </a:ln>
          <a:effectLst/>
        </p:spPr>
        <p:txBody>
          <a:bodyPr wrap="none">
            <a:spAutoFit/>
          </a:bodyPr>
          <a:lstStyle/>
          <a:p>
            <a:r>
              <a:rPr lang="en-US" sz="2400"/>
              <a:t>execution </a:t>
            </a:r>
          </a:p>
          <a:p>
            <a:r>
              <a:rPr lang="en-US" sz="2400"/>
              <a:t>environment</a:t>
            </a:r>
          </a:p>
        </p:txBody>
      </p:sp>
      <p:sp>
        <p:nvSpPr>
          <p:cNvPr id="8222" name="Text Box 30"/>
          <p:cNvSpPr txBox="1">
            <a:spLocks noChangeArrowheads="1"/>
          </p:cNvSpPr>
          <p:nvPr/>
        </p:nvSpPr>
        <p:spPr bwMode="auto">
          <a:xfrm>
            <a:off x="784225" y="4368800"/>
            <a:ext cx="1493838" cy="879475"/>
          </a:xfrm>
          <a:prstGeom prst="rect">
            <a:avLst/>
          </a:prstGeom>
          <a:solidFill>
            <a:schemeClr val="bg1"/>
          </a:solidFill>
          <a:ln w="57150" cmpd="thinThick">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Other</a:t>
            </a:r>
          </a:p>
          <a:p>
            <a:r>
              <a:rPr lang="en-US" sz="2400"/>
              <a:t>Resources</a:t>
            </a:r>
          </a:p>
        </p:txBody>
      </p:sp>
      <p:sp>
        <p:nvSpPr>
          <p:cNvPr id="2" name="Slide Number Placeholder 1"/>
          <p:cNvSpPr>
            <a:spLocks noGrp="1"/>
          </p:cNvSpPr>
          <p:nvPr>
            <p:ph type="sldNum" sz="quarter" idx="12"/>
          </p:nvPr>
        </p:nvSpPr>
        <p:spPr/>
        <p:txBody>
          <a:bodyPr/>
          <a:lstStyle/>
          <a:p>
            <a:fld id="{36313668-E756-4AF5-8027-6D071A299BAF}" type="slidenum">
              <a:rPr lang="en-US" smtClean="0"/>
              <a:pPr/>
              <a:t>4</a:t>
            </a:fld>
            <a:endParaRPr lang="en-US"/>
          </a:p>
        </p:txBody>
      </p:sp>
      <p:sp>
        <p:nvSpPr>
          <p:cNvPr id="3" name="Title 2"/>
          <p:cNvSpPr>
            <a:spLocks noGrp="1"/>
          </p:cNvSpPr>
          <p:nvPr>
            <p:ph type="title"/>
          </p:nvPr>
        </p:nvSpPr>
        <p:spPr/>
        <p:txBody>
          <a:bodyPr/>
          <a:lstStyle/>
          <a:p>
            <a:r>
              <a:rPr lang="en-US" dirty="0"/>
              <a:t>Traditional OS (UNIX) Model</a:t>
            </a:r>
          </a:p>
        </p:txBody>
      </p:sp>
    </p:spTree>
    <p:extLst>
      <p:ext uri="{BB962C8B-B14F-4D97-AF65-F5344CB8AC3E}">
        <p14:creationId xmlns:p14="http://schemas.microsoft.com/office/powerpoint/2010/main" val="347015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57200" y="1828800"/>
            <a:ext cx="8229600" cy="4876800"/>
          </a:xfrm>
        </p:spPr>
        <p:txBody>
          <a:bodyPr>
            <a:normAutofit/>
          </a:bodyPr>
          <a:lstStyle/>
          <a:p>
            <a:pPr>
              <a:lnSpc>
                <a:spcPct val="80000"/>
              </a:lnSpc>
              <a:buFont typeface="Wingdings" charset="0"/>
              <a:buNone/>
            </a:pPr>
            <a:r>
              <a:rPr lang="en-US" sz="1800" b="1" dirty="0"/>
              <a:t>What is a Shell?</a:t>
            </a:r>
          </a:p>
          <a:p>
            <a:pPr>
              <a:lnSpc>
                <a:spcPct val="80000"/>
              </a:lnSpc>
            </a:pPr>
            <a:r>
              <a:rPr lang="en-US" sz="1800" dirty="0"/>
              <a:t>UNIX shells provide a "command line" interface which allows the user to enter commands which are translated by the shell into something the kernel can comprehend and then is sent off to the kernel for it to act upon. </a:t>
            </a:r>
          </a:p>
          <a:p>
            <a:pPr>
              <a:lnSpc>
                <a:spcPct val="80000"/>
              </a:lnSpc>
            </a:pPr>
            <a:r>
              <a:rPr lang="en-US" sz="1800" dirty="0"/>
              <a:t>The user can pick their shell (just like the applications, desktop manger, window manager, etc. on a UNIX system).</a:t>
            </a:r>
            <a:endParaRPr lang="en-US" sz="1800" b="1" dirty="0"/>
          </a:p>
          <a:p>
            <a:pPr>
              <a:lnSpc>
                <a:spcPct val="80000"/>
              </a:lnSpc>
              <a:buFont typeface="Wingdings" charset="0"/>
              <a:buNone/>
            </a:pPr>
            <a:r>
              <a:rPr lang="en-US" sz="1800" b="1" dirty="0"/>
              <a:t>OSU Shells</a:t>
            </a:r>
          </a:p>
          <a:p>
            <a:pPr>
              <a:lnSpc>
                <a:spcPct val="80000"/>
              </a:lnSpc>
            </a:pPr>
            <a:r>
              <a:rPr lang="en-US" sz="1800" dirty="0"/>
              <a:t>We have decided to give everyone the Turbo C shell, because it</a:t>
            </a:r>
            <a:r>
              <a:rPr lang="fr-FR" sz="1800" dirty="0"/>
              <a:t>’</a:t>
            </a:r>
            <a:r>
              <a:rPr lang="en-US" sz="1800" dirty="0"/>
              <a:t>s the most popular for our work in this class and what is used in industry.</a:t>
            </a:r>
          </a:p>
          <a:p>
            <a:pPr>
              <a:lnSpc>
                <a:spcPct val="80000"/>
              </a:lnSpc>
            </a:pPr>
            <a:r>
              <a:rPr lang="en-US" sz="1800" dirty="0"/>
              <a:t>Shells available on GL include:</a:t>
            </a:r>
          </a:p>
          <a:p>
            <a:pPr lvl="1">
              <a:lnSpc>
                <a:spcPct val="80000"/>
              </a:lnSpc>
            </a:pPr>
            <a:r>
              <a:rPr lang="en-US" sz="1800" dirty="0" err="1"/>
              <a:t>tcsh</a:t>
            </a:r>
            <a:r>
              <a:rPr lang="en-US" sz="1800" dirty="0"/>
              <a:t> - Turbo C Shell </a:t>
            </a:r>
          </a:p>
          <a:p>
            <a:pPr lvl="1">
              <a:lnSpc>
                <a:spcPct val="80000"/>
              </a:lnSpc>
            </a:pPr>
            <a:r>
              <a:rPr lang="en-US" sz="1800" dirty="0" err="1"/>
              <a:t>csh</a:t>
            </a:r>
            <a:r>
              <a:rPr lang="en-US" sz="1800" dirty="0"/>
              <a:t> - C Shell </a:t>
            </a:r>
          </a:p>
          <a:p>
            <a:pPr lvl="1">
              <a:lnSpc>
                <a:spcPct val="80000"/>
              </a:lnSpc>
            </a:pPr>
            <a:r>
              <a:rPr lang="en-US" sz="1800" dirty="0" err="1"/>
              <a:t>ksh</a:t>
            </a:r>
            <a:r>
              <a:rPr lang="en-US" sz="1800" dirty="0"/>
              <a:t> - Korn Shell </a:t>
            </a:r>
          </a:p>
          <a:p>
            <a:pPr lvl="1">
              <a:lnSpc>
                <a:spcPct val="80000"/>
              </a:lnSpc>
            </a:pPr>
            <a:r>
              <a:rPr lang="en-US" sz="1800" dirty="0"/>
              <a:t>bash - Bourne Again Shell </a:t>
            </a:r>
          </a:p>
          <a:p>
            <a:pPr lvl="1">
              <a:lnSpc>
                <a:spcPct val="80000"/>
              </a:lnSpc>
            </a:pPr>
            <a:r>
              <a:rPr lang="en-US" sz="1800" dirty="0" err="1"/>
              <a:t>sh</a:t>
            </a:r>
            <a:r>
              <a:rPr lang="en-US" sz="1800" dirty="0"/>
              <a:t> - Shell</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36313668-E756-4AF5-8027-6D071A299BAF}" type="slidenum">
              <a:rPr lang="en-US" smtClean="0"/>
              <a:pPr/>
              <a:t>5</a:t>
            </a:fld>
            <a:endParaRPr lang="en-US"/>
          </a:p>
        </p:txBody>
      </p:sp>
      <p:sp>
        <p:nvSpPr>
          <p:cNvPr id="3" name="Title 2"/>
          <p:cNvSpPr>
            <a:spLocks noGrp="1"/>
          </p:cNvSpPr>
          <p:nvPr>
            <p:ph type="title"/>
          </p:nvPr>
        </p:nvSpPr>
        <p:spPr/>
        <p:txBody>
          <a:bodyPr/>
          <a:lstStyle/>
          <a:p>
            <a:r>
              <a:rPr lang="en-US" dirty="0"/>
              <a:t>Shell Overview</a:t>
            </a:r>
          </a:p>
        </p:txBody>
      </p:sp>
    </p:spTree>
    <p:extLst>
      <p:ext uri="{BB962C8B-B14F-4D97-AF65-F5344CB8AC3E}">
        <p14:creationId xmlns:p14="http://schemas.microsoft.com/office/powerpoint/2010/main" val="327646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a:t>Environment Variables</a:t>
            </a:r>
          </a:p>
        </p:txBody>
      </p:sp>
      <p:sp>
        <p:nvSpPr>
          <p:cNvPr id="15363" name="Rectangle 3"/>
          <p:cNvSpPr>
            <a:spLocks noGrp="1" noChangeArrowheads="1"/>
          </p:cNvSpPr>
          <p:nvPr>
            <p:ph type="body" idx="1"/>
          </p:nvPr>
        </p:nvSpPr>
        <p:spPr/>
        <p:txBody>
          <a:bodyPr/>
          <a:lstStyle/>
          <a:p>
            <a:r>
              <a:rPr lang="en-US" dirty="0"/>
              <a:t>Think of the shell as any other program that you write. Your program maintains information about its current state.  Since the shell's main job is to act as a liaison between the kernel and the user, it maintains information about the computing environment.  The environment variables hold this information.</a:t>
            </a:r>
          </a:p>
          <a:p>
            <a:r>
              <a:rPr lang="en-US" dirty="0"/>
              <a:t>All Operating Systems have environmental variables!!!</a:t>
            </a:r>
          </a:p>
          <a:p>
            <a:r>
              <a:rPr lang="en-US" dirty="0"/>
              <a:t>Most UNIX systems provide a command </a:t>
            </a:r>
            <a:r>
              <a:rPr lang="en-US" b="1" dirty="0" err="1"/>
              <a:t>setenv</a:t>
            </a:r>
            <a:r>
              <a:rPr lang="en-US" b="1" dirty="0"/>
              <a:t> </a:t>
            </a:r>
            <a:r>
              <a:rPr lang="en-US" dirty="0"/>
              <a:t>that will allow you to see all of these variables that the shell is maintaining.</a:t>
            </a:r>
          </a:p>
          <a:p>
            <a:pPr lvl="1"/>
            <a:r>
              <a:rPr lang="en-US" dirty="0"/>
              <a:t>Windows : type “set” in a command prompt.</a:t>
            </a:r>
          </a:p>
          <a:p>
            <a:pPr lvl="1"/>
            <a:r>
              <a:rPr lang="en-US" dirty="0"/>
              <a:t>All things work for a reason – learn them, love them, enjoy them!</a:t>
            </a:r>
          </a:p>
          <a:p>
            <a:endParaRPr lang="en-US" dirty="0"/>
          </a:p>
          <a:p>
            <a:pPr algn="ctr"/>
            <a:endParaRPr lang="en-US" dirty="0"/>
          </a:p>
          <a:p>
            <a:pPr algn="ctr"/>
            <a:endParaRPr lang="en-US" dirty="0"/>
          </a:p>
        </p:txBody>
      </p:sp>
      <p:sp>
        <p:nvSpPr>
          <p:cNvPr id="2" name="Slide Number Placeholder 1"/>
          <p:cNvSpPr>
            <a:spLocks noGrp="1"/>
          </p:cNvSpPr>
          <p:nvPr>
            <p:ph type="sldNum" sz="quarter" idx="12"/>
          </p:nvPr>
        </p:nvSpPr>
        <p:spPr/>
        <p:txBody>
          <a:bodyPr/>
          <a:lstStyle/>
          <a:p>
            <a:fld id="{36313668-E756-4AF5-8027-6D071A299BAF}" type="slidenum">
              <a:rPr lang="en-US" smtClean="0"/>
              <a:pPr/>
              <a:t>6</a:t>
            </a:fld>
            <a:endParaRPr lang="en-US"/>
          </a:p>
        </p:txBody>
      </p:sp>
    </p:spTree>
    <p:extLst>
      <p:ext uri="{BB962C8B-B14F-4D97-AF65-F5344CB8AC3E}">
        <p14:creationId xmlns:p14="http://schemas.microsoft.com/office/powerpoint/2010/main" val="203884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en-US" dirty="0"/>
              <a:t>Example Environment Variables</a:t>
            </a:r>
          </a:p>
        </p:txBody>
      </p:sp>
      <p:sp>
        <p:nvSpPr>
          <p:cNvPr id="19459" name="Rectangle 3"/>
          <p:cNvSpPr>
            <a:spLocks noGrp="1" noChangeArrowheads="1"/>
          </p:cNvSpPr>
          <p:nvPr>
            <p:ph type="body" idx="1"/>
          </p:nvPr>
        </p:nvSpPr>
        <p:spPr/>
        <p:txBody>
          <a:bodyPr>
            <a:normAutofit/>
          </a:bodyPr>
          <a:lstStyle/>
          <a:p>
            <a:pPr>
              <a:lnSpc>
                <a:spcPct val="80000"/>
              </a:lnSpc>
            </a:pPr>
            <a:r>
              <a:rPr lang="en-US" b="1" dirty="0"/>
              <a:t>HOME</a:t>
            </a:r>
            <a:r>
              <a:rPr lang="en-US" dirty="0"/>
              <a:t> - your home directory. </a:t>
            </a:r>
          </a:p>
          <a:p>
            <a:pPr>
              <a:lnSpc>
                <a:spcPct val="80000"/>
              </a:lnSpc>
            </a:pPr>
            <a:r>
              <a:rPr lang="en-US" b="1" dirty="0"/>
              <a:t>USER </a:t>
            </a:r>
            <a:r>
              <a:rPr lang="en-US" dirty="0"/>
              <a:t>and </a:t>
            </a:r>
            <a:r>
              <a:rPr lang="en-US" b="1" dirty="0"/>
              <a:t>LOGNAME</a:t>
            </a:r>
            <a:r>
              <a:rPr lang="en-US" dirty="0"/>
              <a:t> - your login ID. </a:t>
            </a:r>
          </a:p>
          <a:p>
            <a:pPr>
              <a:lnSpc>
                <a:spcPct val="80000"/>
              </a:lnSpc>
            </a:pPr>
            <a:r>
              <a:rPr lang="en-US" b="1" dirty="0"/>
              <a:t>HOSTNAME</a:t>
            </a:r>
            <a:r>
              <a:rPr lang="en-US" dirty="0"/>
              <a:t> - the name of the host computer.</a:t>
            </a:r>
          </a:p>
          <a:p>
            <a:pPr>
              <a:lnSpc>
                <a:spcPct val="80000"/>
              </a:lnSpc>
            </a:pPr>
            <a:r>
              <a:rPr lang="en-US" b="1" dirty="0"/>
              <a:t>PWD</a:t>
            </a:r>
            <a:r>
              <a:rPr lang="en-US" dirty="0"/>
              <a:t> - the current working directory. </a:t>
            </a:r>
          </a:p>
          <a:p>
            <a:pPr>
              <a:lnSpc>
                <a:spcPct val="80000"/>
              </a:lnSpc>
            </a:pPr>
            <a:r>
              <a:rPr lang="en-US" b="1" dirty="0"/>
              <a:t>LD_LIBRARY_PATH </a:t>
            </a:r>
            <a:r>
              <a:rPr lang="en-US" dirty="0"/>
              <a:t>– location of your (dynamic) libraries. </a:t>
            </a:r>
          </a:p>
          <a:p>
            <a:pPr>
              <a:lnSpc>
                <a:spcPct val="80000"/>
              </a:lnSpc>
            </a:pPr>
            <a:r>
              <a:rPr lang="en-US" b="1" dirty="0"/>
              <a:t>PATH </a:t>
            </a:r>
            <a:r>
              <a:rPr lang="en-US" dirty="0"/>
              <a:t>- a list of directories in which to look for executable commands.</a:t>
            </a:r>
          </a:p>
          <a:p>
            <a:pPr>
              <a:lnSpc>
                <a:spcPct val="80000"/>
              </a:lnSpc>
            </a:pPr>
            <a:endParaRPr lang="en-US" dirty="0"/>
          </a:p>
        </p:txBody>
      </p:sp>
      <p:sp>
        <p:nvSpPr>
          <p:cNvPr id="2" name="Slide Number Placeholder 1"/>
          <p:cNvSpPr>
            <a:spLocks noGrp="1"/>
          </p:cNvSpPr>
          <p:nvPr>
            <p:ph type="sldNum" sz="quarter" idx="12"/>
          </p:nvPr>
        </p:nvSpPr>
        <p:spPr/>
        <p:txBody>
          <a:bodyPr/>
          <a:lstStyle/>
          <a:p>
            <a:fld id="{36313668-E756-4AF5-8027-6D071A299BAF}" type="slidenum">
              <a:rPr lang="en-US" smtClean="0"/>
              <a:pPr/>
              <a:t>7</a:t>
            </a:fld>
            <a:endParaRPr lang="en-US"/>
          </a:p>
        </p:txBody>
      </p:sp>
    </p:spTree>
    <p:extLst>
      <p:ext uri="{BB962C8B-B14F-4D97-AF65-F5344CB8AC3E}">
        <p14:creationId xmlns:p14="http://schemas.microsoft.com/office/powerpoint/2010/main" val="130747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1752600"/>
            <a:ext cx="8229600" cy="4800600"/>
          </a:xfrm>
        </p:spPr>
        <p:txBody>
          <a:bodyPr>
            <a:normAutofit/>
          </a:bodyPr>
          <a:lstStyle/>
          <a:p>
            <a:pPr>
              <a:lnSpc>
                <a:spcPct val="90000"/>
              </a:lnSpc>
            </a:pPr>
            <a:r>
              <a:rPr lang="en-US" sz="2400" dirty="0"/>
              <a:t>Currently, the default shell on OSU</a:t>
            </a:r>
            <a:r>
              <a:rPr lang="en-US" sz="2400" dirty="0">
                <a:latin typeface="Arial"/>
              </a:rPr>
              <a:t>’s</a:t>
            </a:r>
            <a:r>
              <a:rPr lang="en-US" sz="2400" dirty="0"/>
              <a:t> system is </a:t>
            </a:r>
            <a:r>
              <a:rPr lang="en-US" sz="2400" dirty="0" err="1"/>
              <a:t>tcsh</a:t>
            </a:r>
            <a:r>
              <a:rPr lang="en-US" sz="2400" dirty="0"/>
              <a:t>.</a:t>
            </a:r>
          </a:p>
          <a:p>
            <a:pPr>
              <a:lnSpc>
                <a:spcPct val="90000"/>
              </a:lnSpc>
            </a:pPr>
            <a:r>
              <a:rPr lang="en-US" sz="2400" b="1" dirty="0" err="1"/>
              <a:t>tcsh</a:t>
            </a:r>
            <a:r>
              <a:rPr lang="en-US" sz="2400" dirty="0"/>
              <a:t> is short for Turbo C </a:t>
            </a:r>
            <a:r>
              <a:rPr lang="en-US" sz="2400" dirty="0" err="1"/>
              <a:t>SHell</a:t>
            </a:r>
            <a:r>
              <a:rPr lang="en-US" sz="2400" dirty="0"/>
              <a:t>.</a:t>
            </a:r>
            <a:endParaRPr lang="en-US" sz="2400" b="1" dirty="0"/>
          </a:p>
          <a:p>
            <a:pPr>
              <a:lnSpc>
                <a:spcPct val="90000"/>
              </a:lnSpc>
            </a:pPr>
            <a:r>
              <a:rPr lang="en-US" sz="2400" dirty="0"/>
              <a:t>The </a:t>
            </a:r>
            <a:r>
              <a:rPr lang="en-US" sz="2400" b="1" dirty="0"/>
              <a:t>.</a:t>
            </a:r>
            <a:r>
              <a:rPr lang="en-US" sz="2400" b="1" dirty="0" err="1"/>
              <a:t>cshrc</a:t>
            </a:r>
            <a:r>
              <a:rPr lang="en-US" sz="2400" dirty="0"/>
              <a:t> file – sometimes </a:t>
            </a:r>
            <a:r>
              <a:rPr lang="en-US" sz="2400" b="1" dirty="0"/>
              <a:t>.</a:t>
            </a:r>
            <a:r>
              <a:rPr lang="en-US" sz="2400" b="1" dirty="0" err="1"/>
              <a:t>tcshrc</a:t>
            </a:r>
            <a:r>
              <a:rPr lang="en-US" sz="2400" dirty="0"/>
              <a:t>.</a:t>
            </a:r>
            <a:endParaRPr lang="en-US" sz="2400" b="1" dirty="0"/>
          </a:p>
          <a:p>
            <a:pPr lvl="1">
              <a:lnSpc>
                <a:spcPct val="90000"/>
              </a:lnSpc>
            </a:pPr>
            <a:r>
              <a:rPr lang="en-US" sz="2000" dirty="0" err="1"/>
              <a:t>tcsh</a:t>
            </a:r>
            <a:r>
              <a:rPr lang="en-US" sz="2000" dirty="0"/>
              <a:t> looks for a configuration file at startup time called "~/.</a:t>
            </a:r>
            <a:r>
              <a:rPr lang="en-US" sz="2000" dirty="0" err="1"/>
              <a:t>cshrc</a:t>
            </a:r>
            <a:r>
              <a:rPr lang="en-US" sz="2000" dirty="0"/>
              <a:t>"</a:t>
            </a:r>
            <a:endParaRPr lang="en-US" sz="2000" b="1" dirty="0"/>
          </a:p>
          <a:p>
            <a:pPr lvl="1">
              <a:lnSpc>
                <a:spcPct val="90000"/>
              </a:lnSpc>
            </a:pPr>
            <a:r>
              <a:rPr lang="en-US" sz="2000" b="1" dirty="0"/>
              <a:t>I recommend backing up a copy of your account configuration files before modifying them</a:t>
            </a:r>
            <a:r>
              <a:rPr lang="en-US" sz="2000" dirty="0"/>
              <a:t> (such as "</a:t>
            </a:r>
            <a:r>
              <a:rPr lang="en-US" sz="2000" dirty="0" err="1"/>
              <a:t>cp</a:t>
            </a:r>
            <a:r>
              <a:rPr lang="en-US" sz="2000" dirty="0"/>
              <a:t> .</a:t>
            </a:r>
            <a:r>
              <a:rPr lang="en-US" sz="2000" dirty="0" err="1"/>
              <a:t>cshrc</a:t>
            </a:r>
            <a:r>
              <a:rPr lang="en-US" sz="2000" dirty="0"/>
              <a:t> .</a:t>
            </a:r>
            <a:r>
              <a:rPr lang="en-US" sz="2000" dirty="0" err="1"/>
              <a:t>cshrc.bak</a:t>
            </a:r>
            <a:r>
              <a:rPr lang="en-US" sz="2000" dirty="0"/>
              <a:t>").</a:t>
            </a:r>
          </a:p>
          <a:p>
            <a:pPr lvl="1">
              <a:lnSpc>
                <a:spcPct val="90000"/>
              </a:lnSpc>
            </a:pPr>
            <a:r>
              <a:rPr lang="en-US" sz="2000" dirty="0"/>
              <a:t>Changes to your configuration file do not effect the system immediately after you save the file.</a:t>
            </a:r>
          </a:p>
          <a:p>
            <a:pPr lvl="2">
              <a:lnSpc>
                <a:spcPct val="90000"/>
              </a:lnSpc>
            </a:pPr>
            <a:r>
              <a:rPr lang="en-US" sz="1800" dirty="0"/>
              <a:t>Any time you open a terminal it invokes your .</a:t>
            </a:r>
            <a:r>
              <a:rPr lang="en-US" sz="1800" dirty="0" err="1"/>
              <a:t>cshrc</a:t>
            </a:r>
            <a:r>
              <a:rPr lang="en-US" sz="1800" dirty="0"/>
              <a:t> file, therefore, any change could easily be invoked by opening a new terminal.</a:t>
            </a:r>
          </a:p>
          <a:p>
            <a:pPr lvl="2">
              <a:lnSpc>
                <a:spcPct val="90000"/>
              </a:lnSpc>
            </a:pPr>
            <a:r>
              <a:rPr lang="en-US" sz="1800" dirty="0"/>
              <a:t>Right mouse button </a:t>
            </a:r>
            <a:r>
              <a:rPr lang="en-US" sz="1800" dirty="0">
                <a:sym typeface="Wingdings"/>
              </a:rPr>
              <a:t> terminal</a:t>
            </a:r>
          </a:p>
          <a:p>
            <a:pPr lvl="2">
              <a:lnSpc>
                <a:spcPct val="90000"/>
              </a:lnSpc>
            </a:pPr>
            <a:r>
              <a:rPr lang="en-US" sz="1800" dirty="0">
                <a:sym typeface="Wingdings"/>
              </a:rPr>
              <a:t>Why do we want to want to use the configuration files?</a:t>
            </a:r>
          </a:p>
          <a:p>
            <a:pPr>
              <a:lnSpc>
                <a:spcPct val="90000"/>
              </a:lnSpc>
            </a:pPr>
            <a:r>
              <a:rPr lang="en-US" sz="1800" dirty="0">
                <a:sym typeface="Wingdings"/>
              </a:rPr>
              <a:t>I currently use an </a:t>
            </a:r>
            <a:r>
              <a:rPr lang="en-US" sz="1800" b="1" dirty="0">
                <a:sym typeface="Wingdings"/>
              </a:rPr>
              <a:t>alias</a:t>
            </a:r>
            <a:r>
              <a:rPr lang="en-US" sz="1800" dirty="0">
                <a:sym typeface="Wingdings"/>
              </a:rPr>
              <a:t> to help me with my scripts!</a:t>
            </a:r>
          </a:p>
          <a:p>
            <a:pPr lvl="1">
              <a:lnSpc>
                <a:spcPct val="90000"/>
              </a:lnSpc>
            </a:pPr>
            <a:r>
              <a:rPr lang="en-US" sz="1800" dirty="0">
                <a:sym typeface="Wingdings"/>
              </a:rPr>
              <a:t>Its easy to use and call!</a:t>
            </a:r>
            <a:endParaRPr lang="en-US" sz="1800" dirty="0"/>
          </a:p>
        </p:txBody>
      </p:sp>
      <p:sp>
        <p:nvSpPr>
          <p:cNvPr id="2" name="Slide Number Placeholder 1"/>
          <p:cNvSpPr>
            <a:spLocks noGrp="1"/>
          </p:cNvSpPr>
          <p:nvPr>
            <p:ph type="sldNum" sz="quarter" idx="12"/>
          </p:nvPr>
        </p:nvSpPr>
        <p:spPr/>
        <p:txBody>
          <a:bodyPr/>
          <a:lstStyle/>
          <a:p>
            <a:fld id="{36313668-E756-4AF5-8027-6D071A299BAF}" type="slidenum">
              <a:rPr lang="en-US" smtClean="0"/>
              <a:pPr/>
              <a:t>8</a:t>
            </a:fld>
            <a:endParaRPr lang="en-US"/>
          </a:p>
        </p:txBody>
      </p:sp>
      <p:sp>
        <p:nvSpPr>
          <p:cNvPr id="3" name="Title 2"/>
          <p:cNvSpPr>
            <a:spLocks noGrp="1"/>
          </p:cNvSpPr>
          <p:nvPr>
            <p:ph type="title"/>
          </p:nvPr>
        </p:nvSpPr>
        <p:spPr/>
        <p:txBody>
          <a:bodyPr/>
          <a:lstStyle/>
          <a:p>
            <a:r>
              <a:rPr lang="en-US" dirty="0"/>
              <a:t>Introducing </a:t>
            </a:r>
            <a:r>
              <a:rPr lang="en-US" dirty="0" err="1">
                <a:latin typeface="Courier New" charset="0"/>
                <a:ea typeface="Courier New" charset="0"/>
                <a:cs typeface="Courier New" charset="0"/>
              </a:rPr>
              <a:t>tcsh</a:t>
            </a:r>
            <a:r>
              <a:rPr lang="en-US" dirty="0">
                <a:latin typeface="Courier New" charset="0"/>
                <a:ea typeface="Courier New" charset="0"/>
                <a:cs typeface="Courier New" charset="0"/>
              </a:rPr>
              <a:t> </a:t>
            </a:r>
          </a:p>
        </p:txBody>
      </p:sp>
    </p:spTree>
    <p:extLst>
      <p:ext uri="{BB962C8B-B14F-4D97-AF65-F5344CB8AC3E}">
        <p14:creationId xmlns:p14="http://schemas.microsoft.com/office/powerpoint/2010/main" val="291377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Schematic, yes, Layout, no</a:t>
            </a:r>
          </a:p>
        </p:txBody>
      </p:sp>
      <p:sp>
        <p:nvSpPr>
          <p:cNvPr id="3" name="Content Placeholder 2"/>
          <p:cNvSpPr>
            <a:spLocks noGrp="1"/>
          </p:cNvSpPr>
          <p:nvPr>
            <p:ph idx="1"/>
          </p:nvPr>
        </p:nvSpPr>
        <p:spPr/>
        <p:txBody>
          <a:bodyPr>
            <a:normAutofit lnSpcReduction="10000"/>
          </a:bodyPr>
          <a:lstStyle/>
          <a:p>
            <a:r>
              <a:rPr lang="en-US" dirty="0"/>
              <a:t>Okay…we can build any gate using CMOS pairs</a:t>
            </a:r>
          </a:p>
          <a:p>
            <a:r>
              <a:rPr lang="en-US" dirty="0"/>
              <a:t>Remember that gates are complementary and inverting!</a:t>
            </a:r>
          </a:p>
          <a:p>
            <a:r>
              <a:rPr lang="en-US" dirty="0"/>
              <a:t>Gates are classified usually according to their logic:</a:t>
            </a:r>
          </a:p>
          <a:p>
            <a:pPr lvl="1"/>
            <a:r>
              <a:rPr lang="en-US" dirty="0"/>
              <a:t>INV</a:t>
            </a:r>
          </a:p>
          <a:p>
            <a:pPr lvl="1"/>
            <a:r>
              <a:rPr lang="en-US" dirty="0"/>
              <a:t>NAND</a:t>
            </a:r>
          </a:p>
          <a:p>
            <a:pPr lvl="1"/>
            <a:r>
              <a:rPr lang="en-US" dirty="0"/>
              <a:t>NOR</a:t>
            </a:r>
          </a:p>
          <a:p>
            <a:pPr lvl="1"/>
            <a:r>
              <a:rPr lang="en-US" dirty="0"/>
              <a:t>AND</a:t>
            </a:r>
          </a:p>
          <a:p>
            <a:pPr lvl="1"/>
            <a:r>
              <a:rPr lang="en-US" dirty="0"/>
              <a:t>OR</a:t>
            </a:r>
          </a:p>
          <a:p>
            <a:pPr lvl="1"/>
            <a:r>
              <a:rPr lang="en-US" dirty="0"/>
              <a:t>OAI (Or-And-Invert)</a:t>
            </a:r>
          </a:p>
          <a:p>
            <a:pPr lvl="1"/>
            <a:r>
              <a:rPr lang="en-US" dirty="0"/>
              <a:t>AOI (And-Or-Invert)</a:t>
            </a:r>
          </a:p>
          <a:p>
            <a:r>
              <a:rPr lang="en-US" dirty="0"/>
              <a:t>Also, sometimes the number of inputs is included in naming convention</a:t>
            </a:r>
          </a:p>
          <a:p>
            <a:pPr lvl="1"/>
            <a:r>
              <a:rPr lang="en-US" dirty="0"/>
              <a:t>AOI221</a:t>
            </a:r>
          </a:p>
          <a:p>
            <a:pPr lvl="1"/>
            <a:r>
              <a:rPr lang="en-US" dirty="0"/>
              <a:t>NAND2</a:t>
            </a:r>
          </a:p>
        </p:txBody>
      </p:sp>
      <p:sp>
        <p:nvSpPr>
          <p:cNvPr id="4" name="Slide Number Placeholder 3"/>
          <p:cNvSpPr>
            <a:spLocks noGrp="1"/>
          </p:cNvSpPr>
          <p:nvPr>
            <p:ph type="sldNum" sz="quarter" idx="12"/>
          </p:nvPr>
        </p:nvSpPr>
        <p:spPr/>
        <p:txBody>
          <a:bodyPr/>
          <a:lstStyle/>
          <a:p>
            <a:fld id="{36313668-E756-4AF5-8027-6D071A299BAF}" type="slidenum">
              <a:rPr lang="en-US" smtClean="0"/>
              <a:pPr/>
              <a:t>9</a:t>
            </a:fld>
            <a:endParaRPr lang="en-US"/>
          </a:p>
        </p:txBody>
      </p:sp>
    </p:spTree>
    <p:extLst>
      <p:ext uri="{BB962C8B-B14F-4D97-AF65-F5344CB8AC3E}">
        <p14:creationId xmlns:p14="http://schemas.microsoft.com/office/powerpoint/2010/main" val="1545632506"/>
      </p:ext>
    </p:extLst>
  </p:cSld>
  <p:clrMapOvr>
    <a:masterClrMapping/>
  </p:clrMapOvr>
</p:sld>
</file>

<file path=ppt/theme/theme1.xml><?xml version="1.0" encoding="utf-8"?>
<a:theme xmlns:a="http://schemas.openxmlformats.org/drawingml/2006/main" name="osu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8155</TotalTime>
  <Words>2918</Words>
  <Application>Microsoft Macintosh PowerPoint</Application>
  <PresentationFormat>On-screen Show (4:3)</PresentationFormat>
  <Paragraphs>401</Paragraphs>
  <Slides>36</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Arial</vt:lpstr>
      <vt:lpstr>Calibri</vt:lpstr>
      <vt:lpstr>Cambria Math</vt:lpstr>
      <vt:lpstr>Courier New</vt:lpstr>
      <vt:lpstr>Helvetica</vt:lpstr>
      <vt:lpstr>Symbol</vt:lpstr>
      <vt:lpstr>Times LT Std</vt:lpstr>
      <vt:lpstr>Times New Roman</vt:lpstr>
      <vt:lpstr>Wingdings</vt:lpstr>
      <vt:lpstr>osu_template</vt:lpstr>
      <vt:lpstr>Equation</vt:lpstr>
      <vt:lpstr>FABS, Design rules and the art of layout</vt:lpstr>
      <vt:lpstr>Tools and their Use!</vt:lpstr>
      <vt:lpstr>Processes and Resources</vt:lpstr>
      <vt:lpstr>Traditional OS (UNIX) Model</vt:lpstr>
      <vt:lpstr>Shell Overview</vt:lpstr>
      <vt:lpstr>Environment Variables</vt:lpstr>
      <vt:lpstr>Example Environment Variables</vt:lpstr>
      <vt:lpstr>Introducing tcsh </vt:lpstr>
      <vt:lpstr>Schematic, yes, Layout, no</vt:lpstr>
      <vt:lpstr>Typical Processes</vt:lpstr>
      <vt:lpstr>Design Rules</vt:lpstr>
      <vt:lpstr>Lynn Conway</vt:lpstr>
      <vt:lpstr>General Lambda Layout Layers</vt:lpstr>
      <vt:lpstr>Layout Design Rules</vt:lpstr>
      <vt:lpstr>Art?</vt:lpstr>
      <vt:lpstr>Basic Principle</vt:lpstr>
      <vt:lpstr>How many?</vt:lpstr>
      <vt:lpstr>PowerPoint Presentation</vt:lpstr>
      <vt:lpstr>Interconnect (Metal Layers)</vt:lpstr>
      <vt:lpstr>Simplified Design Rules</vt:lpstr>
      <vt:lpstr>Vendor vs. SCMOS</vt:lpstr>
      <vt:lpstr>Overview of Physical Verification</vt:lpstr>
      <vt:lpstr>What is Design Rule Checking?</vt:lpstr>
      <vt:lpstr>Design Rule Checks (DRCs)</vt:lpstr>
      <vt:lpstr>Design Rule Waivers</vt:lpstr>
      <vt:lpstr>Whew!</vt:lpstr>
      <vt:lpstr>Magic : the layout editor!</vt:lpstr>
      <vt:lpstr>Magic Environment</vt:lpstr>
      <vt:lpstr>Mouse</vt:lpstr>
      <vt:lpstr>Menus</vt:lpstr>
      <vt:lpstr>DRC : Design Rules Check</vt:lpstr>
      <vt:lpstr>Grids</vt:lpstr>
      <vt:lpstr>Saving</vt:lpstr>
      <vt:lpstr>Hierarchy</vt:lpstr>
      <vt:lpstr>Moving</vt:lpstr>
      <vt:lpstr>Editing</vt:lpstr>
    </vt:vector>
  </TitlesOfParts>
  <Manager/>
  <Company>Oklahoma State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 and MOS Transistors</dc:title>
  <dc:subject/>
  <dc:creator>James E. Stine, Jr.</dc:creator>
  <cp:keywords/>
  <dc:description/>
  <cp:lastModifiedBy>Stine, James</cp:lastModifiedBy>
  <cp:revision>2098</cp:revision>
  <cp:lastPrinted>2017-09-01T22:14:09Z</cp:lastPrinted>
  <dcterms:created xsi:type="dcterms:W3CDTF">2011-01-27T02:44:09Z</dcterms:created>
  <dcterms:modified xsi:type="dcterms:W3CDTF">2022-08-04T12:58:44Z</dcterms:modified>
  <cp:category/>
</cp:coreProperties>
</file>