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3"/>
  </p:sldIdLst>
  <p:sldSz cx="30275530" cy="42803445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47891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9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147891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9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147891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9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147891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9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147891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9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147891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9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147891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9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147891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9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147891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9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32FF"/>
    <a:srgbClr val="FBBC05"/>
    <a:srgbClr val="D4EAFF"/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4563"/>
    <p:restoredTop sz="94712"/>
  </p:normalViewPr>
  <p:slideViewPr>
    <p:cSldViewPr snapToGrid="0" snapToObjects="1">
      <p:cViewPr varScale="1">
        <p:scale>
          <a:sx n="33" d="100"/>
          <a:sy n="33" d="100"/>
        </p:scale>
        <p:origin x="1136" y="2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 noRot="1" noChangeAspect="1"/>
          </p:cNvSpPr>
          <p:nvPr>
            <p:ph type="sldImg"/>
          </p:nvPr>
        </p:nvSpPr>
        <p:spPr>
          <a:xfrm>
            <a:off x="2216305" y="685800"/>
            <a:ext cx="242539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8" name="Shape 3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16305" y="685800"/>
            <a:ext cx="242539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po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3.png"/><Relationship Id="rId5" Type="http://schemas.openxmlformats.org/officeDocument/2006/relationships/tags" Target="../tags/tag2.xml"/><Relationship Id="rId4" Type="http://schemas.openxmlformats.org/officeDocument/2006/relationships/image" Target="../media/image2.png"/><Relationship Id="rId3" Type="http://schemas.openxmlformats.org/officeDocument/2006/relationships/tags" Target="../tags/ta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"/>
          <p:cNvSpPr/>
          <p:nvPr userDrawn="1"/>
        </p:nvSpPr>
        <p:spPr>
          <a:xfrm>
            <a:off x="-1270" y="0"/>
            <a:ext cx="30276165" cy="5070475"/>
          </a:xfrm>
          <a:prstGeom prst="rect">
            <a:avLst/>
          </a:prstGeom>
          <a:gradFill>
            <a:gsLst>
              <a:gs pos="0">
                <a:srgbClr val="CBCBCB">
                  <a:lumMod val="70000"/>
                </a:srgbClr>
              </a:gs>
              <a:gs pos="100000">
                <a:srgbClr val="424242"/>
              </a:gs>
            </a:gsLst>
            <a:lin ang="5400000"/>
          </a:gradFill>
          <a:ln w="3175">
            <a:miter lim="400000"/>
          </a:ln>
          <a:effectLst>
            <a:outerShdw blurRad="38100" dist="12700" dir="5400000" rotWithShape="0">
              <a:srgbClr val="000000">
                <a:alpha val="50000"/>
              </a:srgbClr>
            </a:outerShdw>
          </a:effectLst>
        </p:spPr>
        <p:txBody>
          <a:bodyPr lIns="42049" tIns="42049" rIns="42049" bIns="42049" anchor="ctr"/>
          <a:lstStyle/>
          <a:p>
            <a:pPr defTabSz="1485900">
              <a:defRPr sz="5600">
                <a:solidFill>
                  <a:srgbClr val="FFFFFF"/>
                </a:solidFill>
              </a:defRPr>
            </a:pPr>
            <a:endParaRPr sz="3865"/>
          </a:p>
        </p:txBody>
      </p:sp>
      <p:sp>
        <p:nvSpPr>
          <p:cNvPr id="3" name="Rectangle"/>
          <p:cNvSpPr/>
          <p:nvPr userDrawn="1"/>
        </p:nvSpPr>
        <p:spPr>
          <a:xfrm rot="10800000">
            <a:off x="0" y="40778430"/>
            <a:ext cx="30276165" cy="2025650"/>
          </a:xfrm>
          <a:prstGeom prst="rect">
            <a:avLst/>
          </a:prstGeom>
          <a:gradFill>
            <a:gsLst>
              <a:gs pos="0">
                <a:srgbClr val="CBCBCB">
                  <a:lumMod val="70000"/>
                </a:srgbClr>
              </a:gs>
              <a:gs pos="100000">
                <a:srgbClr val="424242"/>
              </a:gs>
            </a:gsLst>
            <a:lin ang="5400000"/>
          </a:gradFill>
          <a:ln w="3175">
            <a:miter lim="400000"/>
          </a:ln>
          <a:effectLst>
            <a:outerShdw blurRad="38100" dist="12700" dir="5400000" rotWithShape="0">
              <a:srgbClr val="000000">
                <a:alpha val="50000"/>
              </a:srgbClr>
            </a:outerShdw>
          </a:effectLst>
        </p:spPr>
        <p:txBody>
          <a:bodyPr lIns="42049" tIns="42049" rIns="42049" bIns="42049" anchor="ctr"/>
          <a:lstStyle/>
          <a:p>
            <a:pPr defTabSz="1485900">
              <a:defRPr sz="5600">
                <a:solidFill>
                  <a:srgbClr val="FFFFFF"/>
                </a:solidFill>
              </a:defRPr>
            </a:pPr>
            <a:endParaRPr sz="3865"/>
          </a:p>
        </p:txBody>
      </p:sp>
      <p:sp>
        <p:nvSpPr>
          <p:cNvPr id="10" name="ICASSP"/>
          <p:cNvSpPr txBox="1"/>
          <p:nvPr userDrawn="1"/>
        </p:nvSpPr>
        <p:spPr>
          <a:xfrm>
            <a:off x="172085" y="41225153"/>
            <a:ext cx="6426200" cy="1210945"/>
          </a:xfrm>
          <a:prstGeom prst="rect">
            <a:avLst/>
          </a:prstGeom>
          <a:ln w="3175">
            <a:miter lim="400000"/>
          </a:ln>
        </p:spPr>
        <p:txBody>
          <a:bodyPr wrap="none" lIns="42049" tIns="42049" rIns="42049" bIns="42049" anchor="ctr">
            <a:noAutofit/>
          </a:bodyPr>
          <a:lstStyle>
            <a:lvl1pPr algn="l" defTabSz="1485900">
              <a:defRPr sz="6600" b="1">
                <a:solidFill>
                  <a:srgbClr val="FFF100"/>
                </a:solidFill>
                <a:effectLst>
                  <a:outerShdw blurRad="63500" dist="63500" dir="2700000" rotWithShape="0">
                    <a:srgbClr val="000000">
                      <a:alpha val="50000"/>
                    </a:srgbClr>
                  </a:outerShdw>
                </a:effectLst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defRPr>
            </a:lvl1pPr>
          </a:lstStyle>
          <a:p>
            <a:pPr algn="ctr"/>
            <a:r>
              <a:rPr lang="en-US" sz="54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Interspeech 2024</a:t>
            </a:r>
            <a:endParaRPr lang="en-US" sz="54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1" name="The 43rd IEEE International Conference on Acoustics, Speech and Signal Processing (ICASSP), April 15 - 20, 2018, Calgary, Alberta, Canada"/>
          <p:cNvSpPr txBox="1"/>
          <p:nvPr userDrawn="1"/>
        </p:nvSpPr>
        <p:spPr>
          <a:xfrm>
            <a:off x="11150560" y="41222930"/>
            <a:ext cx="7949623" cy="1215390"/>
          </a:xfrm>
          <a:prstGeom prst="rect">
            <a:avLst/>
          </a:prstGeom>
          <a:ln w="3175"/>
        </p:spPr>
        <p:txBody>
          <a:bodyPr lIns="17520" tIns="17520" rIns="17520" bIns="17520">
            <a:spAutoFit/>
          </a:bodyPr>
          <a:lstStyle>
            <a:lvl1pPr defTabSz="619125">
              <a:lnSpc>
                <a:spcPct val="120000"/>
              </a:lnSpc>
              <a:buClr>
                <a:srgbClr val="424346"/>
              </a:buClr>
              <a:buFont typeface="Helvetica"/>
              <a:defRPr sz="2600">
                <a:solidFill>
                  <a:srgbClr val="FFFFFF"/>
                </a:solidFill>
                <a:effectLst>
                  <a:outerShdw blurRad="38100" dist="38100" dir="2700000" rotWithShape="0">
                    <a:srgbClr val="000000">
                      <a:alpha val="50000"/>
                    </a:srgbClr>
                  </a:outerShdw>
                </a:effectLst>
                <a:uFill>
                  <a:solidFill>
                    <a:srgbClr val="AEB0B3"/>
                  </a:solidFill>
                </a:u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marL="0" marR="0" lvl="0" indent="0" algn="ctr" defTabSz="619125" rtl="0" eaLnBrk="1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24346"/>
              </a:buClr>
              <a:buSzTx/>
              <a:buFont typeface="Helvetica"/>
              <a:buNone/>
              <a:defRPr/>
            </a:pP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25th Interspeech Conference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ctr" defTabSz="619125" rtl="0" eaLnBrk="1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24346"/>
              </a:buClr>
              <a:buSzTx/>
              <a:buFont typeface="Helvetica"/>
              <a:buNone/>
              <a:defRPr/>
            </a:pPr>
            <a:r>
              <a:rPr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1-5 September 2024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Kos Island, Greece</a:t>
            </a:r>
            <a:endParaRPr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SUPERVISED NOISE REDUCTION FOR MULTICHANNEL KEYWORD SPOTTING"/>
          <p:cNvSpPr txBox="1"/>
          <p:nvPr userDrawn="1"/>
        </p:nvSpPr>
        <p:spPr>
          <a:xfrm>
            <a:off x="5384800" y="59055"/>
            <a:ext cx="24587200" cy="5012055"/>
          </a:xfrm>
          <a:prstGeom prst="rect">
            <a:avLst/>
          </a:prstGeom>
          <a:ln w="3175">
            <a:miter lim="400000"/>
          </a:ln>
        </p:spPr>
        <p:txBody>
          <a:bodyPr lIns="29566" tIns="29566" rIns="29566" bIns="29566" anchor="ctr" anchorCtr="0">
            <a:noAutofit/>
          </a:bodyPr>
          <a:lstStyle>
            <a:lvl1pPr algn="l" defTabSz="1330960">
              <a:defRPr sz="6660" b="1">
                <a:solidFill>
                  <a:srgbClr val="FFFFFF"/>
                </a:solidFill>
                <a:effectLst>
                  <a:outerShdw blurRad="57150" dist="57150" dir="2700000" rotWithShape="0">
                    <a:srgbClr val="000000">
                      <a:alpha val="75000"/>
                    </a:srgbClr>
                  </a:outerShdw>
                </a:effectLst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7200">
                <a:latin typeface="Arial" panose="020B0604020202020204" pitchFamily="34" charset="0"/>
                <a:cs typeface="Arial" panose="020B0604020202020204" pitchFamily="34" charset="0"/>
              </a:rPr>
              <a:t>DiarizationLM: Speaker Diarization Post-Processing with Large Language Models</a:t>
            </a:r>
            <a:endParaRPr lang="en-US" sz="7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defTabSz="1485900">
              <a:lnSpc>
                <a:spcPct val="100000"/>
              </a:lnSpc>
              <a:defRPr sz="4400" i="1">
                <a:solidFill>
                  <a:srgbClr val="FFFFFF"/>
                </a:solidFill>
                <a:effectLst>
                  <a:outerShdw blurRad="63500" dist="63500" dir="2700000" rotWithShape="0">
                    <a:srgbClr val="000000">
                      <a:alpha val="50000"/>
                    </a:srgbClr>
                  </a:outerShdw>
                </a:effectLst>
                <a:latin typeface="Helvetica"/>
                <a:ea typeface="Helvetica"/>
                <a:cs typeface="Helvetica"/>
                <a:sym typeface="Helvetica"/>
              </a:defRPr>
            </a:pPr>
            <a:endParaRPr lang="en-US" sz="320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algn="ctr" defTabSz="1485900">
              <a:lnSpc>
                <a:spcPct val="100000"/>
              </a:lnSpc>
              <a:defRPr sz="4400" i="1">
                <a:solidFill>
                  <a:srgbClr val="FFFFFF"/>
                </a:solidFill>
                <a:effectLst>
                  <a:outerShdw blurRad="63500" dist="63500" dir="2700000" rotWithShape="0">
                    <a:srgbClr val="000000">
                      <a:alpha val="50000"/>
                    </a:srgbClr>
                  </a:outerShdw>
                </a:effectLst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32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Quan Wang*, Yiling Huang*, Guanlong Zhao*, Evan Clark, Wei Xia, Hank Liao</a:t>
            </a:r>
            <a:endParaRPr lang="en-US" sz="3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defTabSz="1485900">
              <a:lnSpc>
                <a:spcPct val="100000"/>
              </a:lnSpc>
              <a:defRPr sz="4400" i="1">
                <a:solidFill>
                  <a:srgbClr val="FFFFFF"/>
                </a:solidFill>
                <a:effectLst>
                  <a:outerShdw blurRad="63500" dist="63500" dir="2700000" rotWithShape="0">
                    <a:srgbClr val="000000">
                      <a:alpha val="50000"/>
                    </a:srgbClr>
                  </a:outerShdw>
                </a:effectLst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Google LLC.	*Equal contribution</a:t>
            </a:r>
            <a:endParaRPr lang="en-US" sz="3200" i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indent="0" algn="ctr" defTabSz="14859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i="1">
                <a:solidFill>
                  <a:srgbClr val="FFFFFF"/>
                </a:solidFill>
                <a:effectLst>
                  <a:outerShdw blurRad="63500" dist="63500" dir="2700000" rotWithShape="0">
                    <a:srgbClr val="000000">
                      <a:alpha val="50000"/>
                    </a:srgbClr>
                  </a:outerShdw>
                </a:effectLst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3200" i="0" dirty="0" err="1"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quanw@google.com</a:t>
            </a:r>
            <a:endParaRPr lang="en-US" sz="3200" i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Rectangle"/>
          <p:cNvSpPr/>
          <p:nvPr userDrawn="1"/>
        </p:nvSpPr>
        <p:spPr>
          <a:xfrm>
            <a:off x="-12700" y="5090160"/>
            <a:ext cx="184785" cy="35729545"/>
          </a:xfrm>
          <a:prstGeom prst="rect">
            <a:avLst/>
          </a:prstGeom>
          <a:blipFill>
            <a:blip r:embed="rId2"/>
          </a:blipFill>
          <a:ln w="3175">
            <a:miter lim="400000"/>
          </a:ln>
          <a:effectLst>
            <a:outerShdw blurRad="12700" dir="5400000" rotWithShape="0">
              <a:srgbClr val="000000">
                <a:alpha val="50000"/>
              </a:srgbClr>
            </a:outerShdw>
          </a:effectLst>
        </p:spPr>
        <p:txBody>
          <a:bodyPr lIns="29566" tIns="29566" rIns="29566" bIns="29566" anchor="ctr"/>
          <a:lstStyle/>
          <a:p>
            <a:pPr>
              <a:defRPr sz="6000">
                <a:solidFill>
                  <a:srgbClr val="FFFFFF"/>
                </a:solidFill>
              </a:defRPr>
            </a:pPr>
            <a:endParaRPr sz="4140"/>
          </a:p>
        </p:txBody>
      </p:sp>
      <p:sp>
        <p:nvSpPr>
          <p:cNvPr id="18" name="Rectangle"/>
          <p:cNvSpPr/>
          <p:nvPr userDrawn="1"/>
        </p:nvSpPr>
        <p:spPr>
          <a:xfrm>
            <a:off x="30097730" y="5090160"/>
            <a:ext cx="184785" cy="35729545"/>
          </a:xfrm>
          <a:prstGeom prst="rect">
            <a:avLst/>
          </a:prstGeom>
          <a:blipFill>
            <a:blip r:embed="rId2"/>
          </a:blipFill>
          <a:ln w="3175">
            <a:miter lim="400000"/>
          </a:ln>
          <a:effectLst>
            <a:outerShdw blurRad="12700" dir="5400000" rotWithShape="0">
              <a:srgbClr val="000000">
                <a:alpha val="50000"/>
              </a:srgbClr>
            </a:outerShdw>
          </a:effectLst>
        </p:spPr>
        <p:txBody>
          <a:bodyPr lIns="29566" tIns="29566" rIns="29566" bIns="29566" anchor="ctr"/>
          <a:lstStyle/>
          <a:p>
            <a:pPr>
              <a:defRPr sz="6000">
                <a:solidFill>
                  <a:srgbClr val="FFFFFF"/>
                </a:solidFill>
              </a:defRPr>
            </a:pPr>
            <a:endParaRPr sz="4140"/>
          </a:p>
        </p:txBody>
      </p:sp>
      <p:sp>
        <p:nvSpPr>
          <p:cNvPr id="19" name="Rectangle"/>
          <p:cNvSpPr/>
          <p:nvPr userDrawn="1"/>
        </p:nvSpPr>
        <p:spPr>
          <a:xfrm>
            <a:off x="10024110" y="5090160"/>
            <a:ext cx="184785" cy="35729545"/>
          </a:xfrm>
          <a:prstGeom prst="rect">
            <a:avLst/>
          </a:prstGeom>
          <a:blipFill>
            <a:blip r:embed="rId2"/>
          </a:blipFill>
          <a:ln w="3175">
            <a:miter lim="400000"/>
          </a:ln>
          <a:effectLst>
            <a:outerShdw blurRad="12700" dir="5400000" rotWithShape="0">
              <a:srgbClr val="000000">
                <a:alpha val="50000"/>
              </a:srgbClr>
            </a:outerShdw>
          </a:effectLst>
        </p:spPr>
        <p:txBody>
          <a:bodyPr lIns="29566" tIns="29566" rIns="29566" bIns="29566" anchor="ctr"/>
          <a:lstStyle/>
          <a:p>
            <a:pPr>
              <a:defRPr sz="6000">
                <a:solidFill>
                  <a:srgbClr val="FFFFFF"/>
                </a:solidFill>
              </a:defRPr>
            </a:pPr>
            <a:endParaRPr sz="4140"/>
          </a:p>
        </p:txBody>
      </p:sp>
      <p:sp>
        <p:nvSpPr>
          <p:cNvPr id="20" name="Rectangle"/>
          <p:cNvSpPr/>
          <p:nvPr userDrawn="1"/>
        </p:nvSpPr>
        <p:spPr>
          <a:xfrm>
            <a:off x="20060920" y="5090160"/>
            <a:ext cx="184785" cy="35729545"/>
          </a:xfrm>
          <a:prstGeom prst="rect">
            <a:avLst/>
          </a:prstGeom>
          <a:blipFill>
            <a:blip r:embed="rId2"/>
          </a:blipFill>
          <a:ln w="3175">
            <a:miter lim="400000"/>
          </a:ln>
          <a:effectLst>
            <a:outerShdw blurRad="12700" dir="5400000" rotWithShape="0">
              <a:srgbClr val="000000">
                <a:alpha val="50000"/>
              </a:srgbClr>
            </a:outerShdw>
          </a:effectLst>
        </p:spPr>
        <p:txBody>
          <a:bodyPr lIns="29566" tIns="29566" rIns="29566" bIns="29566" anchor="ctr"/>
          <a:lstStyle/>
          <a:p>
            <a:pPr>
              <a:defRPr sz="6000">
                <a:solidFill>
                  <a:srgbClr val="FFFFFF"/>
                </a:solidFill>
              </a:defRPr>
            </a:pPr>
            <a:endParaRPr sz="4140"/>
          </a:p>
        </p:txBody>
      </p:sp>
      <p:sp>
        <p:nvSpPr>
          <p:cNvPr id="23" name="Body Level One…"/>
          <p:cNvSpPr txBox="1">
            <a:spLocks noGrp="1"/>
          </p:cNvSpPr>
          <p:nvPr>
            <p:ph type="body" idx="1"/>
          </p:nvPr>
        </p:nvSpPr>
        <p:spPr>
          <a:xfrm>
            <a:off x="12092660" y="21624937"/>
            <a:ext cx="6090681" cy="1653456"/>
          </a:xfrm>
          <a:prstGeom prst="rect">
            <a:avLst/>
          </a:prstGeom>
          <a:ln w="3175">
            <a:miter lim="400000"/>
          </a:ln>
        </p:spPr>
        <p:txBody>
          <a:bodyPr lIns="42862" tIns="42862" rIns="42862" bIns="42862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4886043" y="27802163"/>
            <a:ext cx="496524" cy="1315608"/>
          </a:xfrm>
          <a:prstGeom prst="rect">
            <a:avLst/>
          </a:prstGeom>
          <a:ln w="3175">
            <a:miter lim="400000"/>
          </a:ln>
        </p:spPr>
        <p:txBody>
          <a:bodyPr wrap="none" lIns="42862" tIns="42862" rIns="42862" bIns="42862">
            <a:spAutoFit/>
          </a:bodyPr>
          <a:lstStyle>
            <a:lvl1pPr>
              <a:defRPr sz="4045"/>
            </a:lvl1pPr>
          </a:lstStyle>
          <a:p>
            <a:fld id="{86CB4B4D-7CA3-9044-876B-883B54F8677D}" type="slidenum">
              <a:rPr/>
            </a:fld>
            <a:endParaRPr/>
          </a:p>
        </p:txBody>
      </p:sp>
      <p:pic>
        <p:nvPicPr>
          <p:cNvPr id="12" name="Picture 11"/>
          <p:cNvPicPr/>
          <p:nvPr userDrawn="1">
            <p:custDataLst>
              <p:tags r:id="rId3"/>
            </p:custDataLst>
          </p:nvPr>
        </p:nvPicPr>
        <p:blipFill>
          <a:blip r:embed="rId4"/>
        </p:blipFill>
        <p:spPr>
          <a:xfrm>
            <a:off x="25005665" y="41040050"/>
            <a:ext cx="4676775" cy="15811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Picture 14"/>
          <p:cNvPicPr/>
          <p:nvPr>
            <p:custDataLst>
              <p:tags r:id="rId5"/>
            </p:custDataLst>
          </p:nvPr>
        </p:nvPicPr>
        <p:blipFill>
          <a:blip r:embed="rId6"/>
        </p:blipFill>
        <p:spPr>
          <a:xfrm>
            <a:off x="840740" y="489585"/>
            <a:ext cx="4091305" cy="409130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Rectangle"/>
          <p:cNvSpPr/>
          <p:nvPr userDrawn="1"/>
        </p:nvSpPr>
        <p:spPr>
          <a:xfrm>
            <a:off x="-1" y="5028060"/>
            <a:ext cx="30276002" cy="42277"/>
          </a:xfrm>
          <a:prstGeom prst="rect">
            <a:avLst/>
          </a:prstGeom>
          <a:gradFill>
            <a:gsLst>
              <a:gs pos="0">
                <a:srgbClr val="2677E1"/>
              </a:gs>
              <a:gs pos="24948">
                <a:srgbClr val="337CE7"/>
              </a:gs>
              <a:gs pos="24948">
                <a:srgbClr val="4181ED"/>
              </a:gs>
              <a:gs pos="25292">
                <a:srgbClr val="E04130"/>
              </a:gs>
              <a:gs pos="49663">
                <a:srgbClr val="E04130"/>
              </a:gs>
              <a:gs pos="49956">
                <a:srgbClr val="F2BF31"/>
              </a:gs>
              <a:gs pos="74492">
                <a:srgbClr val="F2BF31"/>
              </a:gs>
              <a:gs pos="74772">
                <a:srgbClr val="50A733"/>
              </a:gs>
            </a:gsLst>
          </a:gradFill>
          <a:ln w="3175">
            <a:miter lim="400000"/>
          </a:ln>
        </p:spPr>
        <p:txBody>
          <a:bodyPr lIns="23360" tIns="23360" rIns="23360" bIns="23360" anchor="ctr"/>
          <a:lstStyle/>
          <a:p>
            <a:pPr defTabSz="619125">
              <a:lnSpc>
                <a:spcPct val="95000"/>
              </a:lnSpc>
              <a:buClr>
                <a:srgbClr val="424346"/>
              </a:buClr>
              <a:buFont typeface="Helvetica"/>
              <a:defRPr sz="1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Helvetica"/>
                <a:ea typeface="Helvetica"/>
                <a:cs typeface="Helvetica"/>
                <a:sym typeface="Helvetica"/>
              </a:defRPr>
            </a:pPr>
            <a:endParaRPr sz="1105"/>
          </a:p>
        </p:txBody>
      </p:sp>
      <p:sp>
        <p:nvSpPr>
          <p:cNvPr id="7" name="Rectangle"/>
          <p:cNvSpPr/>
          <p:nvPr userDrawn="1"/>
        </p:nvSpPr>
        <p:spPr>
          <a:xfrm>
            <a:off x="-12701" y="40778146"/>
            <a:ext cx="30276002" cy="42277"/>
          </a:xfrm>
          <a:prstGeom prst="rect">
            <a:avLst/>
          </a:prstGeom>
          <a:gradFill>
            <a:gsLst>
              <a:gs pos="0">
                <a:srgbClr val="2677E1"/>
              </a:gs>
              <a:gs pos="24948">
                <a:srgbClr val="337CE7"/>
              </a:gs>
              <a:gs pos="24948">
                <a:srgbClr val="4181ED"/>
              </a:gs>
              <a:gs pos="25292">
                <a:srgbClr val="E04130"/>
              </a:gs>
              <a:gs pos="49663">
                <a:srgbClr val="E04130"/>
              </a:gs>
              <a:gs pos="49956">
                <a:srgbClr val="F2BF31"/>
              </a:gs>
              <a:gs pos="74492">
                <a:srgbClr val="F2BF31"/>
              </a:gs>
              <a:gs pos="74772">
                <a:srgbClr val="50A733"/>
              </a:gs>
            </a:gsLst>
          </a:gradFill>
          <a:ln w="3175">
            <a:miter lim="400000"/>
          </a:ln>
        </p:spPr>
        <p:txBody>
          <a:bodyPr lIns="23360" tIns="23360" rIns="23360" bIns="23360" anchor="ctr"/>
          <a:lstStyle/>
          <a:p>
            <a:pPr defTabSz="619125">
              <a:lnSpc>
                <a:spcPct val="95000"/>
              </a:lnSpc>
              <a:buClr>
                <a:srgbClr val="424346"/>
              </a:buClr>
              <a:buFont typeface="Helvetica"/>
              <a:defRPr sz="1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Helvetica"/>
                <a:ea typeface="Helvetica"/>
                <a:cs typeface="Helvetica"/>
                <a:sym typeface="Helvetica"/>
              </a:defRPr>
            </a:pPr>
            <a:endParaRPr sz="1105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ransition spd="med"/>
  <p:txStyles>
    <p:titleStyle>
      <a:lvl1pPr marL="0" marR="0" indent="0" algn="l" defTabSz="136017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defRPr sz="5520" b="1" i="0" u="none" strike="noStrike" cap="none" spc="0" baseline="0">
          <a:ln>
            <a:noFill/>
          </a:ln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1pPr>
      <a:lvl2pPr marL="0" marR="0" indent="228600" algn="l" defTabSz="1478915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defRPr sz="6000" b="1" i="0" u="none" strike="noStrike" cap="none" spc="0" baseline="0">
          <a:ln>
            <a:noFill/>
          </a:ln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2pPr>
      <a:lvl3pPr marL="0" marR="0" indent="457200" algn="l" defTabSz="1478915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defRPr sz="6000" b="1" i="0" u="none" strike="noStrike" cap="none" spc="0" baseline="0">
          <a:ln>
            <a:noFill/>
          </a:ln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3pPr>
      <a:lvl4pPr marL="0" marR="0" indent="685800" algn="l" defTabSz="1478915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defRPr sz="6000" b="1" i="0" u="none" strike="noStrike" cap="none" spc="0" baseline="0">
          <a:ln>
            <a:noFill/>
          </a:ln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4pPr>
      <a:lvl5pPr marL="0" marR="0" indent="914400" algn="l" defTabSz="1478915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defRPr sz="6000" b="1" i="0" u="none" strike="noStrike" cap="none" spc="0" baseline="0">
          <a:ln>
            <a:noFill/>
          </a:ln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5pPr>
      <a:lvl6pPr marL="0" marR="0" indent="1143000" algn="l" defTabSz="1478915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defRPr sz="6000" b="1" i="0" u="none" strike="noStrike" cap="none" spc="0" baseline="0">
          <a:ln>
            <a:noFill/>
          </a:ln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6pPr>
      <a:lvl7pPr marL="0" marR="0" indent="1371600" algn="l" defTabSz="1478915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defRPr sz="6000" b="1" i="0" u="none" strike="noStrike" cap="none" spc="0" baseline="0">
          <a:ln>
            <a:noFill/>
          </a:ln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7pPr>
      <a:lvl8pPr marL="0" marR="0" indent="1600200" algn="l" defTabSz="1478915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defRPr sz="6000" b="1" i="0" u="none" strike="noStrike" cap="none" spc="0" baseline="0">
          <a:ln>
            <a:noFill/>
          </a:ln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8pPr>
      <a:lvl9pPr marL="0" marR="0" indent="1828800" algn="l" defTabSz="1478915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defRPr sz="6000" b="1" i="0" u="none" strike="noStrike" cap="none" spc="0" baseline="0">
          <a:ln>
            <a:noFill/>
          </a:ln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9pPr>
    </p:titleStyle>
    <p:bodyStyle>
      <a:lvl1pPr marL="0" marR="0" indent="0" algn="ctr" defTabSz="136017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736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10185" algn="ctr" defTabSz="136017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736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20370" algn="ctr" defTabSz="136017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736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30555" algn="ctr" defTabSz="136017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736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840740" algn="ctr" defTabSz="136017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736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051560" algn="ctr" defTabSz="136017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736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261745" algn="ctr" defTabSz="136017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736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471930" algn="ctr" defTabSz="136017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736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682115" algn="ctr" defTabSz="136017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736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36017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045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10185" algn="ctr" defTabSz="136017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045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20370" algn="ctr" defTabSz="136017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045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30555" algn="ctr" defTabSz="136017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045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840740" algn="ctr" defTabSz="136017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045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051560" algn="ctr" defTabSz="136017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045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261745" algn="ctr" defTabSz="136017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045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471930" algn="ctr" defTabSz="136017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045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682115" algn="ctr" defTabSz="136017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045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image" Target="../media/image6.png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image" Target="../media/image5.png"/><Relationship Id="rId39" Type="http://schemas.openxmlformats.org/officeDocument/2006/relationships/notesSlide" Target="../notesSlides/notesSlide1.xml"/><Relationship Id="rId38" Type="http://schemas.openxmlformats.org/officeDocument/2006/relationships/slideLayout" Target="../slideLayouts/slideLayout1.xml"/><Relationship Id="rId37" Type="http://schemas.openxmlformats.org/officeDocument/2006/relationships/image" Target="../media/image16.jpeg"/><Relationship Id="rId36" Type="http://schemas.openxmlformats.org/officeDocument/2006/relationships/image" Target="../media/image15.png"/><Relationship Id="rId35" Type="http://schemas.openxmlformats.org/officeDocument/2006/relationships/tags" Target="../tags/tag26.xml"/><Relationship Id="rId34" Type="http://schemas.openxmlformats.org/officeDocument/2006/relationships/tags" Target="../tags/tag25.xml"/><Relationship Id="rId33" Type="http://schemas.openxmlformats.org/officeDocument/2006/relationships/image" Target="../media/image14.png"/><Relationship Id="rId32" Type="http://schemas.openxmlformats.org/officeDocument/2006/relationships/tags" Target="../tags/tag24.xml"/><Relationship Id="rId31" Type="http://schemas.openxmlformats.org/officeDocument/2006/relationships/tags" Target="../tags/tag23.xml"/><Relationship Id="rId30" Type="http://schemas.openxmlformats.org/officeDocument/2006/relationships/image" Target="../media/image13.png"/><Relationship Id="rId3" Type="http://schemas.openxmlformats.org/officeDocument/2006/relationships/tags" Target="../tags/tag4.xml"/><Relationship Id="rId29" Type="http://schemas.openxmlformats.org/officeDocument/2006/relationships/tags" Target="../tags/tag22.xml"/><Relationship Id="rId28" Type="http://schemas.openxmlformats.org/officeDocument/2006/relationships/tags" Target="../tags/tag21.xml"/><Relationship Id="rId27" Type="http://schemas.openxmlformats.org/officeDocument/2006/relationships/tags" Target="../tags/tag20.xml"/><Relationship Id="rId26" Type="http://schemas.openxmlformats.org/officeDocument/2006/relationships/tags" Target="../tags/tag19.xml"/><Relationship Id="rId25" Type="http://schemas.openxmlformats.org/officeDocument/2006/relationships/image" Target="../media/image12.png"/><Relationship Id="rId24" Type="http://schemas.openxmlformats.org/officeDocument/2006/relationships/tags" Target="../tags/tag18.xml"/><Relationship Id="rId23" Type="http://schemas.openxmlformats.org/officeDocument/2006/relationships/tags" Target="../tags/tag17.xml"/><Relationship Id="rId22" Type="http://schemas.openxmlformats.org/officeDocument/2006/relationships/tags" Target="../tags/tag16.xml"/><Relationship Id="rId21" Type="http://schemas.openxmlformats.org/officeDocument/2006/relationships/image" Target="../media/image11.png"/><Relationship Id="rId20" Type="http://schemas.openxmlformats.org/officeDocument/2006/relationships/tags" Target="../tags/tag15.xml"/><Relationship Id="rId2" Type="http://schemas.openxmlformats.org/officeDocument/2006/relationships/image" Target="../media/image4.png"/><Relationship Id="rId19" Type="http://schemas.openxmlformats.org/officeDocument/2006/relationships/image" Target="../media/image10.png"/><Relationship Id="rId18" Type="http://schemas.openxmlformats.org/officeDocument/2006/relationships/tags" Target="../tags/tag14.xml"/><Relationship Id="rId17" Type="http://schemas.openxmlformats.org/officeDocument/2006/relationships/tags" Target="../tags/tag13.xml"/><Relationship Id="rId16" Type="http://schemas.openxmlformats.org/officeDocument/2006/relationships/image" Target="../media/image9.png"/><Relationship Id="rId15" Type="http://schemas.openxmlformats.org/officeDocument/2006/relationships/tags" Target="../tags/tag12.xml"/><Relationship Id="rId14" Type="http://schemas.openxmlformats.org/officeDocument/2006/relationships/tags" Target="../tags/tag11.xml"/><Relationship Id="rId13" Type="http://schemas.openxmlformats.org/officeDocument/2006/relationships/tags" Target="../tags/tag10.xml"/><Relationship Id="rId12" Type="http://schemas.openxmlformats.org/officeDocument/2006/relationships/image" Target="../media/image8.png"/><Relationship Id="rId11" Type="http://schemas.openxmlformats.org/officeDocument/2006/relationships/tags" Target="../tags/tag9.xml"/><Relationship Id="rId10" Type="http://schemas.openxmlformats.org/officeDocument/2006/relationships/image" Target="../media/image7.png"/><Relationship Id="rId1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61290" y="8793480"/>
            <a:ext cx="9865360" cy="67373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 cap="flat">
            <a:noFill/>
            <a:miter lim="400000"/>
          </a:ln>
          <a:effectLst>
            <a:outerShdw blurRad="127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9566" tIns="29566" rIns="29566" bIns="29566" numCol="1" spcCol="38100" rtlCol="0" anchor="ctr">
            <a:spAutoFit/>
          </a:bodyPr>
          <a:lstStyle/>
          <a:p>
            <a:pPr marL="0" marR="0" indent="0" algn="ctr" defTabSz="147891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4000" b="1" i="0" u="none" strike="noStrike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FillTx/>
                <a:latin typeface="Georgia" panose="02040502050405020303" pitchFamily="18" charset="0"/>
                <a:sym typeface="Helvetica Light"/>
              </a:rPr>
              <a:t>Overview</a:t>
            </a:r>
            <a:endParaRPr kumimoji="0" lang="en-US" sz="4000" b="1" i="0" u="none" strike="noStrike" cap="none" spc="0" normalizeH="0" baseline="0" dirty="0">
              <a:ln>
                <a:noFill/>
              </a:ln>
              <a:solidFill>
                <a:sysClr val="windowText" lastClr="000000"/>
              </a:solidFill>
              <a:effectLst/>
              <a:uFillTx/>
              <a:latin typeface="Georgia" panose="02040502050405020303" pitchFamily="18" charset="0"/>
              <a:sym typeface="Helvetica Ligh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8936" y="9867470"/>
            <a:ext cx="9604246" cy="4478655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9566" tIns="29566" rIns="29566" bIns="29566" numCol="1" spcCol="38100" rtlCol="0" anchor="t">
            <a:spAutoFit/>
          </a:bodyPr>
          <a:lstStyle/>
          <a:p>
            <a:pPr marL="571500" marR="0" indent="-571500" algn="l" defTabSz="1478915" rtl="0" fontAlgn="auto" latinLnBrk="0" hangingPunct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DiarizationLM is a </a:t>
            </a:r>
            <a:r>
              <a:rPr lang="en-US" sz="2800" dirty="0">
                <a:solidFill>
                  <a:srgbClr val="0432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post-processing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framework for ASR + speaker diarization systems.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marR="0" indent="-571500" algn="l" defTabSz="1478915" rtl="0" fontAlgn="auto" latinLnBrk="0" hangingPunct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Works with</a:t>
            </a:r>
            <a:r>
              <a:rPr lang="en-US" sz="2800" dirty="0">
                <a:solidFill>
                  <a:srgbClr val="0432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any off-the-shelf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ASR models and diarization algorithms.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marR="0" indent="-571500" algn="l" defTabSz="1478915" rtl="0" fontAlgn="auto" latinLnBrk="0" hangingPunct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As a </a:t>
            </a:r>
            <a:r>
              <a:rPr lang="en-US" sz="2800" dirty="0">
                <a:solidFill>
                  <a:srgbClr val="0432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correction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model, reduces Word Diarization Error Rates by &gt;40% rel.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marR="0" indent="-571500" algn="l" defTabSz="1478915" rtl="0" fontAlgn="auto" latinLnBrk="0" hangingPunct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We also discovered other diarization capabilities of LLM: autofilling speaker names, autofilling speaker roles, or replacing the orchestration module. 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7" name="Rectangle 336"/>
          <p:cNvSpPr/>
          <p:nvPr/>
        </p:nvSpPr>
        <p:spPr>
          <a:xfrm>
            <a:off x="161290" y="21903690"/>
            <a:ext cx="9862820" cy="67373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 cap="flat">
            <a:noFill/>
            <a:miter lim="400000"/>
          </a:ln>
          <a:effectLst>
            <a:outerShdw blurRad="127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9566" tIns="29566" rIns="29566" bIns="29566" numCol="1" spcCol="38100" rtlCol="0" anchor="ctr">
            <a:spAutoFit/>
          </a:bodyPr>
          <a:lstStyle/>
          <a:p>
            <a:pPr marL="0" marR="0" indent="0" algn="ctr" defTabSz="147891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en-US" sz="4000" b="1" i="0" u="none" strike="noStrike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FillTx/>
                <a:latin typeface="Georgia" panose="02040502050405020303" pitchFamily="18" charset="0"/>
                <a:sym typeface="Helvetica Light"/>
              </a:rPr>
              <a:t>Source of word diarization errors</a:t>
            </a:r>
            <a:endParaRPr kumimoji="0" lang="en-US" altLang="en-US" sz="4000" b="1" i="0" u="none" strike="noStrike" cap="none" spc="0" normalizeH="0" baseline="0" dirty="0">
              <a:ln>
                <a:noFill/>
              </a:ln>
              <a:solidFill>
                <a:sysClr val="windowText" lastClr="000000"/>
              </a:solidFill>
              <a:effectLst/>
              <a:uFillTx/>
              <a:latin typeface="Georgia" panose="02040502050405020303" pitchFamily="18" charset="0"/>
              <a:sym typeface="Helvetica Light"/>
            </a:endParaRPr>
          </a:p>
        </p:txBody>
      </p:sp>
      <p:sp>
        <p:nvSpPr>
          <p:cNvPr id="338" name="Rectangle 337"/>
          <p:cNvSpPr/>
          <p:nvPr/>
        </p:nvSpPr>
        <p:spPr>
          <a:xfrm>
            <a:off x="10205720" y="8790940"/>
            <a:ext cx="9850120" cy="67373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 cap="flat">
            <a:noFill/>
            <a:miter lim="400000"/>
          </a:ln>
          <a:effectLst>
            <a:outerShdw blurRad="127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9566" tIns="29566" rIns="29566" bIns="29566" numCol="1" spcCol="38100" rtlCol="0" anchor="ctr">
            <a:spAutoFit/>
          </a:bodyPr>
          <a:lstStyle/>
          <a:p>
            <a:pPr marL="0" marR="0" indent="0" algn="ctr" defTabSz="147891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en-US" sz="4000" b="1" dirty="0">
                <a:solidFill>
                  <a:sysClr val="windowText" lastClr="000000"/>
                </a:solidFill>
                <a:latin typeface="Georgia" panose="02040502050405020303" pitchFamily="18" charset="0"/>
                <a:sym typeface="Helvetica Light"/>
              </a:rPr>
              <a:t>Transcript-preserving spk transfer</a:t>
            </a:r>
            <a:endParaRPr kumimoji="0" lang="en-US" altLang="en-US" sz="4000" b="1" i="0" u="none" strike="noStrike" cap="none" spc="0" normalizeH="0" baseline="0" dirty="0">
              <a:ln>
                <a:noFill/>
              </a:ln>
              <a:solidFill>
                <a:sysClr val="windowText" lastClr="000000"/>
              </a:solidFill>
              <a:effectLst/>
              <a:uFillTx/>
              <a:latin typeface="Georgia" panose="02040502050405020303" pitchFamily="18" charset="0"/>
              <a:sym typeface="Helvetica Light"/>
            </a:endParaRPr>
          </a:p>
        </p:txBody>
      </p:sp>
      <p:sp>
        <p:nvSpPr>
          <p:cNvPr id="340" name="Rectangle 339"/>
          <p:cNvSpPr/>
          <p:nvPr/>
        </p:nvSpPr>
        <p:spPr>
          <a:xfrm>
            <a:off x="20222210" y="5075555"/>
            <a:ext cx="9884410" cy="67373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 cap="flat">
            <a:noFill/>
            <a:miter lim="400000"/>
          </a:ln>
          <a:effectLst>
            <a:outerShdw blurRad="127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9566" tIns="29566" rIns="29566" bIns="29566" numCol="1" spcCol="38100" rtlCol="0" anchor="ctr">
            <a:spAutoFit/>
          </a:bodyPr>
          <a:lstStyle/>
          <a:p>
            <a:pPr marL="0" marR="0" indent="0" algn="ctr" defTabSz="147891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4000" b="1">
                <a:solidFill>
                  <a:sysClr val="windowText" lastClr="000000"/>
                </a:solidFill>
                <a:latin typeface="Georgia" panose="02040502050405020303" pitchFamily="18" charset="0"/>
                <a:sym typeface="Helvetica Light"/>
              </a:rPr>
              <a:t>Patterns of successful corrections</a:t>
            </a:r>
            <a:endParaRPr kumimoji="0" lang="en-US" sz="4000" b="1" i="0" u="none" strike="noStrike" cap="none" spc="0" normalizeH="0" baseline="0" dirty="0">
              <a:ln>
                <a:noFill/>
              </a:ln>
              <a:solidFill>
                <a:sysClr val="windowText" lastClr="000000"/>
              </a:solidFill>
              <a:effectLst/>
              <a:uFillTx/>
              <a:latin typeface="Georgia" panose="02040502050405020303" pitchFamily="18" charset="0"/>
              <a:sym typeface="Helvetica Light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276225" y="27879040"/>
            <a:ext cx="9603740" cy="3872865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9566" tIns="29566" rIns="29566" bIns="29566" numCol="1" spcCol="38100" rtlCol="0" anchor="t">
            <a:noAutofit/>
          </a:bodyPr>
          <a:lstStyle/>
          <a:p>
            <a:pPr marL="571500" indent="-571500" algn="l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Errors may come from any </a:t>
            </a:r>
            <a:r>
              <a:rPr lang="en-US" sz="2800" dirty="0">
                <a:solidFill>
                  <a:srgbClr val="0432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individual module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, e.g. VAD, ASR, segmentation, speaker embedding, clustering, etc.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 algn="l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Errors may also come from the </a:t>
            </a:r>
            <a:r>
              <a:rPr lang="en-US" sz="2800" dirty="0">
                <a:solidFill>
                  <a:srgbClr val="0432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orchestration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between these modules.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 algn="l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Different components are trained with different datasets, algorithms, models, etc. Thus their timestamps may not match.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61290" y="5075555"/>
            <a:ext cx="19832320" cy="374205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38760" y="14403705"/>
            <a:ext cx="9717405" cy="5709920"/>
          </a:xfrm>
          <a:prstGeom prst="rect">
            <a:avLst/>
          </a:prstGeom>
        </p:spPr>
      </p:pic>
      <p:sp>
        <p:nvSpPr>
          <p:cNvPr id="13" name="TextBox 51"/>
          <p:cNvSpPr txBox="1"/>
          <p:nvPr>
            <p:custDataLst>
              <p:tags r:id="rId5"/>
            </p:custDataLst>
          </p:nvPr>
        </p:nvSpPr>
        <p:spPr>
          <a:xfrm flipH="1">
            <a:off x="370840" y="20055840"/>
            <a:ext cx="9585325" cy="1798955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9566" tIns="29566" rIns="29566" bIns="29566" numCol="1" spcCol="38100" rtlCol="0" anchor="ctr">
            <a:noAutofit/>
          </a:bodyPr>
          <a:p>
            <a:pPr marL="0" marR="0" indent="0" algn="ctr" defTabSz="147891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800" b="0" i="1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Fig. A motivating example where LLM can easily correct speaker diarization errors on the word level, even with a zero shot instruction.</a:t>
            </a:r>
            <a:endParaRPr kumimoji="0" lang="en-US" sz="2800" b="0" i="1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pic>
        <p:nvPicPr>
          <p:cNvPr id="14" name="Picture 13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276225" y="22750780"/>
            <a:ext cx="9600565" cy="3516630"/>
          </a:xfrm>
          <a:prstGeom prst="rect">
            <a:avLst/>
          </a:prstGeom>
        </p:spPr>
      </p:pic>
      <p:sp>
        <p:nvSpPr>
          <p:cNvPr id="16" name="TextBox 51"/>
          <p:cNvSpPr txBox="1"/>
          <p:nvPr>
            <p:custDataLst>
              <p:tags r:id="rId8"/>
            </p:custDataLst>
          </p:nvPr>
        </p:nvSpPr>
        <p:spPr>
          <a:xfrm flipH="1">
            <a:off x="248925" y="26418129"/>
            <a:ext cx="9769617" cy="1350645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9566" tIns="29566" rIns="29566" bIns="29566" numCol="1" spcCol="38100" rtlCol="0" anchor="ctr">
            <a:spAutoFit/>
          </a:bodyPr>
          <a:p>
            <a:pPr marL="0" marR="0" indent="0" algn="ctr" defTabSz="147891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800" b="0" i="1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Fig. </a:t>
            </a:r>
            <a:r>
              <a:rPr lang="en-US" sz="2800" i="1" dirty="0"/>
              <a:t> Orchestration between ASR and diarization results. (a) Correct output; (b) Incorrect output due to bad word-vs-speak timestamps.</a:t>
            </a:r>
            <a:endParaRPr lang="en-US" sz="2800" i="1" dirty="0"/>
          </a:p>
        </p:txBody>
      </p:sp>
      <p:pic>
        <p:nvPicPr>
          <p:cNvPr id="24" name="Picture 23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10287000" y="13115290"/>
            <a:ext cx="9714865" cy="1780540"/>
          </a:xfrm>
          <a:prstGeom prst="rect">
            <a:avLst/>
          </a:prstGeom>
        </p:spPr>
      </p:pic>
      <p:sp>
        <p:nvSpPr>
          <p:cNvPr id="25" name="TextBox 3"/>
          <p:cNvSpPr txBox="1"/>
          <p:nvPr>
            <p:custDataLst>
              <p:tags r:id="rId11"/>
            </p:custDataLst>
          </p:nvPr>
        </p:nvSpPr>
        <p:spPr>
          <a:xfrm>
            <a:off x="10345231" y="23264435"/>
            <a:ext cx="9604246" cy="3987800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9566" tIns="29566" rIns="29566" bIns="29566" numCol="1" spcCol="38100" rtlCol="0" anchor="t">
            <a:spAutoFit/>
          </a:bodyPr>
          <a:p>
            <a:pPr marL="571500" marR="0" indent="-571500" algn="l" defTabSz="1478915" rtl="0" fontAlgn="auto" latinLnBrk="0" hangingPunct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3 flavors of data processing: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28700" marR="0" lvl="1" indent="-571500" algn="l" defTabSz="1478915" rtl="0" fontAlgn="auto" latinLnBrk="0" hangingPunct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Flavor 1: hypothesis-to-oracle (</a:t>
            </a:r>
            <a:r>
              <a:rPr lang="en-US" sz="2800" dirty="0">
                <a:solidFill>
                  <a:srgbClr val="0432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hyp2ora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485900" marR="0" lvl="2" indent="-571500" algn="l" defTabSz="1478915" rtl="0" fontAlgn="auto" latinLnBrk="0" hangingPunct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sz="2800" i="1" dirty="0">
                <a:latin typeface="Arial" panose="020B0604020202020204" pitchFamily="34" charset="0"/>
                <a:cs typeface="Arial" panose="020B0604020202020204" pitchFamily="34" charset="0"/>
              </a:rPr>
              <a:t>Prompt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: hypothesis word+ hypothesis speaker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485900" marR="0" lvl="2" indent="-571500" algn="l" defTabSz="1478915" rtl="0" fontAlgn="auto" latinLnBrk="0" hangingPunct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sz="2800" i="1" dirty="0">
                <a:latin typeface="Arial" panose="020B0604020202020204" pitchFamily="34" charset="0"/>
                <a:cs typeface="Arial" panose="020B0604020202020204" pitchFamily="34" charset="0"/>
              </a:rPr>
              <a:t>Completion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: hypothesis word + oracle speaker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28700" marR="0" lvl="1" indent="-571500" algn="l" defTabSz="1478915" rtl="0" fontAlgn="auto" latinLnBrk="0" hangingPunct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Flavor 2: degraded-to-reference (</a:t>
            </a:r>
            <a:r>
              <a:rPr lang="en-US" sz="2800" dirty="0">
                <a:solidFill>
                  <a:srgbClr val="0432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deg2ref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485900" marR="0" lvl="2" indent="-571500" algn="l" defTabSz="1478915" rtl="0" fontAlgn="auto" latinLnBrk="0" hangingPunct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sz="2800" i="1" dirty="0">
                <a:latin typeface="Arial" panose="020B0604020202020204" pitchFamily="34" charset="0"/>
                <a:cs typeface="Arial" panose="020B0604020202020204" pitchFamily="34" charset="0"/>
              </a:rPr>
              <a:t>Prompt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: reference word + degraded speaker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485900" marR="0" lvl="2" indent="-571500" algn="l" defTabSz="1478915" rtl="0" fontAlgn="auto" latinLnBrk="0" hangingPunct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sz="2800" i="1" dirty="0">
                <a:latin typeface="Arial" panose="020B0604020202020204" pitchFamily="34" charset="0"/>
                <a:cs typeface="Arial" panose="020B0604020202020204" pitchFamily="34" charset="0"/>
              </a:rPr>
              <a:t>Completion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: reference word + reference speaker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28700" marR="0" lvl="1" indent="-571500" algn="l" defTabSz="1478915" rtl="0" fontAlgn="auto" latinLnBrk="0" hangingPunct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Flavor 3: </a:t>
            </a:r>
            <a:r>
              <a:rPr lang="en-US" sz="2800" dirty="0">
                <a:solidFill>
                  <a:srgbClr val="0432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mixed</a:t>
            </a:r>
            <a:endParaRPr lang="en-US" sz="2800" dirty="0">
              <a:solidFill>
                <a:srgbClr val="0432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3" name="Picture 32"/>
          <p:cNvPicPr/>
          <p:nvPr/>
        </p:nvPicPr>
        <p:blipFill>
          <a:blip r:embed="rId12"/>
        </p:blipFill>
        <p:spPr>
          <a:xfrm>
            <a:off x="20561359" y="23663884"/>
            <a:ext cx="618485" cy="618485"/>
          </a:xfrm>
          <a:prstGeom prst="rect">
            <a:avLst/>
          </a:prstGeom>
        </p:spPr>
      </p:pic>
      <p:sp>
        <p:nvSpPr>
          <p:cNvPr id="35" name="Text Box 34"/>
          <p:cNvSpPr txBox="1"/>
          <p:nvPr/>
        </p:nvSpPr>
        <p:spPr>
          <a:xfrm>
            <a:off x="21522110" y="23614284"/>
            <a:ext cx="8428835" cy="692511"/>
          </a:xfrm>
          <a:prstGeom prst="rect">
            <a:avLst/>
          </a:prstGeom>
          <a:noFill/>
          <a:ln w="3175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29566" tIns="29566" rIns="29566" bIns="29566" numCol="1" spcCol="38100" rtlCol="0" anchor="ctr" forceAA="0">
            <a:noAutofit/>
          </a:bodyPr>
          <a:p>
            <a:pPr marL="0" marR="0" indent="0" algn="l" defTabSz="147891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  <a:sym typeface="Helvetica Light"/>
              </a:rPr>
              <a:t>https://github.com/google/speaker-id/tree/master/DiarizationLM</a:t>
            </a:r>
            <a:endParaRPr kumimoji="0" 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onsolas" panose="020B0609020204030204" pitchFamily="49" charset="0"/>
              <a:ea typeface="+mn-ea"/>
              <a:cs typeface="Consolas" panose="020B0609020204030204" pitchFamily="49" charset="0"/>
              <a:sym typeface="Helvetica Light"/>
            </a:endParaRPr>
          </a:p>
        </p:txBody>
      </p:sp>
      <p:sp>
        <p:nvSpPr>
          <p:cNvPr id="37" name="TextBox 3"/>
          <p:cNvSpPr txBox="1"/>
          <p:nvPr>
            <p:custDataLst>
              <p:tags r:id="rId13"/>
            </p:custDataLst>
          </p:nvPr>
        </p:nvSpPr>
        <p:spPr>
          <a:xfrm>
            <a:off x="20371837" y="5886597"/>
            <a:ext cx="9604246" cy="2023110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9566" tIns="29566" rIns="29566" bIns="29566" numCol="1" spcCol="38100" rtlCol="0" anchor="t">
            <a:spAutoFit/>
          </a:bodyPr>
          <a:p>
            <a:pPr marL="571500" marR="0" lvl="0" indent="-571500" algn="l" defTabSz="1478915" rtl="0" fontAlgn="auto" latinLnBrk="0" hangingPunct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432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Different parts of sentence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incorrectly attributed to the same speaker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marR="0" lvl="0" indent="-571500" algn="l" defTabSz="1478915" rtl="0" fontAlgn="auto" latinLnBrk="0" hangingPunct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Short speaker turns due to </a:t>
            </a:r>
            <a:r>
              <a:rPr lang="en-US" sz="2800" dirty="0">
                <a:solidFill>
                  <a:srgbClr val="0432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disfluency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marR="0" lvl="0" indent="-571500" algn="l" defTabSz="1478915" rtl="0" fontAlgn="auto" latinLnBrk="0" hangingPunct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Speaker turns due to </a:t>
            </a:r>
            <a:r>
              <a:rPr lang="en-US" sz="2800" dirty="0">
                <a:solidFill>
                  <a:srgbClr val="0432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interruptions</a:t>
            </a:r>
            <a:endParaRPr lang="en-US" sz="2800" dirty="0">
              <a:solidFill>
                <a:srgbClr val="0432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3"/>
          <p:cNvSpPr txBox="1"/>
          <p:nvPr>
            <p:custDataLst>
              <p:tags r:id="rId14"/>
            </p:custDataLst>
          </p:nvPr>
        </p:nvSpPr>
        <p:spPr>
          <a:xfrm>
            <a:off x="10345117" y="9897584"/>
            <a:ext cx="9604246" cy="3005455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9566" tIns="29566" rIns="29566" bIns="29566" numCol="1" spcCol="38100" rtlCol="0" anchor="t">
            <a:spAutoFit/>
          </a:bodyPr>
          <a:p>
            <a:pPr marL="571500" marR="0" lvl="0" indent="-571500" algn="l" defTabSz="1478915" rtl="0" fontAlgn="auto" latinLnBrk="0" hangingPunct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LLM input &amp; output should have the</a:t>
            </a:r>
            <a:r>
              <a:rPr lang="en-US" sz="2800" dirty="0">
                <a:solidFill>
                  <a:srgbClr val="0432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same text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, and only </a:t>
            </a:r>
            <a:r>
              <a:rPr lang="en-US" sz="2800" dirty="0">
                <a:solidFill>
                  <a:srgbClr val="0432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different speakers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571500" marR="0" lvl="0" indent="-571500" algn="l" defTabSz="1478915" rtl="0" fontAlgn="auto" latinLnBrk="0" hangingPunct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We need TPST in both prompt builder and completion parser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571500" marR="0" lvl="0" indent="-571500" algn="l" defTabSz="1478915" rtl="0" fontAlgn="auto" latinLnBrk="0" hangingPunct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432FF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TPST(src_word, src_spk, tgt_word, tgt_spk) -&gt; trans_spk </a:t>
            </a:r>
            <a:endParaRPr lang="en-US" sz="2800" dirty="0">
              <a:solidFill>
                <a:srgbClr val="0432FF"/>
              </a:solidFill>
              <a:latin typeface="Consolas" panose="020B0609020204030204" pitchFamily="49" charset="0"/>
              <a:cs typeface="Consolas" panose="020B0609020204030204" pitchFamily="49" charset="0"/>
              <a:sym typeface="+mn-ea"/>
            </a:endParaRPr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10345420" y="15048230"/>
            <a:ext cx="9516110" cy="8027035"/>
          </a:xfrm>
          <a:prstGeom prst="rect">
            <a:avLst/>
          </a:prstGeom>
        </p:spPr>
      </p:pic>
      <p:sp>
        <p:nvSpPr>
          <p:cNvPr id="9" name="Rectangle 339"/>
          <p:cNvSpPr/>
          <p:nvPr>
            <p:custDataLst>
              <p:tags r:id="rId17"/>
            </p:custDataLst>
          </p:nvPr>
        </p:nvSpPr>
        <p:spPr>
          <a:xfrm>
            <a:off x="20241260" y="22684105"/>
            <a:ext cx="9865360" cy="67373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 cap="flat">
            <a:noFill/>
            <a:miter lim="400000"/>
          </a:ln>
          <a:effectLst>
            <a:outerShdw blurRad="127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9566" tIns="29566" rIns="29566" bIns="29566" numCol="1" spcCol="38100" rtlCol="0" anchor="ctr">
            <a:spAutoFit/>
          </a:bodyPr>
          <a:p>
            <a:pPr marL="0" marR="0" indent="0" algn="ctr" defTabSz="147891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4000" b="1" i="0" u="none" strike="noStrike" cap="none" spc="0" normalizeH="0" baseline="0">
                <a:ln>
                  <a:noFill/>
                </a:ln>
                <a:solidFill>
                  <a:sysClr val="windowText" lastClr="000000"/>
                </a:solidFill>
                <a:effectLst/>
                <a:uFillTx/>
                <a:latin typeface="Georgia" panose="02040502050405020303" pitchFamily="18" charset="0"/>
                <a:sym typeface="Helvetica Light"/>
              </a:rPr>
              <a:t>Python library</a:t>
            </a:r>
            <a:endParaRPr kumimoji="0" lang="en-US" sz="4000" b="1" i="0" u="none" strike="noStrike" cap="none" spc="0" normalizeH="0" baseline="0">
              <a:ln>
                <a:noFill/>
              </a:ln>
              <a:solidFill>
                <a:sysClr val="windowText" lastClr="000000"/>
              </a:solidFill>
              <a:effectLst/>
              <a:uFillTx/>
              <a:latin typeface="Georgia" panose="02040502050405020303" pitchFamily="18" charset="0"/>
              <a:sym typeface="Helvetica Light"/>
            </a:endParaRPr>
          </a:p>
        </p:txBody>
      </p:sp>
      <p:pic>
        <p:nvPicPr>
          <p:cNvPr id="15" name="Picture 14"/>
          <p:cNvPicPr>
            <a:picLocks noChangeAspect="1"/>
          </p:cNvPicPr>
          <p:nvPr>
            <p:custDataLst>
              <p:tags r:id="rId18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20276185" y="7998460"/>
            <a:ext cx="9789795" cy="749935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>
            <p:custDataLst>
              <p:tags r:id="rId20"/>
            </p:custDataLst>
          </p:nvPr>
        </p:nvPicPr>
        <p:blipFill>
          <a:blip r:embed="rId21"/>
          <a:stretch>
            <a:fillRect/>
          </a:stretch>
        </p:blipFill>
        <p:spPr>
          <a:xfrm>
            <a:off x="20304760" y="15720060"/>
            <a:ext cx="9758045" cy="6746240"/>
          </a:xfrm>
          <a:prstGeom prst="rect">
            <a:avLst/>
          </a:prstGeom>
        </p:spPr>
      </p:pic>
      <p:sp>
        <p:nvSpPr>
          <p:cNvPr id="20" name="Rectangle 337"/>
          <p:cNvSpPr/>
          <p:nvPr>
            <p:custDataLst>
              <p:tags r:id="rId22"/>
            </p:custDataLst>
          </p:nvPr>
        </p:nvSpPr>
        <p:spPr>
          <a:xfrm>
            <a:off x="176530" y="31882715"/>
            <a:ext cx="9850120" cy="67373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 cap="flat">
            <a:noFill/>
            <a:miter lim="400000"/>
          </a:ln>
          <a:effectLst>
            <a:outerShdw blurRad="127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9566" tIns="29566" rIns="29566" bIns="29566" numCol="1" spcCol="38100" rtlCol="0" anchor="ctr">
            <a:spAutoFit/>
          </a:bodyPr>
          <a:p>
            <a:pPr marL="0" marR="0" indent="0" algn="ctr" defTabSz="147891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en-US" sz="4000" b="1" dirty="0">
                <a:solidFill>
                  <a:sysClr val="windowText" lastClr="000000"/>
                </a:solidFill>
                <a:latin typeface="Georgia" panose="02040502050405020303" pitchFamily="18" charset="0"/>
                <a:sym typeface="Helvetica Light"/>
              </a:rPr>
              <a:t>System description</a:t>
            </a:r>
            <a:endParaRPr kumimoji="0" lang="en-US" altLang="en-US" sz="4000" b="1" i="0" u="none" strike="noStrike" cap="none" spc="0" normalizeH="0" baseline="0" dirty="0">
              <a:ln>
                <a:noFill/>
              </a:ln>
              <a:solidFill>
                <a:sysClr val="windowText" lastClr="000000"/>
              </a:solidFill>
              <a:effectLst/>
              <a:uFillTx/>
              <a:latin typeface="Georgia" panose="02040502050405020303" pitchFamily="18" charset="0"/>
              <a:sym typeface="Helvetica Light"/>
            </a:endParaRPr>
          </a:p>
        </p:txBody>
      </p:sp>
      <p:sp>
        <p:nvSpPr>
          <p:cNvPr id="22" name="TextBox 3"/>
          <p:cNvSpPr txBox="1"/>
          <p:nvPr>
            <p:custDataLst>
              <p:tags r:id="rId23"/>
            </p:custDataLst>
          </p:nvPr>
        </p:nvSpPr>
        <p:spPr>
          <a:xfrm>
            <a:off x="259609" y="32686941"/>
            <a:ext cx="9604246" cy="2513965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9566" tIns="29566" rIns="29566" bIns="29566" numCol="1" spcCol="38100" rtlCol="0" anchor="t">
            <a:spAutoFit/>
          </a:bodyPr>
          <a:p>
            <a:pPr marL="571500" marR="0" indent="-571500" algn="l" defTabSz="1478915" rtl="0" fontAlgn="auto" latinLnBrk="0" hangingPunct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Prompt builder: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28700" marR="0" lvl="1" indent="-571500" algn="l" defTabSz="1478915" rtl="0" fontAlgn="auto" latinLnBrk="0" hangingPunct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Converts word and speaker sequences to a text representation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28700" marR="0" lvl="1" indent="-571500" algn="l" defTabSz="1478915" rtl="0" fontAlgn="auto" latinLnBrk="0" hangingPunct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Segment the sequences recursively to fit the LLM input length limit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3" name="Picture 22"/>
          <p:cNvPicPr>
            <a:picLocks noChangeAspect="1"/>
          </p:cNvPicPr>
          <p:nvPr>
            <p:custDataLst>
              <p:tags r:id="rId24"/>
            </p:custDataLst>
          </p:nvPr>
        </p:nvPicPr>
        <p:blipFill>
          <a:blip r:embed="rId25"/>
          <a:stretch>
            <a:fillRect/>
          </a:stretch>
        </p:blipFill>
        <p:spPr>
          <a:xfrm>
            <a:off x="234950" y="35502850"/>
            <a:ext cx="9786620" cy="1264285"/>
          </a:xfrm>
          <a:prstGeom prst="rect">
            <a:avLst/>
          </a:prstGeom>
        </p:spPr>
      </p:pic>
      <p:sp>
        <p:nvSpPr>
          <p:cNvPr id="26" name="TextBox 3"/>
          <p:cNvSpPr txBox="1"/>
          <p:nvPr>
            <p:custDataLst>
              <p:tags r:id="rId26"/>
            </p:custDataLst>
          </p:nvPr>
        </p:nvSpPr>
        <p:spPr>
          <a:xfrm>
            <a:off x="260047" y="36973349"/>
            <a:ext cx="9604246" cy="3496310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9566" tIns="29566" rIns="29566" bIns="29566" numCol="1" spcCol="38100" rtlCol="0" anchor="t">
            <a:spAutoFit/>
          </a:bodyPr>
          <a:p>
            <a:pPr marL="571500" marR="0" indent="-571500" algn="l" defTabSz="1478915" rtl="0" fontAlgn="auto" latinLnBrk="0" hangingPunct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Completion parser: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28700" marR="0" lvl="1" indent="-571500" algn="l" defTabSz="1478915" rtl="0" fontAlgn="auto" latinLnBrk="0" hangingPunct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Truncate undesired LLM output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28700" marR="0" lvl="1" indent="-571500" algn="l" defTabSz="1478915" rtl="0" fontAlgn="auto" latinLnBrk="0" hangingPunct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Extract word and speaker sequences from text completion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28700" marR="0" lvl="1" indent="-571500" algn="l" defTabSz="1478915" rtl="0" fontAlgn="auto" latinLnBrk="0" hangingPunct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Concatenate sequences of all segments from same utterance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28700" marR="0" lvl="1" indent="-571500" algn="l" defTabSz="1478915" rtl="0" fontAlgn="auto" latinLnBrk="0" hangingPunct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Transfer speakers to original word sequence</a:t>
            </a:r>
            <a:endParaRPr lang="en-US" sz="2800" dirty="0">
              <a:solidFill>
                <a:srgbClr val="0432FF"/>
              </a:solidFill>
              <a:latin typeface="Consolas" panose="020B0609020204030204" pitchFamily="49" charset="0"/>
              <a:cs typeface="Consolas" panose="020B0609020204030204" pitchFamily="49" charset="0"/>
              <a:sym typeface="+mn-ea"/>
            </a:endParaRPr>
          </a:p>
        </p:txBody>
      </p:sp>
      <p:sp>
        <p:nvSpPr>
          <p:cNvPr id="27" name="Rectangle 339"/>
          <p:cNvSpPr/>
          <p:nvPr>
            <p:custDataLst>
              <p:tags r:id="rId27"/>
            </p:custDataLst>
          </p:nvPr>
        </p:nvSpPr>
        <p:spPr>
          <a:xfrm>
            <a:off x="10205085" y="27557095"/>
            <a:ext cx="9884410" cy="67373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 cap="flat">
            <a:noFill/>
            <a:miter lim="400000"/>
          </a:ln>
          <a:effectLst>
            <a:outerShdw blurRad="127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9566" tIns="29566" rIns="29566" bIns="29566" numCol="1" spcCol="38100" rtlCol="0" anchor="ctr">
            <a:spAutoFit/>
          </a:bodyPr>
          <a:p>
            <a:pPr marL="0" marR="0" indent="0" algn="ctr" defTabSz="147891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4000" b="1" i="0" u="none" strike="noStrike" cap="none" spc="0" normalizeH="0" baseline="0">
                <a:ln>
                  <a:noFill/>
                </a:ln>
                <a:solidFill>
                  <a:sysClr val="windowText" lastClr="000000"/>
                </a:solidFill>
                <a:effectLst/>
                <a:uFillTx/>
                <a:latin typeface="Georgia" panose="02040502050405020303" pitchFamily="18" charset="0"/>
                <a:sym typeface="Helvetica Light"/>
              </a:rPr>
              <a:t>Experiment </a:t>
            </a:r>
            <a:r>
              <a:rPr kumimoji="0" lang="en-US" sz="4000" b="1" i="0" u="none" strike="noStrike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FillTx/>
                <a:latin typeface="Georgia" panose="02040502050405020303" pitchFamily="18" charset="0"/>
                <a:sym typeface="Helvetica Light"/>
              </a:rPr>
              <a:t>r</a:t>
            </a:r>
            <a:r>
              <a:rPr kumimoji="0" lang="en-US" sz="4000" b="1" i="0" u="none" strike="noStrike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FillTx/>
                <a:latin typeface="Georgia" panose="02040502050405020303" pitchFamily="18" charset="0"/>
                <a:sym typeface="Helvetica Light"/>
              </a:rPr>
              <a:t>esults</a:t>
            </a:r>
            <a:endParaRPr kumimoji="0" lang="en-US" sz="4000" b="1" i="0" u="none" strike="noStrike" cap="none" spc="0" normalizeH="0" baseline="0" dirty="0">
              <a:ln>
                <a:noFill/>
              </a:ln>
              <a:solidFill>
                <a:sysClr val="windowText" lastClr="000000"/>
              </a:solidFill>
              <a:effectLst/>
              <a:uFillTx/>
              <a:latin typeface="Georgia" panose="02040502050405020303" pitchFamily="18" charset="0"/>
              <a:sym typeface="Helvetica Light"/>
            </a:endParaRPr>
          </a:p>
        </p:txBody>
      </p:sp>
      <p:sp>
        <p:nvSpPr>
          <p:cNvPr id="28" name="TextBox 3"/>
          <p:cNvSpPr txBox="1"/>
          <p:nvPr>
            <p:custDataLst>
              <p:tags r:id="rId28"/>
            </p:custDataLst>
          </p:nvPr>
        </p:nvSpPr>
        <p:spPr>
          <a:xfrm>
            <a:off x="10257293" y="28365837"/>
            <a:ext cx="9604246" cy="8408035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9566" tIns="29566" rIns="29566" bIns="29566" numCol="1" spcCol="38100" rtlCol="0" anchor="t">
            <a:spAutoFit/>
          </a:bodyPr>
          <a:p>
            <a:pPr marL="571500" marR="0" indent="-571500" algn="l" defTabSz="1478915" rtl="0" fontAlgn="auto" latinLnBrk="0" hangingPunct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Datasets: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28700" marR="0" lvl="1" indent="-571500" algn="l" defTabSz="1478915" rtl="0" fontAlgn="auto" latinLnBrk="0" hangingPunct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Training: 11527 utterances from Fisher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28700" marR="0" lvl="1" indent="-571500" algn="l" defTabSz="1478915" rtl="0" fontAlgn="auto" latinLnBrk="0" hangingPunct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Testing: 172 utterance from Fisher + 20 utterances from Callhome English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marR="0" lvl="0" indent="-571500" algn="l" defTabSz="1478915" rtl="0" fontAlgn="auto" latinLnBrk="0" hangingPunct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Metrics: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28700" marR="0" lvl="1" indent="-571500" algn="l" defTabSz="1478915" rtl="0" fontAlgn="auto" latinLnBrk="0" hangingPunct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Word Error Rate (WER)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28700" marR="0" lvl="1" indent="-571500" algn="l" defTabSz="1478915" rtl="0" fontAlgn="auto" latinLnBrk="0" hangingPunct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Word Diarization Error Rate (WDER)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28700" marR="0" lvl="1" indent="-571500" algn="l" defTabSz="1478915" rtl="0" fontAlgn="auto" latinLnBrk="0" hangingPunct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Concatenated minimum-permutation Word Error Rate (cpWER)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marR="0" lvl="0" indent="-571500" algn="l" defTabSz="1478915" rtl="0" fontAlgn="auto" latinLnBrk="0" hangingPunct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Baseline system: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28700" marR="0" lvl="1" indent="-571500" algn="l" defTabSz="1478915" rtl="0" fontAlgn="auto" latinLnBrk="0" hangingPunct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ASR: Google Universal Speech Model (USM)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28700" marR="0" lvl="1" indent="-571500" algn="l" defTabSz="1478915" rtl="0" fontAlgn="auto" latinLnBrk="0" hangingPunct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Speaker diarization: Turn-to-diarize + multi-stage clustering (unknown number of speakers)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marR="0" lvl="0" indent="-571500" algn="l" defTabSz="1478915" rtl="0" fontAlgn="auto" latinLnBrk="0" hangingPunct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LLMs experimented: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28700" marR="0" lvl="1" indent="-571500" algn="l" defTabSz="1478915" rtl="0" fontAlgn="auto" latinLnBrk="0" hangingPunct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PaLM 2-S &amp; PaLM 2-L: 0-shot, 1-shot, finetuning with 3 flavors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28700" marR="0" lvl="1" indent="-571500" algn="l" defTabSz="1478915" rtl="0" fontAlgn="auto" latinLnBrk="0" hangingPunct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Llama 2 &amp; Llama 3: LoRA fintuning with mixed flavor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9" name="Picture 28" descr="Screenshot 2024-08-03 at 4.13.27 PM"/>
          <p:cNvPicPr>
            <a:picLocks noChangeAspect="1"/>
          </p:cNvPicPr>
          <p:nvPr>
            <p:custDataLst>
              <p:tags r:id="rId29"/>
            </p:custDataLst>
          </p:nvPr>
        </p:nvPicPr>
        <p:blipFill>
          <a:blip r:embed="rId30"/>
          <a:stretch>
            <a:fillRect/>
          </a:stretch>
        </p:blipFill>
        <p:spPr>
          <a:xfrm>
            <a:off x="10272395" y="36864290"/>
            <a:ext cx="9778365" cy="3833495"/>
          </a:xfrm>
          <a:prstGeom prst="rect">
            <a:avLst/>
          </a:prstGeom>
        </p:spPr>
      </p:pic>
      <p:sp>
        <p:nvSpPr>
          <p:cNvPr id="31" name="TextBox 3"/>
          <p:cNvSpPr txBox="1"/>
          <p:nvPr>
            <p:custDataLst>
              <p:tags r:id="rId31"/>
            </p:custDataLst>
          </p:nvPr>
        </p:nvSpPr>
        <p:spPr>
          <a:xfrm>
            <a:off x="20372516" y="24481730"/>
            <a:ext cx="9604246" cy="1531620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9566" tIns="29566" rIns="29566" bIns="29566" numCol="1" spcCol="38100" rtlCol="0" anchor="t">
            <a:spAutoFit/>
          </a:bodyPr>
          <a:p>
            <a:pPr marL="571500" marR="0" indent="-571500" algn="l" defTabSz="1478915" rtl="0" fontAlgn="auto" latinLnBrk="0" hangingPunct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Install the library: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28700" marR="0" lvl="1" indent="-571500" algn="l" defTabSz="1478915" rtl="0" fontAlgn="auto" latinLnBrk="0" hangingPunct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pip install diarizationlm</a:t>
            </a: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71500" marR="0" indent="-571500" algn="l" defTabSz="1478915" rtl="0" fontAlgn="auto" latinLnBrk="0" hangingPunct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Prepare data in json format:</a:t>
            </a:r>
            <a:endParaRPr lang="en-US" sz="2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38" name="Picture 37"/>
          <p:cNvPicPr>
            <a:picLocks noChangeAspect="1"/>
          </p:cNvPicPr>
          <p:nvPr>
            <p:custDataLst>
              <p:tags r:id="rId32"/>
            </p:custDataLst>
          </p:nvPr>
        </p:nvPicPr>
        <p:blipFill>
          <a:blip r:embed="rId33"/>
          <a:stretch>
            <a:fillRect/>
          </a:stretch>
        </p:blipFill>
        <p:spPr>
          <a:xfrm>
            <a:off x="20339050" y="26048335"/>
            <a:ext cx="9654540" cy="3359150"/>
          </a:xfrm>
          <a:prstGeom prst="rect">
            <a:avLst/>
          </a:prstGeom>
        </p:spPr>
      </p:pic>
      <p:sp>
        <p:nvSpPr>
          <p:cNvPr id="39" name="TextBox 3"/>
          <p:cNvSpPr txBox="1"/>
          <p:nvPr>
            <p:custDataLst>
              <p:tags r:id="rId34"/>
            </p:custDataLst>
          </p:nvPr>
        </p:nvSpPr>
        <p:spPr>
          <a:xfrm>
            <a:off x="20383946" y="29616340"/>
            <a:ext cx="9604246" cy="7917180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9566" tIns="29566" rIns="29566" bIns="29566" numCol="1" spcCol="38100" rtlCol="0" anchor="t">
            <a:spAutoFit/>
          </a:bodyPr>
          <a:p>
            <a:pPr marL="571500" marR="0" indent="-571500" algn="l" defTabSz="1478915" rtl="0" fontAlgn="auto" latinLnBrk="0" hangingPunct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Convert between word/spk sequences and pure text: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28700" marR="0" lvl="1" indent="-571500" algn="l" defTabSz="1478915" rtl="0" fontAlgn="auto" latinLnBrk="0" hangingPunct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create_diarized_text()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- sequences to text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28700" marR="0" lvl="1" indent="-571500" algn="l" defTabSz="1478915" rtl="0" fontAlgn="auto" latinLnBrk="0" hangingPunct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extract_text_and_spk()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- text to sequences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marR="0" lvl="0" indent="-571500" algn="l" defTabSz="1478915" rtl="0" fontAlgn="auto" latinLnBrk="0" hangingPunct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Transcript-preserving speaker transfer (TPST):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28700" marR="0" lvl="1" indent="-571500" algn="l" defTabSz="1478915" rtl="0" fontAlgn="auto" latinLnBrk="0" hangingPunct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def transcript_preserving_speaker_transfer(</a:t>
            </a: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028700" marR="0" lvl="1" indent="-571500" algn="l" defTabSz="1478915" rtl="0" fontAlgn="auto" latinLnBrk="0" hangingPunct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  src_text: str, src_spk: str,</a:t>
            </a: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028700" marR="0" lvl="1" indent="-571500" algn="l" defTabSz="1478915" rtl="0" fontAlgn="auto" latinLnBrk="0" hangingPunct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  tgt_text: str, tgt_spk: str) -&gt; str</a:t>
            </a: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71500" marR="0" lvl="0" indent="-571500" algn="l" defTabSz="1478915" rtl="0" fontAlgn="auto" latinLnBrk="0" hangingPunct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Compute metrics: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1028700" marR="0" lvl="1" indent="-571500" algn="l" defTabSz="1478915" rtl="0" fontAlgn="auto" latinLnBrk="0" hangingPunct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python3 compute_metrics_on_json.py \</a:t>
            </a: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028700" marR="0" lvl="1" indent="-571500" algn="l" defTabSz="1478915" rtl="0" fontAlgn="auto" latinLnBrk="0" hangingPunct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--input=testdata/example_data.json \</a:t>
            </a: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028700" marR="0" lvl="1" indent="-571500" algn="l" defTabSz="1478915" rtl="0" fontAlgn="auto" latinLnBrk="0" hangingPunct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--output=/tmp/example_metrics.json</a:t>
            </a: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71500" marR="0" lvl="0" indent="-571500" algn="l" defTabSz="1478915" rtl="0" fontAlgn="auto" latinLnBrk="0" hangingPunct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Finetune llama model with unsloth: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1028700" marR="0" lvl="1" indent="-571500" algn="l" defTabSz="1478915" rtl="0" fontAlgn="auto" latinLnBrk="0" hangingPunct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cd 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unsloth &amp;&amp; 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python3 1_finetune.py</a:t>
            </a: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71500" marR="0" lvl="0" indent="-571500" algn="l" defTabSz="1478915" rtl="0" fontAlgn="auto" latinLnBrk="0" hangingPunct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Play with demo: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1028700" marR="0" lvl="1" indent="-571500" algn="l" defTabSz="1478915" rtl="0" fontAlgn="auto" latinLnBrk="0" hangingPunct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https://huggingface.co/spaces/diarizers-community/DiarizationLM-GGUF</a:t>
            </a: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35"/>
            </p:custDataLst>
          </p:nvPr>
        </p:nvPicPr>
        <p:blipFill>
          <a:blip r:embed="rId36"/>
          <a:stretch>
            <a:fillRect/>
          </a:stretch>
        </p:blipFill>
        <p:spPr>
          <a:xfrm>
            <a:off x="20339050" y="37634545"/>
            <a:ext cx="9699625" cy="2905125"/>
          </a:xfrm>
          <a:prstGeom prst="rect">
            <a:avLst/>
          </a:prstGeom>
        </p:spPr>
      </p:pic>
      <p:pic>
        <p:nvPicPr>
          <p:cNvPr id="2" name="Picture 1"/>
          <p:cNvPicPr/>
          <p:nvPr/>
        </p:nvPicPr>
        <p:blipFill>
          <a:blip r:embed="rId37"/>
        </p:blipFill>
        <p:spPr>
          <a:xfrm>
            <a:off x="28625800" y="35200590"/>
            <a:ext cx="1113790" cy="113919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27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127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3175" cap="flat">
          <a:noFill/>
          <a:miter lim="400000"/>
        </a:ln>
        <a:effectLst>
          <a:outerShdw blurRad="127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42862" tIns="42862" rIns="42862" bIns="42862" numCol="1" spcCol="38100" rtlCol="0" anchor="ctr">
        <a:spAutoFit/>
      </a:bodyPr>
      <a:lstStyle>
        <a:defPPr marL="0" marR="0" indent="0" algn="ctr" defTabSz="1478915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6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175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</a:spPr>
      <a:bodyPr rot="0" spcFirstLastPara="1" vertOverflow="overflow" horzOverflow="overflow" vert="horz" wrap="square" lIns="42862" tIns="42862" rIns="42862" bIns="42862" numCol="1" spcCol="38100" rtlCol="0" anchor="ctr">
        <a:spAutoFit/>
      </a:bodyPr>
      <a:lstStyle>
        <a:defPPr marL="0" marR="0" indent="0" algn="ctr" defTabSz="1478915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9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27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127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3175" cap="flat">
          <a:noFill/>
          <a:miter lim="400000"/>
        </a:ln>
        <a:effectLst>
          <a:outerShdw blurRad="127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42862" tIns="42862" rIns="42862" bIns="42862" numCol="1" spcCol="38100" rtlCol="0" anchor="ctr">
        <a:spAutoFit/>
      </a:bodyPr>
      <a:lstStyle>
        <a:defPPr marL="0" marR="0" indent="0" algn="ctr" defTabSz="1478915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6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175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</a:spPr>
      <a:bodyPr rot="0" spcFirstLastPara="1" vertOverflow="overflow" horzOverflow="overflow" vert="horz" wrap="square" lIns="42862" tIns="42862" rIns="42862" bIns="42862" numCol="1" spcCol="38100" rtlCol="0" anchor="ctr">
        <a:spAutoFit/>
      </a:bodyPr>
      <a:lstStyle>
        <a:defPPr marL="0" marR="0" indent="0" algn="ctr" defTabSz="1478915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9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3285</Words>
  <Application>WPS Presentation</Application>
  <PresentationFormat>Custom</PresentationFormat>
  <Paragraphs>90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4" baseType="lpstr">
      <vt:lpstr>Arial</vt:lpstr>
      <vt:lpstr>SimSun</vt:lpstr>
      <vt:lpstr>Wingdings</vt:lpstr>
      <vt:lpstr>Helvetica Light</vt:lpstr>
      <vt:lpstr>Century Gothic</vt:lpstr>
      <vt:lpstr>Helvetica</vt:lpstr>
      <vt:lpstr>Consolas</vt:lpstr>
      <vt:lpstr>Helvetica Neue</vt:lpstr>
      <vt:lpstr>Georgia</vt:lpstr>
      <vt:lpstr>Microsoft YaHei</vt:lpstr>
      <vt:lpstr>Arial Unicode MS</vt:lpstr>
      <vt:lpstr>Calibri</vt:lpstr>
      <vt:lpstr>White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wqail</cp:lastModifiedBy>
  <cp:revision>298</cp:revision>
  <dcterms:created xsi:type="dcterms:W3CDTF">2024-07-28T13:29:00Z</dcterms:created>
  <dcterms:modified xsi:type="dcterms:W3CDTF">2024-08-12T23:50:44Z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BB65DBF3490E45949D8B16CA30443A0D_12</vt:lpwstr>
  </property>
  <property fmtid="{D5CDD505-2E9C-101B-9397-08002B2CF9AE}" pid="3" name="KSOProductBuildVer">
    <vt:lpwstr>1033-12.2.0.17545</vt:lpwstr>
  </property>
</Properties>
</file>