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7"/>
  </p:notesMasterIdLst>
  <p:sldIdLst>
    <p:sldId id="260" r:id="rId5"/>
    <p:sldId id="263" r:id="rId6"/>
    <p:sldId id="283" r:id="rId7"/>
    <p:sldId id="284" r:id="rId8"/>
    <p:sldId id="285" r:id="rId9"/>
    <p:sldId id="304" r:id="rId10"/>
    <p:sldId id="311" r:id="rId11"/>
    <p:sldId id="315" r:id="rId12"/>
    <p:sldId id="317" r:id="rId13"/>
    <p:sldId id="286" r:id="rId14"/>
    <p:sldId id="316" r:id="rId15"/>
    <p:sldId id="306" r:id="rId16"/>
    <p:sldId id="309" r:id="rId17"/>
    <p:sldId id="310" r:id="rId18"/>
    <p:sldId id="313" r:id="rId19"/>
    <p:sldId id="314" r:id="rId20"/>
    <p:sldId id="308" r:id="rId21"/>
    <p:sldId id="287" r:id="rId22"/>
    <p:sldId id="288" r:id="rId23"/>
    <p:sldId id="289" r:id="rId24"/>
    <p:sldId id="290" r:id="rId25"/>
    <p:sldId id="291" r:id="rId26"/>
    <p:sldId id="294" r:id="rId27"/>
    <p:sldId id="296" r:id="rId28"/>
    <p:sldId id="301" r:id="rId29"/>
    <p:sldId id="297" r:id="rId30"/>
    <p:sldId id="299" r:id="rId31"/>
    <p:sldId id="302" r:id="rId32"/>
    <p:sldId id="300" r:id="rId33"/>
    <p:sldId id="282" r:id="rId34"/>
    <p:sldId id="293" r:id="rId35"/>
    <p:sldId id="303" r:id="rId36"/>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
      <p:font typeface="Museo 100" panose="02000000000000000000" pitchFamily="2" charset="77"/>
      <p:regular r:id="rId42"/>
    </p:embeddedFont>
    <p:embeddedFont>
      <p:font typeface="Museo 500" panose="02000000000000000000" pitchFamily="2" charset="77"/>
      <p:regular r:id="rId43"/>
    </p:embeddedFont>
    <p:embeddedFont>
      <p:font typeface="Museo 700" panose="02000000000000000000" pitchFamily="2" charset="77"/>
      <p:regular r:id="rId44"/>
      <p:bold r:id="rId45"/>
    </p:embeddedFont>
    <p:embeddedFont>
      <p:font typeface="Museo 900" panose="02000000000000000000" pitchFamily="2" charset="77"/>
      <p:bold r:id="rId46"/>
    </p:embeddedFont>
    <p:embeddedFont>
      <p:font typeface="Museo900-Regular" panose="02000000000000000000" pitchFamily="2" charset="77"/>
      <p:bold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DD8"/>
    <a:srgbClr val="9F0929"/>
    <a:srgbClr val="0BD9AA"/>
    <a:srgbClr val="92EDC5"/>
    <a:srgbClr val="3D7EB5"/>
    <a:srgbClr val="F2F2F2"/>
    <a:srgbClr val="B9D769"/>
    <a:srgbClr val="70BC22"/>
    <a:srgbClr val="F68D21"/>
    <a:srgbClr val="636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snapToObjects="1" showGuides="1">
      <p:cViewPr varScale="1">
        <p:scale>
          <a:sx n="104" d="100"/>
          <a:sy n="104" d="100"/>
        </p:scale>
        <p:origin x="1120" y="200"/>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125" d="100"/>
        <a:sy n="125" d="100"/>
      </p:scale>
      <p:origin x="0" y="-3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Heathcote" userId="62419938-1f1d-43ca-9327-cfd6c1894440" providerId="ADAL" clId="{2B15EB32-03B7-4086-9E85-F57DB00B46AE}"/>
    <pc:docChg chg="modSld modMainMaster">
      <pc:chgData name="Rob Heathcote" userId="62419938-1f1d-43ca-9327-cfd6c1894440" providerId="ADAL" clId="{2B15EB32-03B7-4086-9E85-F57DB00B46AE}" dt="2019-01-22T10:57:00.675" v="43" actId="20577"/>
      <pc:docMkLst>
        <pc:docMk/>
      </pc:docMkLst>
      <pc:sldChg chg="modSp">
        <pc:chgData name="Rob Heathcote" userId="62419938-1f1d-43ca-9327-cfd6c1894440" providerId="ADAL" clId="{2B15EB32-03B7-4086-9E85-F57DB00B46AE}" dt="2019-01-22T10:54:58.453" v="36" actId="20577"/>
        <pc:sldMkLst>
          <pc:docMk/>
          <pc:sldMk cId="3097358543" sldId="260"/>
        </pc:sldMkLst>
        <pc:spChg chg="mod">
          <ac:chgData name="Rob Heathcote" userId="62419938-1f1d-43ca-9327-cfd6c1894440" providerId="ADAL" clId="{2B15EB32-03B7-4086-9E85-F57DB00B46AE}" dt="2019-01-22T10:54:58.453" v="36" actId="20577"/>
          <ac:spMkLst>
            <pc:docMk/>
            <pc:sldMk cId="3097358543" sldId="260"/>
            <ac:spMk id="6" creationId="{00000000-0000-0000-0000-000000000000}"/>
          </ac:spMkLst>
        </pc:spChg>
      </pc:sldChg>
      <pc:sldChg chg="modSp">
        <pc:chgData name="Rob Heathcote" userId="62419938-1f1d-43ca-9327-cfd6c1894440" providerId="ADAL" clId="{2B15EB32-03B7-4086-9E85-F57DB00B46AE}" dt="2019-01-22T10:55:33.350" v="38" actId="20577"/>
        <pc:sldMkLst>
          <pc:docMk/>
          <pc:sldMk cId="1992373155" sldId="287"/>
        </pc:sldMkLst>
        <pc:spChg chg="mod">
          <ac:chgData name="Rob Heathcote" userId="62419938-1f1d-43ca-9327-cfd6c1894440" providerId="ADAL" clId="{2B15EB32-03B7-4086-9E85-F57DB00B46AE}" dt="2019-01-22T10:55:33.350" v="38" actId="20577"/>
          <ac:spMkLst>
            <pc:docMk/>
            <pc:sldMk cId="1992373155" sldId="287"/>
            <ac:spMk id="4" creationId="{00000000-0000-0000-0000-000000000000}"/>
          </ac:spMkLst>
        </pc:spChg>
      </pc:sldChg>
      <pc:sldChg chg="modSp">
        <pc:chgData name="Rob Heathcote" userId="62419938-1f1d-43ca-9327-cfd6c1894440" providerId="ADAL" clId="{2B15EB32-03B7-4086-9E85-F57DB00B46AE}" dt="2019-01-22T10:56:13.579" v="42" actId="15"/>
        <pc:sldMkLst>
          <pc:docMk/>
          <pc:sldMk cId="4203724932" sldId="293"/>
        </pc:sldMkLst>
        <pc:spChg chg="mod">
          <ac:chgData name="Rob Heathcote" userId="62419938-1f1d-43ca-9327-cfd6c1894440" providerId="ADAL" clId="{2B15EB32-03B7-4086-9E85-F57DB00B46AE}" dt="2019-01-22T10:56:13.579" v="42" actId="15"/>
          <ac:spMkLst>
            <pc:docMk/>
            <pc:sldMk cId="4203724932" sldId="293"/>
            <ac:spMk id="3" creationId="{00000000-0000-0000-0000-000000000000}"/>
          </ac:spMkLst>
        </pc:spChg>
      </pc:sldChg>
      <pc:sldChg chg="modSp">
        <pc:chgData name="Rob Heathcote" userId="62419938-1f1d-43ca-9327-cfd6c1894440" providerId="ADAL" clId="{2B15EB32-03B7-4086-9E85-F57DB00B46AE}" dt="2019-01-22T10:55:51.409" v="39" actId="15"/>
        <pc:sldMkLst>
          <pc:docMk/>
          <pc:sldMk cId="252326545" sldId="294"/>
        </pc:sldMkLst>
        <pc:spChg chg="mod">
          <ac:chgData name="Rob Heathcote" userId="62419938-1f1d-43ca-9327-cfd6c1894440" providerId="ADAL" clId="{2B15EB32-03B7-4086-9E85-F57DB00B46AE}" dt="2019-01-22T10:55:51.409" v="39" actId="15"/>
          <ac:spMkLst>
            <pc:docMk/>
            <pc:sldMk cId="252326545" sldId="294"/>
            <ac:spMk id="3" creationId="{00000000-0000-0000-0000-000000000000}"/>
          </ac:spMkLst>
        </pc:spChg>
      </pc:sldChg>
      <pc:sldChg chg="modSp">
        <pc:chgData name="Rob Heathcote" userId="62419938-1f1d-43ca-9327-cfd6c1894440" providerId="ADAL" clId="{2B15EB32-03B7-4086-9E85-F57DB00B46AE}" dt="2019-01-22T10:55:59.258" v="40" actId="15"/>
        <pc:sldMkLst>
          <pc:docMk/>
          <pc:sldMk cId="3686085995" sldId="297"/>
        </pc:sldMkLst>
        <pc:spChg chg="mod">
          <ac:chgData name="Rob Heathcote" userId="62419938-1f1d-43ca-9327-cfd6c1894440" providerId="ADAL" clId="{2B15EB32-03B7-4086-9E85-F57DB00B46AE}" dt="2019-01-22T10:55:59.258" v="40" actId="15"/>
          <ac:spMkLst>
            <pc:docMk/>
            <pc:sldMk cId="3686085995" sldId="297"/>
            <ac:spMk id="3" creationId="{00000000-0000-0000-0000-000000000000}"/>
          </ac:spMkLst>
        </pc:spChg>
      </pc:sldChg>
      <pc:sldChg chg="modSp">
        <pc:chgData name="Rob Heathcote" userId="62419938-1f1d-43ca-9327-cfd6c1894440" providerId="ADAL" clId="{2B15EB32-03B7-4086-9E85-F57DB00B46AE}" dt="2019-01-22T10:56:05.202" v="41" actId="15"/>
        <pc:sldMkLst>
          <pc:docMk/>
          <pc:sldMk cId="2228438066" sldId="302"/>
        </pc:sldMkLst>
        <pc:spChg chg="mod">
          <ac:chgData name="Rob Heathcote" userId="62419938-1f1d-43ca-9327-cfd6c1894440" providerId="ADAL" clId="{2B15EB32-03B7-4086-9E85-F57DB00B46AE}" dt="2019-01-22T10:56:05.202" v="41" actId="15"/>
          <ac:spMkLst>
            <pc:docMk/>
            <pc:sldMk cId="2228438066" sldId="302"/>
            <ac:spMk id="3" creationId="{00000000-0000-0000-0000-000000000000}"/>
          </ac:spMkLst>
        </pc:spChg>
      </pc:sldChg>
      <pc:sldMasterChg chg="modSldLayout">
        <pc:chgData name="Rob Heathcote" userId="62419938-1f1d-43ca-9327-cfd6c1894440" providerId="ADAL" clId="{2B15EB32-03B7-4086-9E85-F57DB00B46AE}" dt="2019-01-22T10:57:00.675" v="43" actId="20577"/>
        <pc:sldMasterMkLst>
          <pc:docMk/>
          <pc:sldMasterMk cId="3316734550" sldId="2147483648"/>
        </pc:sldMasterMkLst>
        <pc:sldLayoutChg chg="modSp">
          <pc:chgData name="Rob Heathcote" userId="62419938-1f1d-43ca-9327-cfd6c1894440" providerId="ADAL" clId="{2B15EB32-03B7-4086-9E85-F57DB00B46AE}" dt="2019-01-22T10:57:00.675" v="43" actId="20577"/>
          <pc:sldLayoutMkLst>
            <pc:docMk/>
            <pc:sldMasterMk cId="3316734550" sldId="2147483648"/>
            <pc:sldLayoutMk cId="3859978674" sldId="2147483665"/>
          </pc:sldLayoutMkLst>
          <pc:spChg chg="mod">
            <ac:chgData name="Rob Heathcote" userId="62419938-1f1d-43ca-9327-cfd6c1894440" providerId="ADAL" clId="{2B15EB32-03B7-4086-9E85-F57DB00B46AE}" dt="2019-01-22T10:57:00.675" v="43" actId="20577"/>
            <ac:spMkLst>
              <pc:docMk/>
              <pc:sldMasterMk cId="3316734550" sldId="2147483648"/>
              <pc:sldLayoutMk cId="3859978674" sldId="2147483665"/>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11/09/2019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Group 2"/>
          <p:cNvGrpSpPr/>
          <p:nvPr userDrawn="1"/>
        </p:nvGrpSpPr>
        <p:grpSpPr>
          <a:xfrm>
            <a:off x="0" y="0"/>
            <a:ext cx="9144003" cy="6858000"/>
            <a:chOff x="0" y="0"/>
            <a:chExt cx="9144003" cy="6858000"/>
          </a:xfrm>
        </p:grpSpPr>
        <p:pic>
          <p:nvPicPr>
            <p:cNvPr id="2" name="Picture 1" descr="Unit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p:spPr>
        </p:pic>
        <p:sp>
          <p:nvSpPr>
            <p:cNvPr id="9" name="Rectangle 8"/>
            <p:cNvSpPr/>
            <p:nvPr userDrawn="1"/>
          </p:nvSpPr>
          <p:spPr>
            <a:xfrm>
              <a:off x="6779382" y="517236"/>
              <a:ext cx="2364621" cy="738909"/>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pic>
          <p:nvPicPr>
            <p:cNvPr id="10" name="Picture 9"/>
            <p:cNvPicPr>
              <a:picLocks noChangeAspect="1"/>
            </p:cNvPicPr>
            <p:nvPr userDrawn="1"/>
          </p:nvPicPr>
          <p:blipFill>
            <a:blip r:embed="rId3"/>
            <a:stretch>
              <a:fillRect/>
            </a:stretch>
          </p:blipFill>
          <p:spPr>
            <a:xfrm>
              <a:off x="6882134" y="621048"/>
              <a:ext cx="1642741" cy="547581"/>
            </a:xfrm>
            <a:prstGeom prst="rect">
              <a:avLst/>
            </a:prstGeom>
          </p:spPr>
        </p:pic>
      </p:grpSp>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92EDC5"/>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
        <p:nvSpPr>
          <p:cNvPr id="24" name="Text Placeholder 23"/>
          <p:cNvSpPr>
            <a:spLocks noGrp="1"/>
          </p:cNvSpPr>
          <p:nvPr>
            <p:ph type="body" sz="quarter" idx="12" hasCustomPrompt="1"/>
          </p:nvPr>
        </p:nvSpPr>
        <p:spPr>
          <a:xfrm>
            <a:off x="1135884" y="4100382"/>
            <a:ext cx="972000" cy="972000"/>
          </a:xfrm>
          <a:prstGeom prst="rect">
            <a:avLst/>
          </a:prstGeom>
          <a:noFill/>
          <a:ln w="114300" cmpd="sng">
            <a:solidFill>
              <a:srgbClr val="0BD9AA"/>
            </a:solidFill>
            <a:miter lim="800000"/>
          </a:ln>
        </p:spPr>
        <p:txBody>
          <a:bodyPr vert="horz" lIns="0" tIns="0" rIns="0" bIns="0" anchor="ctr" anchorCtr="0"/>
          <a:lstStyle>
            <a:lvl1pPr marL="0" indent="0" algn="ctr">
              <a:buNone/>
              <a:defRPr sz="7200" b="1">
                <a:solidFill>
                  <a:srgbClr val="0BD9AA"/>
                </a:solidFill>
                <a:latin typeface="Museo900-Regular"/>
                <a:cs typeface="Museo900-Regular"/>
              </a:defRPr>
            </a:lvl1pPr>
          </a:lstStyle>
          <a:p>
            <a:pPr lvl="0"/>
            <a:r>
              <a:rPr lang="en-US" dirty="0"/>
              <a:t>2</a:t>
            </a:r>
          </a:p>
        </p:txBody>
      </p:sp>
      <p:pic>
        <p:nvPicPr>
          <p:cNvPr id="8" name="Picture 7" descr="Logo.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BD9AA"/>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4312989"/>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92EDC5"/>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a:noFill/>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BD9AA"/>
                </a:solidFill>
                <a:latin typeface="Arial"/>
                <a:cs typeface="Arial"/>
              </a:defRPr>
            </a:lvl2pPr>
            <a:lvl3pPr marL="723900" indent="-279400">
              <a:lnSpc>
                <a:spcPct val="100000"/>
              </a:lnSpc>
              <a:buFont typeface="Arial"/>
              <a:buChar char="•"/>
              <a:defRPr lang="en-US" sz="2000" kern="1200" baseline="0" dirty="0" smtClean="0">
                <a:solidFill>
                  <a:srgbClr val="92EDC5"/>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Hexadecimal</a:t>
            </a:r>
            <a:br>
              <a:rPr lang="en-US" sz="1200" b="1" dirty="0">
                <a:solidFill>
                  <a:srgbClr val="FFFFFF"/>
                </a:solidFill>
                <a:latin typeface="Arial"/>
                <a:cs typeface="Arial"/>
              </a:rPr>
            </a:br>
            <a:r>
              <a:rPr lang="en-US" sz="1200" b="0" dirty="0">
                <a:solidFill>
                  <a:srgbClr val="FFFFFF"/>
                </a:solidFill>
                <a:latin typeface="Arial"/>
                <a:cs typeface="Arial"/>
              </a:rPr>
              <a:t>Unit 1 Data</a:t>
            </a:r>
            <a:r>
              <a:rPr lang="en-US" sz="1200" b="0" baseline="0" dirty="0">
                <a:solidFill>
                  <a:srgbClr val="FFFFFF"/>
                </a:solidFill>
                <a:latin typeface="Arial"/>
                <a:cs typeface="Arial"/>
              </a:rPr>
              <a:t> representation</a:t>
            </a:r>
            <a:endParaRPr lang="en-US" sz="1200" b="0" dirty="0">
              <a:solidFill>
                <a:srgbClr val="FFFFFF"/>
              </a:solidFill>
              <a:latin typeface="Arial"/>
              <a:cs typeface="Arial"/>
            </a:endParaRPr>
          </a:p>
          <a:p>
            <a:pPr>
              <a:spcBef>
                <a:spcPts val="288"/>
              </a:spcBef>
            </a:pPr>
            <a:endParaRPr lang="en-US" sz="1200" b="0" dirty="0">
              <a:solidFill>
                <a:srgbClr val="FFFFFF"/>
              </a:solidFill>
              <a:latin typeface="Arial"/>
              <a:cs typeface="Arial"/>
            </a:endParaRPr>
          </a:p>
        </p:txBody>
      </p:sp>
      <p:pic>
        <p:nvPicPr>
          <p:cNvPr id="11" name="Picture 10" descr="Logo Unit 1.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44114" cy="288000"/>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a:noFill/>
        </p:spPr>
      </p:pic>
      <p:sp>
        <p:nvSpPr>
          <p:cNvPr id="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BD9AA"/>
                </a:solidFill>
                <a:latin typeface="Arial"/>
                <a:cs typeface="Arial"/>
              </a:defRPr>
            </a:lvl2pPr>
            <a:lvl3pPr marL="723900" indent="-279400">
              <a:lnSpc>
                <a:spcPct val="100000"/>
              </a:lnSpc>
              <a:buFont typeface="Arial"/>
              <a:buChar char="•"/>
              <a:defRPr lang="en-US" sz="2000" kern="1200" baseline="0" dirty="0" smtClean="0">
                <a:solidFill>
                  <a:srgbClr val="92EDC5"/>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12" name="TextBox 11"/>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Hexadecimal</a:t>
            </a:r>
            <a:br>
              <a:rPr lang="en-US" sz="1200" b="1" dirty="0">
                <a:solidFill>
                  <a:srgbClr val="FFFFFF"/>
                </a:solidFill>
                <a:latin typeface="Arial"/>
                <a:cs typeface="Arial"/>
              </a:rPr>
            </a:br>
            <a:r>
              <a:rPr lang="en-US" sz="1200" b="0" dirty="0">
                <a:solidFill>
                  <a:srgbClr val="FFFFFF"/>
                </a:solidFill>
                <a:latin typeface="Arial"/>
                <a:cs typeface="Arial"/>
              </a:rPr>
              <a:t>Unit 1 Data</a:t>
            </a:r>
            <a:r>
              <a:rPr lang="en-US" sz="1200" b="0" baseline="0" dirty="0">
                <a:solidFill>
                  <a:srgbClr val="FFFFFF"/>
                </a:solidFill>
                <a:latin typeface="Arial"/>
                <a:cs typeface="Arial"/>
              </a:rPr>
              <a:t> representation</a:t>
            </a:r>
            <a:endParaRPr lang="en-US" sz="1200" b="0" dirty="0">
              <a:solidFill>
                <a:srgbClr val="FFFFFF"/>
              </a:solidFill>
              <a:latin typeface="Arial"/>
              <a:cs typeface="Arial"/>
            </a:endParaRPr>
          </a:p>
        </p:txBody>
      </p:sp>
      <p:pic>
        <p:nvPicPr>
          <p:cNvPr id="14" name="Picture 13"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44114" cy="288000"/>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7" name="Picture 6"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a:noFill/>
        </p:spPr>
      </p:pic>
      <p:pic>
        <p:nvPicPr>
          <p:cNvPr id="9" name="Picture 8"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4"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5"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BD9AA"/>
                </a:solidFill>
                <a:latin typeface="Arial"/>
                <a:cs typeface="Arial"/>
              </a:defRPr>
            </a:lvl2pPr>
            <a:lvl3pPr marL="723900" indent="-279400">
              <a:lnSpc>
                <a:spcPct val="100000"/>
              </a:lnSpc>
              <a:buFont typeface="Arial"/>
              <a:buChar char="•"/>
              <a:defRPr lang="en-US" sz="2000" kern="1200" baseline="0" dirty="0" smtClean="0">
                <a:solidFill>
                  <a:srgbClr val="92EDC5"/>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16" name="TextBox 15"/>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Hexadecimal</a:t>
            </a:r>
            <a:br>
              <a:rPr lang="en-US" sz="1200" b="1" dirty="0">
                <a:solidFill>
                  <a:srgbClr val="FFFFFF"/>
                </a:solidFill>
                <a:latin typeface="Arial"/>
                <a:cs typeface="Arial"/>
              </a:rPr>
            </a:br>
            <a:r>
              <a:rPr lang="en-US" sz="1200" b="0" dirty="0">
                <a:solidFill>
                  <a:srgbClr val="FFFFFF"/>
                </a:solidFill>
                <a:latin typeface="Arial"/>
                <a:cs typeface="Arial"/>
              </a:rPr>
              <a:t>Unit 1 Data</a:t>
            </a:r>
            <a:r>
              <a:rPr lang="en-US" sz="1200" b="0" baseline="0" dirty="0">
                <a:solidFill>
                  <a:srgbClr val="FFFFFF"/>
                </a:solidFill>
                <a:latin typeface="Arial"/>
                <a:cs typeface="Arial"/>
              </a:rPr>
              <a:t> representation</a:t>
            </a:r>
            <a:endParaRPr lang="en-US" sz="1200" b="0" dirty="0">
              <a:solidFill>
                <a:srgbClr val="FFFFFF"/>
              </a:solidFill>
              <a:latin typeface="Arial"/>
              <a:cs typeface="Arial"/>
            </a:endParaRP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a:noFill/>
        </p:spPr>
      </p:pic>
      <p:sp>
        <p:nvSpPr>
          <p:cNvPr id="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BD9AA"/>
                </a:solidFill>
                <a:latin typeface="Arial"/>
                <a:cs typeface="Arial"/>
              </a:defRPr>
            </a:lvl2pPr>
            <a:lvl3pPr marL="723900" indent="-279400">
              <a:lnSpc>
                <a:spcPct val="100000"/>
              </a:lnSpc>
              <a:buFont typeface="Arial"/>
              <a:buChar char="•"/>
              <a:defRPr lang="en-US" sz="2000" kern="1200" baseline="0" dirty="0" smtClean="0">
                <a:solidFill>
                  <a:srgbClr val="92EDC5"/>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11" name="TextBox 10"/>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Hexadecimal</a:t>
            </a:r>
            <a:br>
              <a:rPr lang="en-US" sz="1200" b="1" dirty="0">
                <a:solidFill>
                  <a:srgbClr val="FFFFFF"/>
                </a:solidFill>
                <a:latin typeface="Arial"/>
                <a:cs typeface="Arial"/>
              </a:rPr>
            </a:br>
            <a:r>
              <a:rPr lang="en-US" sz="1200" b="0" dirty="0">
                <a:solidFill>
                  <a:srgbClr val="FFFFFF"/>
                </a:solidFill>
                <a:latin typeface="Arial"/>
                <a:cs typeface="Arial"/>
              </a:rPr>
              <a:t>Unit 1 Data</a:t>
            </a:r>
            <a:r>
              <a:rPr lang="en-US" sz="1200" b="0" baseline="0" dirty="0">
                <a:solidFill>
                  <a:srgbClr val="FFFFFF"/>
                </a:solidFill>
                <a:latin typeface="Arial"/>
                <a:cs typeface="Arial"/>
              </a:rPr>
              <a:t> representation</a:t>
            </a:r>
            <a:endParaRPr lang="en-US" sz="1200" b="0" dirty="0">
              <a:solidFill>
                <a:srgbClr val="FFFFFF"/>
              </a:solidFill>
              <a:latin typeface="Arial"/>
              <a:cs typeface="Arial"/>
            </a:endParaRP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 name="Picture 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a:noFill/>
        </p:spPr>
      </p:pic>
      <p:sp>
        <p:nvSpPr>
          <p:cNvPr id="11" name="TextBox 10"/>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Hexadecimal</a:t>
            </a:r>
            <a:br>
              <a:rPr lang="en-US" sz="1200" b="1" dirty="0">
                <a:solidFill>
                  <a:srgbClr val="FFFFFF"/>
                </a:solidFill>
                <a:latin typeface="Arial"/>
                <a:cs typeface="Arial"/>
              </a:rPr>
            </a:br>
            <a:r>
              <a:rPr lang="en-US" sz="1200" b="0" dirty="0">
                <a:solidFill>
                  <a:srgbClr val="FFFFFF"/>
                </a:solidFill>
                <a:latin typeface="Arial"/>
                <a:cs typeface="Arial"/>
              </a:rPr>
              <a:t>Unit 1 Data</a:t>
            </a:r>
            <a:r>
              <a:rPr lang="en-US" sz="1200" b="0" baseline="0" dirty="0">
                <a:solidFill>
                  <a:srgbClr val="FFFFFF"/>
                </a:solidFill>
                <a:latin typeface="Arial"/>
                <a:cs typeface="Arial"/>
              </a:rPr>
              <a:t> representation</a:t>
            </a:r>
            <a:endParaRPr lang="en-US" sz="1200" b="0" dirty="0">
              <a:solidFill>
                <a:srgbClr val="FFFFFF"/>
              </a:solidFill>
              <a:latin typeface="Arial"/>
              <a:cs typeface="Arial"/>
            </a:endParaRPr>
          </a:p>
        </p:txBody>
      </p:sp>
      <p:pic>
        <p:nvPicPr>
          <p:cNvPr id="12" name="Picture 11"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44114" cy="288000"/>
          </a:xfrm>
          <a:prstGeom prst="rect">
            <a:avLst/>
          </a:prstGeom>
        </p:spPr>
      </p:pic>
      <p:sp>
        <p:nvSpPr>
          <p:cNvPr id="2" name="Rectangle 1"/>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2019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385997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www.colorhexa.com/"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sz="4000" dirty="0">
                <a:latin typeface="Museo 700" panose="02000000000000000000" pitchFamily="50" charset="0"/>
              </a:rPr>
              <a:t>Cambridge</a:t>
            </a:r>
            <a:endParaRPr lang="en-US" sz="4000" b="0" dirty="0">
              <a:latin typeface="Museo900-Regular"/>
              <a:cs typeface="Museo900-Regular"/>
            </a:endParaRPr>
          </a:p>
          <a:p>
            <a:pPr lvl="2"/>
            <a:r>
              <a:rPr lang="en-US" dirty="0">
                <a:latin typeface="Museo 500" panose="02000000000000000000" pitchFamily="50" charset="0"/>
              </a:rPr>
              <a:t>IGCSE</a:t>
            </a:r>
          </a:p>
          <a:p>
            <a:pPr lvl="3"/>
            <a:r>
              <a:rPr lang="en-US" sz="2500" dirty="0">
                <a:solidFill>
                  <a:schemeClr val="bg1"/>
                </a:solidFill>
                <a:latin typeface="Museo 100" panose="02000000000000000000" pitchFamily="50" charset="0"/>
              </a:rPr>
              <a:t>Computer Science</a:t>
            </a:r>
          </a:p>
          <a:p>
            <a:pPr lvl="3">
              <a:lnSpc>
                <a:spcPts val="3000"/>
              </a:lnSpc>
            </a:pPr>
            <a:r>
              <a:rPr lang="en-US" sz="2500" dirty="0">
                <a:solidFill>
                  <a:srgbClr val="92EDC5"/>
                </a:solidFill>
                <a:latin typeface="Museo 100" panose="02000000000000000000" pitchFamily="50" charset="0"/>
              </a:rPr>
              <a:t>Section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a:latin typeface="Museo 900" panose="02000000000000000000" pitchFamily="50" charset="0"/>
              </a:rPr>
              <a:t>Hexadecimal</a:t>
            </a:r>
            <a:br>
              <a:rPr lang="en-US" dirty="0">
                <a:latin typeface="Museo 900" panose="02000000000000000000" pitchFamily="50" charset="0"/>
              </a:rPr>
            </a:br>
            <a:br>
              <a:rPr lang="en-US" dirty="0">
                <a:latin typeface="Museo 900" panose="02000000000000000000" pitchFamily="50" charset="0"/>
              </a:rPr>
            </a:br>
            <a:r>
              <a:rPr lang="en-US" sz="2000" b="0" dirty="0">
                <a:latin typeface="Museo 100" panose="02000000000000000000" pitchFamily="50" charset="0"/>
              </a:rPr>
              <a:t>Unit 1: Data representation</a:t>
            </a:r>
          </a:p>
        </p:txBody>
      </p:sp>
      <p:sp>
        <p:nvSpPr>
          <p:cNvPr id="7" name="Text Placeholder 6"/>
          <p:cNvSpPr>
            <a:spLocks noGrp="1"/>
          </p:cNvSpPr>
          <p:nvPr>
            <p:ph type="body" sz="quarter" idx="12"/>
          </p:nvPr>
        </p:nvSpPr>
        <p:spPr/>
        <p:txBody>
          <a:bodyPr/>
          <a:lstStyle/>
          <a:p>
            <a:pPr>
              <a:lnSpc>
                <a:spcPts val="4800"/>
              </a:lnSpc>
              <a:spcBef>
                <a:spcPts val="0"/>
              </a:spcBef>
            </a:pPr>
            <a:r>
              <a:rPr lang="en-US" sz="4500" kern="0" spc="-140" dirty="0">
                <a:latin typeface="Arial"/>
                <a:cs typeface="Arial"/>
              </a:rPr>
              <a:t>2</a:t>
            </a: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t>Denary to hex conversion</a:t>
            </a:r>
          </a:p>
          <a:p>
            <a:endParaRPr lang="en-GB" dirty="0"/>
          </a:p>
          <a:p>
            <a:endParaRPr lang="en-GB" dirty="0"/>
          </a:p>
        </p:txBody>
      </p:sp>
      <p:sp>
        <p:nvSpPr>
          <p:cNvPr id="4" name="Text Placeholder 3"/>
          <p:cNvSpPr>
            <a:spLocks noGrp="1"/>
          </p:cNvSpPr>
          <p:nvPr>
            <p:ph type="body" sz="quarter" idx="14"/>
          </p:nvPr>
        </p:nvSpPr>
        <p:spPr/>
        <p:txBody>
          <a:bodyPr/>
          <a:lstStyle/>
          <a:p>
            <a:r>
              <a:rPr lang="en-GB" dirty="0"/>
              <a:t>Divide the denary number by 16 to get the number of 16s (the left-hand hex digit) </a:t>
            </a:r>
          </a:p>
          <a:p>
            <a:r>
              <a:rPr lang="en-GB" dirty="0"/>
              <a:t>The remainder gives you the units</a:t>
            </a:r>
          </a:p>
          <a:p>
            <a:pPr marL="0" indent="0">
              <a:buNone/>
            </a:pPr>
            <a:r>
              <a:rPr lang="en-GB" dirty="0"/>
              <a:t>	 Denary </a:t>
            </a:r>
            <a:r>
              <a:rPr lang="en-GB" b="1" dirty="0">
                <a:solidFill>
                  <a:srgbClr val="0BD9AA"/>
                </a:solidFill>
              </a:rPr>
              <a:t>52</a:t>
            </a:r>
            <a:r>
              <a:rPr lang="en-GB" dirty="0"/>
              <a:t> becomes:</a:t>
            </a:r>
          </a:p>
          <a:p>
            <a:pPr marL="0" indent="0">
              <a:buNone/>
            </a:pPr>
            <a:r>
              <a:rPr lang="en-GB" dirty="0"/>
              <a:t>		</a:t>
            </a:r>
            <a:r>
              <a:rPr lang="en-GB" b="1" dirty="0">
                <a:solidFill>
                  <a:srgbClr val="0BD9AA"/>
                </a:solidFill>
              </a:rPr>
              <a:t>52 / 16 = 3 r 4</a:t>
            </a:r>
            <a:r>
              <a:rPr lang="en-GB" dirty="0">
                <a:solidFill>
                  <a:srgbClr val="0BD9AA"/>
                </a:solidFill>
              </a:rPr>
              <a:t> </a:t>
            </a:r>
            <a:r>
              <a:rPr lang="en-GB" dirty="0"/>
              <a:t>so the hex value for </a:t>
            </a:r>
            <a:r>
              <a:rPr lang="en-GB" b="1" dirty="0">
                <a:solidFill>
                  <a:srgbClr val="0BD9AA"/>
                </a:solidFill>
              </a:rPr>
              <a:t>52</a:t>
            </a:r>
            <a:r>
              <a:rPr lang="en-GB" dirty="0"/>
              <a:t> is </a:t>
            </a:r>
            <a:r>
              <a:rPr lang="en-GB" b="1" dirty="0">
                <a:solidFill>
                  <a:srgbClr val="0BD9AA"/>
                </a:solidFill>
              </a:rPr>
              <a:t>34</a:t>
            </a:r>
            <a:r>
              <a:rPr lang="en-GB" dirty="0"/>
              <a:t> </a:t>
            </a:r>
          </a:p>
          <a:p>
            <a:pPr marL="0" indent="0">
              <a:buNone/>
            </a:pPr>
            <a:r>
              <a:rPr lang="en-GB" dirty="0"/>
              <a:t>	 	(</a:t>
            </a:r>
            <a:r>
              <a:rPr lang="en-GB" i="1" dirty="0"/>
              <a:t>Spoken, ‘three four’, not ‘thirty four’</a:t>
            </a:r>
            <a:r>
              <a:rPr lang="en-GB" dirty="0"/>
              <a:t>)</a:t>
            </a:r>
          </a:p>
          <a:p>
            <a:endParaRPr lang="en-GB" sz="1000" dirty="0"/>
          </a:p>
          <a:p>
            <a:r>
              <a:rPr lang="en-GB" dirty="0"/>
              <a:t>What is denary </a:t>
            </a:r>
            <a:r>
              <a:rPr lang="en-GB" b="1" dirty="0">
                <a:solidFill>
                  <a:srgbClr val="0BD9AA"/>
                </a:solidFill>
              </a:rPr>
              <a:t>19</a:t>
            </a:r>
            <a:r>
              <a:rPr lang="en-GB" dirty="0">
                <a:solidFill>
                  <a:srgbClr val="009BD4"/>
                </a:solidFill>
              </a:rPr>
              <a:t> </a:t>
            </a:r>
            <a:r>
              <a:rPr lang="en-GB" dirty="0"/>
              <a:t>in hex? </a:t>
            </a:r>
          </a:p>
          <a:p>
            <a:r>
              <a:rPr lang="en-GB" dirty="0"/>
              <a:t>What is denary </a:t>
            </a:r>
            <a:r>
              <a:rPr lang="en-GB" b="1" dirty="0">
                <a:solidFill>
                  <a:srgbClr val="0BD9AA"/>
                </a:solidFill>
              </a:rPr>
              <a:t>44</a:t>
            </a:r>
            <a:r>
              <a:rPr lang="en-GB" dirty="0">
                <a:solidFill>
                  <a:srgbClr val="009BD4"/>
                </a:solidFill>
              </a:rPr>
              <a:t> </a:t>
            </a:r>
            <a:r>
              <a:rPr lang="en-GB" dirty="0"/>
              <a:t>in hex?</a:t>
            </a:r>
          </a:p>
          <a:p>
            <a:r>
              <a:rPr lang="en-GB" dirty="0"/>
              <a:t>What is denary </a:t>
            </a:r>
            <a:r>
              <a:rPr lang="en-GB" b="1" dirty="0">
                <a:solidFill>
                  <a:srgbClr val="0BD9AA"/>
                </a:solidFill>
              </a:rPr>
              <a:t>3000</a:t>
            </a:r>
            <a:r>
              <a:rPr lang="en-GB" dirty="0">
                <a:solidFill>
                  <a:srgbClr val="009BD4"/>
                </a:solidFill>
              </a:rPr>
              <a:t> </a:t>
            </a:r>
            <a:r>
              <a:rPr lang="en-GB" dirty="0"/>
              <a:t>in hex?</a:t>
            </a:r>
          </a:p>
        </p:txBody>
      </p:sp>
      <p:sp>
        <p:nvSpPr>
          <p:cNvPr id="2" name="TextBox 1">
            <a:extLst>
              <a:ext uri="{FF2B5EF4-FFF2-40B4-BE49-F238E27FC236}">
                <a16:creationId xmlns:a16="http://schemas.microsoft.com/office/drawing/2014/main" id="{1FE93728-106B-3741-A320-C056ED0FA01C}"/>
              </a:ext>
            </a:extLst>
          </p:cNvPr>
          <p:cNvSpPr txBox="1"/>
          <p:nvPr/>
        </p:nvSpPr>
        <p:spPr>
          <a:xfrm>
            <a:off x="5144876" y="5136159"/>
            <a:ext cx="603050" cy="1631216"/>
          </a:xfrm>
          <a:prstGeom prst="rect">
            <a:avLst/>
          </a:prstGeom>
          <a:noFill/>
        </p:spPr>
        <p:txBody>
          <a:bodyPr wrap="none" rtlCol="0">
            <a:spAutoFit/>
          </a:bodyPr>
          <a:lstStyle/>
          <a:p>
            <a:r>
              <a:rPr lang="en-GB" sz="2000" b="1" dirty="0">
                <a:solidFill>
                  <a:srgbClr val="FF0000"/>
                </a:solidFill>
              </a:rPr>
              <a:t>13</a:t>
            </a:r>
          </a:p>
          <a:p>
            <a:endParaRPr lang="en-GB" sz="2000" b="1" dirty="0">
              <a:solidFill>
                <a:srgbClr val="FF0000"/>
              </a:solidFill>
            </a:endParaRPr>
          </a:p>
          <a:p>
            <a:r>
              <a:rPr lang="en-GB" sz="2000" b="1" dirty="0">
                <a:solidFill>
                  <a:srgbClr val="FF0000"/>
                </a:solidFill>
              </a:rPr>
              <a:t>2C</a:t>
            </a:r>
          </a:p>
          <a:p>
            <a:endParaRPr lang="en-GB" sz="2000" b="1" dirty="0">
              <a:solidFill>
                <a:srgbClr val="FF0000"/>
              </a:solidFill>
            </a:endParaRPr>
          </a:p>
          <a:p>
            <a:r>
              <a:rPr lang="en-GB" sz="2000" b="1" dirty="0">
                <a:solidFill>
                  <a:srgbClr val="FF0000"/>
                </a:solidFill>
              </a:rPr>
              <a:t>BB8</a:t>
            </a:r>
            <a:endParaRPr lang="en-US" sz="2000" b="1" dirty="0">
              <a:solidFill>
                <a:srgbClr val="FF0000"/>
              </a:solidFill>
            </a:endParaRPr>
          </a:p>
        </p:txBody>
      </p:sp>
    </p:spTree>
    <p:extLst>
      <p:ext uri="{BB962C8B-B14F-4D97-AF65-F5344CB8AC3E}">
        <p14:creationId xmlns:p14="http://schemas.microsoft.com/office/powerpoint/2010/main" val="31574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4D814A-0540-1B40-9900-EDB29D8409C2}"/>
              </a:ext>
            </a:extLst>
          </p:cNvPr>
          <p:cNvSpPr>
            <a:spLocks noGrp="1"/>
          </p:cNvSpPr>
          <p:nvPr>
            <p:ph type="body" sz="quarter" idx="13"/>
          </p:nvPr>
        </p:nvSpPr>
        <p:spPr/>
        <p:txBody>
          <a:bodyPr/>
          <a:lstStyle/>
          <a:p>
            <a:r>
              <a:rPr lang="en-US" dirty="0"/>
              <a:t>Decimal to Hexadecimal</a:t>
            </a:r>
          </a:p>
        </p:txBody>
      </p:sp>
      <p:sp>
        <p:nvSpPr>
          <p:cNvPr id="3" name="Text Placeholder 2">
            <a:extLst>
              <a:ext uri="{FF2B5EF4-FFF2-40B4-BE49-F238E27FC236}">
                <a16:creationId xmlns:a16="http://schemas.microsoft.com/office/drawing/2014/main" id="{E0C32042-E8C8-4E43-ADF2-1CD1A1DB6A05}"/>
              </a:ext>
            </a:extLst>
          </p:cNvPr>
          <p:cNvSpPr>
            <a:spLocks noGrp="1"/>
          </p:cNvSpPr>
          <p:nvPr>
            <p:ph type="body" sz="quarter" idx="14"/>
          </p:nvPr>
        </p:nvSpPr>
        <p:spPr/>
        <p:txBody>
          <a:bodyPr/>
          <a:lstStyle/>
          <a:p>
            <a:endParaRPr lang="en-US" dirty="0"/>
          </a:p>
        </p:txBody>
      </p:sp>
      <p:graphicFrame>
        <p:nvGraphicFramePr>
          <p:cNvPr id="4" name="Table 3">
            <a:extLst>
              <a:ext uri="{FF2B5EF4-FFF2-40B4-BE49-F238E27FC236}">
                <a16:creationId xmlns:a16="http://schemas.microsoft.com/office/drawing/2014/main" id="{88BB643B-4101-2643-B28D-90369295ED1E}"/>
              </a:ext>
            </a:extLst>
          </p:cNvPr>
          <p:cNvGraphicFramePr>
            <a:graphicFrameLocks noGrp="1"/>
          </p:cNvGraphicFramePr>
          <p:nvPr>
            <p:extLst>
              <p:ext uri="{D42A27DB-BD31-4B8C-83A1-F6EECF244321}">
                <p14:modId xmlns:p14="http://schemas.microsoft.com/office/powerpoint/2010/main" val="736795990"/>
              </p:ext>
            </p:extLst>
          </p:nvPr>
        </p:nvGraphicFramePr>
        <p:xfrm>
          <a:off x="724280" y="1700213"/>
          <a:ext cx="7359844" cy="4251554"/>
        </p:xfrm>
        <a:graphic>
          <a:graphicData uri="http://schemas.openxmlformats.org/drawingml/2006/table">
            <a:tbl>
              <a:tblPr firstRow="1" firstCol="1" bandRow="1">
                <a:tableStyleId>{5C22544A-7EE6-4342-B048-85BDC9FD1C3A}</a:tableStyleId>
              </a:tblPr>
              <a:tblGrid>
                <a:gridCol w="1839961">
                  <a:extLst>
                    <a:ext uri="{9D8B030D-6E8A-4147-A177-3AD203B41FA5}">
                      <a16:colId xmlns:a16="http://schemas.microsoft.com/office/drawing/2014/main" val="2850149410"/>
                    </a:ext>
                  </a:extLst>
                </a:gridCol>
                <a:gridCol w="1839961">
                  <a:extLst>
                    <a:ext uri="{9D8B030D-6E8A-4147-A177-3AD203B41FA5}">
                      <a16:colId xmlns:a16="http://schemas.microsoft.com/office/drawing/2014/main" val="237159996"/>
                    </a:ext>
                  </a:extLst>
                </a:gridCol>
                <a:gridCol w="1839961">
                  <a:extLst>
                    <a:ext uri="{9D8B030D-6E8A-4147-A177-3AD203B41FA5}">
                      <a16:colId xmlns:a16="http://schemas.microsoft.com/office/drawing/2014/main" val="2651440241"/>
                    </a:ext>
                  </a:extLst>
                </a:gridCol>
                <a:gridCol w="1839961">
                  <a:extLst>
                    <a:ext uri="{9D8B030D-6E8A-4147-A177-3AD203B41FA5}">
                      <a16:colId xmlns:a16="http://schemas.microsoft.com/office/drawing/2014/main" val="2584689147"/>
                    </a:ext>
                  </a:extLst>
                </a:gridCol>
              </a:tblGrid>
              <a:tr h="836742">
                <a:tc>
                  <a:txBody>
                    <a:bodyPr/>
                    <a:lstStyle/>
                    <a:p>
                      <a:pPr algn="ctr">
                        <a:spcAft>
                          <a:spcPts val="0"/>
                        </a:spcAft>
                      </a:pPr>
                      <a:r>
                        <a:rPr lang="en-US" sz="2000" dirty="0">
                          <a:effectLst/>
                        </a:rPr>
                        <a:t>Divisor</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Decimal Number</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Remainder</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Hex Equivalent</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1642435043"/>
                  </a:ext>
                </a:extLst>
              </a:tr>
              <a:tr h="904586">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3000</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endParaRPr lang="en-US" sz="2800">
                        <a:effectLst/>
                        <a:latin typeface="Calibri" panose="020F0502020204030204" pitchFamily="34" charset="0"/>
                        <a:cs typeface="Times New Roman" panose="02020603050405020304" pitchFamily="18" charset="0"/>
                      </a:endParaRPr>
                    </a:p>
                  </a:txBody>
                  <a:tcPr marL="60960" marR="60960" marT="60960" marB="60960" anchor="ctr"/>
                </a:tc>
                <a:tc>
                  <a:txBody>
                    <a:bodyPr/>
                    <a:lstStyle/>
                    <a:p>
                      <a:endParaRPr lang="en-US" sz="2800">
                        <a:effectLst/>
                        <a:latin typeface="Calibri" panose="020F0502020204030204" pitchFamily="34" charset="0"/>
                        <a:cs typeface="Times New Roman" panose="02020603050405020304" pitchFamily="18" charset="0"/>
                      </a:endParaRPr>
                    </a:p>
                  </a:txBody>
                  <a:tcPr marL="60960" marR="60960" marT="60960" marB="60960" anchor="ctr"/>
                </a:tc>
                <a:extLst>
                  <a:ext uri="{0D108BD9-81ED-4DB2-BD59-A6C34878D82A}">
                    <a16:rowId xmlns:a16="http://schemas.microsoft.com/office/drawing/2014/main" val="716338861"/>
                  </a:ext>
                </a:extLst>
              </a:tr>
              <a:tr h="836742">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187</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8</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8</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1578698846"/>
                  </a:ext>
                </a:extLst>
              </a:tr>
              <a:tr h="836742">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B</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2773274022"/>
                  </a:ext>
                </a:extLst>
              </a:tr>
              <a:tr h="836742">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0</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B</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743087947"/>
                  </a:ext>
                </a:extLst>
              </a:tr>
            </a:tbl>
          </a:graphicData>
        </a:graphic>
      </p:graphicFrame>
      <p:sp>
        <p:nvSpPr>
          <p:cNvPr id="5" name="Up Arrow 4">
            <a:extLst>
              <a:ext uri="{FF2B5EF4-FFF2-40B4-BE49-F238E27FC236}">
                <a16:creationId xmlns:a16="http://schemas.microsoft.com/office/drawing/2014/main" id="{7EE378BA-5C70-7D4E-AEA8-5F6B44B58582}"/>
              </a:ext>
            </a:extLst>
          </p:cNvPr>
          <p:cNvSpPr/>
          <p:nvPr/>
        </p:nvSpPr>
        <p:spPr>
          <a:xfrm>
            <a:off x="7564582" y="3636818"/>
            <a:ext cx="311727" cy="2109355"/>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826134-0525-5F4F-8491-68BE5A037B66}"/>
              </a:ext>
            </a:extLst>
          </p:cNvPr>
          <p:cNvSpPr/>
          <p:nvPr/>
        </p:nvSpPr>
        <p:spPr>
          <a:xfrm>
            <a:off x="1986213" y="6087147"/>
            <a:ext cx="5292603" cy="523220"/>
          </a:xfrm>
          <a:prstGeom prst="rect">
            <a:avLst/>
          </a:prstGeom>
        </p:spPr>
        <p:txBody>
          <a:bodyPr wrap="none">
            <a:spAutoFit/>
          </a:bodyPr>
          <a:lstStyle/>
          <a:p>
            <a:r>
              <a:rPr lang="en-GB" sz="2800" b="1" dirty="0"/>
              <a:t>Denary number 3000 in hex is BB8</a:t>
            </a:r>
            <a:endParaRPr lang="en-US" sz="2800" b="1" dirty="0"/>
          </a:p>
        </p:txBody>
      </p:sp>
    </p:spTree>
    <p:extLst>
      <p:ext uri="{BB962C8B-B14F-4D97-AF65-F5344CB8AC3E}">
        <p14:creationId xmlns:p14="http://schemas.microsoft.com/office/powerpoint/2010/main" val="43058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1878013" algn="l"/>
                <a:tab pos="3767138" algn="l"/>
                <a:tab pos="5645150" algn="l"/>
              </a:tabLst>
            </a:pPr>
            <a:r>
              <a:rPr lang="en-GB" dirty="0"/>
              <a:t>	</a:t>
            </a:r>
            <a:r>
              <a:rPr lang="en-GB" dirty="0">
                <a:solidFill>
                  <a:srgbClr val="FF0000"/>
                </a:solidFill>
              </a:rPr>
              <a:t>		</a:t>
            </a:r>
          </a:p>
        </p:txBody>
      </p:sp>
    </p:spTree>
    <p:extLst>
      <p:ext uri="{BB962C8B-B14F-4D97-AF65-F5344CB8AC3E}">
        <p14:creationId xmlns:p14="http://schemas.microsoft.com/office/powerpoint/2010/main" val="97310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1878013" algn="l"/>
                <a:tab pos="3767138" algn="l"/>
                <a:tab pos="5645150" algn="l"/>
              </a:tabLst>
            </a:pPr>
            <a:r>
              <a:rPr lang="en-GB" dirty="0"/>
              <a:t>	</a:t>
            </a:r>
            <a:r>
              <a:rPr lang="en-GB" dirty="0">
                <a:solidFill>
                  <a:srgbClr val="FF0000"/>
                </a:solidFill>
              </a:rPr>
              <a:t>		</a:t>
            </a:r>
          </a:p>
          <a:p>
            <a:pPr marL="452437" lvl="1" indent="0">
              <a:buNone/>
              <a:tabLst>
                <a:tab pos="1878013" algn="l"/>
                <a:tab pos="3767138" algn="l"/>
                <a:tab pos="5645150" algn="l"/>
              </a:tabLst>
            </a:pPr>
            <a:r>
              <a:rPr lang="en-GB" dirty="0"/>
              <a:t>How many times does 4096 divide into 2702?</a:t>
            </a:r>
          </a:p>
        </p:txBody>
      </p:sp>
    </p:spTree>
    <p:extLst>
      <p:ext uri="{BB962C8B-B14F-4D97-AF65-F5344CB8AC3E}">
        <p14:creationId xmlns:p14="http://schemas.microsoft.com/office/powerpoint/2010/main" val="340148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630238" algn="l"/>
                <a:tab pos="1878013" algn="l"/>
                <a:tab pos="3767138" algn="l"/>
                <a:tab pos="5645150" algn="l"/>
              </a:tabLst>
            </a:pPr>
            <a:r>
              <a:rPr lang="en-GB" dirty="0"/>
              <a:t>	</a:t>
            </a:r>
            <a:r>
              <a:rPr lang="en-GB" dirty="0">
                <a:solidFill>
                  <a:srgbClr val="FF0000"/>
                </a:solidFill>
              </a:rPr>
              <a:t> –</a:t>
            </a:r>
            <a:r>
              <a:rPr lang="en-GB" dirty="0"/>
              <a:t>	</a:t>
            </a:r>
            <a:r>
              <a:rPr lang="en-GB" dirty="0">
                <a:solidFill>
                  <a:srgbClr val="FF0000"/>
                </a:solidFill>
              </a:rPr>
              <a:t>		</a:t>
            </a:r>
          </a:p>
          <a:p>
            <a:pPr marL="452437" lvl="1" indent="0">
              <a:buNone/>
              <a:tabLst>
                <a:tab pos="1878013" algn="l"/>
                <a:tab pos="3767138" algn="l"/>
                <a:tab pos="5645150" algn="l"/>
              </a:tabLst>
            </a:pPr>
            <a:r>
              <a:rPr lang="en-GB" dirty="0"/>
              <a:t>How many times does 4096 divide into 2702?</a:t>
            </a:r>
          </a:p>
          <a:p>
            <a:pPr marL="452437" lvl="1" indent="0">
              <a:buNone/>
              <a:tabLst>
                <a:tab pos="1878013" algn="l"/>
                <a:tab pos="3767138" algn="l"/>
                <a:tab pos="5645150" algn="l"/>
              </a:tabLst>
            </a:pPr>
            <a:r>
              <a:rPr lang="en-GB" dirty="0"/>
              <a:t>2702 has no digit equivalent to 16</a:t>
            </a:r>
            <a:r>
              <a:rPr lang="en-GB" baseline="30000" dirty="0"/>
              <a:t>3</a:t>
            </a:r>
          </a:p>
        </p:txBody>
      </p:sp>
    </p:spTree>
    <p:extLst>
      <p:ext uri="{BB962C8B-B14F-4D97-AF65-F5344CB8AC3E}">
        <p14:creationId xmlns:p14="http://schemas.microsoft.com/office/powerpoint/2010/main" val="427028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630238" algn="l"/>
                <a:tab pos="1878013" algn="l"/>
                <a:tab pos="3767138" algn="l"/>
                <a:tab pos="5645150" algn="l"/>
              </a:tabLst>
            </a:pPr>
            <a:r>
              <a:rPr lang="en-GB" dirty="0">
                <a:solidFill>
                  <a:srgbClr val="FF0000"/>
                </a:solidFill>
              </a:rPr>
              <a:t>	 –</a:t>
            </a:r>
            <a:r>
              <a:rPr lang="en-GB" dirty="0"/>
              <a:t>	  </a:t>
            </a:r>
            <a:r>
              <a:rPr lang="en-GB" dirty="0">
                <a:solidFill>
                  <a:srgbClr val="FF0000"/>
                </a:solidFill>
              </a:rPr>
              <a:t>A		</a:t>
            </a:r>
          </a:p>
          <a:p>
            <a:pPr marL="452437" lvl="1" indent="0">
              <a:buNone/>
              <a:tabLst>
                <a:tab pos="1878013" algn="l"/>
                <a:tab pos="3767138" algn="l"/>
                <a:tab pos="5645150" algn="l"/>
              </a:tabLst>
            </a:pPr>
            <a:r>
              <a:rPr lang="en-GB" dirty="0"/>
              <a:t>How many times does 4096 divide into 2702?</a:t>
            </a:r>
          </a:p>
          <a:p>
            <a:pPr marL="452437" lvl="1" indent="0">
              <a:buNone/>
              <a:tabLst>
                <a:tab pos="1878013" algn="l"/>
                <a:tab pos="3767138" algn="l"/>
                <a:tab pos="5645150" algn="l"/>
              </a:tabLst>
            </a:pPr>
            <a:r>
              <a:rPr lang="en-GB" dirty="0"/>
              <a:t>2702 has no digit equivalent to 16</a:t>
            </a:r>
            <a:r>
              <a:rPr lang="en-GB" baseline="30000" dirty="0"/>
              <a:t>3</a:t>
            </a:r>
          </a:p>
          <a:p>
            <a:pPr marL="452437" lvl="1" indent="0">
              <a:buNone/>
              <a:tabLst>
                <a:tab pos="1878013" algn="l"/>
                <a:tab pos="3767138" algn="l"/>
                <a:tab pos="5645150" algn="l"/>
              </a:tabLst>
            </a:pPr>
            <a:r>
              <a:rPr lang="en-GB" dirty="0"/>
              <a:t>Divide 2702 by 256 to give 10, (A in hex), remainder 142</a:t>
            </a:r>
          </a:p>
        </p:txBody>
      </p:sp>
    </p:spTree>
    <p:extLst>
      <p:ext uri="{BB962C8B-B14F-4D97-AF65-F5344CB8AC3E}">
        <p14:creationId xmlns:p14="http://schemas.microsoft.com/office/powerpoint/2010/main" val="312340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630238" algn="l"/>
                <a:tab pos="1878013" algn="l"/>
                <a:tab pos="3675063" algn="l"/>
                <a:tab pos="5564188" algn="l"/>
              </a:tabLst>
            </a:pPr>
            <a:r>
              <a:rPr lang="en-GB" dirty="0">
                <a:solidFill>
                  <a:srgbClr val="FF0000"/>
                </a:solidFill>
              </a:rPr>
              <a:t>	 –</a:t>
            </a:r>
            <a:r>
              <a:rPr lang="en-GB" dirty="0"/>
              <a:t>	  </a:t>
            </a:r>
            <a:r>
              <a:rPr lang="en-GB" dirty="0">
                <a:solidFill>
                  <a:srgbClr val="FF0000"/>
                </a:solidFill>
              </a:rPr>
              <a:t>A	  8</a:t>
            </a:r>
          </a:p>
          <a:p>
            <a:pPr marL="452437" lvl="1" indent="0">
              <a:buNone/>
              <a:tabLst>
                <a:tab pos="1878013" algn="l"/>
                <a:tab pos="3767138" algn="l"/>
                <a:tab pos="5645150" algn="l"/>
              </a:tabLst>
            </a:pPr>
            <a:r>
              <a:rPr lang="en-GB" dirty="0"/>
              <a:t>How many times does 4096 divide into 2702?</a:t>
            </a:r>
          </a:p>
          <a:p>
            <a:pPr marL="452437" lvl="1" indent="0">
              <a:buNone/>
              <a:tabLst>
                <a:tab pos="1878013" algn="l"/>
                <a:tab pos="3767138" algn="l"/>
                <a:tab pos="5645150" algn="l"/>
              </a:tabLst>
            </a:pPr>
            <a:r>
              <a:rPr lang="en-GB" dirty="0"/>
              <a:t>2702 has no digit equivalent to 16</a:t>
            </a:r>
            <a:r>
              <a:rPr lang="en-GB" baseline="30000" dirty="0"/>
              <a:t>3</a:t>
            </a:r>
          </a:p>
          <a:p>
            <a:pPr marL="452437" lvl="1" indent="0">
              <a:buNone/>
              <a:tabLst>
                <a:tab pos="1878013" algn="l"/>
                <a:tab pos="3767138" algn="l"/>
                <a:tab pos="5645150" algn="l"/>
              </a:tabLst>
            </a:pPr>
            <a:r>
              <a:rPr lang="en-GB" dirty="0"/>
              <a:t>Divide 2702 by 256 to give 10, (A in hex), remainder 142</a:t>
            </a:r>
          </a:p>
          <a:p>
            <a:pPr marL="452437" lvl="1" indent="0">
              <a:buNone/>
              <a:tabLst>
                <a:tab pos="1878013" algn="l"/>
                <a:tab pos="3767138" algn="l"/>
                <a:tab pos="5645150" algn="l"/>
              </a:tabLst>
            </a:pPr>
            <a:r>
              <a:rPr lang="en-GB" dirty="0"/>
              <a:t>Divide the remainder 142 by 16 to give 8, remainder 14</a:t>
            </a:r>
          </a:p>
          <a:p>
            <a:pPr marL="452437" lvl="1" indent="0">
              <a:buNone/>
              <a:tabLst>
                <a:tab pos="1878013" algn="l"/>
                <a:tab pos="3767138" algn="l"/>
                <a:tab pos="5645150" algn="l"/>
              </a:tabLst>
            </a:pPr>
            <a:endParaRPr lang="en-GB" dirty="0"/>
          </a:p>
        </p:txBody>
      </p:sp>
    </p:spTree>
    <p:extLst>
      <p:ext uri="{BB962C8B-B14F-4D97-AF65-F5344CB8AC3E}">
        <p14:creationId xmlns:p14="http://schemas.microsoft.com/office/powerpoint/2010/main" val="141742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F0E93-F131-4CA4-91AC-5746DE4F1F46}"/>
              </a:ext>
            </a:extLst>
          </p:cNvPr>
          <p:cNvSpPr>
            <a:spLocks noGrp="1"/>
          </p:cNvSpPr>
          <p:nvPr>
            <p:ph type="body" sz="quarter" idx="13"/>
          </p:nvPr>
        </p:nvSpPr>
        <p:spPr/>
        <p:txBody>
          <a:bodyPr/>
          <a:lstStyle/>
          <a:p>
            <a:r>
              <a:rPr lang="en-GB" dirty="0"/>
              <a:t>Converting larger numbers </a:t>
            </a:r>
          </a:p>
        </p:txBody>
      </p:sp>
      <p:sp>
        <p:nvSpPr>
          <p:cNvPr id="3" name="Text Placeholder 2">
            <a:extLst>
              <a:ext uri="{FF2B5EF4-FFF2-40B4-BE49-F238E27FC236}">
                <a16:creationId xmlns:a16="http://schemas.microsoft.com/office/drawing/2014/main" id="{4D68703C-A351-4776-AC78-0718928E6C44}"/>
              </a:ext>
            </a:extLst>
          </p:cNvPr>
          <p:cNvSpPr>
            <a:spLocks noGrp="1"/>
          </p:cNvSpPr>
          <p:nvPr>
            <p:ph type="body" sz="quarter" idx="14"/>
          </p:nvPr>
        </p:nvSpPr>
        <p:spPr>
          <a:xfrm>
            <a:off x="724280" y="1704179"/>
            <a:ext cx="7797230" cy="4769773"/>
          </a:xfrm>
        </p:spPr>
        <p:txBody>
          <a:bodyPr/>
          <a:lstStyle/>
          <a:p>
            <a:pPr marL="0" indent="0">
              <a:buNone/>
            </a:pPr>
            <a:r>
              <a:rPr lang="en-GB" dirty="0"/>
              <a:t>Example: Convert the denary number 2702 to hex</a:t>
            </a:r>
          </a:p>
          <a:p>
            <a:pPr marL="452437" lvl="1" indent="0">
              <a:buNone/>
            </a:pPr>
            <a:r>
              <a:rPr lang="en-GB" dirty="0"/>
              <a:t>Write the powers of 16 in a row:</a:t>
            </a:r>
          </a:p>
          <a:p>
            <a:pPr marL="452437" lvl="1" indent="0">
              <a:buNone/>
              <a:tabLst>
                <a:tab pos="1792288" algn="l"/>
                <a:tab pos="3584575" algn="l"/>
                <a:tab pos="5376863" algn="l"/>
              </a:tabLst>
            </a:pPr>
            <a:r>
              <a:rPr lang="en-GB" dirty="0">
                <a:solidFill>
                  <a:srgbClr val="9F0929"/>
                </a:solidFill>
              </a:rPr>
              <a:t>(16</a:t>
            </a:r>
            <a:r>
              <a:rPr lang="en-GB" baseline="30000" dirty="0">
                <a:solidFill>
                  <a:srgbClr val="9F0929"/>
                </a:solidFill>
              </a:rPr>
              <a:t>3</a:t>
            </a:r>
            <a:r>
              <a:rPr lang="en-GB" dirty="0">
                <a:solidFill>
                  <a:srgbClr val="9F0929"/>
                </a:solidFill>
              </a:rPr>
              <a:t>)	(16</a:t>
            </a:r>
            <a:r>
              <a:rPr lang="en-GB" baseline="30000" dirty="0">
                <a:solidFill>
                  <a:srgbClr val="9F0929"/>
                </a:solidFill>
              </a:rPr>
              <a:t>2</a:t>
            </a:r>
            <a:r>
              <a:rPr lang="en-GB" dirty="0">
                <a:solidFill>
                  <a:srgbClr val="9F0929"/>
                </a:solidFill>
              </a:rPr>
              <a:t>) 	(16</a:t>
            </a:r>
            <a:r>
              <a:rPr lang="en-GB" baseline="30000" dirty="0">
                <a:solidFill>
                  <a:srgbClr val="9F0929"/>
                </a:solidFill>
              </a:rPr>
              <a:t>1</a:t>
            </a:r>
            <a:r>
              <a:rPr lang="en-GB" dirty="0">
                <a:solidFill>
                  <a:srgbClr val="9F0929"/>
                </a:solidFill>
              </a:rPr>
              <a:t>) 	(16</a:t>
            </a:r>
            <a:r>
              <a:rPr lang="en-GB" baseline="30000" dirty="0">
                <a:solidFill>
                  <a:srgbClr val="9F0929"/>
                </a:solidFill>
              </a:rPr>
              <a:t>0</a:t>
            </a:r>
            <a:r>
              <a:rPr lang="en-GB" dirty="0">
                <a:solidFill>
                  <a:srgbClr val="9F0929"/>
                </a:solidFill>
              </a:rPr>
              <a:t>)</a:t>
            </a:r>
            <a:endParaRPr lang="en-GB" baseline="30000" dirty="0">
              <a:solidFill>
                <a:srgbClr val="9F0929"/>
              </a:solidFill>
            </a:endParaRPr>
          </a:p>
          <a:p>
            <a:pPr marL="452437" lvl="1" indent="0">
              <a:buNone/>
              <a:tabLst>
                <a:tab pos="1878013" algn="l"/>
                <a:tab pos="3675063" algn="l"/>
                <a:tab pos="5564188" algn="l"/>
              </a:tabLst>
            </a:pPr>
            <a:r>
              <a:rPr lang="en-GB" dirty="0">
                <a:solidFill>
                  <a:srgbClr val="9F0929"/>
                </a:solidFill>
              </a:rPr>
              <a:t>4096	256	16	1</a:t>
            </a:r>
          </a:p>
          <a:p>
            <a:pPr marL="452437" lvl="1" indent="0">
              <a:buNone/>
              <a:tabLst>
                <a:tab pos="630238" algn="l"/>
                <a:tab pos="1878013" algn="l"/>
                <a:tab pos="3675063" algn="l"/>
                <a:tab pos="5564188" algn="l"/>
              </a:tabLst>
            </a:pPr>
            <a:r>
              <a:rPr lang="en-GB" dirty="0">
                <a:solidFill>
                  <a:srgbClr val="FF0000"/>
                </a:solidFill>
              </a:rPr>
              <a:t>	 –</a:t>
            </a:r>
            <a:r>
              <a:rPr lang="en-GB" dirty="0"/>
              <a:t>	  </a:t>
            </a:r>
            <a:r>
              <a:rPr lang="en-GB" dirty="0">
                <a:solidFill>
                  <a:srgbClr val="FF0000"/>
                </a:solidFill>
              </a:rPr>
              <a:t>A	  8	E</a:t>
            </a:r>
          </a:p>
          <a:p>
            <a:pPr marL="452437" lvl="1" indent="0">
              <a:buNone/>
              <a:tabLst>
                <a:tab pos="1878013" algn="l"/>
                <a:tab pos="3767138" algn="l"/>
                <a:tab pos="5645150" algn="l"/>
              </a:tabLst>
            </a:pPr>
            <a:r>
              <a:rPr lang="en-GB" dirty="0"/>
              <a:t>How many times does 4096 divide into 2702?</a:t>
            </a:r>
          </a:p>
          <a:p>
            <a:pPr marL="452437" lvl="1" indent="0">
              <a:buNone/>
              <a:tabLst>
                <a:tab pos="1878013" algn="l"/>
                <a:tab pos="3767138" algn="l"/>
                <a:tab pos="5645150" algn="l"/>
              </a:tabLst>
            </a:pPr>
            <a:r>
              <a:rPr lang="en-GB" dirty="0"/>
              <a:t>2702 has no digit equivalent to 16</a:t>
            </a:r>
            <a:r>
              <a:rPr lang="en-GB" baseline="30000" dirty="0"/>
              <a:t>3</a:t>
            </a:r>
          </a:p>
          <a:p>
            <a:pPr marL="452437" lvl="1" indent="0">
              <a:buNone/>
              <a:tabLst>
                <a:tab pos="1878013" algn="l"/>
                <a:tab pos="3767138" algn="l"/>
                <a:tab pos="5645150" algn="l"/>
              </a:tabLst>
            </a:pPr>
            <a:r>
              <a:rPr lang="en-GB" dirty="0"/>
              <a:t>Divide 2702 by 256 to give 10, (A in hex), remainder 142</a:t>
            </a:r>
          </a:p>
          <a:p>
            <a:pPr marL="452437" lvl="1" indent="0">
              <a:buNone/>
              <a:tabLst>
                <a:tab pos="1878013" algn="l"/>
                <a:tab pos="3767138" algn="l"/>
                <a:tab pos="5645150" algn="l"/>
              </a:tabLst>
            </a:pPr>
            <a:r>
              <a:rPr lang="en-GB" dirty="0"/>
              <a:t>Divide the remainder 142 by 16 to give 8, remainder 14</a:t>
            </a:r>
          </a:p>
          <a:p>
            <a:pPr marL="452437" lvl="1" indent="0">
              <a:buNone/>
              <a:tabLst>
                <a:tab pos="1878013" algn="l"/>
                <a:tab pos="3767138" algn="l"/>
                <a:tab pos="5645150" algn="l"/>
              </a:tabLst>
            </a:pPr>
            <a:r>
              <a:rPr lang="en-GB" dirty="0"/>
              <a:t>14 is E in hex. The answer is </a:t>
            </a:r>
            <a:r>
              <a:rPr lang="en-GB" dirty="0">
                <a:solidFill>
                  <a:srgbClr val="FF0000"/>
                </a:solidFill>
              </a:rPr>
              <a:t>A8E</a:t>
            </a:r>
          </a:p>
        </p:txBody>
      </p:sp>
    </p:spTree>
    <p:extLst>
      <p:ext uri="{BB962C8B-B14F-4D97-AF65-F5344CB8AC3E}">
        <p14:creationId xmlns:p14="http://schemas.microsoft.com/office/powerpoint/2010/main" val="8902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sym typeface="Wingdings" panose="05000000000000000000" pitchFamily="2" charset="2"/>
              </a:rPr>
              <a:t>Worksheet 2</a:t>
            </a:r>
          </a:p>
        </p:txBody>
      </p:sp>
      <p:sp>
        <p:nvSpPr>
          <p:cNvPr id="4" name="Text Placeholder 3"/>
          <p:cNvSpPr>
            <a:spLocks noGrp="1"/>
          </p:cNvSpPr>
          <p:nvPr>
            <p:ph type="body" sz="quarter" idx="14"/>
          </p:nvPr>
        </p:nvSpPr>
        <p:spPr/>
        <p:txBody>
          <a:bodyPr/>
          <a:lstStyle/>
          <a:p>
            <a:r>
              <a:rPr lang="en-GB" dirty="0"/>
              <a:t>Complete </a:t>
            </a:r>
            <a:r>
              <a:rPr lang="en-GB" b="1" dirty="0"/>
              <a:t>Task 1a</a:t>
            </a:r>
          </a:p>
          <a:p>
            <a:endParaRPr lang="en-GB" dirty="0"/>
          </a:p>
        </p:txBody>
      </p:sp>
    </p:spTree>
    <p:extLst>
      <p:ext uri="{BB962C8B-B14F-4D97-AF65-F5344CB8AC3E}">
        <p14:creationId xmlns:p14="http://schemas.microsoft.com/office/powerpoint/2010/main" val="199237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Binary to hex conversion</a:t>
            </a:r>
          </a:p>
          <a:p>
            <a:endParaRPr lang="en-GB" dirty="0"/>
          </a:p>
        </p:txBody>
      </p:sp>
      <p:sp>
        <p:nvSpPr>
          <p:cNvPr id="4" name="Text Placeholder 3"/>
          <p:cNvSpPr>
            <a:spLocks noGrp="1"/>
          </p:cNvSpPr>
          <p:nvPr>
            <p:ph type="body" sz="quarter" idx="14"/>
          </p:nvPr>
        </p:nvSpPr>
        <p:spPr>
          <a:xfrm>
            <a:off x="724280" y="1704179"/>
            <a:ext cx="7797230" cy="4264821"/>
          </a:xfrm>
        </p:spPr>
        <p:txBody>
          <a:bodyPr/>
          <a:lstStyle/>
          <a:p>
            <a:r>
              <a:rPr lang="en-GB" dirty="0"/>
              <a:t>Take a binary word of 8 bits</a:t>
            </a:r>
          </a:p>
          <a:p>
            <a:pPr marL="444500" lvl="1" indent="0">
              <a:buNone/>
            </a:pPr>
            <a:r>
              <a:rPr lang="en-GB" sz="2800" b="1" dirty="0"/>
              <a:t>1 1 1 0 0 1 0 1</a:t>
            </a:r>
          </a:p>
          <a:p>
            <a:r>
              <a:rPr lang="en-GB" dirty="0"/>
              <a:t>Divide into two nibbles of 4 bits</a:t>
            </a:r>
          </a:p>
          <a:p>
            <a:pPr marL="444500" lvl="1" indent="0">
              <a:buNone/>
            </a:pPr>
            <a:r>
              <a:rPr lang="en-GB" sz="2800" b="1" dirty="0"/>
              <a:t>1 1 1 0		 0 1 0 1</a:t>
            </a:r>
          </a:p>
          <a:p>
            <a:r>
              <a:rPr lang="en-GB" dirty="0"/>
              <a:t>Convert each nibble into its hex value and re-join</a:t>
            </a:r>
          </a:p>
          <a:p>
            <a:pPr marL="444500" lvl="1" indent="0">
              <a:buNone/>
            </a:pPr>
            <a:r>
              <a:rPr lang="en-GB" sz="2800" b="1" dirty="0"/>
              <a:t>1 1 1 0 = 14 = E </a:t>
            </a:r>
            <a:r>
              <a:rPr lang="en-GB" sz="2800" b="1" dirty="0">
                <a:solidFill>
                  <a:srgbClr val="9D9FA2"/>
                </a:solidFill>
              </a:rPr>
              <a:t>in Hex +</a:t>
            </a:r>
            <a:r>
              <a:rPr lang="en-GB" sz="2800" b="1" dirty="0"/>
              <a:t> 0 1 0 1 = 5 </a:t>
            </a:r>
            <a:r>
              <a:rPr lang="en-GB" sz="2800" b="1" dirty="0">
                <a:solidFill>
                  <a:srgbClr val="9D9FA2"/>
                </a:solidFill>
              </a:rPr>
              <a:t>in Hex</a:t>
            </a:r>
          </a:p>
          <a:p>
            <a:pPr marL="444500" lvl="1" indent="0">
              <a:buNone/>
            </a:pPr>
            <a:r>
              <a:rPr lang="en-GB" sz="2800" b="1" dirty="0">
                <a:solidFill>
                  <a:srgbClr val="9D9FA2"/>
                </a:solidFill>
              </a:rPr>
              <a:t>So</a:t>
            </a:r>
            <a:r>
              <a:rPr lang="en-GB" sz="2800" b="1" dirty="0"/>
              <a:t> 1 1 1 0 0 1 0 1 = E5 </a:t>
            </a:r>
            <a:r>
              <a:rPr lang="en-GB" sz="2800" b="1" dirty="0">
                <a:solidFill>
                  <a:srgbClr val="9D9FA2"/>
                </a:solidFill>
              </a:rPr>
              <a:t>in Hex</a:t>
            </a:r>
          </a:p>
          <a:p>
            <a:endParaRPr lang="en-GB" dirty="0"/>
          </a:p>
        </p:txBody>
      </p:sp>
    </p:spTree>
    <p:extLst>
      <p:ext uri="{BB962C8B-B14F-4D97-AF65-F5344CB8AC3E}">
        <p14:creationId xmlns:p14="http://schemas.microsoft.com/office/powerpoint/2010/main" val="33848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Objectives</a:t>
            </a:r>
          </a:p>
        </p:txBody>
      </p:sp>
      <p:sp>
        <p:nvSpPr>
          <p:cNvPr id="4" name="Text Placeholder 3"/>
          <p:cNvSpPr>
            <a:spLocks noGrp="1"/>
          </p:cNvSpPr>
          <p:nvPr>
            <p:ph type="body" sz="quarter" idx="14"/>
          </p:nvPr>
        </p:nvSpPr>
        <p:spPr/>
        <p:txBody>
          <a:bodyPr/>
          <a:lstStyle/>
          <a:p>
            <a:r>
              <a:rPr lang="en-GB" sz="2400" dirty="0"/>
              <a:t>Convert positive denary whole numbers (0-65,535) into </a:t>
            </a:r>
            <a:br>
              <a:rPr lang="en-GB" sz="2400" dirty="0"/>
            </a:br>
            <a:r>
              <a:rPr lang="en-GB" sz="2400" dirty="0"/>
              <a:t>hexadecimal numbers of up to 4 digits and vice versa</a:t>
            </a:r>
          </a:p>
          <a:p>
            <a:r>
              <a:rPr lang="en-GB" sz="2400" dirty="0"/>
              <a:t>Convert between 16-bit binary and hexadecimal equivalents of the same number</a:t>
            </a:r>
          </a:p>
          <a:p>
            <a:r>
              <a:rPr lang="en-GB" sz="2400" dirty="0"/>
              <a:t>Explain the reasons for using hexadecimal numbers to represent numbers</a:t>
            </a:r>
          </a:p>
          <a:p>
            <a:r>
              <a:rPr lang="en-GB" sz="2400" dirty="0"/>
              <a:t>Represent numbers stored in registers and main memory as hexadecimal</a:t>
            </a:r>
          </a:p>
          <a:p>
            <a:r>
              <a:rPr lang="en-GB" sz="2400" dirty="0"/>
              <a:t>Identify current uses of hexadecimal numbers in computing</a:t>
            </a:r>
          </a:p>
        </p:txBody>
      </p:sp>
    </p:spTree>
    <p:extLst>
      <p:ext uri="{BB962C8B-B14F-4D97-AF65-F5344CB8AC3E}">
        <p14:creationId xmlns:p14="http://schemas.microsoft.com/office/powerpoint/2010/main" val="2434534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Hex to binary conversion</a:t>
            </a:r>
          </a:p>
          <a:p>
            <a:pPr marL="0" indent="0">
              <a:buNone/>
            </a:pPr>
            <a:endParaRPr lang="en-GB" dirty="0"/>
          </a:p>
        </p:txBody>
      </p:sp>
      <p:sp>
        <p:nvSpPr>
          <p:cNvPr id="4" name="Text Placeholder 3"/>
          <p:cNvSpPr>
            <a:spLocks noGrp="1"/>
          </p:cNvSpPr>
          <p:nvPr>
            <p:ph type="body" sz="quarter" idx="14"/>
          </p:nvPr>
        </p:nvSpPr>
        <p:spPr/>
        <p:txBody>
          <a:bodyPr/>
          <a:lstStyle/>
          <a:p>
            <a:r>
              <a:rPr lang="en-GB" dirty="0"/>
              <a:t>What is </a:t>
            </a:r>
            <a:r>
              <a:rPr lang="en-GB" b="1" dirty="0">
                <a:solidFill>
                  <a:srgbClr val="0BD9AA"/>
                </a:solidFill>
              </a:rPr>
              <a:t>3B</a:t>
            </a:r>
            <a:r>
              <a:rPr lang="en-GB" dirty="0"/>
              <a:t> in hex?</a:t>
            </a:r>
          </a:p>
          <a:p>
            <a:pPr marL="0" indent="0">
              <a:buNone/>
            </a:pPr>
            <a:r>
              <a:rPr lang="en-GB" dirty="0"/>
              <a:t>	Split the two hex characters</a:t>
            </a:r>
          </a:p>
          <a:p>
            <a:pPr marL="0" indent="0">
              <a:buNone/>
            </a:pPr>
            <a:r>
              <a:rPr lang="en-GB" dirty="0"/>
              <a:t>	</a:t>
            </a:r>
            <a:r>
              <a:rPr lang="en-GB" sz="2800" b="1" dirty="0">
                <a:solidFill>
                  <a:srgbClr val="0BD9AA"/>
                </a:solidFill>
              </a:rPr>
              <a:t>3 = 0011 </a:t>
            </a:r>
            <a:r>
              <a:rPr lang="en-GB" sz="2800" dirty="0"/>
              <a:t>in binary and </a:t>
            </a:r>
            <a:r>
              <a:rPr lang="en-GB" sz="2800" b="1" dirty="0">
                <a:solidFill>
                  <a:srgbClr val="0BD9AA"/>
                </a:solidFill>
              </a:rPr>
              <a:t>B = 1011</a:t>
            </a:r>
          </a:p>
          <a:p>
            <a:pPr marL="0" indent="0">
              <a:buNone/>
            </a:pPr>
            <a:r>
              <a:rPr lang="en-GB" sz="2800" dirty="0"/>
              <a:t>	So </a:t>
            </a:r>
            <a:r>
              <a:rPr lang="en-GB" sz="2800" b="1" dirty="0">
                <a:solidFill>
                  <a:srgbClr val="0BD9AA"/>
                </a:solidFill>
              </a:rPr>
              <a:t>3B = 0011 1011 </a:t>
            </a:r>
            <a:r>
              <a:rPr lang="en-GB" sz="2800" dirty="0"/>
              <a:t>in binary</a:t>
            </a:r>
          </a:p>
          <a:p>
            <a:pPr marL="0" indent="0">
              <a:buNone/>
            </a:pPr>
            <a:endParaRPr lang="en-GB" dirty="0"/>
          </a:p>
          <a:p>
            <a:pPr marL="0" indent="0">
              <a:buNone/>
            </a:pPr>
            <a:r>
              <a:rPr lang="en-GB" dirty="0"/>
              <a:t>What is hex </a:t>
            </a:r>
            <a:r>
              <a:rPr lang="en-GB" b="1" dirty="0">
                <a:solidFill>
                  <a:srgbClr val="0BD9AA"/>
                </a:solidFill>
              </a:rPr>
              <a:t>21</a:t>
            </a:r>
            <a:r>
              <a:rPr lang="en-GB" dirty="0"/>
              <a:t> in binary?</a:t>
            </a:r>
          </a:p>
          <a:p>
            <a:pPr marL="0" indent="0">
              <a:buNone/>
            </a:pPr>
            <a:r>
              <a:rPr lang="en-GB" dirty="0"/>
              <a:t>What is hex </a:t>
            </a:r>
            <a:r>
              <a:rPr lang="en-GB" b="1" dirty="0">
                <a:solidFill>
                  <a:srgbClr val="0BD9AA"/>
                </a:solidFill>
              </a:rPr>
              <a:t>A5</a:t>
            </a:r>
            <a:r>
              <a:rPr lang="en-GB" dirty="0"/>
              <a:t> in binary?</a:t>
            </a:r>
          </a:p>
          <a:p>
            <a:endParaRPr lang="en-GB" dirty="0"/>
          </a:p>
        </p:txBody>
      </p:sp>
    </p:spTree>
    <p:extLst>
      <p:ext uri="{BB962C8B-B14F-4D97-AF65-F5344CB8AC3E}">
        <p14:creationId xmlns:p14="http://schemas.microsoft.com/office/powerpoint/2010/main" val="422430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sym typeface="Wingdings" panose="05000000000000000000" pitchFamily="2" charset="2"/>
              </a:rPr>
              <a:t>Worksheet 2</a:t>
            </a:r>
          </a:p>
        </p:txBody>
      </p:sp>
      <p:sp>
        <p:nvSpPr>
          <p:cNvPr id="4" name="Text Placeholder 3"/>
          <p:cNvSpPr>
            <a:spLocks noGrp="1"/>
          </p:cNvSpPr>
          <p:nvPr>
            <p:ph type="body" sz="quarter" idx="14"/>
          </p:nvPr>
        </p:nvSpPr>
        <p:spPr/>
        <p:txBody>
          <a:bodyPr/>
          <a:lstStyle/>
          <a:p>
            <a:r>
              <a:rPr lang="en-GB" dirty="0"/>
              <a:t>Complete </a:t>
            </a:r>
            <a:r>
              <a:rPr lang="en-GB" b="1" dirty="0"/>
              <a:t>Task 1 (b)</a:t>
            </a:r>
          </a:p>
          <a:p>
            <a:endParaRPr lang="en-GB" dirty="0"/>
          </a:p>
        </p:txBody>
      </p:sp>
    </p:spTree>
    <p:extLst>
      <p:ext uri="{BB962C8B-B14F-4D97-AF65-F5344CB8AC3E}">
        <p14:creationId xmlns:p14="http://schemas.microsoft.com/office/powerpoint/2010/main" val="2385841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Why use hex?</a:t>
            </a:r>
          </a:p>
          <a:p>
            <a:endParaRPr lang="en-GB" dirty="0"/>
          </a:p>
        </p:txBody>
      </p:sp>
      <p:sp>
        <p:nvSpPr>
          <p:cNvPr id="4" name="Text Placeholder 3"/>
          <p:cNvSpPr>
            <a:spLocks noGrp="1"/>
          </p:cNvSpPr>
          <p:nvPr>
            <p:ph type="body" sz="quarter" idx="14"/>
          </p:nvPr>
        </p:nvSpPr>
        <p:spPr/>
        <p:txBody>
          <a:bodyPr/>
          <a:lstStyle/>
          <a:p>
            <a:r>
              <a:rPr lang="en-GB" dirty="0"/>
              <a:t>A hexadecimal value is much easier to read and remember than a string of binary digits</a:t>
            </a:r>
          </a:p>
          <a:p>
            <a:r>
              <a:rPr lang="en-GB" dirty="0"/>
              <a:t>It is quicker to write or type, since a hex digit takes up only one character, not four</a:t>
            </a:r>
          </a:p>
          <a:p>
            <a:r>
              <a:rPr lang="en-GB" dirty="0"/>
              <a:t>There is less chance of making an error when typing hex characters than a string of 1s and 0s</a:t>
            </a:r>
          </a:p>
          <a:p>
            <a:r>
              <a:rPr lang="en-GB" dirty="0"/>
              <a:t>It is easy to convert to and from binary</a:t>
            </a:r>
          </a:p>
          <a:p>
            <a:endParaRPr lang="en-GB" dirty="0"/>
          </a:p>
        </p:txBody>
      </p:sp>
    </p:spTree>
    <p:extLst>
      <p:ext uri="{BB962C8B-B14F-4D97-AF65-F5344CB8AC3E}">
        <p14:creationId xmlns:p14="http://schemas.microsoft.com/office/powerpoint/2010/main" val="286382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Using hexadecimal</a:t>
            </a:r>
          </a:p>
        </p:txBody>
      </p:sp>
      <p:sp>
        <p:nvSpPr>
          <p:cNvPr id="3" name="Text Placeholder 2"/>
          <p:cNvSpPr>
            <a:spLocks noGrp="1"/>
          </p:cNvSpPr>
          <p:nvPr>
            <p:ph type="body" sz="quarter" idx="14"/>
          </p:nvPr>
        </p:nvSpPr>
        <p:spPr>
          <a:xfrm>
            <a:off x="724280" y="1704179"/>
            <a:ext cx="7897206" cy="4449878"/>
          </a:xfrm>
        </p:spPr>
        <p:txBody>
          <a:bodyPr/>
          <a:lstStyle/>
          <a:p>
            <a:r>
              <a:rPr lang="en-GB" dirty="0"/>
              <a:t>One common use of hexadecimal numbers is to set colours on web pages</a:t>
            </a:r>
          </a:p>
          <a:p>
            <a:r>
              <a:rPr lang="en-GB" dirty="0"/>
              <a:t>A colour is defined by the amount of red, green and blue it contains: e.g.                      = </a:t>
            </a:r>
            <a:r>
              <a:rPr lang="en-GB" b="1" dirty="0">
                <a:solidFill>
                  <a:srgbClr val="FF0000"/>
                </a:solidFill>
              </a:rPr>
              <a:t>3D</a:t>
            </a:r>
            <a:r>
              <a:rPr lang="en-GB" b="1" dirty="0">
                <a:solidFill>
                  <a:srgbClr val="00B050"/>
                </a:solidFill>
              </a:rPr>
              <a:t>7E</a:t>
            </a:r>
            <a:r>
              <a:rPr lang="en-GB" b="1" dirty="0">
                <a:solidFill>
                  <a:srgbClr val="0C3DD8"/>
                </a:solidFill>
              </a:rPr>
              <a:t>B5</a:t>
            </a:r>
          </a:p>
          <a:p>
            <a:r>
              <a:rPr lang="en-GB" b="1" dirty="0">
                <a:solidFill>
                  <a:srgbClr val="0BD9AA"/>
                </a:solidFill>
              </a:rPr>
              <a:t>(</a:t>
            </a:r>
            <a:r>
              <a:rPr lang="en-US" dirty="0">
                <a:hlinkClick r:id="rId2"/>
              </a:rPr>
              <a:t>https://www.colorhexa.com/</a:t>
            </a:r>
            <a:r>
              <a:rPr lang="en-GB" b="1" dirty="0">
                <a:solidFill>
                  <a:srgbClr val="0BD9AA"/>
                </a:solidFill>
              </a:rPr>
              <a:t>)</a:t>
            </a:r>
          </a:p>
          <a:p>
            <a:r>
              <a:rPr lang="en-GB" dirty="0"/>
              <a:t>Each of these RGB values can be in the range </a:t>
            </a:r>
          </a:p>
          <a:p>
            <a:pPr marL="444500" lvl="1" indent="0">
              <a:buNone/>
            </a:pPr>
            <a:r>
              <a:rPr lang="en-GB" sz="2400" dirty="0"/>
              <a:t>0 to 255 </a:t>
            </a:r>
            <a:r>
              <a:rPr lang="en-GB" sz="2400" dirty="0">
                <a:solidFill>
                  <a:schemeClr val="tx1"/>
                </a:solidFill>
              </a:rPr>
              <a:t>(decimal) or </a:t>
            </a:r>
            <a:r>
              <a:rPr lang="en-GB" sz="2400" dirty="0"/>
              <a:t>00 to FF </a:t>
            </a:r>
            <a:r>
              <a:rPr lang="en-GB" sz="2400" dirty="0">
                <a:solidFill>
                  <a:schemeClr val="tx1"/>
                </a:solidFill>
              </a:rPr>
              <a:t>(hexadecimal)</a:t>
            </a:r>
          </a:p>
          <a:p>
            <a:r>
              <a:rPr lang="en-GB" dirty="0"/>
              <a:t>This gives a possible </a:t>
            </a:r>
            <a:r>
              <a:rPr lang="en-GB" b="1" dirty="0">
                <a:solidFill>
                  <a:srgbClr val="FF0000"/>
                </a:solidFill>
              </a:rPr>
              <a:t>256</a:t>
            </a:r>
            <a:r>
              <a:rPr lang="en-GB" dirty="0"/>
              <a:t> x </a:t>
            </a:r>
            <a:r>
              <a:rPr lang="en-GB" b="1" dirty="0">
                <a:solidFill>
                  <a:srgbClr val="00B050"/>
                </a:solidFill>
              </a:rPr>
              <a:t>256</a:t>
            </a:r>
            <a:r>
              <a:rPr lang="en-GB" dirty="0"/>
              <a:t> x </a:t>
            </a:r>
            <a:r>
              <a:rPr lang="en-GB" b="1" dirty="0">
                <a:solidFill>
                  <a:srgbClr val="0C3DD8"/>
                </a:solidFill>
              </a:rPr>
              <a:t>256</a:t>
            </a:r>
            <a:r>
              <a:rPr lang="en-GB" dirty="0"/>
              <a:t> colours, which is more than 16 million</a:t>
            </a:r>
          </a:p>
          <a:p>
            <a:pPr lvl="1"/>
            <a:r>
              <a:rPr lang="en-GB" dirty="0"/>
              <a:t>How many bits are used to represent a single colour?</a:t>
            </a:r>
          </a:p>
        </p:txBody>
      </p:sp>
      <p:sp>
        <p:nvSpPr>
          <p:cNvPr id="4" name="Rectangle 3"/>
          <p:cNvSpPr/>
          <p:nvPr/>
        </p:nvSpPr>
        <p:spPr>
          <a:xfrm>
            <a:off x="4220307" y="3074796"/>
            <a:ext cx="1406769" cy="361741"/>
          </a:xfrm>
          <a:prstGeom prst="rect">
            <a:avLst/>
          </a:prstGeom>
          <a:solidFill>
            <a:srgbClr val="3D7E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3128AF5-F6C3-154B-AA65-A1B88ACB68BE}"/>
              </a:ext>
            </a:extLst>
          </p:cNvPr>
          <p:cNvSpPr txBox="1"/>
          <p:nvPr/>
        </p:nvSpPr>
        <p:spPr>
          <a:xfrm>
            <a:off x="6068291" y="3285424"/>
            <a:ext cx="1109599" cy="369332"/>
          </a:xfrm>
          <a:prstGeom prst="rect">
            <a:avLst/>
          </a:prstGeom>
          <a:noFill/>
        </p:spPr>
        <p:txBody>
          <a:bodyPr wrap="none" rtlCol="0">
            <a:spAutoFit/>
          </a:bodyPr>
          <a:lstStyle/>
          <a:p>
            <a:r>
              <a:rPr lang="en-US" dirty="0">
                <a:solidFill>
                  <a:srgbClr val="FF0000"/>
                </a:solidFill>
              </a:rPr>
              <a:t>R</a:t>
            </a:r>
            <a:r>
              <a:rPr lang="en-US" dirty="0"/>
              <a:t>     </a:t>
            </a:r>
            <a:r>
              <a:rPr lang="en-US" dirty="0">
                <a:solidFill>
                  <a:srgbClr val="00B050"/>
                </a:solidFill>
              </a:rPr>
              <a:t>G</a:t>
            </a:r>
            <a:r>
              <a:rPr lang="en-US" dirty="0"/>
              <a:t>     </a:t>
            </a:r>
            <a:r>
              <a:rPr lang="en-US" dirty="0">
                <a:solidFill>
                  <a:srgbClr val="0C3DD8"/>
                </a:solidFill>
              </a:rPr>
              <a:t>B</a:t>
            </a:r>
          </a:p>
        </p:txBody>
      </p:sp>
    </p:spTree>
    <p:extLst>
      <p:ext uri="{BB962C8B-B14F-4D97-AF65-F5344CB8AC3E}">
        <p14:creationId xmlns:p14="http://schemas.microsoft.com/office/powerpoint/2010/main" val="25232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24279" y="906233"/>
            <a:ext cx="7937399" cy="670772"/>
          </a:xfrm>
        </p:spPr>
        <p:txBody>
          <a:bodyPr/>
          <a:lstStyle/>
          <a:p>
            <a:r>
              <a:rPr lang="en-GB" dirty="0"/>
              <a:t>Defining colours in website design</a:t>
            </a:r>
          </a:p>
        </p:txBody>
      </p:sp>
      <p:sp>
        <p:nvSpPr>
          <p:cNvPr id="3" name="Text Placeholder 2"/>
          <p:cNvSpPr>
            <a:spLocks noGrp="1"/>
          </p:cNvSpPr>
          <p:nvPr>
            <p:ph type="body" sz="quarter" idx="14"/>
          </p:nvPr>
        </p:nvSpPr>
        <p:spPr>
          <a:xfrm>
            <a:off x="724280" y="2081719"/>
            <a:ext cx="7797230" cy="4178404"/>
          </a:xfrm>
        </p:spPr>
        <p:txBody>
          <a:bodyPr/>
          <a:lstStyle/>
          <a:p>
            <a:r>
              <a:rPr lang="en-GB" dirty="0"/>
              <a:t>HTML (</a:t>
            </a:r>
            <a:r>
              <a:rPr lang="en-GB" dirty="0" err="1"/>
              <a:t>HyperText</a:t>
            </a:r>
            <a:r>
              <a:rPr lang="en-GB" dirty="0"/>
              <a:t> </a:t>
            </a:r>
            <a:r>
              <a:rPr lang="en-GB" dirty="0" err="1"/>
              <a:t>Markup</a:t>
            </a:r>
            <a:r>
              <a:rPr lang="en-GB" dirty="0"/>
              <a:t> Language) is used to create web pages</a:t>
            </a:r>
          </a:p>
          <a:p>
            <a:pPr marL="0" indent="0" algn="ctr">
              <a:buNone/>
            </a:pPr>
            <a:r>
              <a:rPr lang="en-GB" sz="6000" b="1" dirty="0">
                <a:solidFill>
                  <a:srgbClr val="9F0929"/>
                </a:solidFill>
              </a:rPr>
              <a:t>h1</a:t>
            </a:r>
            <a:r>
              <a:rPr lang="en-GB" sz="6000" b="1" dirty="0">
                <a:solidFill>
                  <a:srgbClr val="0BD9AA"/>
                </a:solidFill>
              </a:rPr>
              <a:t> </a:t>
            </a:r>
            <a:r>
              <a:rPr lang="en-GB" sz="6000" b="1" dirty="0"/>
              <a:t>{</a:t>
            </a:r>
            <a:r>
              <a:rPr lang="en-GB" sz="6000" b="1" dirty="0" err="1">
                <a:solidFill>
                  <a:srgbClr val="FF0000"/>
                </a:solidFill>
              </a:rPr>
              <a:t>color</a:t>
            </a:r>
            <a:r>
              <a:rPr lang="en-GB" sz="6000" b="1" dirty="0">
                <a:solidFill>
                  <a:srgbClr val="FF0000"/>
                </a:solidFill>
              </a:rPr>
              <a:t>:</a:t>
            </a:r>
            <a:r>
              <a:rPr lang="en-GB" sz="6000" b="1" dirty="0">
                <a:solidFill>
                  <a:srgbClr val="0BD9AA"/>
                </a:solidFill>
              </a:rPr>
              <a:t> </a:t>
            </a:r>
            <a:r>
              <a:rPr lang="en-GB" sz="6000" b="1" dirty="0">
                <a:solidFill>
                  <a:srgbClr val="0C3DD8"/>
                </a:solidFill>
              </a:rPr>
              <a:t>#ffa347;</a:t>
            </a:r>
            <a:r>
              <a:rPr lang="en-GB" sz="6000" b="1" dirty="0"/>
              <a:t>}</a:t>
            </a:r>
          </a:p>
          <a:p>
            <a:endParaRPr lang="en-GB" dirty="0"/>
          </a:p>
        </p:txBody>
      </p:sp>
    </p:spTree>
    <p:extLst>
      <p:ext uri="{BB962C8B-B14F-4D97-AF65-F5344CB8AC3E}">
        <p14:creationId xmlns:p14="http://schemas.microsoft.com/office/powerpoint/2010/main" val="2629150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sym typeface="Wingdings" panose="05000000000000000000" pitchFamily="2" charset="2"/>
              </a:rPr>
              <a:t>Worksheet 2</a:t>
            </a:r>
          </a:p>
        </p:txBody>
      </p:sp>
      <p:sp>
        <p:nvSpPr>
          <p:cNvPr id="4" name="Text Placeholder 3"/>
          <p:cNvSpPr>
            <a:spLocks noGrp="1"/>
          </p:cNvSpPr>
          <p:nvPr>
            <p:ph type="body" sz="quarter" idx="14"/>
          </p:nvPr>
        </p:nvSpPr>
        <p:spPr/>
        <p:txBody>
          <a:bodyPr/>
          <a:lstStyle/>
          <a:p>
            <a:r>
              <a:rPr lang="en-GB" dirty="0"/>
              <a:t>Complete </a:t>
            </a:r>
            <a:r>
              <a:rPr lang="en-GB" b="1" dirty="0"/>
              <a:t>Tasks 2 and 3</a:t>
            </a:r>
            <a:endParaRPr lang="en-GB" dirty="0"/>
          </a:p>
        </p:txBody>
      </p:sp>
    </p:spTree>
    <p:extLst>
      <p:ext uri="{BB962C8B-B14F-4D97-AF65-F5344CB8AC3E}">
        <p14:creationId xmlns:p14="http://schemas.microsoft.com/office/powerpoint/2010/main" val="735233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24279" y="906233"/>
            <a:ext cx="7937399" cy="670772"/>
          </a:xfrm>
        </p:spPr>
        <p:txBody>
          <a:bodyPr/>
          <a:lstStyle/>
          <a:p>
            <a:r>
              <a:rPr lang="en-GB" dirty="0"/>
              <a:t>MAC addressing</a:t>
            </a:r>
          </a:p>
        </p:txBody>
      </p:sp>
      <p:sp>
        <p:nvSpPr>
          <p:cNvPr id="3" name="Text Placeholder 2"/>
          <p:cNvSpPr>
            <a:spLocks noGrp="1"/>
          </p:cNvSpPr>
          <p:nvPr>
            <p:ph type="body" sz="quarter" idx="14"/>
          </p:nvPr>
        </p:nvSpPr>
        <p:spPr>
          <a:xfrm>
            <a:off x="724280" y="1704179"/>
            <a:ext cx="7797230" cy="4063575"/>
          </a:xfrm>
        </p:spPr>
        <p:txBody>
          <a:bodyPr/>
          <a:lstStyle/>
          <a:p>
            <a:r>
              <a:rPr lang="en-GB" dirty="0"/>
              <a:t>MAC addressing to identify Internet enabled devices</a:t>
            </a:r>
          </a:p>
          <a:p>
            <a:pPr marL="0" indent="0" algn="ctr">
              <a:buNone/>
            </a:pPr>
            <a:r>
              <a:rPr lang="en-GB" sz="6000" b="1" dirty="0">
                <a:solidFill>
                  <a:srgbClr val="0BD9AA"/>
                </a:solidFill>
              </a:rPr>
              <a:t>4A:32:BE:5D:A4:4F</a:t>
            </a:r>
            <a:endParaRPr lang="en-GB" sz="4800" b="1" dirty="0">
              <a:solidFill>
                <a:srgbClr val="0BD9AA"/>
              </a:solidFill>
            </a:endParaRPr>
          </a:p>
          <a:p>
            <a:r>
              <a:rPr lang="en-GB" dirty="0"/>
              <a:t>Your PC, mobile phone and other devices will each have a unique MAC address by which they can be identified</a:t>
            </a:r>
          </a:p>
          <a:p>
            <a:pPr lvl="1"/>
            <a:r>
              <a:rPr lang="en-GB" dirty="0"/>
              <a:t>The MAC address is usually 48 bits long</a:t>
            </a:r>
          </a:p>
          <a:p>
            <a:endParaRPr lang="en-GB" dirty="0"/>
          </a:p>
        </p:txBody>
      </p:sp>
    </p:spTree>
    <p:extLst>
      <p:ext uri="{BB962C8B-B14F-4D97-AF65-F5344CB8AC3E}">
        <p14:creationId xmlns:p14="http://schemas.microsoft.com/office/powerpoint/2010/main" val="3686085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Machine code instructions</a:t>
            </a:r>
          </a:p>
        </p:txBody>
      </p:sp>
      <p:sp>
        <p:nvSpPr>
          <p:cNvPr id="3" name="Text Placeholder 2"/>
          <p:cNvSpPr>
            <a:spLocks noGrp="1"/>
          </p:cNvSpPr>
          <p:nvPr>
            <p:ph type="body" sz="quarter" idx="14"/>
          </p:nvPr>
        </p:nvSpPr>
        <p:spPr/>
        <p:txBody>
          <a:bodyPr/>
          <a:lstStyle/>
          <a:p>
            <a:r>
              <a:rPr lang="en-GB" dirty="0"/>
              <a:t>Any program that you write in a “high level language” such as Python, Pascal or Visual Basic has to be translated into machine code before it can be executed by the computer</a:t>
            </a:r>
          </a:p>
          <a:p>
            <a:pPr lvl="1"/>
            <a:r>
              <a:rPr lang="en-GB" dirty="0"/>
              <a:t>Each instruction will be held in, for example, 2 bytes and will hold both the </a:t>
            </a:r>
            <a:r>
              <a:rPr lang="en-GB" dirty="0">
                <a:solidFill>
                  <a:srgbClr val="FF0000"/>
                </a:solidFill>
              </a:rPr>
              <a:t>operation</a:t>
            </a:r>
            <a:r>
              <a:rPr lang="en-GB" dirty="0"/>
              <a:t> (e.g. ADD, SUBTRACT) and the </a:t>
            </a:r>
            <a:r>
              <a:rPr lang="en-GB" dirty="0">
                <a:solidFill>
                  <a:srgbClr val="FF0000"/>
                </a:solidFill>
              </a:rPr>
              <a:t>data or the address of the data</a:t>
            </a:r>
          </a:p>
          <a:p>
            <a:pPr lvl="1"/>
            <a:r>
              <a:rPr lang="en-GB" dirty="0"/>
              <a:t>Both the operation and the data are held in binary </a:t>
            </a:r>
          </a:p>
          <a:p>
            <a:pPr lvl="1"/>
            <a:br>
              <a:rPr lang="en-GB" dirty="0"/>
            </a:br>
            <a:endParaRPr lang="en-GB" dirty="0"/>
          </a:p>
          <a:p>
            <a:pPr lvl="1"/>
            <a:r>
              <a:rPr lang="en-GB" dirty="0"/>
              <a:t>In this example the instruction is held in 6 bits and the data in 10 bits</a:t>
            </a:r>
          </a:p>
          <a:p>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43914430"/>
              </p:ext>
            </p:extLst>
          </p:nvPr>
        </p:nvGraphicFramePr>
        <p:xfrm>
          <a:off x="994816" y="5053849"/>
          <a:ext cx="7085424" cy="370840"/>
        </p:xfrm>
        <a:graphic>
          <a:graphicData uri="http://schemas.openxmlformats.org/drawingml/2006/table">
            <a:tbl>
              <a:tblPr firstRow="1" bandRow="1">
                <a:tableStyleId>{5C22544A-7EE6-4342-B048-85BDC9FD1C3A}</a:tableStyleId>
              </a:tblPr>
              <a:tblGrid>
                <a:gridCol w="442839">
                  <a:extLst>
                    <a:ext uri="{9D8B030D-6E8A-4147-A177-3AD203B41FA5}">
                      <a16:colId xmlns:a16="http://schemas.microsoft.com/office/drawing/2014/main" val="20000"/>
                    </a:ext>
                  </a:extLst>
                </a:gridCol>
                <a:gridCol w="442839">
                  <a:extLst>
                    <a:ext uri="{9D8B030D-6E8A-4147-A177-3AD203B41FA5}">
                      <a16:colId xmlns:a16="http://schemas.microsoft.com/office/drawing/2014/main" val="20001"/>
                    </a:ext>
                  </a:extLst>
                </a:gridCol>
                <a:gridCol w="442839">
                  <a:extLst>
                    <a:ext uri="{9D8B030D-6E8A-4147-A177-3AD203B41FA5}">
                      <a16:colId xmlns:a16="http://schemas.microsoft.com/office/drawing/2014/main" val="20002"/>
                    </a:ext>
                  </a:extLst>
                </a:gridCol>
                <a:gridCol w="442839">
                  <a:extLst>
                    <a:ext uri="{9D8B030D-6E8A-4147-A177-3AD203B41FA5}">
                      <a16:colId xmlns:a16="http://schemas.microsoft.com/office/drawing/2014/main" val="20003"/>
                    </a:ext>
                  </a:extLst>
                </a:gridCol>
                <a:gridCol w="442839">
                  <a:extLst>
                    <a:ext uri="{9D8B030D-6E8A-4147-A177-3AD203B41FA5}">
                      <a16:colId xmlns:a16="http://schemas.microsoft.com/office/drawing/2014/main" val="20004"/>
                    </a:ext>
                  </a:extLst>
                </a:gridCol>
                <a:gridCol w="442839">
                  <a:extLst>
                    <a:ext uri="{9D8B030D-6E8A-4147-A177-3AD203B41FA5}">
                      <a16:colId xmlns:a16="http://schemas.microsoft.com/office/drawing/2014/main" val="20005"/>
                    </a:ext>
                  </a:extLst>
                </a:gridCol>
                <a:gridCol w="442839">
                  <a:extLst>
                    <a:ext uri="{9D8B030D-6E8A-4147-A177-3AD203B41FA5}">
                      <a16:colId xmlns:a16="http://schemas.microsoft.com/office/drawing/2014/main" val="20006"/>
                    </a:ext>
                  </a:extLst>
                </a:gridCol>
                <a:gridCol w="442839">
                  <a:extLst>
                    <a:ext uri="{9D8B030D-6E8A-4147-A177-3AD203B41FA5}">
                      <a16:colId xmlns:a16="http://schemas.microsoft.com/office/drawing/2014/main" val="20007"/>
                    </a:ext>
                  </a:extLst>
                </a:gridCol>
                <a:gridCol w="442839">
                  <a:extLst>
                    <a:ext uri="{9D8B030D-6E8A-4147-A177-3AD203B41FA5}">
                      <a16:colId xmlns:a16="http://schemas.microsoft.com/office/drawing/2014/main" val="20008"/>
                    </a:ext>
                  </a:extLst>
                </a:gridCol>
                <a:gridCol w="442839">
                  <a:extLst>
                    <a:ext uri="{9D8B030D-6E8A-4147-A177-3AD203B41FA5}">
                      <a16:colId xmlns:a16="http://schemas.microsoft.com/office/drawing/2014/main" val="20009"/>
                    </a:ext>
                  </a:extLst>
                </a:gridCol>
                <a:gridCol w="442839">
                  <a:extLst>
                    <a:ext uri="{9D8B030D-6E8A-4147-A177-3AD203B41FA5}">
                      <a16:colId xmlns:a16="http://schemas.microsoft.com/office/drawing/2014/main" val="20010"/>
                    </a:ext>
                  </a:extLst>
                </a:gridCol>
                <a:gridCol w="442839">
                  <a:extLst>
                    <a:ext uri="{9D8B030D-6E8A-4147-A177-3AD203B41FA5}">
                      <a16:colId xmlns:a16="http://schemas.microsoft.com/office/drawing/2014/main" val="20011"/>
                    </a:ext>
                  </a:extLst>
                </a:gridCol>
                <a:gridCol w="442839">
                  <a:extLst>
                    <a:ext uri="{9D8B030D-6E8A-4147-A177-3AD203B41FA5}">
                      <a16:colId xmlns:a16="http://schemas.microsoft.com/office/drawing/2014/main" val="20012"/>
                    </a:ext>
                  </a:extLst>
                </a:gridCol>
                <a:gridCol w="442839">
                  <a:extLst>
                    <a:ext uri="{9D8B030D-6E8A-4147-A177-3AD203B41FA5}">
                      <a16:colId xmlns:a16="http://schemas.microsoft.com/office/drawing/2014/main" val="20013"/>
                    </a:ext>
                  </a:extLst>
                </a:gridCol>
                <a:gridCol w="442839">
                  <a:extLst>
                    <a:ext uri="{9D8B030D-6E8A-4147-A177-3AD203B41FA5}">
                      <a16:colId xmlns:a16="http://schemas.microsoft.com/office/drawing/2014/main" val="20014"/>
                    </a:ext>
                  </a:extLst>
                </a:gridCol>
                <a:gridCol w="442839">
                  <a:extLst>
                    <a:ext uri="{9D8B030D-6E8A-4147-A177-3AD203B41FA5}">
                      <a16:colId xmlns:a16="http://schemas.microsoft.com/office/drawing/2014/main" val="20015"/>
                    </a:ext>
                  </a:extLst>
                </a:gridCol>
              </a:tblGrid>
              <a:tr h="370840">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96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Holding data in main memory</a:t>
            </a:r>
          </a:p>
        </p:txBody>
      </p:sp>
      <p:sp>
        <p:nvSpPr>
          <p:cNvPr id="3" name="Text Placeholder 2"/>
          <p:cNvSpPr>
            <a:spLocks noGrp="1"/>
          </p:cNvSpPr>
          <p:nvPr>
            <p:ph type="body" sz="quarter" idx="14"/>
          </p:nvPr>
        </p:nvSpPr>
        <p:spPr/>
        <p:txBody>
          <a:bodyPr/>
          <a:lstStyle/>
          <a:p>
            <a:r>
              <a:rPr lang="en-GB" dirty="0"/>
              <a:t>All data in main memory is held in binary format</a:t>
            </a:r>
          </a:p>
          <a:p>
            <a:r>
              <a:rPr lang="en-GB" dirty="0"/>
              <a:t>Data in a particular byte might be a number, an alphabetical character, a tiny part of a picture or sound</a:t>
            </a:r>
          </a:p>
          <a:p>
            <a:pPr lvl="1"/>
            <a:r>
              <a:rPr lang="en-GB" dirty="0"/>
              <a:t>You can’t tell by looking at it what it represents!</a:t>
            </a:r>
          </a:p>
        </p:txBody>
      </p:sp>
    </p:spTree>
    <p:extLst>
      <p:ext uri="{BB962C8B-B14F-4D97-AF65-F5344CB8AC3E}">
        <p14:creationId xmlns:p14="http://schemas.microsoft.com/office/powerpoint/2010/main" val="222843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Using hex for debugging</a:t>
            </a:r>
          </a:p>
        </p:txBody>
      </p:sp>
      <p:sp>
        <p:nvSpPr>
          <p:cNvPr id="3" name="Text Placeholder 2"/>
          <p:cNvSpPr>
            <a:spLocks noGrp="1"/>
          </p:cNvSpPr>
          <p:nvPr>
            <p:ph type="body" sz="quarter" idx="14"/>
          </p:nvPr>
        </p:nvSpPr>
        <p:spPr/>
        <p:txBody>
          <a:bodyPr/>
          <a:lstStyle/>
          <a:p>
            <a:r>
              <a:rPr lang="en-GB" dirty="0"/>
              <a:t>Programmers sometimes need to examine what is going on in a program by looking at the contents of memory</a:t>
            </a:r>
          </a:p>
          <a:p>
            <a:r>
              <a:rPr lang="en-GB" dirty="0"/>
              <a:t>Printed out in binary, it might look something like this:</a:t>
            </a:r>
          </a:p>
          <a:p>
            <a:pPr marL="0" indent="0">
              <a:buNone/>
            </a:pPr>
            <a:r>
              <a:rPr lang="en-GB" dirty="0"/>
              <a:t>	</a:t>
            </a:r>
            <a:r>
              <a:rPr lang="en-GB" dirty="0">
                <a:solidFill>
                  <a:srgbClr val="0BD9AA"/>
                </a:solidFill>
              </a:rPr>
              <a:t>00011001 10011001 11110001 00011001 	10101010 01001100 00111101 10001110  etc.</a:t>
            </a:r>
          </a:p>
          <a:p>
            <a:r>
              <a:rPr lang="en-GB" dirty="0"/>
              <a:t>It is much easier to debug or find a particular value if it printed out in hex!</a:t>
            </a:r>
          </a:p>
          <a:p>
            <a:pPr marL="0" indent="0">
              <a:buNone/>
            </a:pPr>
            <a:r>
              <a:rPr lang="en-GB" dirty="0"/>
              <a:t>	</a:t>
            </a:r>
            <a:r>
              <a:rPr lang="en-GB" dirty="0">
                <a:solidFill>
                  <a:srgbClr val="0BD9AA"/>
                </a:solidFill>
              </a:rPr>
              <a:t>19 99 F1 19 AA 4C 3D 8E  etc.</a:t>
            </a:r>
          </a:p>
        </p:txBody>
      </p:sp>
    </p:spTree>
    <p:extLst>
      <p:ext uri="{BB962C8B-B14F-4D97-AF65-F5344CB8AC3E}">
        <p14:creationId xmlns:p14="http://schemas.microsoft.com/office/powerpoint/2010/main" val="397526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t>Binary to denary conversion</a:t>
            </a:r>
          </a:p>
          <a:p>
            <a:endParaRPr lang="en-GB" dirty="0"/>
          </a:p>
          <a:p>
            <a:endParaRPr lang="en-GB" dirty="0"/>
          </a:p>
        </p:txBody>
      </p:sp>
      <p:sp>
        <p:nvSpPr>
          <p:cNvPr id="4" name="Text Placeholder 3"/>
          <p:cNvSpPr>
            <a:spLocks noGrp="1"/>
          </p:cNvSpPr>
          <p:nvPr>
            <p:ph type="body" sz="quarter" idx="14"/>
          </p:nvPr>
        </p:nvSpPr>
        <p:spPr/>
        <p:txBody>
          <a:bodyPr/>
          <a:lstStyle/>
          <a:p>
            <a:r>
              <a:rPr lang="en-GB" dirty="0"/>
              <a:t>Practise converting binary to denary and back again</a:t>
            </a:r>
          </a:p>
          <a:p>
            <a:r>
              <a:rPr lang="en-GB" dirty="0"/>
              <a:t>Convert the following:</a:t>
            </a:r>
          </a:p>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Which is odd and which is even? How can you tell?</a:t>
            </a:r>
          </a:p>
        </p:txBody>
      </p:sp>
      <p:graphicFrame>
        <p:nvGraphicFramePr>
          <p:cNvPr id="5" name="Table 4"/>
          <p:cNvGraphicFramePr>
            <a:graphicFrameLocks noGrp="1"/>
          </p:cNvGraphicFramePr>
          <p:nvPr>
            <p:extLst>
              <p:ext uri="{D42A27DB-BD31-4B8C-83A1-F6EECF244321}">
                <p14:modId xmlns:p14="http://schemas.microsoft.com/office/powerpoint/2010/main" val="3127155923"/>
              </p:ext>
            </p:extLst>
          </p:nvPr>
        </p:nvGraphicFramePr>
        <p:xfrm>
          <a:off x="1549496" y="2853536"/>
          <a:ext cx="6048000" cy="2560320"/>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gridCol w="756000">
                  <a:extLst>
                    <a:ext uri="{9D8B030D-6E8A-4147-A177-3AD203B41FA5}">
                      <a16:colId xmlns:a16="http://schemas.microsoft.com/office/drawing/2014/main" val="20003"/>
                    </a:ext>
                  </a:extLst>
                </a:gridCol>
                <a:gridCol w="756000">
                  <a:extLst>
                    <a:ext uri="{9D8B030D-6E8A-4147-A177-3AD203B41FA5}">
                      <a16:colId xmlns:a16="http://schemas.microsoft.com/office/drawing/2014/main" val="20004"/>
                    </a:ext>
                  </a:extLst>
                </a:gridCol>
                <a:gridCol w="756000">
                  <a:extLst>
                    <a:ext uri="{9D8B030D-6E8A-4147-A177-3AD203B41FA5}">
                      <a16:colId xmlns:a16="http://schemas.microsoft.com/office/drawing/2014/main" val="20005"/>
                    </a:ext>
                  </a:extLst>
                </a:gridCol>
                <a:gridCol w="756000">
                  <a:extLst>
                    <a:ext uri="{9D8B030D-6E8A-4147-A177-3AD203B41FA5}">
                      <a16:colId xmlns:a16="http://schemas.microsoft.com/office/drawing/2014/main" val="20006"/>
                    </a:ext>
                  </a:extLst>
                </a:gridCol>
                <a:gridCol w="756000">
                  <a:extLst>
                    <a:ext uri="{9D8B030D-6E8A-4147-A177-3AD203B41FA5}">
                      <a16:colId xmlns:a16="http://schemas.microsoft.com/office/drawing/2014/main" val="20007"/>
                    </a:ext>
                  </a:extLst>
                </a:gridCol>
              </a:tblGrid>
              <a:tr h="612000">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extLst>
                  <a:ext uri="{0D108BD9-81ED-4DB2-BD59-A6C34878D82A}">
                    <a16:rowId xmlns:a16="http://schemas.microsoft.com/office/drawing/2014/main" val="10000"/>
                  </a:ext>
                </a:extLst>
              </a:tr>
              <a:tr h="612000">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0</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0</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0</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1</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0</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extLst>
                  <a:ext uri="{0D108BD9-81ED-4DB2-BD59-A6C34878D82A}">
                    <a16:rowId xmlns:a16="http://schemas.microsoft.com/office/drawing/2014/main" val="10001"/>
                  </a:ext>
                </a:extLst>
              </a:tr>
              <a:tr h="612000">
                <a:tc>
                  <a:txBody>
                    <a:bodyPr/>
                    <a:lstStyle/>
                    <a:p>
                      <a:pPr marL="0" algn="ctr" defTabSz="457200" rtl="0" eaLnBrk="1" latinLnBrk="0" hangingPunct="1"/>
                      <a:r>
                        <a:rPr lang="en-GB" sz="3600" b="1" kern="1200">
                          <a:solidFill>
                            <a:srgbClr val="0BD9AA"/>
                          </a:solidFill>
                          <a:latin typeface="Arial" panose="020B0604020202020204" pitchFamily="34" charset="0"/>
                          <a:ea typeface="+mn-ea"/>
                          <a:cs typeface="Arial" panose="020B0604020202020204" pitchFamily="34" charset="0"/>
                        </a:rPr>
                        <a:t>14</a:t>
                      </a:r>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extLst>
                  <a:ext uri="{0D108BD9-81ED-4DB2-BD59-A6C34878D82A}">
                    <a16:rowId xmlns:a16="http://schemas.microsoft.com/office/drawing/2014/main" val="10002"/>
                  </a:ext>
                </a:extLst>
              </a:tr>
              <a:tr h="612000">
                <a:tc gridSpan="2">
                  <a:txBody>
                    <a:bodyPr/>
                    <a:lstStyle/>
                    <a:p>
                      <a:pPr marL="0" algn="l" defTabSz="457200" rtl="0" eaLnBrk="1" latinLnBrk="0" hangingPunct="1"/>
                      <a:r>
                        <a:rPr lang="en-GB" sz="3600" b="1" kern="1200" dirty="0">
                          <a:solidFill>
                            <a:srgbClr val="0BD9AA"/>
                          </a:solidFill>
                          <a:latin typeface="Arial" panose="020B0604020202020204" pitchFamily="34" charset="0"/>
                          <a:ea typeface="+mn-ea"/>
                          <a:cs typeface="Arial" panose="020B0604020202020204" pitchFamily="34" charset="0"/>
                        </a:rPr>
                        <a:t>105</a:t>
                      </a:r>
                    </a:p>
                  </a:txBody>
                  <a:tcPr anchor="ctr">
                    <a:noFill/>
                  </a:tcPr>
                </a:tc>
                <a:tc hMerge="1">
                  <a:txBody>
                    <a:bodyPr/>
                    <a:lstStyle/>
                    <a:p>
                      <a:pPr marL="0" algn="ctr" defTabSz="457200" rtl="0" eaLnBrk="1" latinLnBrk="0" hangingPunct="1"/>
                      <a:endParaRPr lang="en-GB" sz="4800" b="1" kern="1200" dirty="0">
                        <a:solidFill>
                          <a:srgbClr val="009BD4"/>
                        </a:solidFill>
                        <a:latin typeface="+mn-lt"/>
                        <a:ea typeface="+mn-ea"/>
                        <a:cs typeface="+mn-cs"/>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3600" b="1" kern="1200" dirty="0">
                        <a:solidFill>
                          <a:srgbClr val="0BD9AA"/>
                        </a:solidFill>
                        <a:latin typeface="Arial" panose="020B0604020202020204" pitchFamily="34" charset="0"/>
                        <a:ea typeface="+mn-ea"/>
                        <a:cs typeface="Arial" panose="020B0604020202020204" pitchFamily="34" charset="0"/>
                      </a:endParaRPr>
                    </a:p>
                  </a:txBody>
                  <a:tcPr anchor="c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741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dirty="0"/>
              <a:t>Worksheet 2</a:t>
            </a:r>
          </a:p>
        </p:txBody>
      </p:sp>
      <p:sp>
        <p:nvSpPr>
          <p:cNvPr id="2" name="Text Placeholder 1"/>
          <p:cNvSpPr>
            <a:spLocks noGrp="1"/>
          </p:cNvSpPr>
          <p:nvPr>
            <p:ph type="body" sz="quarter" idx="14"/>
          </p:nvPr>
        </p:nvSpPr>
        <p:spPr/>
        <p:txBody>
          <a:bodyPr/>
          <a:lstStyle/>
          <a:p>
            <a:r>
              <a:rPr lang="en-GB" dirty="0"/>
              <a:t>Now complete </a:t>
            </a:r>
            <a:r>
              <a:rPr lang="en-GB" b="1" dirty="0"/>
              <a:t>Task 4</a:t>
            </a:r>
            <a:endParaRPr lang="en-GB" b="1" dirty="0">
              <a:solidFill>
                <a:srgbClr val="FF0000"/>
              </a:solidFill>
            </a:endParaRPr>
          </a:p>
        </p:txBody>
      </p:sp>
    </p:spTree>
    <p:extLst>
      <p:ext uri="{BB962C8B-B14F-4D97-AF65-F5344CB8AC3E}">
        <p14:creationId xmlns:p14="http://schemas.microsoft.com/office/powerpoint/2010/main" val="3813049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Plenary</a:t>
            </a:r>
          </a:p>
        </p:txBody>
      </p:sp>
      <p:sp>
        <p:nvSpPr>
          <p:cNvPr id="3" name="Text Placeholder 2"/>
          <p:cNvSpPr>
            <a:spLocks noGrp="1"/>
          </p:cNvSpPr>
          <p:nvPr>
            <p:ph type="body" sz="quarter" idx="14"/>
          </p:nvPr>
        </p:nvSpPr>
        <p:spPr>
          <a:xfrm>
            <a:off x="724280" y="1704179"/>
            <a:ext cx="7797230" cy="4406335"/>
          </a:xfrm>
        </p:spPr>
        <p:txBody>
          <a:bodyPr/>
          <a:lstStyle/>
          <a:p>
            <a:r>
              <a:rPr lang="en-GB" b="1" dirty="0"/>
              <a:t>Hexadecimal</a:t>
            </a:r>
            <a:r>
              <a:rPr lang="en-GB" dirty="0"/>
              <a:t> is used by programmers instead of binary because it is easier to write and remember, and people are less likely to make errors writing a hex number</a:t>
            </a:r>
          </a:p>
          <a:p>
            <a:r>
              <a:rPr lang="en-GB" dirty="0"/>
              <a:t>It is also used, for example, to define colours in web pages, in MAC addresses and in assembly languages and machine code</a:t>
            </a:r>
          </a:p>
          <a:p>
            <a:pPr lvl="1"/>
            <a:r>
              <a:rPr lang="en-GB" dirty="0"/>
              <a:t>Assembly language will be covered in the Software unit </a:t>
            </a:r>
          </a:p>
        </p:txBody>
      </p:sp>
    </p:spTree>
    <p:extLst>
      <p:ext uri="{BB962C8B-B14F-4D97-AF65-F5344CB8AC3E}">
        <p14:creationId xmlns:p14="http://schemas.microsoft.com/office/powerpoint/2010/main" val="4203724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47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t>Hexadecimal</a:t>
            </a:r>
            <a:endParaRPr lang="en-GB" dirty="0"/>
          </a:p>
        </p:txBody>
      </p:sp>
      <p:sp>
        <p:nvSpPr>
          <p:cNvPr id="4" name="Text Placeholder 3"/>
          <p:cNvSpPr>
            <a:spLocks noGrp="1"/>
          </p:cNvSpPr>
          <p:nvPr>
            <p:ph type="body" sz="quarter" idx="14"/>
          </p:nvPr>
        </p:nvSpPr>
        <p:spPr/>
        <p:txBody>
          <a:bodyPr/>
          <a:lstStyle/>
          <a:p>
            <a:r>
              <a:rPr lang="en-GB" dirty="0">
                <a:solidFill>
                  <a:srgbClr val="FF0000"/>
                </a:solidFill>
              </a:rPr>
              <a:t>Hexadecimal</a:t>
            </a:r>
            <a:r>
              <a:rPr lang="en-GB" dirty="0"/>
              <a:t> (or hex) is a number system which uses </a:t>
            </a:r>
            <a:r>
              <a:rPr lang="en-GB" dirty="0">
                <a:solidFill>
                  <a:srgbClr val="FF0000"/>
                </a:solidFill>
              </a:rPr>
              <a:t>base 16</a:t>
            </a:r>
          </a:p>
          <a:p>
            <a:r>
              <a:rPr lang="en-GB" dirty="0"/>
              <a:t>As we only have 10 digits, it uses 0-9 and then letters A to F</a:t>
            </a:r>
          </a:p>
          <a:p>
            <a:endParaRPr lang="en-GB" sz="1050" dirty="0"/>
          </a:p>
          <a:p>
            <a:endParaRPr lang="en-GB" sz="1050" dirty="0"/>
          </a:p>
          <a:p>
            <a:endParaRPr lang="en-GB" sz="1050" dirty="0"/>
          </a:p>
          <a:p>
            <a:endParaRPr lang="en-GB" sz="1050" dirty="0"/>
          </a:p>
          <a:p>
            <a:r>
              <a:rPr lang="en-GB" dirty="0"/>
              <a:t>What is </a:t>
            </a:r>
            <a:r>
              <a:rPr lang="en-GB" b="1" dirty="0">
                <a:solidFill>
                  <a:srgbClr val="0BD9AA"/>
                </a:solidFill>
              </a:rPr>
              <a:t>E</a:t>
            </a:r>
            <a:r>
              <a:rPr lang="en-GB" dirty="0"/>
              <a:t> in denary?</a:t>
            </a:r>
          </a:p>
          <a:p>
            <a:r>
              <a:rPr lang="en-GB" dirty="0"/>
              <a:t>What is </a:t>
            </a:r>
            <a:r>
              <a:rPr lang="en-GB" b="1" dirty="0">
                <a:solidFill>
                  <a:srgbClr val="0BD9AA"/>
                </a:solidFill>
              </a:rPr>
              <a:t>10</a:t>
            </a:r>
            <a:r>
              <a:rPr lang="en-GB" dirty="0"/>
              <a:t> in hex?</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11294558"/>
              </p:ext>
            </p:extLst>
          </p:nvPr>
        </p:nvGraphicFramePr>
        <p:xfrm>
          <a:off x="609592" y="3567136"/>
          <a:ext cx="8064000" cy="12240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gridCol w="504000">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504000">
                  <a:extLst>
                    <a:ext uri="{9D8B030D-6E8A-4147-A177-3AD203B41FA5}">
                      <a16:colId xmlns:a16="http://schemas.microsoft.com/office/drawing/2014/main" val="20007"/>
                    </a:ext>
                  </a:extLst>
                </a:gridCol>
                <a:gridCol w="504000">
                  <a:extLst>
                    <a:ext uri="{9D8B030D-6E8A-4147-A177-3AD203B41FA5}">
                      <a16:colId xmlns:a16="http://schemas.microsoft.com/office/drawing/2014/main" val="20008"/>
                    </a:ext>
                  </a:extLst>
                </a:gridCol>
                <a:gridCol w="504000">
                  <a:extLst>
                    <a:ext uri="{9D8B030D-6E8A-4147-A177-3AD203B41FA5}">
                      <a16:colId xmlns:a16="http://schemas.microsoft.com/office/drawing/2014/main" val="20009"/>
                    </a:ext>
                  </a:extLst>
                </a:gridCol>
                <a:gridCol w="504000">
                  <a:extLst>
                    <a:ext uri="{9D8B030D-6E8A-4147-A177-3AD203B41FA5}">
                      <a16:colId xmlns:a16="http://schemas.microsoft.com/office/drawing/2014/main" val="20010"/>
                    </a:ext>
                  </a:extLst>
                </a:gridCol>
                <a:gridCol w="504000">
                  <a:extLst>
                    <a:ext uri="{9D8B030D-6E8A-4147-A177-3AD203B41FA5}">
                      <a16:colId xmlns:a16="http://schemas.microsoft.com/office/drawing/2014/main" val="20011"/>
                    </a:ext>
                  </a:extLst>
                </a:gridCol>
                <a:gridCol w="504000">
                  <a:extLst>
                    <a:ext uri="{9D8B030D-6E8A-4147-A177-3AD203B41FA5}">
                      <a16:colId xmlns:a16="http://schemas.microsoft.com/office/drawing/2014/main" val="20012"/>
                    </a:ext>
                  </a:extLst>
                </a:gridCol>
                <a:gridCol w="504000">
                  <a:extLst>
                    <a:ext uri="{9D8B030D-6E8A-4147-A177-3AD203B41FA5}">
                      <a16:colId xmlns:a16="http://schemas.microsoft.com/office/drawing/2014/main" val="20013"/>
                    </a:ext>
                  </a:extLst>
                </a:gridCol>
                <a:gridCol w="504000">
                  <a:extLst>
                    <a:ext uri="{9D8B030D-6E8A-4147-A177-3AD203B41FA5}">
                      <a16:colId xmlns:a16="http://schemas.microsoft.com/office/drawing/2014/main" val="20014"/>
                    </a:ext>
                  </a:extLst>
                </a:gridCol>
                <a:gridCol w="504000">
                  <a:extLst>
                    <a:ext uri="{9D8B030D-6E8A-4147-A177-3AD203B41FA5}">
                      <a16:colId xmlns:a16="http://schemas.microsoft.com/office/drawing/2014/main" val="20015"/>
                    </a:ext>
                  </a:extLst>
                </a:gridCol>
              </a:tblGrid>
              <a:tr h="612000">
                <a:tc>
                  <a:txBody>
                    <a:bodyPr/>
                    <a:lstStyle/>
                    <a:p>
                      <a:pPr marL="0" algn="ctr" defTabSz="457200" rtl="0" eaLnBrk="1" latinLnBrk="0" hangingPunct="1"/>
                      <a:r>
                        <a:rPr lang="en-GB" sz="2200" b="1" kern="1200" dirty="0">
                          <a:solidFill>
                            <a:srgbClr val="9D9FA2"/>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1</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2</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3</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4</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5</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6</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7</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8</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a:solidFill>
                            <a:srgbClr val="9D9FA2"/>
                          </a:solidFill>
                          <a:latin typeface="Arial" panose="020B0604020202020204" pitchFamily="34" charset="0"/>
                          <a:ea typeface="+mn-ea"/>
                          <a:cs typeface="Arial" panose="020B0604020202020204" pitchFamily="34" charset="0"/>
                        </a:rPr>
                        <a:t>9</a:t>
                      </a:r>
                      <a:endParaRPr lang="en-GB" sz="2200" b="1" kern="1200" dirty="0">
                        <a:solidFill>
                          <a:srgbClr val="9D9FA2"/>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10</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11</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12</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13</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14</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15</a:t>
                      </a:r>
                    </a:p>
                  </a:txBody>
                  <a:tcPr anchor="ctr">
                    <a:noFill/>
                  </a:tcPr>
                </a:tc>
                <a:extLst>
                  <a:ext uri="{0D108BD9-81ED-4DB2-BD59-A6C34878D82A}">
                    <a16:rowId xmlns:a16="http://schemas.microsoft.com/office/drawing/2014/main" val="10000"/>
                  </a:ext>
                </a:extLst>
              </a:tr>
              <a:tr h="612000">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0</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2</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3</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4</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5</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6</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7</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8</a:t>
                      </a:r>
                    </a:p>
                  </a:txBody>
                  <a:tcPr anchor="ctr">
                    <a:noFill/>
                  </a:tcPr>
                </a:tc>
                <a:tc>
                  <a:txBody>
                    <a:bodyPr/>
                    <a:lstStyle/>
                    <a:p>
                      <a:pPr marL="0" algn="ctr" defTabSz="457200" rtl="0" eaLnBrk="1" latinLnBrk="0" hangingPunct="1"/>
                      <a:r>
                        <a:rPr lang="en-GB" sz="2200" b="1" kern="1200" dirty="0">
                          <a:solidFill>
                            <a:srgbClr val="0BD9AA"/>
                          </a:solidFill>
                          <a:latin typeface="Arial" panose="020B0604020202020204" pitchFamily="34" charset="0"/>
                          <a:ea typeface="+mn-ea"/>
                          <a:cs typeface="Arial" panose="020B0604020202020204" pitchFamily="34" charset="0"/>
                        </a:rPr>
                        <a:t>9</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A</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B</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C</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D</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E</a:t>
                      </a:r>
                    </a:p>
                  </a:txBody>
                  <a:tcPr anchor="ctr">
                    <a:noFill/>
                  </a:tcPr>
                </a:tc>
                <a:tc>
                  <a:txBody>
                    <a:bodyPr/>
                    <a:lstStyle/>
                    <a:p>
                      <a:pPr marL="0" algn="ctr" defTabSz="457200" rtl="0" eaLnBrk="1" latinLnBrk="0" hangingPunct="1"/>
                      <a:r>
                        <a:rPr lang="en-GB" sz="2200" b="1" kern="1200" dirty="0">
                          <a:solidFill>
                            <a:srgbClr val="FF0000"/>
                          </a:solidFill>
                          <a:latin typeface="Arial" panose="020B0604020202020204" pitchFamily="34" charset="0"/>
                          <a:ea typeface="+mn-ea"/>
                          <a:cs typeface="Arial" panose="020B0604020202020204" pitchFamily="34" charset="0"/>
                        </a:rPr>
                        <a:t>F</a:t>
                      </a:r>
                    </a:p>
                  </a:txBody>
                  <a:tcPr anchor="c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5486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t>Hex to denary conversion</a:t>
            </a:r>
          </a:p>
          <a:p>
            <a:endParaRPr lang="en-GB" dirty="0"/>
          </a:p>
        </p:txBody>
      </p:sp>
      <p:sp>
        <p:nvSpPr>
          <p:cNvPr id="4" name="Text Placeholder 3"/>
          <p:cNvSpPr>
            <a:spLocks noGrp="1"/>
          </p:cNvSpPr>
          <p:nvPr>
            <p:ph type="body" sz="quarter" idx="14"/>
          </p:nvPr>
        </p:nvSpPr>
        <p:spPr/>
        <p:txBody>
          <a:bodyPr/>
          <a:lstStyle/>
          <a:p>
            <a:r>
              <a:rPr lang="en-GB" dirty="0"/>
              <a:t>Converting two-digit hexadecimal numbers</a:t>
            </a:r>
          </a:p>
          <a:p>
            <a:pPr marL="0" indent="0">
              <a:buNone/>
            </a:pPr>
            <a:r>
              <a:rPr lang="en-GB" dirty="0"/>
              <a:t>		</a:t>
            </a:r>
          </a:p>
          <a:p>
            <a:pPr marL="0" indent="0">
              <a:buNone/>
            </a:pPr>
            <a:endParaRPr lang="en-GB" dirty="0"/>
          </a:p>
          <a:p>
            <a:pPr marL="0" indent="0">
              <a:buNone/>
            </a:pPr>
            <a:endParaRPr lang="en-GB" dirty="0"/>
          </a:p>
          <a:p>
            <a:pPr marL="0" indent="0">
              <a:buNone/>
            </a:pPr>
            <a:endParaRPr lang="en-GB" dirty="0"/>
          </a:p>
          <a:p>
            <a:endParaRPr lang="en-GB" dirty="0"/>
          </a:p>
          <a:p>
            <a:r>
              <a:rPr lang="en-GB" dirty="0"/>
              <a:t>Multiply the left-hand digit by 16, then add the units</a:t>
            </a:r>
          </a:p>
          <a:p>
            <a:r>
              <a:rPr lang="en-GB" dirty="0"/>
              <a:t>What is hex </a:t>
            </a:r>
            <a:r>
              <a:rPr lang="en-GB" b="1" dirty="0">
                <a:solidFill>
                  <a:srgbClr val="0BD9AA"/>
                </a:solidFill>
              </a:rPr>
              <a:t>27</a:t>
            </a:r>
            <a:r>
              <a:rPr lang="en-GB" dirty="0"/>
              <a:t> in denary?</a:t>
            </a:r>
          </a:p>
          <a:p>
            <a:endParaRPr lang="en-GB" dirty="0"/>
          </a:p>
          <a:p>
            <a:endParaRPr lang="en-GB" dirty="0"/>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955114395"/>
              </p:ext>
            </p:extLst>
          </p:nvPr>
        </p:nvGraphicFramePr>
        <p:xfrm>
          <a:off x="2451480" y="2602546"/>
          <a:ext cx="6292533" cy="2164080"/>
        </p:xfrm>
        <a:graphic>
          <a:graphicData uri="http://schemas.openxmlformats.org/drawingml/2006/table">
            <a:tbl>
              <a:tblPr firstRow="1" bandRow="1">
                <a:tableStyleId>{5C22544A-7EE6-4342-B048-85BDC9FD1C3A}</a:tableStyleId>
              </a:tblPr>
              <a:tblGrid>
                <a:gridCol w="1559243">
                  <a:extLst>
                    <a:ext uri="{9D8B030D-6E8A-4147-A177-3AD203B41FA5}">
                      <a16:colId xmlns:a16="http://schemas.microsoft.com/office/drawing/2014/main" val="20000"/>
                    </a:ext>
                  </a:extLst>
                </a:gridCol>
                <a:gridCol w="441643">
                  <a:extLst>
                    <a:ext uri="{9D8B030D-6E8A-4147-A177-3AD203B41FA5}">
                      <a16:colId xmlns:a16="http://schemas.microsoft.com/office/drawing/2014/main" val="20001"/>
                    </a:ext>
                  </a:extLst>
                </a:gridCol>
                <a:gridCol w="1741805">
                  <a:extLst>
                    <a:ext uri="{9D8B030D-6E8A-4147-A177-3AD203B41FA5}">
                      <a16:colId xmlns:a16="http://schemas.microsoft.com/office/drawing/2014/main" val="20002"/>
                    </a:ext>
                  </a:extLst>
                </a:gridCol>
                <a:gridCol w="2549842">
                  <a:extLst>
                    <a:ext uri="{9D8B030D-6E8A-4147-A177-3AD203B41FA5}">
                      <a16:colId xmlns:a16="http://schemas.microsoft.com/office/drawing/2014/main" val="20003"/>
                    </a:ext>
                  </a:extLst>
                </a:gridCol>
              </a:tblGrid>
              <a:tr h="370840">
                <a:tc>
                  <a:txBody>
                    <a:bodyPr/>
                    <a:lstStyle/>
                    <a:p>
                      <a:pPr marL="0" algn="ctr" defTabSz="457200" rtl="0" eaLnBrk="1" latinLnBrk="0" hangingPunct="1"/>
                      <a:r>
                        <a:rPr lang="en-GB" sz="4800" b="0" kern="1200" dirty="0">
                          <a:solidFill>
                            <a:srgbClr val="FF0000"/>
                          </a:solidFill>
                          <a:latin typeface="Arial" panose="020B0604020202020204" pitchFamily="34" charset="0"/>
                          <a:ea typeface="+mn-ea"/>
                          <a:cs typeface="Arial" panose="020B0604020202020204" pitchFamily="34" charset="0"/>
                        </a:rPr>
                        <a:t>16</a:t>
                      </a:r>
                      <a:r>
                        <a:rPr lang="en-GB" sz="4800" b="0" kern="1200" baseline="30000" dirty="0">
                          <a:solidFill>
                            <a:srgbClr val="FF0000"/>
                          </a:solidFill>
                          <a:latin typeface="Arial" panose="020B0604020202020204" pitchFamily="34" charset="0"/>
                          <a:ea typeface="+mn-ea"/>
                          <a:cs typeface="Arial" panose="020B0604020202020204" pitchFamily="34" charset="0"/>
                        </a:rPr>
                        <a:t>1</a:t>
                      </a:r>
                      <a:endParaRPr lang="en-GB" sz="4800" b="0" kern="1200" dirty="0">
                        <a:solidFill>
                          <a:srgbClr val="FF0000"/>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4800" b="0" kern="1200" dirty="0">
                        <a:solidFill>
                          <a:srgbClr val="FF0000"/>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4800" b="0" kern="1200" dirty="0">
                          <a:solidFill>
                            <a:srgbClr val="FF0000"/>
                          </a:solidFill>
                          <a:latin typeface="Arial" panose="020B0604020202020204" pitchFamily="34" charset="0"/>
                          <a:ea typeface="+mn-ea"/>
                          <a:cs typeface="Arial" panose="020B0604020202020204" pitchFamily="34" charset="0"/>
                        </a:rPr>
                        <a:t>16</a:t>
                      </a:r>
                      <a:r>
                        <a:rPr lang="en-GB" sz="4800" b="0" kern="1200" baseline="30000" dirty="0">
                          <a:solidFill>
                            <a:srgbClr val="FF0000"/>
                          </a:solidFill>
                          <a:latin typeface="Arial" panose="020B0604020202020204" pitchFamily="34" charset="0"/>
                          <a:ea typeface="+mn-ea"/>
                          <a:cs typeface="Arial" panose="020B0604020202020204" pitchFamily="34" charset="0"/>
                        </a:rPr>
                        <a:t>0</a:t>
                      </a:r>
                    </a:p>
                  </a:txBody>
                  <a:tcPr anchor="ctr">
                    <a:noFill/>
                  </a:tcPr>
                </a:tc>
                <a:tc>
                  <a:txBody>
                    <a:bodyPr/>
                    <a:lstStyle/>
                    <a:p>
                      <a:pPr algn="ctr"/>
                      <a:endParaRPr lang="en-GB" sz="4000" b="1" dirty="0">
                        <a:solidFill>
                          <a:srgbClr val="009BD4"/>
                        </a:solidFill>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10000"/>
                  </a:ext>
                </a:extLst>
              </a:tr>
              <a:tr h="370840">
                <a:tc>
                  <a:txBody>
                    <a:bodyPr/>
                    <a:lstStyle/>
                    <a:p>
                      <a:pPr marL="0" algn="ctr" defTabSz="457200" rtl="0" eaLnBrk="1" latinLnBrk="0" hangingPunct="1"/>
                      <a:r>
                        <a:rPr lang="en-GB" sz="4800" b="1" kern="1200" dirty="0">
                          <a:solidFill>
                            <a:srgbClr val="0BD9AA"/>
                          </a:solidFill>
                          <a:latin typeface="Arial" panose="020B0604020202020204" pitchFamily="34" charset="0"/>
                          <a:ea typeface="+mn-ea"/>
                          <a:cs typeface="Arial" panose="020B0604020202020204" pitchFamily="34" charset="0"/>
                        </a:rPr>
                        <a:t>2</a:t>
                      </a:r>
                    </a:p>
                  </a:txBody>
                  <a:tcPr anchor="ctr">
                    <a:noFill/>
                  </a:tcPr>
                </a:tc>
                <a:tc>
                  <a:txBody>
                    <a:bodyPr/>
                    <a:lstStyle/>
                    <a:p>
                      <a:pPr marL="0" algn="ctr" defTabSz="457200" rtl="0" eaLnBrk="1" latinLnBrk="0" hangingPunct="1"/>
                      <a:endParaRPr lang="en-GB" sz="48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4800" b="1" kern="1200" dirty="0">
                          <a:solidFill>
                            <a:srgbClr val="0BD9AA"/>
                          </a:solidFill>
                          <a:latin typeface="Arial" panose="020B0604020202020204" pitchFamily="34" charset="0"/>
                          <a:ea typeface="+mn-ea"/>
                          <a:cs typeface="Arial" panose="020B0604020202020204" pitchFamily="34" charset="0"/>
                        </a:rPr>
                        <a:t>A</a:t>
                      </a:r>
                    </a:p>
                  </a:txBody>
                  <a:tcPr anchor="ctr">
                    <a:noFill/>
                  </a:tcPr>
                </a:tc>
                <a:tc>
                  <a:txBody>
                    <a:bodyPr/>
                    <a:lstStyle/>
                    <a:p>
                      <a:pPr algn="ctr"/>
                      <a:endParaRPr lang="en-GB" sz="4000" b="0" dirty="0">
                        <a:solidFill>
                          <a:srgbClr val="0BD9AA"/>
                        </a:solidFill>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10001"/>
                  </a:ext>
                </a:extLst>
              </a:tr>
              <a:tr h="370840">
                <a:tc>
                  <a:txBody>
                    <a:bodyPr/>
                    <a:lstStyle/>
                    <a:p>
                      <a:pPr algn="ctr"/>
                      <a:r>
                        <a:rPr lang="en-GB" sz="2800" b="0">
                          <a:solidFill>
                            <a:srgbClr val="0BD9AA"/>
                          </a:solidFill>
                          <a:latin typeface="Arial" panose="020B0604020202020204" pitchFamily="34" charset="0"/>
                          <a:cs typeface="Arial" panose="020B0604020202020204" pitchFamily="34" charset="0"/>
                        </a:rPr>
                        <a:t>2x16</a:t>
                      </a:r>
                      <a:endParaRPr lang="en-GB" sz="2800" b="0" dirty="0">
                        <a:solidFill>
                          <a:srgbClr val="0BD9AA"/>
                        </a:solidFill>
                        <a:latin typeface="Arial" panose="020B0604020202020204" pitchFamily="34" charset="0"/>
                        <a:cs typeface="Arial" panose="020B0604020202020204" pitchFamily="34" charset="0"/>
                      </a:endParaRPr>
                    </a:p>
                  </a:txBody>
                  <a:tcPr anchor="ctr">
                    <a:noFill/>
                  </a:tcPr>
                </a:tc>
                <a:tc>
                  <a:txBody>
                    <a:bodyPr/>
                    <a:lstStyle/>
                    <a:p>
                      <a:pPr algn="ctr"/>
                      <a:r>
                        <a:rPr lang="en-GB" sz="2800" b="0">
                          <a:solidFill>
                            <a:srgbClr val="0BD9AA"/>
                          </a:solidFill>
                          <a:latin typeface="Arial" panose="020B0604020202020204" pitchFamily="34" charset="0"/>
                          <a:cs typeface="Arial" panose="020B0604020202020204" pitchFamily="34" charset="0"/>
                        </a:rPr>
                        <a:t>+</a:t>
                      </a:r>
                      <a:endParaRPr lang="en-GB" sz="2800" b="0" dirty="0">
                        <a:solidFill>
                          <a:srgbClr val="0BD9AA"/>
                        </a:solidFill>
                        <a:latin typeface="Arial" panose="020B0604020202020204" pitchFamily="34" charset="0"/>
                        <a:cs typeface="Arial" panose="020B0604020202020204" pitchFamily="34" charset="0"/>
                      </a:endParaRPr>
                    </a:p>
                  </a:txBody>
                  <a:tcPr anchor="ctr">
                    <a:noFill/>
                  </a:tcPr>
                </a:tc>
                <a:tc>
                  <a:txBody>
                    <a:bodyPr/>
                    <a:lstStyle/>
                    <a:p>
                      <a:pPr algn="ctr"/>
                      <a:r>
                        <a:rPr lang="en-GB" sz="2800" b="0" dirty="0">
                          <a:solidFill>
                            <a:srgbClr val="0BD9AA"/>
                          </a:solidFill>
                          <a:latin typeface="Arial" panose="020B0604020202020204" pitchFamily="34" charset="0"/>
                          <a:cs typeface="Arial" panose="020B0604020202020204" pitchFamily="34" charset="0"/>
                        </a:rPr>
                        <a:t>10</a:t>
                      </a:r>
                    </a:p>
                  </a:txBody>
                  <a:tcPr anchor="ctr">
                    <a:noFill/>
                  </a:tcPr>
                </a:tc>
                <a:tc>
                  <a:txBody>
                    <a:bodyPr/>
                    <a:lstStyle/>
                    <a:p>
                      <a:pPr marL="0" algn="ctr" defTabSz="457200" rtl="0" eaLnBrk="1" latinLnBrk="0" hangingPunct="1"/>
                      <a:r>
                        <a:rPr lang="en-GB" sz="2800" b="0" kern="1200" dirty="0">
                          <a:solidFill>
                            <a:srgbClr val="0BD9AA"/>
                          </a:solidFill>
                          <a:latin typeface="Arial" panose="020B0604020202020204" pitchFamily="34" charset="0"/>
                          <a:ea typeface="+mn-ea"/>
                          <a:cs typeface="Arial" panose="020B0604020202020204" pitchFamily="34" charset="0"/>
                        </a:rPr>
                        <a:t>= 42 in denary</a:t>
                      </a:r>
                    </a:p>
                  </a:txBody>
                  <a:tcPr anchor="c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658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44223-8BEF-48DD-85F8-616203E468A1}"/>
              </a:ext>
            </a:extLst>
          </p:cNvPr>
          <p:cNvSpPr>
            <a:spLocks noGrp="1"/>
          </p:cNvSpPr>
          <p:nvPr>
            <p:ph type="body" sz="quarter" idx="13"/>
          </p:nvPr>
        </p:nvSpPr>
        <p:spPr/>
        <p:txBody>
          <a:bodyPr/>
          <a:lstStyle/>
          <a:p>
            <a:r>
              <a:rPr lang="en-GB" dirty="0"/>
              <a:t>Four-digit hex numbers</a:t>
            </a:r>
          </a:p>
        </p:txBody>
      </p:sp>
      <p:sp>
        <p:nvSpPr>
          <p:cNvPr id="3" name="Text Placeholder 2">
            <a:extLst>
              <a:ext uri="{FF2B5EF4-FFF2-40B4-BE49-F238E27FC236}">
                <a16:creationId xmlns:a16="http://schemas.microsoft.com/office/drawing/2014/main" id="{52F11366-9EF1-4910-A57E-D634FBEC80D7}"/>
              </a:ext>
            </a:extLst>
          </p:cNvPr>
          <p:cNvSpPr>
            <a:spLocks noGrp="1"/>
          </p:cNvSpPr>
          <p:nvPr>
            <p:ph type="body" sz="quarter" idx="14"/>
          </p:nvPr>
        </p:nvSpPr>
        <p:spPr>
          <a:xfrm>
            <a:off x="724280" y="1704179"/>
            <a:ext cx="7797230" cy="4879501"/>
          </a:xfrm>
        </p:spPr>
        <p:txBody>
          <a:bodyPr/>
          <a:lstStyle/>
          <a:p>
            <a:r>
              <a:rPr lang="en-GB" dirty="0"/>
              <a:t>Recall that the denary number </a:t>
            </a:r>
            <a:r>
              <a:rPr lang="en-GB" b="1" dirty="0"/>
              <a:t>2746</a:t>
            </a:r>
            <a:r>
              <a:rPr lang="en-GB" dirty="0"/>
              <a:t> consists of:</a:t>
            </a:r>
          </a:p>
          <a:p>
            <a:pPr marL="452437" lvl="1" indent="0">
              <a:buNone/>
            </a:pPr>
            <a:r>
              <a:rPr lang="en-GB" dirty="0"/>
              <a:t>2 x 1000 + 7 x 100 + 4 x 10 + 6 x 1</a:t>
            </a:r>
          </a:p>
          <a:p>
            <a:pPr marL="452437" lvl="1" indent="0">
              <a:buNone/>
            </a:pPr>
            <a:r>
              <a:rPr lang="en-GB" dirty="0"/>
              <a:t>Or, 2 x 10</a:t>
            </a:r>
            <a:r>
              <a:rPr lang="en-GB" baseline="30000" dirty="0"/>
              <a:t>3</a:t>
            </a:r>
            <a:r>
              <a:rPr lang="en-GB" dirty="0"/>
              <a:t> + 7 x 10</a:t>
            </a:r>
            <a:r>
              <a:rPr lang="en-GB" baseline="30000" dirty="0"/>
              <a:t>2</a:t>
            </a:r>
            <a:r>
              <a:rPr lang="en-GB" dirty="0"/>
              <a:t> + 4 x 10 + 6</a:t>
            </a:r>
          </a:p>
          <a:p>
            <a:r>
              <a:rPr lang="en-GB" dirty="0"/>
              <a:t>Hexadecimal numbers have base 16 instead of 10</a:t>
            </a:r>
          </a:p>
          <a:p>
            <a:r>
              <a:rPr lang="en-GB" dirty="0"/>
              <a:t>The hex number 2B59 consists of:</a:t>
            </a:r>
          </a:p>
          <a:p>
            <a:pPr marL="452437" lvl="1" indent="0">
              <a:buNone/>
            </a:pPr>
            <a:r>
              <a:rPr lang="en-GB" dirty="0">
                <a:solidFill>
                  <a:schemeClr val="accent5">
                    <a:lumMod val="75000"/>
                  </a:schemeClr>
                </a:solidFill>
              </a:rPr>
              <a:t>2 x 16</a:t>
            </a:r>
            <a:r>
              <a:rPr lang="en-GB" baseline="30000" dirty="0">
                <a:solidFill>
                  <a:schemeClr val="accent5">
                    <a:lumMod val="75000"/>
                  </a:schemeClr>
                </a:solidFill>
              </a:rPr>
              <a:t>3</a:t>
            </a:r>
            <a:r>
              <a:rPr lang="en-GB" dirty="0">
                <a:solidFill>
                  <a:schemeClr val="accent5">
                    <a:lumMod val="75000"/>
                  </a:schemeClr>
                </a:solidFill>
              </a:rPr>
              <a:t> </a:t>
            </a:r>
            <a:r>
              <a:rPr lang="en-GB" dirty="0"/>
              <a:t>+ </a:t>
            </a:r>
            <a:r>
              <a:rPr lang="en-GB" dirty="0">
                <a:solidFill>
                  <a:srgbClr val="C00000"/>
                </a:solidFill>
              </a:rPr>
              <a:t>11 x 16</a:t>
            </a:r>
            <a:r>
              <a:rPr lang="en-GB" baseline="30000" dirty="0">
                <a:solidFill>
                  <a:srgbClr val="C00000"/>
                </a:solidFill>
              </a:rPr>
              <a:t>2</a:t>
            </a:r>
            <a:r>
              <a:rPr lang="en-GB" dirty="0">
                <a:solidFill>
                  <a:srgbClr val="C00000"/>
                </a:solidFill>
              </a:rPr>
              <a:t> </a:t>
            </a:r>
            <a:r>
              <a:rPr lang="en-GB" dirty="0"/>
              <a:t>+ </a:t>
            </a:r>
            <a:r>
              <a:rPr lang="en-GB" dirty="0">
                <a:solidFill>
                  <a:schemeClr val="accent2">
                    <a:lumMod val="75000"/>
                  </a:schemeClr>
                </a:solidFill>
              </a:rPr>
              <a:t>5 x 16</a:t>
            </a:r>
            <a:r>
              <a:rPr lang="en-GB" baseline="30000" dirty="0">
                <a:solidFill>
                  <a:schemeClr val="accent2">
                    <a:lumMod val="75000"/>
                  </a:schemeClr>
                </a:solidFill>
              </a:rPr>
              <a:t>1</a:t>
            </a:r>
            <a:r>
              <a:rPr lang="en-GB" dirty="0">
                <a:solidFill>
                  <a:schemeClr val="accent2">
                    <a:lumMod val="75000"/>
                  </a:schemeClr>
                </a:solidFill>
              </a:rPr>
              <a:t> </a:t>
            </a:r>
            <a:r>
              <a:rPr lang="en-GB" dirty="0"/>
              <a:t>+ </a:t>
            </a:r>
            <a:r>
              <a:rPr lang="en-GB" dirty="0">
                <a:solidFill>
                  <a:srgbClr val="FF0000"/>
                </a:solidFill>
              </a:rPr>
              <a:t>9 x 16</a:t>
            </a:r>
            <a:r>
              <a:rPr lang="en-GB" baseline="30000" dirty="0">
                <a:solidFill>
                  <a:srgbClr val="FF0000"/>
                </a:solidFill>
              </a:rPr>
              <a:t>0</a:t>
            </a:r>
            <a:r>
              <a:rPr lang="en-GB" dirty="0">
                <a:solidFill>
                  <a:srgbClr val="FF0000"/>
                </a:solidFill>
              </a:rPr>
              <a:t> </a:t>
            </a:r>
          </a:p>
          <a:p>
            <a:pPr marL="452437" lvl="1" indent="0">
              <a:buNone/>
            </a:pPr>
            <a:r>
              <a:rPr lang="en-GB" dirty="0"/>
              <a:t>= </a:t>
            </a:r>
            <a:r>
              <a:rPr lang="en-GB" u="sng" dirty="0">
                <a:solidFill>
                  <a:schemeClr val="accent5">
                    <a:lumMod val="75000"/>
                  </a:schemeClr>
                </a:solidFill>
              </a:rPr>
              <a:t>2 x 4096 </a:t>
            </a:r>
            <a:r>
              <a:rPr lang="en-GB" dirty="0"/>
              <a:t>+ </a:t>
            </a:r>
            <a:r>
              <a:rPr lang="en-GB" u="sng" dirty="0">
                <a:solidFill>
                  <a:srgbClr val="C00000"/>
                </a:solidFill>
              </a:rPr>
              <a:t>11 x 256 </a:t>
            </a:r>
            <a:r>
              <a:rPr lang="en-GB" dirty="0"/>
              <a:t>+ </a:t>
            </a:r>
            <a:r>
              <a:rPr lang="en-GB" u="sng" dirty="0">
                <a:solidFill>
                  <a:schemeClr val="accent2">
                    <a:lumMod val="75000"/>
                  </a:schemeClr>
                </a:solidFill>
              </a:rPr>
              <a:t>5 x 16 </a:t>
            </a:r>
            <a:r>
              <a:rPr lang="en-GB" dirty="0"/>
              <a:t>+ </a:t>
            </a:r>
            <a:r>
              <a:rPr lang="en-GB" u="sng" dirty="0">
                <a:solidFill>
                  <a:srgbClr val="FF0000"/>
                </a:solidFill>
              </a:rPr>
              <a:t>9 x 1</a:t>
            </a:r>
            <a:endParaRPr lang="en-GB" u="sng" dirty="0"/>
          </a:p>
          <a:p>
            <a:pPr marL="452437" lvl="1" indent="0">
              <a:buNone/>
            </a:pPr>
            <a:r>
              <a:rPr lang="en-GB" dirty="0"/>
              <a:t>= 8192 + 2816 + 80 + 9</a:t>
            </a:r>
          </a:p>
          <a:p>
            <a:pPr marL="452437" lvl="1" indent="0">
              <a:buNone/>
            </a:pPr>
            <a:r>
              <a:rPr lang="en-GB" dirty="0"/>
              <a:t>= 11097 (decimal number)</a:t>
            </a:r>
          </a:p>
          <a:p>
            <a:pPr marL="342900" indent="-342900"/>
            <a:r>
              <a:rPr lang="en-GB" dirty="0"/>
              <a:t>What is hex 13CF in denary?</a:t>
            </a:r>
          </a:p>
        </p:txBody>
      </p:sp>
    </p:spTree>
    <p:extLst>
      <p:ext uri="{BB962C8B-B14F-4D97-AF65-F5344CB8AC3E}">
        <p14:creationId xmlns:p14="http://schemas.microsoft.com/office/powerpoint/2010/main" val="77428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344223-8BEF-48DD-85F8-616203E468A1}"/>
              </a:ext>
            </a:extLst>
          </p:cNvPr>
          <p:cNvSpPr>
            <a:spLocks noGrp="1"/>
          </p:cNvSpPr>
          <p:nvPr>
            <p:ph type="body" sz="quarter" idx="13"/>
          </p:nvPr>
        </p:nvSpPr>
        <p:spPr/>
        <p:txBody>
          <a:bodyPr/>
          <a:lstStyle/>
          <a:p>
            <a:r>
              <a:rPr lang="en-GB" dirty="0"/>
              <a:t>Four-digit hex numbers</a:t>
            </a:r>
          </a:p>
        </p:txBody>
      </p:sp>
      <p:sp>
        <p:nvSpPr>
          <p:cNvPr id="3" name="Text Placeholder 2">
            <a:extLst>
              <a:ext uri="{FF2B5EF4-FFF2-40B4-BE49-F238E27FC236}">
                <a16:creationId xmlns:a16="http://schemas.microsoft.com/office/drawing/2014/main" id="{52F11366-9EF1-4910-A57E-D634FBEC80D7}"/>
              </a:ext>
            </a:extLst>
          </p:cNvPr>
          <p:cNvSpPr>
            <a:spLocks noGrp="1"/>
          </p:cNvSpPr>
          <p:nvPr>
            <p:ph type="body" sz="quarter" idx="14"/>
          </p:nvPr>
        </p:nvSpPr>
        <p:spPr>
          <a:xfrm>
            <a:off x="724280" y="1704179"/>
            <a:ext cx="7797230" cy="4879501"/>
          </a:xfrm>
        </p:spPr>
        <p:txBody>
          <a:bodyPr/>
          <a:lstStyle/>
          <a:p>
            <a:r>
              <a:rPr lang="en-GB" dirty="0"/>
              <a:t>The hex number 13CF consists of:</a:t>
            </a:r>
          </a:p>
          <a:p>
            <a:pPr marL="452437" lvl="1" indent="0">
              <a:buNone/>
            </a:pPr>
            <a:r>
              <a:rPr lang="en-GB" dirty="0">
                <a:solidFill>
                  <a:srgbClr val="FF0000"/>
                </a:solidFill>
              </a:rPr>
              <a:t>1 x 16</a:t>
            </a:r>
            <a:r>
              <a:rPr lang="en-GB" baseline="30000" dirty="0">
                <a:solidFill>
                  <a:srgbClr val="FF0000"/>
                </a:solidFill>
              </a:rPr>
              <a:t>3</a:t>
            </a:r>
            <a:r>
              <a:rPr lang="en-GB" dirty="0">
                <a:solidFill>
                  <a:srgbClr val="FF0000"/>
                </a:solidFill>
              </a:rPr>
              <a:t> + 3 x 16</a:t>
            </a:r>
            <a:r>
              <a:rPr lang="en-GB" baseline="30000" dirty="0">
                <a:solidFill>
                  <a:srgbClr val="FF0000"/>
                </a:solidFill>
              </a:rPr>
              <a:t>2</a:t>
            </a:r>
            <a:r>
              <a:rPr lang="en-GB" dirty="0">
                <a:solidFill>
                  <a:srgbClr val="FF0000"/>
                </a:solidFill>
              </a:rPr>
              <a:t> + 12 x 16</a:t>
            </a:r>
            <a:r>
              <a:rPr lang="en-GB" baseline="30000" dirty="0">
                <a:solidFill>
                  <a:srgbClr val="FF0000"/>
                </a:solidFill>
              </a:rPr>
              <a:t>2</a:t>
            </a:r>
            <a:r>
              <a:rPr lang="en-GB" dirty="0">
                <a:solidFill>
                  <a:srgbClr val="FF0000"/>
                </a:solidFill>
              </a:rPr>
              <a:t> + 15 x 16</a:t>
            </a:r>
            <a:r>
              <a:rPr lang="en-GB" baseline="30000" dirty="0">
                <a:solidFill>
                  <a:srgbClr val="FF0000"/>
                </a:solidFill>
              </a:rPr>
              <a:t>0</a:t>
            </a:r>
            <a:r>
              <a:rPr lang="en-GB" dirty="0">
                <a:solidFill>
                  <a:srgbClr val="FF0000"/>
                </a:solidFill>
              </a:rPr>
              <a:t> </a:t>
            </a:r>
          </a:p>
          <a:p>
            <a:pPr marL="452437" lvl="1" indent="0">
              <a:buNone/>
            </a:pPr>
            <a:r>
              <a:rPr lang="en-GB" dirty="0">
                <a:solidFill>
                  <a:srgbClr val="FF0000"/>
                </a:solidFill>
              </a:rPr>
              <a:t>= </a:t>
            </a:r>
            <a:r>
              <a:rPr lang="en-GB" u="sng" dirty="0">
                <a:solidFill>
                  <a:srgbClr val="FF0000"/>
                </a:solidFill>
              </a:rPr>
              <a:t>1 x 4096 </a:t>
            </a:r>
            <a:r>
              <a:rPr lang="en-GB" dirty="0">
                <a:solidFill>
                  <a:srgbClr val="FF0000"/>
                </a:solidFill>
              </a:rPr>
              <a:t>+ </a:t>
            </a:r>
            <a:r>
              <a:rPr lang="en-GB" u="sng" dirty="0">
                <a:solidFill>
                  <a:srgbClr val="FF0000"/>
                </a:solidFill>
              </a:rPr>
              <a:t>3 x 256 </a:t>
            </a:r>
            <a:r>
              <a:rPr lang="en-GB" dirty="0">
                <a:solidFill>
                  <a:srgbClr val="FF0000"/>
                </a:solidFill>
              </a:rPr>
              <a:t>+ </a:t>
            </a:r>
            <a:r>
              <a:rPr lang="en-GB" u="sng" dirty="0">
                <a:solidFill>
                  <a:srgbClr val="FF0000"/>
                </a:solidFill>
              </a:rPr>
              <a:t>12 x 16 </a:t>
            </a:r>
            <a:r>
              <a:rPr lang="en-GB" dirty="0">
                <a:solidFill>
                  <a:srgbClr val="FF0000"/>
                </a:solidFill>
              </a:rPr>
              <a:t>+ </a:t>
            </a:r>
            <a:r>
              <a:rPr lang="en-GB" u="sng" dirty="0">
                <a:solidFill>
                  <a:srgbClr val="FF0000"/>
                </a:solidFill>
              </a:rPr>
              <a:t>15 x 1</a:t>
            </a:r>
          </a:p>
          <a:p>
            <a:pPr marL="452437" lvl="1" indent="0">
              <a:buNone/>
            </a:pPr>
            <a:r>
              <a:rPr lang="en-GB" dirty="0">
                <a:solidFill>
                  <a:srgbClr val="FF0000"/>
                </a:solidFill>
              </a:rPr>
              <a:t>= 4096 + 768 + 192 + 15</a:t>
            </a:r>
          </a:p>
          <a:p>
            <a:pPr marL="452437" lvl="1" indent="0">
              <a:buNone/>
            </a:pPr>
            <a:r>
              <a:rPr lang="en-GB" dirty="0">
                <a:solidFill>
                  <a:srgbClr val="FF0000"/>
                </a:solidFill>
              </a:rPr>
              <a:t>= 5071 in denary</a:t>
            </a:r>
          </a:p>
        </p:txBody>
      </p:sp>
    </p:spTree>
    <p:extLst>
      <p:ext uri="{BB962C8B-B14F-4D97-AF65-F5344CB8AC3E}">
        <p14:creationId xmlns:p14="http://schemas.microsoft.com/office/powerpoint/2010/main" val="347994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Denary to hex conversion</a:t>
            </a:r>
          </a:p>
          <a:p>
            <a:endParaRPr lang="en-GB" dirty="0"/>
          </a:p>
        </p:txBody>
      </p:sp>
      <p:sp>
        <p:nvSpPr>
          <p:cNvPr id="4" name="Text Placeholder 3"/>
          <p:cNvSpPr>
            <a:spLocks noGrp="1"/>
          </p:cNvSpPr>
          <p:nvPr>
            <p:ph type="body" sz="quarter" idx="14"/>
          </p:nvPr>
        </p:nvSpPr>
        <p:spPr/>
        <p:txBody>
          <a:bodyPr/>
          <a:lstStyle/>
          <a:p>
            <a:r>
              <a:rPr lang="en-GB" dirty="0"/>
              <a:t>To convert the denary number 28 to hex, first calculate how many 16s are in the number 28. </a:t>
            </a:r>
          </a:p>
          <a:p>
            <a:r>
              <a:rPr lang="en-GB" dirty="0"/>
              <a:t>There is just 1, remainder 12</a:t>
            </a:r>
          </a:p>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212977952"/>
              </p:ext>
            </p:extLst>
          </p:nvPr>
        </p:nvGraphicFramePr>
        <p:xfrm>
          <a:off x="622490" y="3513893"/>
          <a:ext cx="6292533" cy="2164080"/>
        </p:xfrm>
        <a:graphic>
          <a:graphicData uri="http://schemas.openxmlformats.org/drawingml/2006/table">
            <a:tbl>
              <a:tblPr firstRow="1" bandRow="1">
                <a:tableStyleId>{5C22544A-7EE6-4342-B048-85BDC9FD1C3A}</a:tableStyleId>
              </a:tblPr>
              <a:tblGrid>
                <a:gridCol w="1559243">
                  <a:extLst>
                    <a:ext uri="{9D8B030D-6E8A-4147-A177-3AD203B41FA5}">
                      <a16:colId xmlns:a16="http://schemas.microsoft.com/office/drawing/2014/main" val="20000"/>
                    </a:ext>
                  </a:extLst>
                </a:gridCol>
                <a:gridCol w="441643">
                  <a:extLst>
                    <a:ext uri="{9D8B030D-6E8A-4147-A177-3AD203B41FA5}">
                      <a16:colId xmlns:a16="http://schemas.microsoft.com/office/drawing/2014/main" val="20001"/>
                    </a:ext>
                  </a:extLst>
                </a:gridCol>
                <a:gridCol w="1741805">
                  <a:extLst>
                    <a:ext uri="{9D8B030D-6E8A-4147-A177-3AD203B41FA5}">
                      <a16:colId xmlns:a16="http://schemas.microsoft.com/office/drawing/2014/main" val="20002"/>
                    </a:ext>
                  </a:extLst>
                </a:gridCol>
                <a:gridCol w="2549842">
                  <a:extLst>
                    <a:ext uri="{9D8B030D-6E8A-4147-A177-3AD203B41FA5}">
                      <a16:colId xmlns:a16="http://schemas.microsoft.com/office/drawing/2014/main" val="20003"/>
                    </a:ext>
                  </a:extLst>
                </a:gridCol>
              </a:tblGrid>
              <a:tr h="370840">
                <a:tc>
                  <a:txBody>
                    <a:bodyPr/>
                    <a:lstStyle/>
                    <a:p>
                      <a:pPr marL="0" algn="ctr" defTabSz="457200" rtl="0" eaLnBrk="1" latinLnBrk="0" hangingPunct="1"/>
                      <a:r>
                        <a:rPr lang="en-GB" sz="4800" b="0" kern="1200" dirty="0">
                          <a:solidFill>
                            <a:srgbClr val="FF0000"/>
                          </a:solidFill>
                          <a:latin typeface="Arial" panose="020B0604020202020204" pitchFamily="34" charset="0"/>
                          <a:ea typeface="+mn-ea"/>
                          <a:cs typeface="Arial" panose="020B0604020202020204" pitchFamily="34" charset="0"/>
                        </a:rPr>
                        <a:t>16</a:t>
                      </a:r>
                      <a:r>
                        <a:rPr lang="en-GB" sz="4800" b="0" kern="1200" baseline="30000" dirty="0">
                          <a:solidFill>
                            <a:srgbClr val="FF0000"/>
                          </a:solidFill>
                          <a:latin typeface="Arial" panose="020B0604020202020204" pitchFamily="34" charset="0"/>
                          <a:ea typeface="+mn-ea"/>
                          <a:cs typeface="Arial" panose="020B0604020202020204" pitchFamily="34" charset="0"/>
                        </a:rPr>
                        <a:t>1</a:t>
                      </a:r>
                      <a:endParaRPr lang="en-GB" sz="4800" b="0" kern="1200" dirty="0">
                        <a:solidFill>
                          <a:srgbClr val="FF0000"/>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endParaRPr lang="en-GB" sz="4800" b="0" kern="1200" dirty="0">
                        <a:solidFill>
                          <a:srgbClr val="FF0000"/>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4800" b="0" kern="1200" dirty="0">
                          <a:solidFill>
                            <a:srgbClr val="FF0000"/>
                          </a:solidFill>
                          <a:latin typeface="Arial" panose="020B0604020202020204" pitchFamily="34" charset="0"/>
                          <a:ea typeface="+mn-ea"/>
                          <a:cs typeface="Arial" panose="020B0604020202020204" pitchFamily="34" charset="0"/>
                        </a:rPr>
                        <a:t>16</a:t>
                      </a:r>
                      <a:r>
                        <a:rPr lang="en-GB" sz="4800" b="0" kern="1200" baseline="30000" dirty="0">
                          <a:solidFill>
                            <a:srgbClr val="FF0000"/>
                          </a:solidFill>
                          <a:latin typeface="Arial" panose="020B0604020202020204" pitchFamily="34" charset="0"/>
                          <a:ea typeface="+mn-ea"/>
                          <a:cs typeface="Arial" panose="020B0604020202020204" pitchFamily="34" charset="0"/>
                        </a:rPr>
                        <a:t>0</a:t>
                      </a:r>
                    </a:p>
                  </a:txBody>
                  <a:tcPr anchor="ctr">
                    <a:noFill/>
                  </a:tcPr>
                </a:tc>
                <a:tc>
                  <a:txBody>
                    <a:bodyPr/>
                    <a:lstStyle/>
                    <a:p>
                      <a:pPr algn="ctr"/>
                      <a:endParaRPr lang="en-GB" sz="4000" b="1" dirty="0">
                        <a:solidFill>
                          <a:srgbClr val="009BD4"/>
                        </a:solidFill>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10000"/>
                  </a:ext>
                </a:extLst>
              </a:tr>
              <a:tr h="370840">
                <a:tc>
                  <a:txBody>
                    <a:bodyPr/>
                    <a:lstStyle/>
                    <a:p>
                      <a:pPr marL="0" algn="ctr" defTabSz="457200" rtl="0" eaLnBrk="1" latinLnBrk="0" hangingPunct="1"/>
                      <a:r>
                        <a:rPr lang="en-GB" sz="4800" b="1" kern="1200" dirty="0">
                          <a:solidFill>
                            <a:srgbClr val="0BD9AA"/>
                          </a:solidFill>
                          <a:latin typeface="Arial" panose="020B0604020202020204" pitchFamily="34" charset="0"/>
                          <a:ea typeface="+mn-ea"/>
                          <a:cs typeface="Arial" panose="020B0604020202020204" pitchFamily="34" charset="0"/>
                        </a:rPr>
                        <a:t>1</a:t>
                      </a:r>
                    </a:p>
                  </a:txBody>
                  <a:tcPr anchor="ctr">
                    <a:noFill/>
                  </a:tcPr>
                </a:tc>
                <a:tc>
                  <a:txBody>
                    <a:bodyPr/>
                    <a:lstStyle/>
                    <a:p>
                      <a:pPr marL="0" algn="ctr" defTabSz="457200" rtl="0" eaLnBrk="1" latinLnBrk="0" hangingPunct="1"/>
                      <a:endParaRPr lang="en-GB" sz="4800" b="1" kern="1200" dirty="0">
                        <a:solidFill>
                          <a:srgbClr val="0BD9AA"/>
                        </a:solidFill>
                        <a:latin typeface="Arial" panose="020B0604020202020204" pitchFamily="34" charset="0"/>
                        <a:ea typeface="+mn-ea"/>
                        <a:cs typeface="Arial" panose="020B0604020202020204" pitchFamily="34" charset="0"/>
                      </a:endParaRPr>
                    </a:p>
                  </a:txBody>
                  <a:tcPr anchor="ctr">
                    <a:noFill/>
                  </a:tcPr>
                </a:tc>
                <a:tc>
                  <a:txBody>
                    <a:bodyPr/>
                    <a:lstStyle/>
                    <a:p>
                      <a:pPr marL="0" algn="ctr" defTabSz="457200" rtl="0" eaLnBrk="1" latinLnBrk="0" hangingPunct="1"/>
                      <a:r>
                        <a:rPr lang="en-GB" sz="4800" b="1" kern="1200" dirty="0">
                          <a:solidFill>
                            <a:srgbClr val="0BD9AA"/>
                          </a:solidFill>
                          <a:latin typeface="Arial" panose="020B0604020202020204" pitchFamily="34" charset="0"/>
                          <a:ea typeface="+mn-ea"/>
                          <a:cs typeface="Arial" panose="020B0604020202020204" pitchFamily="34" charset="0"/>
                        </a:rPr>
                        <a:t>C</a:t>
                      </a:r>
                    </a:p>
                  </a:txBody>
                  <a:tcPr anchor="ctr">
                    <a:noFill/>
                  </a:tcPr>
                </a:tc>
                <a:tc>
                  <a:txBody>
                    <a:bodyPr/>
                    <a:lstStyle/>
                    <a:p>
                      <a:pPr algn="ctr"/>
                      <a:endParaRPr lang="en-GB" sz="4000" b="0" dirty="0">
                        <a:solidFill>
                          <a:srgbClr val="0BD9AA"/>
                        </a:solidFill>
                        <a:latin typeface="Arial" panose="020B0604020202020204" pitchFamily="34" charset="0"/>
                        <a:cs typeface="Arial" panose="020B0604020202020204" pitchFamily="34" charset="0"/>
                      </a:endParaRPr>
                    </a:p>
                  </a:txBody>
                  <a:tcPr anchor="ctr">
                    <a:noFill/>
                  </a:tcPr>
                </a:tc>
                <a:extLst>
                  <a:ext uri="{0D108BD9-81ED-4DB2-BD59-A6C34878D82A}">
                    <a16:rowId xmlns:a16="http://schemas.microsoft.com/office/drawing/2014/main" val="10001"/>
                  </a:ext>
                </a:extLst>
              </a:tr>
              <a:tr h="370840">
                <a:tc>
                  <a:txBody>
                    <a:bodyPr/>
                    <a:lstStyle/>
                    <a:p>
                      <a:pPr algn="ctr"/>
                      <a:r>
                        <a:rPr lang="en-GB" sz="2800" b="0" dirty="0">
                          <a:solidFill>
                            <a:srgbClr val="0BD9AA"/>
                          </a:solidFill>
                          <a:latin typeface="Arial" panose="020B0604020202020204" pitchFamily="34" charset="0"/>
                          <a:cs typeface="Arial" panose="020B0604020202020204" pitchFamily="34" charset="0"/>
                        </a:rPr>
                        <a:t>1x16</a:t>
                      </a:r>
                    </a:p>
                  </a:txBody>
                  <a:tcPr anchor="ctr">
                    <a:noFill/>
                  </a:tcPr>
                </a:tc>
                <a:tc>
                  <a:txBody>
                    <a:bodyPr/>
                    <a:lstStyle/>
                    <a:p>
                      <a:pPr algn="ctr"/>
                      <a:r>
                        <a:rPr lang="en-GB" sz="2800" b="0">
                          <a:solidFill>
                            <a:srgbClr val="0BD9AA"/>
                          </a:solidFill>
                          <a:latin typeface="Arial" panose="020B0604020202020204" pitchFamily="34" charset="0"/>
                          <a:cs typeface="Arial" panose="020B0604020202020204" pitchFamily="34" charset="0"/>
                        </a:rPr>
                        <a:t>+</a:t>
                      </a:r>
                      <a:endParaRPr lang="en-GB" sz="2800" b="0" dirty="0">
                        <a:solidFill>
                          <a:srgbClr val="0BD9AA"/>
                        </a:solidFill>
                        <a:latin typeface="Arial" panose="020B0604020202020204" pitchFamily="34" charset="0"/>
                        <a:cs typeface="Arial" panose="020B0604020202020204" pitchFamily="34" charset="0"/>
                      </a:endParaRPr>
                    </a:p>
                  </a:txBody>
                  <a:tcPr anchor="ctr">
                    <a:noFill/>
                  </a:tcPr>
                </a:tc>
                <a:tc>
                  <a:txBody>
                    <a:bodyPr/>
                    <a:lstStyle/>
                    <a:p>
                      <a:pPr algn="ctr"/>
                      <a:r>
                        <a:rPr lang="en-GB" sz="2800" b="0" dirty="0">
                          <a:solidFill>
                            <a:srgbClr val="0BD9AA"/>
                          </a:solidFill>
                          <a:latin typeface="Arial" panose="020B0604020202020204" pitchFamily="34" charset="0"/>
                          <a:cs typeface="Arial" panose="020B0604020202020204" pitchFamily="34" charset="0"/>
                        </a:rPr>
                        <a:t>12</a:t>
                      </a:r>
                    </a:p>
                  </a:txBody>
                  <a:tcPr anchor="ctr">
                    <a:noFill/>
                  </a:tcPr>
                </a:tc>
                <a:tc>
                  <a:txBody>
                    <a:bodyPr/>
                    <a:lstStyle/>
                    <a:p>
                      <a:pPr marL="0" algn="ctr" defTabSz="457200" rtl="0" eaLnBrk="1" latinLnBrk="0" hangingPunct="1"/>
                      <a:r>
                        <a:rPr lang="en-GB" sz="2800" b="0" kern="1200" dirty="0">
                          <a:solidFill>
                            <a:srgbClr val="0BD9AA"/>
                          </a:solidFill>
                          <a:latin typeface="Arial" panose="020B0604020202020204" pitchFamily="34" charset="0"/>
                          <a:ea typeface="+mn-ea"/>
                          <a:cs typeface="Arial" panose="020B0604020202020204" pitchFamily="34" charset="0"/>
                        </a:rPr>
                        <a:t>= 28 in denary</a:t>
                      </a:r>
                    </a:p>
                  </a:txBody>
                  <a:tcPr anchor="c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657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B52FED-A6F5-4E45-AA53-FE39C8D11514}"/>
              </a:ext>
            </a:extLst>
          </p:cNvPr>
          <p:cNvSpPr>
            <a:spLocks noGrp="1"/>
          </p:cNvSpPr>
          <p:nvPr>
            <p:ph type="body" sz="quarter" idx="13"/>
          </p:nvPr>
        </p:nvSpPr>
        <p:spPr/>
        <p:txBody>
          <a:bodyPr/>
          <a:lstStyle/>
          <a:p>
            <a:r>
              <a:rPr lang="en-US" dirty="0"/>
              <a:t>Convert decimal 28 to Hex</a:t>
            </a:r>
          </a:p>
        </p:txBody>
      </p:sp>
      <p:sp>
        <p:nvSpPr>
          <p:cNvPr id="3" name="Text Placeholder 2">
            <a:extLst>
              <a:ext uri="{FF2B5EF4-FFF2-40B4-BE49-F238E27FC236}">
                <a16:creationId xmlns:a16="http://schemas.microsoft.com/office/drawing/2014/main" id="{ED8A7298-1CEE-014E-B5A7-9F0F43B12307}"/>
              </a:ext>
            </a:extLst>
          </p:cNvPr>
          <p:cNvSpPr>
            <a:spLocks noGrp="1"/>
          </p:cNvSpPr>
          <p:nvPr>
            <p:ph type="body" sz="quarter" idx="14"/>
          </p:nvPr>
        </p:nvSpPr>
        <p:spPr/>
        <p:txBody>
          <a:bodyPr/>
          <a:lstStyle/>
          <a:p>
            <a:endParaRPr lang="en-US" dirty="0"/>
          </a:p>
          <a:p>
            <a:endParaRPr lang="en-US" dirty="0"/>
          </a:p>
          <a:p>
            <a:endParaRPr lang="en-US" dirty="0"/>
          </a:p>
          <a:p>
            <a:endParaRPr lang="en-US" dirty="0"/>
          </a:p>
          <a:p>
            <a:endParaRPr lang="en-US" dirty="0"/>
          </a:p>
          <a:p>
            <a:endParaRPr lang="en-US" dirty="0"/>
          </a:p>
          <a:p>
            <a:endParaRPr lang="en-US" sz="1100" dirty="0"/>
          </a:p>
          <a:p>
            <a:r>
              <a:rPr lang="en-GB" dirty="0"/>
              <a:t>Denary number 28 in hex is 1C</a:t>
            </a:r>
            <a:endParaRPr lang="en-US" dirty="0"/>
          </a:p>
          <a:p>
            <a:r>
              <a:rPr lang="en-GB" dirty="0"/>
              <a:t>What is the denary number 52 in hex?</a:t>
            </a:r>
          </a:p>
          <a:p>
            <a:endParaRPr lang="en-US" dirty="0"/>
          </a:p>
        </p:txBody>
      </p:sp>
      <p:graphicFrame>
        <p:nvGraphicFramePr>
          <p:cNvPr id="4" name="Table 3">
            <a:extLst>
              <a:ext uri="{FF2B5EF4-FFF2-40B4-BE49-F238E27FC236}">
                <a16:creationId xmlns:a16="http://schemas.microsoft.com/office/drawing/2014/main" id="{0354AD28-CAFD-BB46-9467-2B27036D1A6A}"/>
              </a:ext>
            </a:extLst>
          </p:cNvPr>
          <p:cNvGraphicFramePr>
            <a:graphicFrameLocks noGrp="1"/>
          </p:cNvGraphicFramePr>
          <p:nvPr>
            <p:extLst>
              <p:ext uri="{D42A27DB-BD31-4B8C-83A1-F6EECF244321}">
                <p14:modId xmlns:p14="http://schemas.microsoft.com/office/powerpoint/2010/main" val="858709062"/>
              </p:ext>
            </p:extLst>
          </p:nvPr>
        </p:nvGraphicFramePr>
        <p:xfrm>
          <a:off x="724280" y="1700213"/>
          <a:ext cx="7359844" cy="3414812"/>
        </p:xfrm>
        <a:graphic>
          <a:graphicData uri="http://schemas.openxmlformats.org/drawingml/2006/table">
            <a:tbl>
              <a:tblPr firstRow="1" firstCol="1" bandRow="1">
                <a:tableStyleId>{5C22544A-7EE6-4342-B048-85BDC9FD1C3A}</a:tableStyleId>
              </a:tblPr>
              <a:tblGrid>
                <a:gridCol w="1839961">
                  <a:extLst>
                    <a:ext uri="{9D8B030D-6E8A-4147-A177-3AD203B41FA5}">
                      <a16:colId xmlns:a16="http://schemas.microsoft.com/office/drawing/2014/main" val="2850149410"/>
                    </a:ext>
                  </a:extLst>
                </a:gridCol>
                <a:gridCol w="1839961">
                  <a:extLst>
                    <a:ext uri="{9D8B030D-6E8A-4147-A177-3AD203B41FA5}">
                      <a16:colId xmlns:a16="http://schemas.microsoft.com/office/drawing/2014/main" val="237159996"/>
                    </a:ext>
                  </a:extLst>
                </a:gridCol>
                <a:gridCol w="1839961">
                  <a:extLst>
                    <a:ext uri="{9D8B030D-6E8A-4147-A177-3AD203B41FA5}">
                      <a16:colId xmlns:a16="http://schemas.microsoft.com/office/drawing/2014/main" val="2651440241"/>
                    </a:ext>
                  </a:extLst>
                </a:gridCol>
                <a:gridCol w="1839961">
                  <a:extLst>
                    <a:ext uri="{9D8B030D-6E8A-4147-A177-3AD203B41FA5}">
                      <a16:colId xmlns:a16="http://schemas.microsoft.com/office/drawing/2014/main" val="2584689147"/>
                    </a:ext>
                  </a:extLst>
                </a:gridCol>
              </a:tblGrid>
              <a:tr h="836742">
                <a:tc>
                  <a:txBody>
                    <a:bodyPr/>
                    <a:lstStyle/>
                    <a:p>
                      <a:pPr algn="ctr">
                        <a:spcAft>
                          <a:spcPts val="0"/>
                        </a:spcAft>
                      </a:pPr>
                      <a:r>
                        <a:rPr lang="en-US" sz="2000" dirty="0">
                          <a:effectLst/>
                        </a:rPr>
                        <a:t>Divisor</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Decimal Number</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Remainder</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a:effectLst/>
                        </a:rPr>
                        <a:t>Hex Equivalent</a:t>
                      </a:r>
                      <a:endParaRPr lang="en-US" sz="280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1642435043"/>
                  </a:ext>
                </a:extLst>
              </a:tr>
              <a:tr h="904586">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28</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endParaRPr lang="en-US" sz="2800">
                        <a:effectLst/>
                        <a:latin typeface="Calibri" panose="020F0502020204030204" pitchFamily="34" charset="0"/>
                        <a:cs typeface="Times New Roman" panose="02020603050405020304" pitchFamily="18" charset="0"/>
                      </a:endParaRPr>
                    </a:p>
                  </a:txBody>
                  <a:tcPr marL="60960" marR="60960" marT="60960" marB="60960" anchor="ctr"/>
                </a:tc>
                <a:tc>
                  <a:txBody>
                    <a:bodyPr/>
                    <a:lstStyle/>
                    <a:p>
                      <a:endParaRPr lang="en-US" sz="2800">
                        <a:effectLst/>
                        <a:latin typeface="Calibri" panose="020F0502020204030204" pitchFamily="34" charset="0"/>
                        <a:cs typeface="Times New Roman" panose="02020603050405020304" pitchFamily="18" charset="0"/>
                      </a:endParaRPr>
                    </a:p>
                  </a:txBody>
                  <a:tcPr marL="60960" marR="60960" marT="60960" marB="60960" anchor="ctr"/>
                </a:tc>
                <a:extLst>
                  <a:ext uri="{0D108BD9-81ED-4DB2-BD59-A6C34878D82A}">
                    <a16:rowId xmlns:a16="http://schemas.microsoft.com/office/drawing/2014/main" val="716338861"/>
                  </a:ext>
                </a:extLst>
              </a:tr>
              <a:tr h="836742">
                <a:tc>
                  <a:txBody>
                    <a:bodyPr/>
                    <a:lstStyle/>
                    <a:p>
                      <a:pPr algn="ctr">
                        <a:spcAft>
                          <a:spcPts val="0"/>
                        </a:spcAft>
                      </a:pPr>
                      <a:r>
                        <a:rPr lang="en-US" sz="2000" dirty="0">
                          <a:effectLst/>
                        </a:rPr>
                        <a:t>16</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12</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C</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1578698846"/>
                  </a:ext>
                </a:extLst>
              </a:tr>
              <a:tr h="836742">
                <a:tc>
                  <a:txBody>
                    <a:bodyPr/>
                    <a:lstStyle/>
                    <a:p>
                      <a:pPr algn="ctr">
                        <a:spcAft>
                          <a:spcPts val="0"/>
                        </a:spcAft>
                      </a:pP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0</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tc>
                  <a:txBody>
                    <a:bodyPr/>
                    <a:lstStyle/>
                    <a:p>
                      <a:pPr algn="ctr">
                        <a:spcAft>
                          <a:spcPts val="0"/>
                        </a:spcAft>
                      </a:pPr>
                      <a:r>
                        <a:rPr lang="en-US" sz="2000" dirty="0">
                          <a:effectLst/>
                        </a:rPr>
                        <a:t>1</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txBody>
                  <a:tcPr marL="60960" marR="60960" marT="60960" marB="60960" anchor="ctr"/>
                </a:tc>
                <a:extLst>
                  <a:ext uri="{0D108BD9-81ED-4DB2-BD59-A6C34878D82A}">
                    <a16:rowId xmlns:a16="http://schemas.microsoft.com/office/drawing/2014/main" val="2773274022"/>
                  </a:ext>
                </a:extLst>
              </a:tr>
            </a:tbl>
          </a:graphicData>
        </a:graphic>
      </p:graphicFrame>
      <p:sp>
        <p:nvSpPr>
          <p:cNvPr id="5" name="Up Arrow 4">
            <a:extLst>
              <a:ext uri="{FF2B5EF4-FFF2-40B4-BE49-F238E27FC236}">
                <a16:creationId xmlns:a16="http://schemas.microsoft.com/office/drawing/2014/main" id="{03D1653A-4BA1-9440-8E53-33443116CF59}"/>
              </a:ext>
            </a:extLst>
          </p:cNvPr>
          <p:cNvSpPr/>
          <p:nvPr/>
        </p:nvSpPr>
        <p:spPr>
          <a:xfrm>
            <a:off x="7564582" y="3636818"/>
            <a:ext cx="311727" cy="1267691"/>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995048"/>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c4b9e2c0e455e51b0b5566c8c481736b">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7e2b83479773afbe70a8cda7143781fe"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AB2702-A171-49CD-B656-F852D6E5867F}">
  <ds:schemaRefs>
    <ds:schemaRef ds:uri="http://schemas.microsoft.com/office/2006/documentManagement/types"/>
    <ds:schemaRef ds:uri="94dce8ab-38ff-4714-b1ed-1fc5e4d9abd1"/>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ef05dc5-97a2-498b-bf7c-bd189143a1ff"/>
    <ds:schemaRef ds:uri="http://www.w3.org/XML/1998/namespace"/>
  </ds:schemaRefs>
</ds:datastoreItem>
</file>

<file path=customXml/itemProps2.xml><?xml version="1.0" encoding="utf-8"?>
<ds:datastoreItem xmlns:ds="http://schemas.openxmlformats.org/officeDocument/2006/customXml" ds:itemID="{BB34E5FA-177A-44C3-B491-01174F5E6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f05dc5-97a2-498b-bf7c-bd189143a1ff"/>
    <ds:schemaRef ds:uri="94dce8ab-38ff-4714-b1ed-1fc5e4d9ab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E432F5-7A91-41D8-BC86-9EA9F3B3AC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Unit 1</Template>
  <TotalTime>2957</TotalTime>
  <Words>1143</Words>
  <Application>Microsoft Macintosh PowerPoint</Application>
  <PresentationFormat>On-screen Show (4:3)</PresentationFormat>
  <Paragraphs>320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Museo 900</vt:lpstr>
      <vt:lpstr>Museo 500</vt:lpstr>
      <vt:lpstr>Calibri</vt:lpstr>
      <vt:lpstr>Arial</vt:lpstr>
      <vt:lpstr>Museo 700</vt:lpstr>
      <vt:lpstr>Museo 100</vt:lpstr>
      <vt:lpstr>Museo900-Regular</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Sandeep Raut</cp:lastModifiedBy>
  <cp:revision>75</cp:revision>
  <dcterms:created xsi:type="dcterms:W3CDTF">2015-04-24T12:41:19Z</dcterms:created>
  <dcterms:modified xsi:type="dcterms:W3CDTF">2019-09-11T05:46:27Z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